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notesSlides/notesSlide4.xml" ContentType="application/vnd.openxmlformats-officedocument.presentationml.notesSlide+xml"/>
  <Override PartName="/ppt/charts/chart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bookmarkIdSeed="2">
  <p:sldMasterIdLst>
    <p:sldMasterId id="2147483648" r:id="rId1"/>
    <p:sldMasterId id="2147483673" r:id="rId2"/>
  </p:sldMasterIdLst>
  <p:notesMasterIdLst>
    <p:notesMasterId r:id="rId10"/>
  </p:notesMasterIdLst>
  <p:handoutMasterIdLst>
    <p:handoutMasterId r:id="rId11"/>
  </p:handoutMasterIdLst>
  <p:sldIdLst>
    <p:sldId id="313" r:id="rId3"/>
    <p:sldId id="263" r:id="rId4"/>
    <p:sldId id="300" r:id="rId5"/>
    <p:sldId id="312" r:id="rId6"/>
    <p:sldId id="301" r:id="rId7"/>
    <p:sldId id="311" r:id="rId8"/>
    <p:sldId id="318" r:id="rId9"/>
  </p:sldIdLst>
  <p:sldSz cx="9144000" cy="5143500" type="screen16x9"/>
  <p:notesSz cx="6797675" cy="9926638"/>
  <p:defaultTextStyle>
    <a:defPPr>
      <a:defRPr lang="cs-CZ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4">
          <p15:clr>
            <a:srgbClr val="A4A3A4"/>
          </p15:clr>
        </p15:guide>
        <p15:guide id="2" orient="horz" pos="3117">
          <p15:clr>
            <a:srgbClr val="A4A3A4"/>
          </p15:clr>
        </p15:guide>
        <p15:guide id="3" orient="horz" pos="3026">
          <p15:clr>
            <a:srgbClr val="A4A3A4"/>
          </p15:clr>
        </p15:guide>
        <p15:guide id="4" orient="horz" pos="395">
          <p15:clr>
            <a:srgbClr val="A4A3A4"/>
          </p15:clr>
        </p15:guide>
        <p15:guide id="5" orient="horz" pos="2346">
          <p15:clr>
            <a:srgbClr val="A4A3A4"/>
          </p15:clr>
        </p15:guide>
        <p15:guide id="6" orient="horz" pos="644">
          <p15:clr>
            <a:srgbClr val="A4A3A4"/>
          </p15:clr>
        </p15:guide>
        <p15:guide id="7" orient="horz" pos="713">
          <p15:clr>
            <a:srgbClr val="A4A3A4"/>
          </p15:clr>
        </p15:guide>
        <p15:guide id="8" orient="horz" pos="2935">
          <p15:clr>
            <a:srgbClr val="A4A3A4"/>
          </p15:clr>
        </p15:guide>
        <p15:guide id="9" orient="horz" pos="2482">
          <p15:clr>
            <a:srgbClr val="A4A3A4"/>
          </p15:clr>
        </p15:guide>
        <p15:guide id="10" orient="horz" pos="1575">
          <p15:clr>
            <a:srgbClr val="A4A3A4"/>
          </p15:clr>
        </p15:guide>
        <p15:guide id="11" orient="horz" pos="1983">
          <p15:clr>
            <a:srgbClr val="A4A3A4"/>
          </p15:clr>
        </p15:guide>
        <p15:guide id="12" orient="horz" pos="1615">
          <p15:clr>
            <a:srgbClr val="A4A3A4"/>
          </p15:clr>
        </p15:guide>
        <p15:guide id="13" orient="horz" pos="2174">
          <p15:clr>
            <a:srgbClr val="A4A3A4"/>
          </p15:clr>
        </p15:guide>
        <p15:guide id="14" orient="horz" pos="991">
          <p15:clr>
            <a:srgbClr val="A4A3A4"/>
          </p15:clr>
        </p15:guide>
        <p15:guide id="15" pos="2064">
          <p15:clr>
            <a:srgbClr val="A4A3A4"/>
          </p15:clr>
        </p15:guide>
        <p15:guide id="16" pos="476">
          <p15:clr>
            <a:srgbClr val="A4A3A4"/>
          </p15:clr>
        </p15:guide>
        <p15:guide id="17" pos="521">
          <p15:clr>
            <a:srgbClr val="A4A3A4"/>
          </p15:clr>
        </p15:guide>
        <p15:guide id="18" pos="3016">
          <p15:clr>
            <a:srgbClr val="A4A3A4"/>
          </p15:clr>
        </p15:guide>
        <p15:guide id="19" pos="703">
          <p15:clr>
            <a:srgbClr val="A4A3A4"/>
          </p15:clr>
        </p15:guide>
        <p15:guide id="20" pos="3833">
          <p15:clr>
            <a:srgbClr val="A4A3A4"/>
          </p15:clr>
        </p15:guide>
        <p15:guide id="21" pos="3781">
          <p15:clr>
            <a:srgbClr val="A4A3A4"/>
          </p15:clr>
        </p15:guide>
        <p15:guide id="22" pos="2472">
          <p15:clr>
            <a:srgbClr val="A4A3A4"/>
          </p15:clr>
        </p15:guide>
        <p15:guide id="23" pos="968">
          <p15:clr>
            <a:srgbClr val="A4A3A4"/>
          </p15:clr>
        </p15:guide>
        <p15:guide id="24" pos="5084">
          <p15:clr>
            <a:srgbClr val="A4A3A4"/>
          </p15:clr>
        </p15:guide>
        <p15:guide id="25" pos="2249">
          <p15:clr>
            <a:srgbClr val="A4A3A4"/>
          </p15:clr>
        </p15:guide>
        <p15:guide id="26" pos="82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Hykel Jan" initials="JHY" lastIdx="10" clrIdx="0"/>
  <p:cmAuthor id="1" name="Panc Oldřich" initials="PO" lastIdx="9" clrIdx="1"/>
  <p:cmAuthor id="2" name="Tykal Pavel Ing. MBA" initials="TPIM" lastIdx="10" clrIdx="2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DDB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073A0DAA-6AF3-43AB-8588-CEC1D06C72B9}" styleName="Styl Středně sytá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Střední styl 2 – zvýraznění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088" autoAdjust="0"/>
    <p:restoredTop sz="89146" autoAdjust="0"/>
  </p:normalViewPr>
  <p:slideViewPr>
    <p:cSldViewPr>
      <p:cViewPr varScale="1">
        <p:scale>
          <a:sx n="141" d="100"/>
          <a:sy n="141" d="100"/>
        </p:scale>
        <p:origin x="110" y="1675"/>
      </p:cViewPr>
      <p:guideLst>
        <p:guide orient="horz" pos="214"/>
        <p:guide orient="horz" pos="3117"/>
        <p:guide orient="horz" pos="3026"/>
        <p:guide orient="horz" pos="395"/>
        <p:guide orient="horz" pos="2346"/>
        <p:guide orient="horz" pos="644"/>
        <p:guide orient="horz" pos="713"/>
        <p:guide orient="horz" pos="2935"/>
        <p:guide orient="horz" pos="2482"/>
        <p:guide orient="horz" pos="1575"/>
        <p:guide orient="horz" pos="1983"/>
        <p:guide orient="horz" pos="1615"/>
        <p:guide orient="horz" pos="2174"/>
        <p:guide orient="horz" pos="991"/>
        <p:guide pos="2064"/>
        <p:guide pos="476"/>
        <p:guide pos="521"/>
        <p:guide pos="3016"/>
        <p:guide pos="703"/>
        <p:guide pos="3833"/>
        <p:guide pos="3781"/>
        <p:guide pos="2472"/>
        <p:guide pos="968"/>
        <p:guide pos="5084"/>
        <p:guide pos="2249"/>
        <p:guide pos="82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howGuides="1">
      <p:cViewPr varScale="1">
        <p:scale>
          <a:sx n="98" d="100"/>
          <a:sy n="98" d="100"/>
        </p:scale>
        <p:origin x="-2826" y="-96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commentAuthors" Target="commentAuthors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3.xml"/><Relationship Id="rId15" Type="http://schemas.openxmlformats.org/officeDocument/2006/relationships/theme" Target="theme/theme1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1825811851157158E-2"/>
          <c:y val="0.23609597115770842"/>
          <c:w val="0.88221406397464286"/>
          <c:h val="0.5467958996397980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List1!$B$1</c:f>
              <c:strCache>
                <c:ptCount val="1"/>
                <c:pt idx="0">
                  <c:v>Počet pošt Partner v provozu</c:v>
                </c:pt>
              </c:strCache>
            </c:strRef>
          </c:tx>
          <c:spPr>
            <a:solidFill>
              <a:schemeClr val="tx1"/>
            </a:solidFill>
          </c:spPr>
          <c:invertIfNegative val="0"/>
          <c:dLbls>
            <c:dLbl>
              <c:idx val="8"/>
              <c:layout>
                <c:manualLayout>
                  <c:x val="-2.6758347339497757E-3"/>
                  <c:y val="1.061265228240129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FD1A-47C4-95E7-15ABACBA481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700" b="1" i="1">
                    <a:solidFill>
                      <a:schemeClr val="tx1"/>
                    </a:solidFill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List1!$A$2:$A$10</c:f>
              <c:numCache>
                <c:formatCode>General</c:formatCode>
                <c:ptCount val="9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  <c:pt idx="3">
                  <c:v>2012</c:v>
                </c:pt>
                <c:pt idx="4">
                  <c:v>2013</c:v>
                </c:pt>
                <c:pt idx="5">
                  <c:v>2014</c:v>
                </c:pt>
                <c:pt idx="6">
                  <c:v>2015</c:v>
                </c:pt>
                <c:pt idx="7">
                  <c:v>2016</c:v>
                </c:pt>
                <c:pt idx="8">
                  <c:v>2017</c:v>
                </c:pt>
              </c:numCache>
            </c:numRef>
          </c:cat>
          <c:val>
            <c:numRef>
              <c:f>List1!$B$2:$B$10</c:f>
              <c:numCache>
                <c:formatCode>General</c:formatCode>
                <c:ptCount val="9"/>
                <c:pt idx="0">
                  <c:v>1</c:v>
                </c:pt>
                <c:pt idx="1">
                  <c:v>2</c:v>
                </c:pt>
                <c:pt idx="2">
                  <c:v>5</c:v>
                </c:pt>
                <c:pt idx="3">
                  <c:v>17</c:v>
                </c:pt>
                <c:pt idx="4">
                  <c:v>34</c:v>
                </c:pt>
                <c:pt idx="5">
                  <c:v>54</c:v>
                </c:pt>
                <c:pt idx="6">
                  <c:v>90</c:v>
                </c:pt>
                <c:pt idx="7">
                  <c:v>239</c:v>
                </c:pt>
                <c:pt idx="8">
                  <c:v>384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D1A-47C4-95E7-15ABACBA481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overlap val="-25"/>
        <c:axId val="490066280"/>
        <c:axId val="490065496"/>
      </c:barChart>
      <c:catAx>
        <c:axId val="4900662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500" b="1">
                <a:solidFill>
                  <a:srgbClr val="002060"/>
                </a:solidFill>
              </a:defRPr>
            </a:pPr>
            <a:endParaRPr lang="cs-CZ"/>
          </a:p>
        </c:txPr>
        <c:crossAx val="490065496"/>
        <c:crosses val="autoZero"/>
        <c:auto val="1"/>
        <c:lblAlgn val="ctr"/>
        <c:lblOffset val="100"/>
        <c:noMultiLvlLbl val="0"/>
      </c:catAx>
      <c:valAx>
        <c:axId val="490065496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490066280"/>
        <c:crosses val="autoZero"/>
        <c:crossBetween val="between"/>
      </c:valAx>
    </c:plotArea>
    <c:plotVisOnly val="1"/>
    <c:dispBlanksAs val="gap"/>
    <c:showDLblsOverMax val="0"/>
  </c:chart>
  <c:spPr>
    <a:noFill/>
  </c:spPr>
  <c:txPr>
    <a:bodyPr/>
    <a:lstStyle/>
    <a:p>
      <a:pPr>
        <a:defRPr sz="1800"/>
      </a:pPr>
      <a:endParaRPr lang="cs-CZ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2537614697214109"/>
          <c:y val="7.1215701177459123E-2"/>
          <c:w val="0.71255596798741794"/>
          <c:h val="0.79727942860572465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List1!$B$1</c:f>
              <c:strCache>
                <c:ptCount val="1"/>
                <c:pt idx="0">
                  <c:v>Sloupec2</c:v>
                </c:pt>
              </c:strCache>
            </c:strRef>
          </c:tx>
          <c:spPr>
            <a:solidFill>
              <a:schemeClr val="tx1"/>
            </a:solidFill>
          </c:spPr>
          <c:invertIfNegative val="0"/>
          <c:dPt>
            <c:idx val="0"/>
            <c:invertIfNegative val="0"/>
            <c:bubble3D val="0"/>
            <c:spPr>
              <a:solidFill>
                <a:schemeClr val="tx1">
                  <a:alpha val="30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1-22AC-49AA-B2A6-B26B91D434E8}"/>
              </c:ext>
            </c:extLst>
          </c:dPt>
          <c:dPt>
            <c:idx val="1"/>
            <c:invertIfNegative val="0"/>
            <c:bubble3D val="0"/>
            <c:spPr>
              <a:solidFill>
                <a:schemeClr val="tx1">
                  <a:alpha val="32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3-22AC-49AA-B2A6-B26B91D434E8}"/>
              </c:ext>
            </c:extLst>
          </c:dPt>
          <c:dPt>
            <c:idx val="2"/>
            <c:invertIfNegative val="0"/>
            <c:bubble3D val="0"/>
            <c:spPr>
              <a:solidFill>
                <a:srgbClr val="FDDB00"/>
              </a:solidFill>
            </c:spPr>
            <c:extLst>
              <c:ext xmlns:c16="http://schemas.microsoft.com/office/drawing/2014/chart" uri="{C3380CC4-5D6E-409C-BE32-E72D297353CC}">
                <c16:uniqueId val="{00000005-22AC-49AA-B2A6-B26B91D434E8}"/>
              </c:ext>
            </c:extLst>
          </c:dPt>
          <c:dPt>
            <c:idx val="3"/>
            <c:invertIfNegative val="0"/>
            <c:bubble3D val="0"/>
            <c:spPr>
              <a:solidFill>
                <a:schemeClr val="tx1">
                  <a:alpha val="40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7-22AC-49AA-B2A6-B26B91D434E8}"/>
              </c:ext>
            </c:extLst>
          </c:dPt>
          <c:dPt>
            <c:idx val="4"/>
            <c:invertIfNegative val="0"/>
            <c:bubble3D val="0"/>
            <c:spPr>
              <a:solidFill>
                <a:schemeClr val="tx1">
                  <a:alpha val="45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9-22AC-49AA-B2A6-B26B91D434E8}"/>
              </c:ext>
            </c:extLst>
          </c:dPt>
          <c:dPt>
            <c:idx val="5"/>
            <c:invertIfNegative val="0"/>
            <c:bubble3D val="0"/>
            <c:spPr>
              <a:solidFill>
                <a:schemeClr val="tx1">
                  <a:alpha val="50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B-22AC-49AA-B2A6-B26B91D434E8}"/>
              </c:ext>
            </c:extLst>
          </c:dPt>
          <c:dPt>
            <c:idx val="6"/>
            <c:invertIfNegative val="0"/>
            <c:bubble3D val="0"/>
            <c:spPr>
              <a:solidFill>
                <a:schemeClr val="tx1">
                  <a:alpha val="55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D-22AC-49AA-B2A6-B26B91D434E8}"/>
              </c:ext>
            </c:extLst>
          </c:dPt>
          <c:dPt>
            <c:idx val="7"/>
            <c:invertIfNegative val="0"/>
            <c:bubble3D val="0"/>
            <c:spPr>
              <a:solidFill>
                <a:schemeClr val="tx1">
                  <a:alpha val="60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F-22AC-49AA-B2A6-B26B91D434E8}"/>
              </c:ext>
            </c:extLst>
          </c:dPt>
          <c:dPt>
            <c:idx val="8"/>
            <c:invertIfNegative val="0"/>
            <c:bubble3D val="0"/>
            <c:spPr>
              <a:solidFill>
                <a:schemeClr val="tx1">
                  <a:alpha val="65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11-22AC-49AA-B2A6-B26B91D434E8}"/>
              </c:ext>
            </c:extLst>
          </c:dPt>
          <c:dPt>
            <c:idx val="9"/>
            <c:invertIfNegative val="0"/>
            <c:bubble3D val="0"/>
            <c:spPr>
              <a:solidFill>
                <a:schemeClr val="tx1">
                  <a:alpha val="70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13-22AC-49AA-B2A6-B26B91D434E8}"/>
              </c:ext>
            </c:extLst>
          </c:dPt>
          <c:dPt>
            <c:idx val="10"/>
            <c:invertIfNegative val="0"/>
            <c:bubble3D val="0"/>
            <c:spPr>
              <a:solidFill>
                <a:schemeClr val="tx1">
                  <a:alpha val="75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15-22AC-49AA-B2A6-B26B91D434E8}"/>
              </c:ext>
            </c:extLst>
          </c:dPt>
          <c:dPt>
            <c:idx val="11"/>
            <c:invertIfNegative val="0"/>
            <c:bubble3D val="0"/>
            <c:spPr>
              <a:solidFill>
                <a:schemeClr val="tx1">
                  <a:alpha val="80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17-22AC-49AA-B2A6-B26B91D434E8}"/>
              </c:ext>
            </c:extLst>
          </c:dPt>
          <c:dPt>
            <c:idx val="12"/>
            <c:invertIfNegative val="0"/>
            <c:bubble3D val="0"/>
            <c:spPr>
              <a:solidFill>
                <a:schemeClr val="tx1">
                  <a:alpha val="85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19-22AC-49AA-B2A6-B26B91D434E8}"/>
              </c:ext>
            </c:extLst>
          </c:dPt>
          <c:dPt>
            <c:idx val="13"/>
            <c:invertIfNegative val="0"/>
            <c:bubble3D val="0"/>
            <c:spPr>
              <a:solidFill>
                <a:schemeClr val="tx1">
                  <a:alpha val="90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1B-22AC-49AA-B2A6-B26B91D434E8}"/>
              </c:ext>
            </c:extLst>
          </c:dPt>
          <c:dPt>
            <c:idx val="14"/>
            <c:invertIfNegative val="0"/>
            <c:bubble3D val="0"/>
            <c:spPr>
              <a:solidFill>
                <a:schemeClr val="tx1">
                  <a:alpha val="95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1D-22AC-49AA-B2A6-B26B91D434E8}"/>
              </c:ext>
            </c:extLst>
          </c:dPt>
          <c:cat>
            <c:strRef>
              <c:f>List1!$A$2:$A$20</c:f>
              <c:strCache>
                <c:ptCount val="19"/>
                <c:pt idx="0">
                  <c:v>Slovensko</c:v>
                </c:pt>
                <c:pt idx="1">
                  <c:v>Maďarsko</c:v>
                </c:pt>
                <c:pt idx="2">
                  <c:v>Česká republika</c:v>
                </c:pt>
                <c:pt idx="3">
                  <c:v>Lucembursko</c:v>
                </c:pt>
                <c:pt idx="4">
                  <c:v>Estonsko</c:v>
                </c:pt>
                <c:pt idx="5">
                  <c:v>Švýcarsko</c:v>
                </c:pt>
                <c:pt idx="6">
                  <c:v>Polsko</c:v>
                </c:pt>
                <c:pt idx="7">
                  <c:v>Francie</c:v>
                </c:pt>
                <c:pt idx="8">
                  <c:v>Belgie</c:v>
                </c:pt>
                <c:pt idx="9">
                  <c:v>Rakousko</c:v>
                </c:pt>
                <c:pt idx="10">
                  <c:v>Finsko</c:v>
                </c:pt>
                <c:pt idx="11">
                  <c:v>Dánsko</c:v>
                </c:pt>
                <c:pt idx="12">
                  <c:v>Irsko</c:v>
                </c:pt>
                <c:pt idx="13">
                  <c:v>Kypr</c:v>
                </c:pt>
                <c:pt idx="14">
                  <c:v>Velká Británie</c:v>
                </c:pt>
                <c:pt idx="15">
                  <c:v>Norsko</c:v>
                </c:pt>
                <c:pt idx="16">
                  <c:v>Švédsko</c:v>
                </c:pt>
                <c:pt idx="17">
                  <c:v>Německo</c:v>
                </c:pt>
                <c:pt idx="18">
                  <c:v>Nizozemsko</c:v>
                </c:pt>
              </c:strCache>
            </c:strRef>
          </c:cat>
          <c:val>
            <c:numRef>
              <c:f>List1!$B$2:$B$20</c:f>
              <c:numCache>
                <c:formatCode>0%</c:formatCode>
                <c:ptCount val="19"/>
                <c:pt idx="0">
                  <c:v>2.8000000000000001E-2</c:v>
                </c:pt>
                <c:pt idx="1">
                  <c:v>0.11</c:v>
                </c:pt>
                <c:pt idx="2">
                  <c:v>0.11799999999999999</c:v>
                </c:pt>
                <c:pt idx="3">
                  <c:v>0.16400000000000001</c:v>
                </c:pt>
                <c:pt idx="4">
                  <c:v>0.192</c:v>
                </c:pt>
                <c:pt idx="5">
                  <c:v>0.29699999999999999</c:v>
                </c:pt>
                <c:pt idx="6">
                  <c:v>0.378</c:v>
                </c:pt>
                <c:pt idx="7">
                  <c:v>0.42399999999999999</c:v>
                </c:pt>
                <c:pt idx="8">
                  <c:v>0.5</c:v>
                </c:pt>
                <c:pt idx="9">
                  <c:v>0.75</c:v>
                </c:pt>
                <c:pt idx="10">
                  <c:v>0.89400000000000002</c:v>
                </c:pt>
                <c:pt idx="11">
                  <c:v>0.89700000000000002</c:v>
                </c:pt>
                <c:pt idx="12">
                  <c:v>0.94699999999999995</c:v>
                </c:pt>
                <c:pt idx="13">
                  <c:v>0.95</c:v>
                </c:pt>
                <c:pt idx="14">
                  <c:v>0.96899999999999997</c:v>
                </c:pt>
                <c:pt idx="15">
                  <c:v>0.97499999999999998</c:v>
                </c:pt>
                <c:pt idx="16">
                  <c:v>0.998</c:v>
                </c:pt>
                <c:pt idx="17">
                  <c:v>1</c:v>
                </c:pt>
                <c:pt idx="18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E-22AC-49AA-B2A6-B26B91D434E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8"/>
        <c:axId val="487634064"/>
        <c:axId val="487632496"/>
      </c:barChart>
      <c:catAx>
        <c:axId val="487634064"/>
        <c:scaling>
          <c:orientation val="minMax"/>
        </c:scaling>
        <c:delete val="0"/>
        <c:axPos val="l"/>
        <c:numFmt formatCode="General" sourceLinked="0"/>
        <c:majorTickMark val="none"/>
        <c:minorTickMark val="none"/>
        <c:tickLblPos val="nextTo"/>
        <c:txPr>
          <a:bodyPr/>
          <a:lstStyle/>
          <a:p>
            <a:pPr>
              <a:defRPr sz="900">
                <a:latin typeface="Calibri" panose="020F0502020204030204" pitchFamily="34" charset="0"/>
              </a:defRPr>
            </a:pPr>
            <a:endParaRPr lang="cs-CZ"/>
          </a:p>
        </c:txPr>
        <c:crossAx val="487632496"/>
        <c:crosses val="autoZero"/>
        <c:auto val="1"/>
        <c:lblAlgn val="ctr"/>
        <c:lblOffset val="100"/>
        <c:noMultiLvlLbl val="0"/>
      </c:catAx>
      <c:valAx>
        <c:axId val="487632496"/>
        <c:scaling>
          <c:orientation val="minMax"/>
          <c:max val="1"/>
        </c:scaling>
        <c:delete val="0"/>
        <c:axPos val="b"/>
        <c:numFmt formatCode="0%" sourceLinked="1"/>
        <c:majorTickMark val="none"/>
        <c:minorTickMark val="none"/>
        <c:tickLblPos val="nextTo"/>
        <c:txPr>
          <a:bodyPr/>
          <a:lstStyle/>
          <a:p>
            <a:pPr>
              <a:defRPr sz="800" b="0"/>
            </a:pPr>
            <a:endParaRPr lang="cs-CZ"/>
          </a:p>
        </c:txPr>
        <c:crossAx val="487634064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cs-CZ"/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69A592-EDA4-4CD1-9AC8-0CD5C6C90880}" type="datetimeFigureOut">
              <a:rPr lang="cs-CZ" smtClean="0"/>
              <a:t>10.09.2017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4D93A3C-48C7-416A-9126-CBB7ACBFD28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6137442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0443" y="0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14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0488" y="744538"/>
            <a:ext cx="6616700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27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768" y="4715153"/>
            <a:ext cx="5438140" cy="4466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 noProof="0"/>
              <a:t>Klepnutím lze upravit styly předlohy textu.</a:t>
            </a:r>
          </a:p>
          <a:p>
            <a:pPr lvl="1"/>
            <a:r>
              <a:rPr lang="cs-CZ" noProof="0"/>
              <a:t>Druhá úroveň</a:t>
            </a:r>
          </a:p>
          <a:p>
            <a:pPr lvl="2"/>
            <a:r>
              <a:rPr lang="cs-CZ" noProof="0"/>
              <a:t>Třetí úroveň</a:t>
            </a:r>
          </a:p>
          <a:p>
            <a:pPr lvl="3"/>
            <a:r>
              <a:rPr lang="cs-CZ" noProof="0"/>
              <a:t>Čtvrtá úroveň</a:t>
            </a:r>
          </a:p>
          <a:p>
            <a:pPr lvl="4"/>
            <a:r>
              <a:rPr lang="cs-CZ" noProof="0"/>
              <a:t>Pátá úroveň</a:t>
            </a:r>
          </a:p>
        </p:txBody>
      </p:sp>
      <p:sp>
        <p:nvSpPr>
          <p:cNvPr id="327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8583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327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0443" y="9428583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453A81F6-47CF-46FE-879A-075980E5045B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8845838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53A81F6-47CF-46FE-879A-075980E5045B}" type="slidenum">
              <a:rPr lang="cs-CZ" smtClean="0"/>
              <a:pPr>
                <a:defRPr/>
              </a:pPr>
              <a:t>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645557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53A81F6-47CF-46FE-879A-075980E5045B}" type="slidenum">
              <a:rPr lang="cs-CZ" smtClean="0"/>
              <a:pPr>
                <a:defRPr/>
              </a:pPr>
              <a:t>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7325044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53A81F6-47CF-46FE-879A-075980E5045B}" type="slidenum">
              <a:rPr lang="cs-CZ" smtClean="0"/>
              <a:pPr>
                <a:defRPr/>
              </a:pPr>
              <a:t>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8541479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53A81F6-47CF-46FE-879A-075980E5045B}" type="slidenum">
              <a:rPr lang="cs-CZ" smtClean="0"/>
              <a:pPr>
                <a:defRPr/>
              </a:pPr>
              <a:t>5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574327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ázek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5" y="488"/>
            <a:ext cx="9141289" cy="5142524"/>
          </a:xfrm>
          <a:prstGeom prst="rect">
            <a:avLst/>
          </a:prstGeom>
        </p:spPr>
      </p:pic>
      <p:sp>
        <p:nvSpPr>
          <p:cNvPr id="5" name="Rectangle 3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0" y="1772136"/>
            <a:ext cx="3059832" cy="944166"/>
          </a:xfrm>
        </p:spPr>
        <p:txBody>
          <a:bodyPr/>
          <a:lstStyle>
            <a:lvl1pPr algn="ctr">
              <a:defRPr sz="2700" b="1">
                <a:solidFill>
                  <a:schemeClr val="tx1"/>
                </a:solidFill>
              </a:defRPr>
            </a:lvl1pPr>
          </a:lstStyle>
          <a:p>
            <a:r>
              <a:rPr lang="cs-CZ" dirty="0"/>
              <a:t>POŠTA PARTNER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0" y="2542440"/>
            <a:ext cx="3059831" cy="1080120"/>
          </a:xfrm>
        </p:spPr>
        <p:txBody>
          <a:bodyPr/>
          <a:lstStyle>
            <a:lvl1pPr marL="0" indent="0" algn="ctr">
              <a:spcBef>
                <a:spcPts val="0"/>
              </a:spcBef>
              <a:buFontTx/>
              <a:buNone/>
              <a:defRPr sz="1500"/>
            </a:lvl1pPr>
          </a:lstStyle>
          <a:p>
            <a:r>
              <a:rPr lang="cs-CZ" dirty="0"/>
              <a:t>SPOLEČNĚ PRO BUDOUCNOST</a:t>
            </a:r>
          </a:p>
          <a:p>
            <a:r>
              <a:rPr lang="cs-CZ" dirty="0"/>
              <a:t>VAŠICH OBCÍ</a:t>
            </a:r>
          </a:p>
        </p:txBody>
      </p:sp>
      <p:cxnSp>
        <p:nvCxnSpPr>
          <p:cNvPr id="9" name="Přímá spojnice 8"/>
          <p:cNvCxnSpPr/>
          <p:nvPr userDrawn="1"/>
        </p:nvCxnSpPr>
        <p:spPr>
          <a:xfrm>
            <a:off x="335252" y="2499742"/>
            <a:ext cx="2376264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idx="1"/>
          </p:nvPr>
        </p:nvSpPr>
        <p:spPr bwMode="auto">
          <a:xfrm>
            <a:off x="731980" y="1410474"/>
            <a:ext cx="8088492" cy="2376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 dirty="0"/>
              <a:t>Kliknutím lze upravit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3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731980" y="252487"/>
            <a:ext cx="8088492" cy="48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cs-CZ" dirty="0"/>
              <a:t>Co je Pošta Partner</a:t>
            </a:r>
          </a:p>
        </p:txBody>
      </p:sp>
      <p:sp>
        <p:nvSpPr>
          <p:cNvPr id="4" name="Obdélník 3"/>
          <p:cNvSpPr/>
          <p:nvPr userDrawn="1"/>
        </p:nvSpPr>
        <p:spPr>
          <a:xfrm>
            <a:off x="-1" y="376238"/>
            <a:ext cx="73819" cy="70326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cxnSp>
        <p:nvCxnSpPr>
          <p:cNvPr id="5" name="Přímá spojnice 4"/>
          <p:cNvCxnSpPr/>
          <p:nvPr userDrawn="1"/>
        </p:nvCxnSpPr>
        <p:spPr>
          <a:xfrm>
            <a:off x="846000" y="771550"/>
            <a:ext cx="7126950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556868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ulní snímek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503479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ulní sníme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délník 4"/>
          <p:cNvSpPr/>
          <p:nvPr userDrawn="1"/>
        </p:nvSpPr>
        <p:spPr>
          <a:xfrm>
            <a:off x="0" y="355600"/>
            <a:ext cx="73025" cy="70326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cs-CZ">
              <a:solidFill>
                <a:srgbClr val="FFFFFF"/>
              </a:solidFill>
            </a:endParaRPr>
          </a:p>
        </p:txBody>
      </p:sp>
      <p:cxnSp>
        <p:nvCxnSpPr>
          <p:cNvPr id="6" name="Přímá spojnice 5"/>
          <p:cNvCxnSpPr/>
          <p:nvPr userDrawn="1"/>
        </p:nvCxnSpPr>
        <p:spPr>
          <a:xfrm>
            <a:off x="846138" y="750888"/>
            <a:ext cx="7451725" cy="0"/>
          </a:xfrm>
          <a:prstGeom prst="line">
            <a:avLst/>
          </a:prstGeom>
          <a:ln w="349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Obrázek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5513" y="1143000"/>
            <a:ext cx="1022350" cy="141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Zástupný symbol pro text 10"/>
          <p:cNvSpPr>
            <a:spLocks noGrp="1"/>
          </p:cNvSpPr>
          <p:nvPr>
            <p:ph type="body" sz="quarter" idx="11"/>
          </p:nvPr>
        </p:nvSpPr>
        <p:spPr>
          <a:xfrm>
            <a:off x="755576" y="806400"/>
            <a:ext cx="6336424" cy="633600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-3240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DDB00"/>
              </a:buClr>
              <a:buSzTx/>
              <a:buFont typeface="Wingdings" panose="05000000000000000000" pitchFamily="2" charset="2"/>
              <a:buNone/>
              <a:tabLst/>
              <a:defRPr sz="2000"/>
            </a:lvl1pPr>
          </a:lstStyle>
          <a:p>
            <a:pPr lvl="0"/>
            <a:r>
              <a:rPr lang="cs-CZ" noProof="0"/>
              <a:t>Kliknutím lze upravit styly předlohy textu.</a:t>
            </a:r>
          </a:p>
          <a:p>
            <a:pPr lvl="1"/>
            <a:r>
              <a:rPr lang="cs-CZ" noProof="0"/>
              <a:t>Druhá úroveň</a:t>
            </a:r>
          </a:p>
        </p:txBody>
      </p:sp>
      <p:sp>
        <p:nvSpPr>
          <p:cNvPr id="17" name="Zástupný symbol pro obrázek 16"/>
          <p:cNvSpPr>
            <a:spLocks noGrp="1"/>
          </p:cNvSpPr>
          <p:nvPr>
            <p:ph type="pic" sz="quarter" idx="12"/>
          </p:nvPr>
        </p:nvSpPr>
        <p:spPr>
          <a:xfrm>
            <a:off x="0" y="1451246"/>
            <a:ext cx="9144001" cy="369225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cs-CZ" noProof="0"/>
              <a:t>Kliknutím na ikonu přidáte obrázek.</a:t>
            </a:r>
          </a:p>
        </p:txBody>
      </p:sp>
      <p:sp>
        <p:nvSpPr>
          <p:cNvPr id="8" name="Zástupný symbol pro text 15"/>
          <p:cNvSpPr>
            <a:spLocks noGrp="1"/>
          </p:cNvSpPr>
          <p:nvPr>
            <p:ph type="body" sz="quarter" idx="13" hasCustomPrompt="1"/>
          </p:nvPr>
        </p:nvSpPr>
        <p:spPr>
          <a:xfrm>
            <a:off x="734400" y="194400"/>
            <a:ext cx="7560000" cy="576040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 marL="0" indent="0">
              <a:buNone/>
              <a:defRPr sz="3000" b="1"/>
            </a:lvl1pPr>
          </a:lstStyle>
          <a:p>
            <a:pPr lvl="0"/>
            <a:r>
              <a:rPr lang="cs-CZ" dirty="0"/>
              <a:t>Kliknutím vložíte nadpis.</a:t>
            </a:r>
          </a:p>
        </p:txBody>
      </p:sp>
    </p:spTree>
    <p:extLst>
      <p:ext uri="{BB962C8B-B14F-4D97-AF65-F5344CB8AC3E}">
        <p14:creationId xmlns:p14="http://schemas.microsoft.com/office/powerpoint/2010/main" val="36099950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nu s obráz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Přímá spojnice 2"/>
          <p:cNvCxnSpPr/>
          <p:nvPr userDrawn="1"/>
        </p:nvCxnSpPr>
        <p:spPr>
          <a:xfrm>
            <a:off x="8062913" y="4824413"/>
            <a:ext cx="0" cy="202406"/>
          </a:xfrm>
          <a:prstGeom prst="line">
            <a:avLst/>
          </a:prstGeom>
          <a:ln w="317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angle 5"/>
          <p:cNvSpPr txBox="1">
            <a:spLocks noChangeArrowheads="1"/>
          </p:cNvSpPr>
          <p:nvPr userDrawn="1"/>
        </p:nvSpPr>
        <p:spPr bwMode="auto">
          <a:xfrm>
            <a:off x="8206409" y="4784922"/>
            <a:ext cx="3959225" cy="270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cs-CZ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100" kern="1200" smtClean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l">
              <a:defRPr/>
            </a:pPr>
            <a:fld id="{BF7B8FF5-4D83-492E-975F-30B7E8858BD3}" type="slidenum">
              <a:rPr lang="cs-CZ">
                <a:solidFill>
                  <a:srgbClr val="002776"/>
                </a:solidFill>
              </a:rPr>
              <a:pPr algn="l">
                <a:defRPr/>
              </a:pPr>
              <a:t>‹#›</a:t>
            </a:fld>
            <a:endParaRPr lang="cs-CZ" dirty="0">
              <a:solidFill>
                <a:srgbClr val="002776"/>
              </a:solidFill>
            </a:endParaRPr>
          </a:p>
        </p:txBody>
      </p:sp>
      <p:pic>
        <p:nvPicPr>
          <p:cNvPr id="5" name="Obrázek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8778" y="4845446"/>
            <a:ext cx="1022585" cy="140995"/>
          </a:xfrm>
          <a:prstGeom prst="rect">
            <a:avLst/>
          </a:prstGeom>
        </p:spPr>
      </p:pic>
      <p:sp>
        <p:nvSpPr>
          <p:cNvPr id="9" name="Zástupný symbol pro text 7"/>
          <p:cNvSpPr>
            <a:spLocks noGrp="1"/>
          </p:cNvSpPr>
          <p:nvPr>
            <p:ph type="body" sz="quarter" idx="12" hasCustomPrompt="1"/>
          </p:nvPr>
        </p:nvSpPr>
        <p:spPr>
          <a:xfrm>
            <a:off x="2102400" y="123478"/>
            <a:ext cx="6213600" cy="646922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 marL="0" indent="0">
              <a:buNone/>
              <a:defRPr sz="3000" b="1"/>
            </a:lvl1pPr>
          </a:lstStyle>
          <a:p>
            <a:pPr lvl="0"/>
            <a:r>
              <a:rPr lang="cs-CZ" dirty="0"/>
              <a:t>Kliknutím vložíte nadpis.</a:t>
            </a:r>
          </a:p>
        </p:txBody>
      </p:sp>
      <p:sp>
        <p:nvSpPr>
          <p:cNvPr id="8" name="Zástupný symbol pro obsah 2"/>
          <p:cNvSpPr>
            <a:spLocks noGrp="1"/>
          </p:cNvSpPr>
          <p:nvPr>
            <p:ph idx="11" hasCustomPrompt="1"/>
          </p:nvPr>
        </p:nvSpPr>
        <p:spPr>
          <a:xfrm>
            <a:off x="2100132" y="771550"/>
            <a:ext cx="6216284" cy="3888431"/>
          </a:xfrm>
          <a:prstGeom prst="rect">
            <a:avLst/>
          </a:prstGeom>
        </p:spPr>
        <p:txBody>
          <a:bodyPr>
            <a:noAutofit/>
          </a:bodyPr>
          <a:lstStyle>
            <a:lvl1pPr marL="270000" marR="0" indent="-2700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Tx/>
              <a:buFont typeface="Wingdings" panose="05000000000000000000" pitchFamily="2" charset="2"/>
              <a:buChar char="§"/>
              <a:tabLst/>
              <a:defRPr sz="2000"/>
            </a:lvl1pPr>
            <a:lvl2pPr marL="542925" indent="-219075">
              <a:defRPr sz="1800"/>
            </a:lvl2pPr>
            <a:lvl3pPr marL="808038" indent="-195263">
              <a:defRPr sz="1600"/>
            </a:lvl3pPr>
            <a:lvl4pPr>
              <a:defRPr sz="1400"/>
            </a:lvl4pPr>
            <a:lvl5pPr>
              <a:defRPr sz="1200"/>
            </a:lvl5pPr>
          </a:lstStyle>
          <a:p>
            <a:pPr marL="265113" marR="0" lvl="0" indent="-265113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cs-CZ" dirty="0"/>
              <a:t>Boční menu je vytvořeno tabulkou. Do plochy pod menu je možné vložit obrázek. Velikost obrázku závisí na počtu položek v menu.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</p:spTree>
    <p:extLst>
      <p:ext uri="{BB962C8B-B14F-4D97-AF65-F5344CB8AC3E}">
        <p14:creationId xmlns:p14="http://schemas.microsoft.com/office/powerpoint/2010/main" val="14896248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nu bez obrázk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Přímá spojnice 2"/>
          <p:cNvCxnSpPr/>
          <p:nvPr userDrawn="1"/>
        </p:nvCxnSpPr>
        <p:spPr>
          <a:xfrm>
            <a:off x="8062913" y="4824413"/>
            <a:ext cx="0" cy="202406"/>
          </a:xfrm>
          <a:prstGeom prst="line">
            <a:avLst/>
          </a:prstGeom>
          <a:ln w="317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angle 5"/>
          <p:cNvSpPr txBox="1">
            <a:spLocks noChangeArrowheads="1"/>
          </p:cNvSpPr>
          <p:nvPr userDrawn="1"/>
        </p:nvSpPr>
        <p:spPr bwMode="auto">
          <a:xfrm>
            <a:off x="8206409" y="4784922"/>
            <a:ext cx="3959225" cy="270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cs-CZ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100" kern="1200" smtClean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l">
              <a:defRPr/>
            </a:pPr>
            <a:fld id="{BF7B8FF5-4D83-492E-975F-30B7E8858BD3}" type="slidenum">
              <a:rPr lang="cs-CZ">
                <a:solidFill>
                  <a:srgbClr val="002776"/>
                </a:solidFill>
              </a:rPr>
              <a:pPr algn="l">
                <a:defRPr/>
              </a:pPr>
              <a:t>‹#›</a:t>
            </a:fld>
            <a:endParaRPr lang="cs-CZ" dirty="0">
              <a:solidFill>
                <a:srgbClr val="002776"/>
              </a:solidFill>
            </a:endParaRPr>
          </a:p>
        </p:txBody>
      </p:sp>
      <p:pic>
        <p:nvPicPr>
          <p:cNvPr id="5" name="Obrázek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8778" y="4845446"/>
            <a:ext cx="1022585" cy="140995"/>
          </a:xfrm>
          <a:prstGeom prst="rect">
            <a:avLst/>
          </a:prstGeom>
        </p:spPr>
      </p:pic>
      <p:sp>
        <p:nvSpPr>
          <p:cNvPr id="8" name="Zástupný symbol pro text 7"/>
          <p:cNvSpPr>
            <a:spLocks noGrp="1"/>
          </p:cNvSpPr>
          <p:nvPr>
            <p:ph type="body" sz="quarter" idx="12" hasCustomPrompt="1"/>
          </p:nvPr>
        </p:nvSpPr>
        <p:spPr>
          <a:xfrm>
            <a:off x="2102400" y="123478"/>
            <a:ext cx="6213600" cy="646922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 marL="0" indent="0">
              <a:buNone/>
              <a:defRPr sz="3000" b="1"/>
            </a:lvl1pPr>
          </a:lstStyle>
          <a:p>
            <a:pPr lvl="0"/>
            <a:r>
              <a:rPr lang="cs-CZ" dirty="0"/>
              <a:t>Kliknutím vložíte nadpis.</a:t>
            </a:r>
          </a:p>
        </p:txBody>
      </p:sp>
      <p:sp>
        <p:nvSpPr>
          <p:cNvPr id="7" name="Zástupný symbol pro obsah 2"/>
          <p:cNvSpPr>
            <a:spLocks noGrp="1"/>
          </p:cNvSpPr>
          <p:nvPr>
            <p:ph idx="11" hasCustomPrompt="1"/>
          </p:nvPr>
        </p:nvSpPr>
        <p:spPr>
          <a:xfrm>
            <a:off x="2100132" y="771550"/>
            <a:ext cx="6216284" cy="3888431"/>
          </a:xfrm>
          <a:prstGeom prst="rect">
            <a:avLst/>
          </a:prstGeom>
        </p:spPr>
        <p:txBody>
          <a:bodyPr>
            <a:noAutofit/>
          </a:bodyPr>
          <a:lstStyle>
            <a:lvl1pPr marL="270000" marR="0" indent="-2700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Tx/>
              <a:buFont typeface="Wingdings" panose="05000000000000000000" pitchFamily="2" charset="2"/>
              <a:buChar char="§"/>
              <a:tabLst/>
              <a:defRPr sz="2000"/>
            </a:lvl1pPr>
            <a:lvl2pPr marL="542925" indent="-219075">
              <a:defRPr sz="1800"/>
            </a:lvl2pPr>
            <a:lvl3pPr marL="808038" indent="-195263">
              <a:defRPr sz="1600"/>
            </a:lvl3pPr>
            <a:lvl4pPr>
              <a:defRPr sz="1400"/>
            </a:lvl4pPr>
            <a:lvl5pPr>
              <a:defRPr sz="1200"/>
            </a:lvl5pPr>
          </a:lstStyle>
          <a:p>
            <a:pPr marL="265113" marR="0" lvl="0" indent="-265113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cs-CZ" dirty="0"/>
              <a:t>Boční menu je vytvořeno tabulkou. 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</p:spTree>
    <p:extLst>
      <p:ext uri="{BB962C8B-B14F-4D97-AF65-F5344CB8AC3E}">
        <p14:creationId xmlns:p14="http://schemas.microsoft.com/office/powerpoint/2010/main" val="15431218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nu po celé výšce snímk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Přímá spojnice 2"/>
          <p:cNvCxnSpPr/>
          <p:nvPr userDrawn="1"/>
        </p:nvCxnSpPr>
        <p:spPr>
          <a:xfrm>
            <a:off x="8062913" y="4824413"/>
            <a:ext cx="0" cy="202406"/>
          </a:xfrm>
          <a:prstGeom prst="line">
            <a:avLst/>
          </a:prstGeom>
          <a:ln w="317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angle 5"/>
          <p:cNvSpPr txBox="1">
            <a:spLocks noChangeArrowheads="1"/>
          </p:cNvSpPr>
          <p:nvPr userDrawn="1"/>
        </p:nvSpPr>
        <p:spPr bwMode="auto">
          <a:xfrm>
            <a:off x="8206409" y="4784922"/>
            <a:ext cx="3959225" cy="270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cs-CZ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100" kern="1200" smtClean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l">
              <a:defRPr/>
            </a:pPr>
            <a:fld id="{BF7B8FF5-4D83-492E-975F-30B7E8858BD3}" type="slidenum">
              <a:rPr lang="cs-CZ">
                <a:solidFill>
                  <a:srgbClr val="002776"/>
                </a:solidFill>
              </a:rPr>
              <a:pPr algn="l">
                <a:defRPr/>
              </a:pPr>
              <a:t>‹#›</a:t>
            </a:fld>
            <a:endParaRPr lang="cs-CZ" dirty="0">
              <a:solidFill>
                <a:srgbClr val="002776"/>
              </a:solidFill>
            </a:endParaRPr>
          </a:p>
        </p:txBody>
      </p:sp>
      <p:pic>
        <p:nvPicPr>
          <p:cNvPr id="5" name="Obrázek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8778" y="4845446"/>
            <a:ext cx="1022585" cy="140995"/>
          </a:xfrm>
          <a:prstGeom prst="rect">
            <a:avLst/>
          </a:prstGeom>
        </p:spPr>
      </p:pic>
      <p:sp>
        <p:nvSpPr>
          <p:cNvPr id="8" name="Zástupný symbol pro text 7"/>
          <p:cNvSpPr>
            <a:spLocks noGrp="1"/>
          </p:cNvSpPr>
          <p:nvPr>
            <p:ph type="body" sz="quarter" idx="12" hasCustomPrompt="1"/>
          </p:nvPr>
        </p:nvSpPr>
        <p:spPr>
          <a:xfrm>
            <a:off x="2102400" y="123478"/>
            <a:ext cx="6213600" cy="646922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 marL="0" indent="0">
              <a:buNone/>
              <a:defRPr sz="3000" b="1"/>
            </a:lvl1pPr>
          </a:lstStyle>
          <a:p>
            <a:pPr lvl="0"/>
            <a:r>
              <a:rPr lang="cs-CZ" dirty="0"/>
              <a:t>Kliknutím vložíte nadpis.</a:t>
            </a:r>
          </a:p>
        </p:txBody>
      </p:sp>
      <p:sp>
        <p:nvSpPr>
          <p:cNvPr id="9" name="Zástupný symbol pro obsah 2"/>
          <p:cNvSpPr>
            <a:spLocks noGrp="1"/>
          </p:cNvSpPr>
          <p:nvPr>
            <p:ph idx="11" hasCustomPrompt="1"/>
          </p:nvPr>
        </p:nvSpPr>
        <p:spPr>
          <a:xfrm>
            <a:off x="2100132" y="771550"/>
            <a:ext cx="6216284" cy="3888431"/>
          </a:xfrm>
          <a:prstGeom prst="rect">
            <a:avLst/>
          </a:prstGeom>
        </p:spPr>
        <p:txBody>
          <a:bodyPr>
            <a:noAutofit/>
          </a:bodyPr>
          <a:lstStyle>
            <a:lvl1pPr marL="270000" marR="0" indent="-2700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Tx/>
              <a:buFont typeface="Wingdings" panose="05000000000000000000" pitchFamily="2" charset="2"/>
              <a:buChar char="§"/>
              <a:tabLst/>
              <a:defRPr sz="2000"/>
            </a:lvl1pPr>
            <a:lvl2pPr marL="542925" indent="-219075">
              <a:defRPr sz="1800"/>
            </a:lvl2pPr>
            <a:lvl3pPr marL="808038" indent="-195263">
              <a:defRPr sz="1600"/>
            </a:lvl3pPr>
            <a:lvl4pPr>
              <a:defRPr sz="1400"/>
            </a:lvl4pPr>
            <a:lvl5pPr>
              <a:defRPr sz="1200"/>
            </a:lvl5pPr>
          </a:lstStyle>
          <a:p>
            <a:pPr marL="265113" marR="0" lvl="0" indent="-265113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cs-CZ" dirty="0"/>
              <a:t>Boční menu je vytvořeno tabulkou. 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</p:spTree>
    <p:extLst>
      <p:ext uri="{BB962C8B-B14F-4D97-AF65-F5344CB8AC3E}">
        <p14:creationId xmlns:p14="http://schemas.microsoft.com/office/powerpoint/2010/main" val="23490791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756499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7" Type="http://schemas.openxmlformats.org/officeDocument/2006/relationships/theme" Target="../theme/theme2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5" Type="http://schemas.openxmlformats.org/officeDocument/2006/relationships/slideLayout" Target="../slideLayouts/slideLayout8.xml"/><Relationship Id="rId4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731980" y="252487"/>
            <a:ext cx="8088492" cy="48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cs-CZ" dirty="0"/>
              <a:t>Co je Pošta Partner</a:t>
            </a:r>
          </a:p>
        </p:txBody>
      </p:sp>
      <p:sp>
        <p:nvSpPr>
          <p:cNvPr id="11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731980" y="1410474"/>
            <a:ext cx="8088492" cy="2376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 dirty="0"/>
              <a:t>Klepnutím lze upravit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cxnSp>
        <p:nvCxnSpPr>
          <p:cNvPr id="12" name="Přímá spojnice 11"/>
          <p:cNvCxnSpPr/>
          <p:nvPr/>
        </p:nvCxnSpPr>
        <p:spPr>
          <a:xfrm>
            <a:off x="8062913" y="4824413"/>
            <a:ext cx="0" cy="202406"/>
          </a:xfrm>
          <a:prstGeom prst="line">
            <a:avLst/>
          </a:prstGeom>
          <a:ln w="317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angle 5"/>
          <p:cNvSpPr txBox="1">
            <a:spLocks noChangeArrowheads="1"/>
          </p:cNvSpPr>
          <p:nvPr/>
        </p:nvSpPr>
        <p:spPr bwMode="auto">
          <a:xfrm>
            <a:off x="8206409" y="4784922"/>
            <a:ext cx="830087" cy="270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cs-CZ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100" kern="1200" smtClean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l">
              <a:defRPr/>
            </a:pPr>
            <a:fld id="{BF7B8FF5-4D83-492E-975F-30B7E8858BD3}" type="slidenum">
              <a:rPr lang="cs-CZ" smtClean="0"/>
              <a:pPr algn="l">
                <a:defRPr/>
              </a:pPr>
              <a:t>‹#›</a:t>
            </a:fld>
            <a:endParaRPr lang="cs-CZ" dirty="0"/>
          </a:p>
        </p:txBody>
      </p:sp>
      <p:pic>
        <p:nvPicPr>
          <p:cNvPr id="7" name="Obrázek 6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8778" y="4845446"/>
            <a:ext cx="1022585" cy="140995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62" r:id="rId2"/>
    <p:sldLayoutId id="2147483672" r:id="rId3"/>
  </p:sldLayoutIdLst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Calibri" panose="020F0502020204030204" pitchFamily="34" charset="0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</a:defRPr>
      </a:lvl9pPr>
    </p:titleStyle>
    <p:bodyStyle>
      <a:lvl1pPr marL="0" indent="-324000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Font typeface="Wingdings" panose="05000000000000000000" pitchFamily="2" charset="2"/>
        <a:buChar char="§"/>
        <a:defRPr sz="1600">
          <a:solidFill>
            <a:schemeClr val="tx1"/>
          </a:solidFill>
          <a:latin typeface="Calibri" panose="020F0502020204030204" pitchFamily="34" charset="0"/>
          <a:ea typeface="+mn-ea"/>
          <a:cs typeface="+mn-cs"/>
        </a:defRPr>
      </a:lvl1pPr>
      <a:lvl2pPr marL="612000" indent="-288000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Font typeface="Wingdings" panose="05000000000000000000" pitchFamily="2" charset="2"/>
        <a:buChar char="§"/>
        <a:defRPr sz="1500">
          <a:solidFill>
            <a:schemeClr val="tx1"/>
          </a:solidFill>
          <a:latin typeface="Calibri" panose="020F0502020204030204" pitchFamily="34" charset="0"/>
        </a:defRPr>
      </a:lvl2pPr>
      <a:lvl3pPr marL="864000" indent="-252000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Font typeface="Wingdings" panose="05000000000000000000" pitchFamily="2" charset="2"/>
        <a:buChar char="§"/>
        <a:defRPr sz="1400">
          <a:solidFill>
            <a:schemeClr val="tx1"/>
          </a:solidFill>
          <a:latin typeface="Calibri" panose="020F0502020204030204" pitchFamily="34" charset="0"/>
        </a:defRPr>
      </a:lvl3pPr>
      <a:lvl4pPr marL="1080000" indent="-216000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Font typeface="Wingdings" panose="05000000000000000000" pitchFamily="2" charset="2"/>
        <a:buChar char="§"/>
        <a:defRPr sz="1300">
          <a:solidFill>
            <a:schemeClr val="tx1"/>
          </a:solidFill>
          <a:latin typeface="Calibri" panose="020F0502020204030204" pitchFamily="34" charset="0"/>
        </a:defRPr>
      </a:lvl4pPr>
      <a:lvl5pPr marL="1260000" indent="-180000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Font typeface="Wingdings" panose="05000000000000000000" pitchFamily="2" charset="2"/>
        <a:buChar char="§"/>
        <a:defRPr sz="1200">
          <a:solidFill>
            <a:schemeClr val="tx1"/>
          </a:solidFill>
          <a:latin typeface="Calibri" panose="020F0502020204030204" pitchFamily="34" charset="0"/>
        </a:defRPr>
      </a:lvl5pPr>
      <a:lvl6pPr marL="2965450" indent="-352425" algn="l" rtl="0" eaLnBrk="1" fontAlgn="base" hangingPunct="1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</a:defRPr>
      </a:lvl6pPr>
      <a:lvl7pPr marL="3422650" indent="-352425" algn="l" rtl="0" eaLnBrk="1" fontAlgn="base" hangingPunct="1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</a:defRPr>
      </a:lvl7pPr>
      <a:lvl8pPr marL="3879850" indent="-352425" algn="l" rtl="0" eaLnBrk="1" fontAlgn="base" hangingPunct="1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</a:defRPr>
      </a:lvl8pPr>
      <a:lvl9pPr marL="4337050" indent="-352425" algn="l" rtl="0" eaLnBrk="1" fontAlgn="base" hangingPunct="1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280533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</p:sldLayoutIdLst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Calibri" panose="020F0502020204030204" pitchFamily="34" charset="0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</a:defRPr>
      </a:lvl9pPr>
    </p:titleStyle>
    <p:bodyStyle>
      <a:lvl1pPr marL="0" indent="-324000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Font typeface="Wingdings" panose="05000000000000000000" pitchFamily="2" charset="2"/>
        <a:buChar char="§"/>
        <a:defRPr sz="1600">
          <a:solidFill>
            <a:schemeClr val="tx1"/>
          </a:solidFill>
          <a:latin typeface="Calibri" panose="020F0502020204030204" pitchFamily="34" charset="0"/>
          <a:ea typeface="+mn-ea"/>
          <a:cs typeface="+mn-cs"/>
        </a:defRPr>
      </a:lvl1pPr>
      <a:lvl2pPr marL="612000" indent="-288000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Font typeface="Wingdings" panose="05000000000000000000" pitchFamily="2" charset="2"/>
        <a:buChar char="§"/>
        <a:defRPr sz="1500">
          <a:solidFill>
            <a:schemeClr val="tx1"/>
          </a:solidFill>
          <a:latin typeface="Calibri" panose="020F0502020204030204" pitchFamily="34" charset="0"/>
        </a:defRPr>
      </a:lvl2pPr>
      <a:lvl3pPr marL="864000" indent="-252000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Font typeface="Wingdings" panose="05000000000000000000" pitchFamily="2" charset="2"/>
        <a:buChar char="§"/>
        <a:defRPr sz="1400">
          <a:solidFill>
            <a:schemeClr val="tx1"/>
          </a:solidFill>
          <a:latin typeface="Calibri" panose="020F0502020204030204" pitchFamily="34" charset="0"/>
        </a:defRPr>
      </a:lvl3pPr>
      <a:lvl4pPr marL="1080000" indent="-216000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Font typeface="Wingdings" panose="05000000000000000000" pitchFamily="2" charset="2"/>
        <a:buChar char="§"/>
        <a:defRPr sz="1300">
          <a:solidFill>
            <a:schemeClr val="tx1"/>
          </a:solidFill>
          <a:latin typeface="Calibri" panose="020F0502020204030204" pitchFamily="34" charset="0"/>
        </a:defRPr>
      </a:lvl4pPr>
      <a:lvl5pPr marL="1260000" indent="-180000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Font typeface="Wingdings" panose="05000000000000000000" pitchFamily="2" charset="2"/>
        <a:buChar char="§"/>
        <a:defRPr sz="1200">
          <a:solidFill>
            <a:schemeClr val="tx1"/>
          </a:solidFill>
          <a:latin typeface="Calibri" panose="020F0502020204030204" pitchFamily="34" charset="0"/>
        </a:defRPr>
      </a:lvl5pPr>
      <a:lvl6pPr marL="2965450" indent="-352425" algn="l" rtl="0" eaLnBrk="1" fontAlgn="base" hangingPunct="1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</a:defRPr>
      </a:lvl6pPr>
      <a:lvl7pPr marL="3422650" indent="-352425" algn="l" rtl="0" eaLnBrk="1" fontAlgn="base" hangingPunct="1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</a:defRPr>
      </a:lvl7pPr>
      <a:lvl8pPr marL="3879850" indent="-352425" algn="l" rtl="0" eaLnBrk="1" fontAlgn="base" hangingPunct="1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</a:defRPr>
      </a:lvl8pPr>
      <a:lvl9pPr marL="4337050" indent="-352425" algn="l" rtl="0" eaLnBrk="1" fontAlgn="base" hangingPunct="1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hyperlink" Target="http://www.ceskaposta.cz/" TargetMode="External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552"/>
          <a:stretch/>
        </p:blipFill>
        <p:spPr>
          <a:xfrm>
            <a:off x="359643" y="0"/>
            <a:ext cx="8784976" cy="5143500"/>
          </a:xfrm>
          <a:prstGeom prst="rect">
            <a:avLst/>
          </a:prstGeom>
        </p:spPr>
      </p:pic>
      <p:pic>
        <p:nvPicPr>
          <p:cNvPr id="9219" name="Obrázek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267075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3"/>
          <p:cNvSpPr txBox="1">
            <a:spLocks noChangeArrowheads="1"/>
          </p:cNvSpPr>
          <p:nvPr/>
        </p:nvSpPr>
        <p:spPr>
          <a:xfrm>
            <a:off x="0" y="211678"/>
            <a:ext cx="3267075" cy="2265362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2700" b="1">
                <a:solidFill>
                  <a:schemeClr val="tx1"/>
                </a:solidFill>
                <a:latin typeface="Calibri" panose="020F0502020204030204" pitchFamily="34" charset="0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cs-CZ" kern="0" dirty="0">
                <a:solidFill>
                  <a:srgbClr val="002776"/>
                </a:solidFill>
              </a:rPr>
              <a:t>POŠTA PARTNER</a:t>
            </a:r>
          </a:p>
        </p:txBody>
      </p:sp>
      <p:sp>
        <p:nvSpPr>
          <p:cNvPr id="3" name="Rectangle 4"/>
          <p:cNvSpPr txBox="1">
            <a:spLocks noChangeArrowheads="1"/>
          </p:cNvSpPr>
          <p:nvPr/>
        </p:nvSpPr>
        <p:spPr>
          <a:xfrm>
            <a:off x="0" y="2614613"/>
            <a:ext cx="3267075" cy="60520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 rtl="0" eaLnBrk="1" fontAlgn="base" hangingPunct="1">
              <a:spcBef>
                <a:spcPts val="0"/>
              </a:spcBef>
              <a:spcAft>
                <a:spcPct val="0"/>
              </a:spcAft>
              <a:buClr>
                <a:schemeClr val="bg2"/>
              </a:buClr>
              <a:buFontTx/>
              <a:buNone/>
              <a:defRPr sz="15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612000" indent="-2880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864000" indent="-2520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080000" indent="-2160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1260000" indent="-1800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965450" indent="-352425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chemeClr val="tx1"/>
                </a:solidFill>
                <a:latin typeface="+mn-lt"/>
              </a:defRPr>
            </a:lvl6pPr>
            <a:lvl7pPr marL="3422650" indent="-352425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chemeClr val="tx1"/>
                </a:solidFill>
                <a:latin typeface="+mn-lt"/>
              </a:defRPr>
            </a:lvl7pPr>
            <a:lvl8pPr marL="3879850" indent="-352425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chemeClr val="tx1"/>
                </a:solidFill>
                <a:latin typeface="+mn-lt"/>
              </a:defRPr>
            </a:lvl8pPr>
            <a:lvl9pPr marL="4337050" indent="-352425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Clr>
                <a:srgbClr val="FDDB00"/>
              </a:buClr>
              <a:defRPr/>
            </a:pPr>
            <a:r>
              <a:rPr lang="cs-CZ" kern="0" dirty="0">
                <a:solidFill>
                  <a:srgbClr val="002776"/>
                </a:solidFill>
              </a:rPr>
              <a:t>SPOLEČNĚ PRO BUDOUCNOST</a:t>
            </a:r>
          </a:p>
          <a:p>
            <a:pPr>
              <a:buClr>
                <a:srgbClr val="FDDB00"/>
              </a:buClr>
              <a:defRPr/>
            </a:pPr>
            <a:r>
              <a:rPr lang="cs-CZ" kern="0" dirty="0">
                <a:solidFill>
                  <a:srgbClr val="002776"/>
                </a:solidFill>
              </a:rPr>
              <a:t>NAŠICH OBCÍ</a:t>
            </a:r>
          </a:p>
        </p:txBody>
      </p:sp>
      <p:cxnSp>
        <p:nvCxnSpPr>
          <p:cNvPr id="4" name="Přímá spojnice 3"/>
          <p:cNvCxnSpPr/>
          <p:nvPr/>
        </p:nvCxnSpPr>
        <p:spPr>
          <a:xfrm>
            <a:off x="467544" y="2571750"/>
            <a:ext cx="2376487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ovéPole 9"/>
          <p:cNvSpPr txBox="1"/>
          <p:nvPr/>
        </p:nvSpPr>
        <p:spPr>
          <a:xfrm>
            <a:off x="359643" y="4155926"/>
            <a:ext cx="25922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dirty="0">
                <a:latin typeface="Calibri" panose="020F0502020204030204" pitchFamily="34" charset="0"/>
              </a:rPr>
              <a:t>Ing. Jan Foubík</a:t>
            </a:r>
          </a:p>
          <a:p>
            <a:r>
              <a:rPr lang="cs-CZ" sz="1200" dirty="0">
                <a:latin typeface="Calibri" panose="020F0502020204030204" pitchFamily="34" charset="0"/>
              </a:rPr>
              <a:t>Ředitel divize obchodu a marketingu</a:t>
            </a:r>
          </a:p>
        </p:txBody>
      </p:sp>
    </p:spTree>
    <p:extLst>
      <p:ext uri="{BB962C8B-B14F-4D97-AF65-F5344CB8AC3E}">
        <p14:creationId xmlns:p14="http://schemas.microsoft.com/office/powerpoint/2010/main" val="16482615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délník 6"/>
          <p:cNvSpPr/>
          <p:nvPr/>
        </p:nvSpPr>
        <p:spPr>
          <a:xfrm>
            <a:off x="704850" y="1635646"/>
            <a:ext cx="8439150" cy="1368152"/>
          </a:xfrm>
          <a:prstGeom prst="rect">
            <a:avLst/>
          </a:prstGeom>
          <a:solidFill>
            <a:schemeClr val="bg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>
          <a:xfrm>
            <a:off x="731980" y="1677174"/>
            <a:ext cx="8088492" cy="2376264"/>
          </a:xfrm>
        </p:spPr>
        <p:txBody>
          <a:bodyPr/>
          <a:lstStyle/>
          <a:p>
            <a:pPr indent="0">
              <a:buNone/>
            </a:pPr>
            <a:r>
              <a:rPr lang="cs-CZ" sz="2000" b="1" dirty="0"/>
              <a:t>Pošta Partner, to je především:</a:t>
            </a:r>
            <a:endParaRPr lang="cs-CZ" sz="2000" dirty="0"/>
          </a:p>
          <a:p>
            <a:pPr lvl="0">
              <a:buClr>
                <a:schemeClr val="bg1"/>
              </a:buClr>
            </a:pPr>
            <a:r>
              <a:rPr lang="cs-CZ"/>
              <a:t>Efektivní zachování </a:t>
            </a:r>
            <a:r>
              <a:rPr lang="cs-CZ" dirty="0"/>
              <a:t>standardních poštovních služeb v obci</a:t>
            </a:r>
          </a:p>
          <a:p>
            <a:pPr lvl="0">
              <a:buClr>
                <a:schemeClr val="bg1"/>
              </a:buClr>
            </a:pPr>
            <a:r>
              <a:rPr lang="cs-CZ" dirty="0"/>
              <a:t>Stejný či ještě vyšší komfort pro občany</a:t>
            </a:r>
          </a:p>
          <a:p>
            <a:pPr lvl="0">
              <a:buClr>
                <a:schemeClr val="bg1"/>
              </a:buClr>
            </a:pPr>
            <a:r>
              <a:rPr lang="cs-CZ" dirty="0"/>
              <a:t>Řada výhod pro provozovatele pošty</a:t>
            </a:r>
          </a:p>
          <a:p>
            <a:endParaRPr lang="cs-CZ" dirty="0"/>
          </a:p>
          <a:p>
            <a:pPr indent="0">
              <a:buNone/>
            </a:pPr>
            <a:r>
              <a:rPr lang="cs-CZ" dirty="0"/>
              <a:t>Převod pošt na pošty Partner je v souladu s platnou legislativou ČR </a:t>
            </a:r>
            <a:br>
              <a:rPr lang="cs-CZ" dirty="0"/>
            </a:br>
            <a:r>
              <a:rPr lang="cs-CZ" dirty="0"/>
              <a:t>a s programovým prohlášením vlády.</a:t>
            </a:r>
          </a:p>
          <a:p>
            <a:endParaRPr lang="cs-CZ" dirty="0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Co je pošta Partner</a:t>
            </a:r>
          </a:p>
        </p:txBody>
      </p:sp>
      <p:sp>
        <p:nvSpPr>
          <p:cNvPr id="5" name="Zástupný symbol pro obsah 1"/>
          <p:cNvSpPr txBox="1">
            <a:spLocks/>
          </p:cNvSpPr>
          <p:nvPr/>
        </p:nvSpPr>
        <p:spPr bwMode="auto">
          <a:xfrm>
            <a:off x="827088" y="1022350"/>
            <a:ext cx="7993384" cy="6297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216000" numCol="1" anchor="t" anchorCtr="0" compatLnSpc="1">
            <a:prstTxWarp prst="textNoShape">
              <a:avLst/>
            </a:prstTxWarp>
          </a:bodyPr>
          <a:lstStyle>
            <a:lvl1pPr marL="0" indent="-3240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16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612000" indent="-2880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864000" indent="-2520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080000" indent="-2160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1260000" indent="-1800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965450" indent="-352425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chemeClr val="tx1"/>
                </a:solidFill>
                <a:latin typeface="+mn-lt"/>
              </a:defRPr>
            </a:lvl6pPr>
            <a:lvl7pPr marL="3422650" indent="-352425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chemeClr val="tx1"/>
                </a:solidFill>
                <a:latin typeface="+mn-lt"/>
              </a:defRPr>
            </a:lvl7pPr>
            <a:lvl8pPr marL="3879850" indent="-352425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chemeClr val="tx1"/>
                </a:solidFill>
                <a:latin typeface="+mn-lt"/>
              </a:defRPr>
            </a:lvl8pPr>
            <a:lvl9pPr marL="4337050" indent="-352425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 indent="0">
              <a:buNone/>
            </a:pPr>
            <a:r>
              <a:rPr lang="cs-CZ" dirty="0"/>
              <a:t>Pošta Partner je pošta provozovaná třetí osobou. </a:t>
            </a:r>
            <a:br>
              <a:rPr lang="cs-CZ" dirty="0"/>
            </a:br>
            <a:r>
              <a:rPr lang="cs-CZ" dirty="0"/>
              <a:t>Rozsah poskytovaných poštovních služeb odpovídá klasické poště.</a:t>
            </a:r>
          </a:p>
        </p:txBody>
      </p:sp>
      <p:cxnSp>
        <p:nvCxnSpPr>
          <p:cNvPr id="6" name="Přímá spojnice 5"/>
          <p:cNvCxnSpPr/>
          <p:nvPr/>
        </p:nvCxnSpPr>
        <p:spPr>
          <a:xfrm>
            <a:off x="845767" y="771550"/>
            <a:ext cx="3006153" cy="0"/>
          </a:xfrm>
          <a:prstGeom prst="line">
            <a:avLst/>
          </a:prstGeom>
          <a:ln w="349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852950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Jaké služby zajišťuje pošta Partner</a:t>
            </a:r>
            <a:endParaRPr lang="cs-CZ" cap="all" dirty="0"/>
          </a:p>
        </p:txBody>
      </p:sp>
      <p:cxnSp>
        <p:nvCxnSpPr>
          <p:cNvPr id="6" name="Přímá spojnice 5"/>
          <p:cNvCxnSpPr/>
          <p:nvPr/>
        </p:nvCxnSpPr>
        <p:spPr>
          <a:xfrm>
            <a:off x="845767" y="771550"/>
            <a:ext cx="5413519" cy="0"/>
          </a:xfrm>
          <a:prstGeom prst="line">
            <a:avLst/>
          </a:prstGeom>
          <a:ln w="349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Obrázek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41" t="32744" r="53200" b="50000"/>
          <a:stretch/>
        </p:blipFill>
        <p:spPr>
          <a:xfrm>
            <a:off x="779606" y="1540762"/>
            <a:ext cx="632460" cy="566738"/>
          </a:xfrm>
          <a:prstGeom prst="rect">
            <a:avLst/>
          </a:prstGeom>
        </p:spPr>
      </p:pic>
      <p:pic>
        <p:nvPicPr>
          <p:cNvPr id="8" name="Obrázek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41" t="11282" r="56217" b="71462"/>
          <a:stretch/>
        </p:blipFill>
        <p:spPr>
          <a:xfrm>
            <a:off x="772620" y="1020692"/>
            <a:ext cx="533400" cy="566738"/>
          </a:xfrm>
          <a:prstGeom prst="rect">
            <a:avLst/>
          </a:prstGeom>
        </p:spPr>
      </p:pic>
      <p:pic>
        <p:nvPicPr>
          <p:cNvPr id="9" name="Obrázek 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41" t="54254" r="53200" b="28490"/>
          <a:stretch/>
        </p:blipFill>
        <p:spPr>
          <a:xfrm>
            <a:off x="771312" y="2043311"/>
            <a:ext cx="632460" cy="566738"/>
          </a:xfrm>
          <a:prstGeom prst="rect">
            <a:avLst/>
          </a:prstGeom>
        </p:spPr>
      </p:pic>
      <p:sp>
        <p:nvSpPr>
          <p:cNvPr id="11" name="Zástupný symbol pro obsah 1"/>
          <p:cNvSpPr txBox="1">
            <a:spLocks/>
          </p:cNvSpPr>
          <p:nvPr/>
        </p:nvSpPr>
        <p:spPr bwMode="auto">
          <a:xfrm>
            <a:off x="731980" y="3507854"/>
            <a:ext cx="8088492" cy="432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-3240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16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612000" indent="-2880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864000" indent="-2520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080000" indent="-2160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1260000" indent="-1800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965450" indent="-352425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chemeClr val="tx1"/>
                </a:solidFill>
                <a:latin typeface="+mn-lt"/>
              </a:defRPr>
            </a:lvl6pPr>
            <a:lvl7pPr marL="3422650" indent="-352425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chemeClr val="tx1"/>
                </a:solidFill>
                <a:latin typeface="+mn-lt"/>
              </a:defRPr>
            </a:lvl7pPr>
            <a:lvl8pPr marL="3879850" indent="-352425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chemeClr val="tx1"/>
                </a:solidFill>
                <a:latin typeface="+mn-lt"/>
              </a:defRPr>
            </a:lvl8pPr>
            <a:lvl9pPr marL="4337050" indent="-352425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 indent="0">
              <a:buFont typeface="Wingdings" panose="05000000000000000000" pitchFamily="2" charset="2"/>
              <a:buNone/>
            </a:pPr>
            <a:r>
              <a:rPr lang="cs-CZ" kern="0" dirty="0"/>
              <a:t>Pošta Partner </a:t>
            </a:r>
            <a:r>
              <a:rPr lang="cs-CZ" b="1" kern="0" dirty="0"/>
              <a:t>nezajišťuje</a:t>
            </a:r>
            <a:r>
              <a:rPr lang="cs-CZ" kern="0" dirty="0"/>
              <a:t> </a:t>
            </a:r>
            <a:r>
              <a:rPr lang="cs-CZ" b="1" kern="0" dirty="0"/>
              <a:t>roznášku a dodávku zásilek koncovým adresátům</a:t>
            </a:r>
            <a:r>
              <a:rPr lang="cs-CZ" kern="0" dirty="0"/>
              <a:t>.</a:t>
            </a:r>
          </a:p>
          <a:p>
            <a:pPr indent="0">
              <a:buFont typeface="Wingdings" panose="05000000000000000000" pitchFamily="2" charset="2"/>
              <a:buNone/>
            </a:pPr>
            <a:endParaRPr lang="cs-CZ" kern="0" dirty="0"/>
          </a:p>
          <a:p>
            <a:pPr indent="0">
              <a:buFont typeface="Wingdings" panose="05000000000000000000" pitchFamily="2" charset="2"/>
              <a:buNone/>
            </a:pPr>
            <a:endParaRPr lang="cs-CZ" b="1" kern="0" dirty="0"/>
          </a:p>
          <a:p>
            <a:endParaRPr lang="cs-CZ" kern="0" dirty="0"/>
          </a:p>
        </p:txBody>
      </p:sp>
      <p:sp>
        <p:nvSpPr>
          <p:cNvPr id="13" name="Zástupný symbol pro obsah 1"/>
          <p:cNvSpPr txBox="1">
            <a:spLocks/>
          </p:cNvSpPr>
          <p:nvPr/>
        </p:nvSpPr>
        <p:spPr bwMode="auto">
          <a:xfrm>
            <a:off x="1512000" y="1122853"/>
            <a:ext cx="3312244" cy="397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-3240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16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612000" indent="-2880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864000" indent="-2520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080000" indent="-2160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1260000" indent="-1800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965450" indent="-352425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chemeClr val="tx1"/>
                </a:solidFill>
                <a:latin typeface="+mn-lt"/>
              </a:defRPr>
            </a:lvl6pPr>
            <a:lvl7pPr marL="3422650" indent="-352425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chemeClr val="tx1"/>
                </a:solidFill>
                <a:latin typeface="+mn-lt"/>
              </a:defRPr>
            </a:lvl7pPr>
            <a:lvl8pPr marL="3879850" indent="-352425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chemeClr val="tx1"/>
                </a:solidFill>
                <a:latin typeface="+mn-lt"/>
              </a:defRPr>
            </a:lvl8pPr>
            <a:lvl9pPr marL="4337050" indent="-352425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 indent="0">
              <a:buFont typeface="Wingdings" panose="05000000000000000000" pitchFamily="2" charset="2"/>
              <a:buNone/>
            </a:pPr>
            <a:r>
              <a:rPr lang="cs-CZ" sz="2000" b="1" kern="0" dirty="0"/>
              <a:t>Příjem a výdej zásilek</a:t>
            </a:r>
          </a:p>
        </p:txBody>
      </p:sp>
      <p:sp>
        <p:nvSpPr>
          <p:cNvPr id="14" name="Zástupný symbol pro obsah 1"/>
          <p:cNvSpPr txBox="1">
            <a:spLocks/>
          </p:cNvSpPr>
          <p:nvPr/>
        </p:nvSpPr>
        <p:spPr bwMode="auto">
          <a:xfrm>
            <a:off x="1512000" y="1625495"/>
            <a:ext cx="3312244" cy="397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-3240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16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612000" indent="-2880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864000" indent="-2520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080000" indent="-2160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1260000" indent="-1800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965450" indent="-352425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chemeClr val="tx1"/>
                </a:solidFill>
                <a:latin typeface="+mn-lt"/>
              </a:defRPr>
            </a:lvl6pPr>
            <a:lvl7pPr marL="3422650" indent="-352425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chemeClr val="tx1"/>
                </a:solidFill>
                <a:latin typeface="+mn-lt"/>
              </a:defRPr>
            </a:lvl7pPr>
            <a:lvl8pPr marL="3879850" indent="-352425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chemeClr val="tx1"/>
                </a:solidFill>
                <a:latin typeface="+mn-lt"/>
              </a:defRPr>
            </a:lvl8pPr>
            <a:lvl9pPr marL="4337050" indent="-352425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 indent="0">
              <a:buNone/>
            </a:pPr>
            <a:r>
              <a:rPr lang="cs-CZ" sz="2000" b="1" dirty="0"/>
              <a:t>Peněžní služby</a:t>
            </a:r>
          </a:p>
        </p:txBody>
      </p:sp>
      <p:sp>
        <p:nvSpPr>
          <p:cNvPr id="15" name="Zástupný symbol pro obsah 1"/>
          <p:cNvSpPr txBox="1">
            <a:spLocks/>
          </p:cNvSpPr>
          <p:nvPr/>
        </p:nvSpPr>
        <p:spPr bwMode="auto">
          <a:xfrm>
            <a:off x="1512000" y="2171238"/>
            <a:ext cx="3312244" cy="397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-3240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16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612000" indent="-2880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864000" indent="-2520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080000" indent="-2160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1260000" indent="-1800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965450" indent="-352425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chemeClr val="tx1"/>
                </a:solidFill>
                <a:latin typeface="+mn-lt"/>
              </a:defRPr>
            </a:lvl6pPr>
            <a:lvl7pPr marL="3422650" indent="-352425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chemeClr val="tx1"/>
                </a:solidFill>
                <a:latin typeface="+mn-lt"/>
              </a:defRPr>
            </a:lvl7pPr>
            <a:lvl8pPr marL="3879850" indent="-352425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chemeClr val="tx1"/>
                </a:solidFill>
                <a:latin typeface="+mn-lt"/>
              </a:defRPr>
            </a:lvl8pPr>
            <a:lvl9pPr marL="4337050" indent="-352425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 indent="0">
              <a:buNone/>
            </a:pPr>
            <a:r>
              <a:rPr lang="cs-CZ" sz="2000" b="1" dirty="0"/>
              <a:t>Základní bankovní služby</a:t>
            </a:r>
          </a:p>
        </p:txBody>
      </p:sp>
      <p:sp>
        <p:nvSpPr>
          <p:cNvPr id="16" name="Zástupný symbol pro obsah 1"/>
          <p:cNvSpPr txBox="1">
            <a:spLocks/>
          </p:cNvSpPr>
          <p:nvPr/>
        </p:nvSpPr>
        <p:spPr bwMode="auto">
          <a:xfrm>
            <a:off x="1512000" y="2715260"/>
            <a:ext cx="5652288" cy="3611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-3240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16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612000" indent="-2880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864000" indent="-2520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080000" indent="-2160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1260000" indent="-1800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965450" indent="-352425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chemeClr val="tx1"/>
                </a:solidFill>
                <a:latin typeface="+mn-lt"/>
              </a:defRPr>
            </a:lvl6pPr>
            <a:lvl7pPr marL="3422650" indent="-352425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chemeClr val="tx1"/>
                </a:solidFill>
                <a:latin typeface="+mn-lt"/>
              </a:defRPr>
            </a:lvl7pPr>
            <a:lvl8pPr marL="3879850" indent="-352425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chemeClr val="tx1"/>
                </a:solidFill>
                <a:latin typeface="+mn-lt"/>
              </a:defRPr>
            </a:lvl8pPr>
            <a:lvl9pPr marL="4337050" indent="-352425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 indent="0">
              <a:buNone/>
            </a:pPr>
            <a:r>
              <a:rPr lang="cs-CZ" sz="2000" b="1" dirty="0"/>
              <a:t>Prodej poštovních cenin a dalšího zboží</a:t>
            </a:r>
          </a:p>
        </p:txBody>
      </p:sp>
      <p:pic>
        <p:nvPicPr>
          <p:cNvPr id="2" name="Obrázek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965" t="29898" r="26795" b="32853"/>
          <a:stretch/>
        </p:blipFill>
        <p:spPr>
          <a:xfrm>
            <a:off x="772620" y="2653083"/>
            <a:ext cx="510874" cy="525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01100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2"/>
          <p:cNvSpPr>
            <a:spLocks noGrp="1"/>
          </p:cNvSpPr>
          <p:nvPr>
            <p:ph type="title"/>
          </p:nvPr>
        </p:nvSpPr>
        <p:spPr>
          <a:xfrm>
            <a:off x="731980" y="285776"/>
            <a:ext cx="8088492" cy="485775"/>
          </a:xfrm>
        </p:spPr>
        <p:txBody>
          <a:bodyPr/>
          <a:lstStyle/>
          <a:p>
            <a:r>
              <a:rPr lang="cs-CZ" dirty="0"/>
              <a:t>Pobočková síť k 1. 9. 2017</a:t>
            </a:r>
          </a:p>
        </p:txBody>
      </p:sp>
      <p:cxnSp>
        <p:nvCxnSpPr>
          <p:cNvPr id="6" name="Přímá spojnice 5"/>
          <p:cNvCxnSpPr/>
          <p:nvPr/>
        </p:nvCxnSpPr>
        <p:spPr>
          <a:xfrm>
            <a:off x="827584" y="771550"/>
            <a:ext cx="4086273" cy="0"/>
          </a:xfrm>
          <a:prstGeom prst="line">
            <a:avLst/>
          </a:prstGeom>
          <a:ln w="34925">
            <a:solidFill>
              <a:srgbClr val="FEDB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ovéPole 8"/>
          <p:cNvSpPr txBox="1"/>
          <p:nvPr/>
        </p:nvSpPr>
        <p:spPr>
          <a:xfrm>
            <a:off x="655165" y="971927"/>
            <a:ext cx="20446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b="1" dirty="0">
                <a:latin typeface="Calibri" panose="020F0502020204030204" pitchFamily="34" charset="0"/>
              </a:rPr>
              <a:t>2 849 </a:t>
            </a:r>
            <a:r>
              <a:rPr lang="cs-CZ" sz="1600" dirty="0">
                <a:latin typeface="Calibri" panose="020F0502020204030204" pitchFamily="34" charset="0"/>
              </a:rPr>
              <a:t>vlastních pošt</a:t>
            </a:r>
          </a:p>
          <a:p>
            <a:pPr algn="ctr"/>
            <a:r>
              <a:rPr lang="cs-CZ" b="1" dirty="0">
                <a:latin typeface="Calibri" panose="020F0502020204030204" pitchFamily="34" charset="0"/>
              </a:rPr>
              <a:t>384</a:t>
            </a:r>
            <a:r>
              <a:rPr lang="cs-CZ" sz="1600" b="1" dirty="0">
                <a:latin typeface="Calibri" panose="020F0502020204030204" pitchFamily="34" charset="0"/>
              </a:rPr>
              <a:t> </a:t>
            </a:r>
            <a:r>
              <a:rPr lang="cs-CZ" sz="1600" dirty="0">
                <a:latin typeface="Calibri" panose="020F0502020204030204" pitchFamily="34" charset="0"/>
              </a:rPr>
              <a:t>pošt Partner</a:t>
            </a:r>
            <a:endParaRPr lang="cs-CZ" sz="1400" i="1" dirty="0">
              <a:latin typeface="Calibri" panose="020F0502020204030204" pitchFamily="34" charset="0"/>
            </a:endParaRPr>
          </a:p>
        </p:txBody>
      </p:sp>
      <p:graphicFrame>
        <p:nvGraphicFramePr>
          <p:cNvPr id="2" name="Graf 1"/>
          <p:cNvGraphicFramePr/>
          <p:nvPr>
            <p:extLst>
              <p:ext uri="{D42A27DB-BD31-4B8C-83A1-F6EECF244321}">
                <p14:modId xmlns:p14="http://schemas.microsoft.com/office/powerpoint/2010/main" val="2592908737"/>
              </p:ext>
            </p:extLst>
          </p:nvPr>
        </p:nvGraphicFramePr>
        <p:xfrm>
          <a:off x="6752660" y="842655"/>
          <a:ext cx="2179388" cy="15850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1" name="TextovéPole 80"/>
          <p:cNvSpPr txBox="1"/>
          <p:nvPr/>
        </p:nvSpPr>
        <p:spPr>
          <a:xfrm>
            <a:off x="6588224" y="926352"/>
            <a:ext cx="243792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b="1" dirty="0">
                <a:latin typeface="Calibri" panose="020F0502020204030204" pitchFamily="34" charset="0"/>
              </a:rPr>
              <a:t>Vývoj počtu pošt Partner v provozu</a:t>
            </a:r>
          </a:p>
        </p:txBody>
      </p:sp>
      <p:pic>
        <p:nvPicPr>
          <p:cNvPr id="14" name="Obrázek 13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3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47664" y="1064853"/>
            <a:ext cx="6048672" cy="3637663"/>
          </a:xfrm>
          <a:prstGeom prst="rect">
            <a:avLst/>
          </a:prstGeom>
        </p:spPr>
      </p:pic>
      <p:sp>
        <p:nvSpPr>
          <p:cNvPr id="83" name="TextovéPole 82"/>
          <p:cNvSpPr txBox="1"/>
          <p:nvPr/>
        </p:nvSpPr>
        <p:spPr>
          <a:xfrm>
            <a:off x="4103472" y="3338733"/>
            <a:ext cx="2367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b="1" dirty="0">
                <a:latin typeface="Calibri" panose="020F0502020204030204" pitchFamily="34" charset="0"/>
              </a:rPr>
              <a:t>18%</a:t>
            </a:r>
            <a:r>
              <a:rPr lang="cs-CZ" sz="1600" dirty="0">
                <a:latin typeface="Calibri" panose="020F0502020204030204" pitchFamily="34" charset="0"/>
              </a:rPr>
              <a:t> spotřebních družstev</a:t>
            </a:r>
          </a:p>
        </p:txBody>
      </p:sp>
      <p:sp>
        <p:nvSpPr>
          <p:cNvPr id="10" name="TextovéPole 9"/>
          <p:cNvSpPr txBox="1"/>
          <p:nvPr/>
        </p:nvSpPr>
        <p:spPr>
          <a:xfrm>
            <a:off x="2011058" y="2226256"/>
            <a:ext cx="33843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1600" b="1" dirty="0">
                <a:latin typeface="Calibri" panose="020F0502020204030204" pitchFamily="34" charset="0"/>
              </a:rPr>
              <a:t>Struktura provozovatelů pošt Partner</a:t>
            </a:r>
          </a:p>
        </p:txBody>
      </p:sp>
      <p:sp>
        <p:nvSpPr>
          <p:cNvPr id="11" name="TextovéPole 10"/>
          <p:cNvSpPr txBox="1"/>
          <p:nvPr/>
        </p:nvSpPr>
        <p:spPr>
          <a:xfrm>
            <a:off x="2987824" y="2659529"/>
            <a:ext cx="17419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b="1" dirty="0">
                <a:latin typeface="Calibri" panose="020F0502020204030204" pitchFamily="34" charset="0"/>
              </a:rPr>
              <a:t>54% </a:t>
            </a:r>
            <a:r>
              <a:rPr lang="cs-CZ" sz="1600" dirty="0">
                <a:latin typeface="Calibri" panose="020F0502020204030204" pitchFamily="34" charset="0"/>
              </a:rPr>
              <a:t>obcí</a:t>
            </a:r>
          </a:p>
        </p:txBody>
      </p:sp>
      <p:sp>
        <p:nvSpPr>
          <p:cNvPr id="12" name="TextovéPole 11"/>
          <p:cNvSpPr txBox="1"/>
          <p:nvPr/>
        </p:nvSpPr>
        <p:spPr>
          <a:xfrm>
            <a:off x="3443507" y="2986792"/>
            <a:ext cx="29407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b="1" dirty="0">
                <a:latin typeface="Calibri" panose="020F0502020204030204" pitchFamily="34" charset="0"/>
              </a:rPr>
              <a:t>21%</a:t>
            </a:r>
            <a:r>
              <a:rPr lang="cs-CZ" sz="1600" dirty="0">
                <a:latin typeface="Calibri" panose="020F0502020204030204" pitchFamily="34" charset="0"/>
              </a:rPr>
              <a:t> fyzických osob podnikajících</a:t>
            </a:r>
          </a:p>
        </p:txBody>
      </p:sp>
      <p:sp>
        <p:nvSpPr>
          <p:cNvPr id="13" name="TextovéPole 12"/>
          <p:cNvSpPr txBox="1"/>
          <p:nvPr/>
        </p:nvSpPr>
        <p:spPr>
          <a:xfrm>
            <a:off x="4733702" y="3704900"/>
            <a:ext cx="19690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b="1" dirty="0">
                <a:latin typeface="Calibri" panose="020F0502020204030204" pitchFamily="34" charset="0"/>
              </a:rPr>
              <a:t>7%</a:t>
            </a:r>
            <a:r>
              <a:rPr lang="cs-CZ" sz="1600" b="1" dirty="0">
                <a:latin typeface="Calibri" panose="020F0502020204030204" pitchFamily="34" charset="0"/>
              </a:rPr>
              <a:t> </a:t>
            </a:r>
            <a:r>
              <a:rPr lang="cs-CZ" sz="1600" dirty="0">
                <a:latin typeface="Calibri" panose="020F0502020204030204" pitchFamily="34" charset="0"/>
              </a:rPr>
              <a:t>právnických osob</a:t>
            </a:r>
          </a:p>
        </p:txBody>
      </p:sp>
      <p:cxnSp>
        <p:nvCxnSpPr>
          <p:cNvPr id="15" name="Přímá spojnice 14"/>
          <p:cNvCxnSpPr/>
          <p:nvPr/>
        </p:nvCxnSpPr>
        <p:spPr>
          <a:xfrm>
            <a:off x="2119070" y="2548074"/>
            <a:ext cx="316835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440481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Jak to funguje v zahraničí</a:t>
            </a:r>
          </a:p>
        </p:txBody>
      </p:sp>
      <p:sp>
        <p:nvSpPr>
          <p:cNvPr id="5" name="Zástupný symbol pro obsah 1"/>
          <p:cNvSpPr txBox="1">
            <a:spLocks/>
          </p:cNvSpPr>
          <p:nvPr/>
        </p:nvSpPr>
        <p:spPr bwMode="auto">
          <a:xfrm>
            <a:off x="813514" y="843558"/>
            <a:ext cx="7993384" cy="6297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216000" numCol="1" anchor="t" anchorCtr="0" compatLnSpc="1">
            <a:prstTxWarp prst="textNoShape">
              <a:avLst/>
            </a:prstTxWarp>
          </a:bodyPr>
          <a:lstStyle>
            <a:lvl1pPr marL="0" indent="-3240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16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612000" indent="-2880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864000" indent="-2520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080000" indent="-2160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1260000" indent="-1800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965450" indent="-352425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chemeClr val="tx1"/>
                </a:solidFill>
                <a:latin typeface="+mn-lt"/>
              </a:defRPr>
            </a:lvl6pPr>
            <a:lvl7pPr marL="3422650" indent="-352425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chemeClr val="tx1"/>
                </a:solidFill>
                <a:latin typeface="+mn-lt"/>
              </a:defRPr>
            </a:lvl7pPr>
            <a:lvl8pPr marL="3879850" indent="-352425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chemeClr val="tx1"/>
                </a:solidFill>
                <a:latin typeface="+mn-lt"/>
              </a:defRPr>
            </a:lvl8pPr>
            <a:lvl9pPr marL="4337050" indent="-352425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 marL="0" lvl="1" indent="0">
              <a:buNone/>
            </a:pPr>
            <a:r>
              <a:rPr lang="cs-CZ" sz="1600" dirty="0"/>
              <a:t>Podíl pošt Partner na celkovém počtu obchodních míst vybraných národních operátorů v Evropě</a:t>
            </a:r>
          </a:p>
        </p:txBody>
      </p:sp>
      <p:cxnSp>
        <p:nvCxnSpPr>
          <p:cNvPr id="8" name="Přímá spojnice 7"/>
          <p:cNvCxnSpPr/>
          <p:nvPr/>
        </p:nvCxnSpPr>
        <p:spPr>
          <a:xfrm>
            <a:off x="845767" y="771550"/>
            <a:ext cx="4014265" cy="0"/>
          </a:xfrm>
          <a:prstGeom prst="line">
            <a:avLst/>
          </a:prstGeom>
          <a:ln w="349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Obrázek 8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544663" y="1239083"/>
            <a:ext cx="3114694" cy="3397397"/>
          </a:xfrm>
          <a:prstGeom prst="rect">
            <a:avLst/>
          </a:prstGeom>
        </p:spPr>
      </p:pic>
      <p:graphicFrame>
        <p:nvGraphicFramePr>
          <p:cNvPr id="10" name="Graf 9"/>
          <p:cNvGraphicFramePr/>
          <p:nvPr>
            <p:extLst>
              <p:ext uri="{D42A27DB-BD31-4B8C-83A1-F6EECF244321}">
                <p14:modId xmlns:p14="http://schemas.microsoft.com/office/powerpoint/2010/main" val="2048007347"/>
              </p:ext>
            </p:extLst>
          </p:nvPr>
        </p:nvGraphicFramePr>
        <p:xfrm>
          <a:off x="539552" y="1059582"/>
          <a:ext cx="4968552" cy="39604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0839662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>
          <a:xfrm>
            <a:off x="1403648" y="804839"/>
            <a:ext cx="7200800" cy="3782912"/>
          </a:xfrm>
        </p:spPr>
        <p:txBody>
          <a:bodyPr/>
          <a:lstStyle/>
          <a:p>
            <a:pPr indent="0">
              <a:spcBef>
                <a:spcPts val="0"/>
              </a:spcBef>
              <a:buNone/>
            </a:pPr>
            <a:r>
              <a:rPr lang="cs-CZ" sz="1800" b="1" dirty="0"/>
              <a:t>Německo - </a:t>
            </a:r>
            <a:r>
              <a:rPr lang="cs-CZ" sz="1800" b="1" dirty="0" err="1"/>
              <a:t>Deutsche</a:t>
            </a:r>
            <a:r>
              <a:rPr lang="cs-CZ" sz="1800" b="1" dirty="0"/>
              <a:t> Post </a:t>
            </a:r>
          </a:p>
          <a:p>
            <a:pPr marL="0" lvl="2" indent="0">
              <a:spcBef>
                <a:spcPts val="0"/>
              </a:spcBef>
              <a:buNone/>
            </a:pPr>
            <a:r>
              <a:rPr lang="cs-CZ" sz="1600" dirty="0" err="1"/>
              <a:t>Deutsche</a:t>
            </a:r>
            <a:r>
              <a:rPr lang="cs-CZ" sz="1600" dirty="0"/>
              <a:t> Post provozuje pouze 2 vlastní pošty v Berlíně a Bonnu. Dalších </a:t>
            </a:r>
            <a:r>
              <a:rPr lang="cs-CZ" sz="1600" b="1" dirty="0"/>
              <a:t>13 000 poboček</a:t>
            </a:r>
            <a:r>
              <a:rPr lang="cs-CZ" sz="1600" dirty="0"/>
              <a:t> </a:t>
            </a:r>
            <a:r>
              <a:rPr lang="cs-CZ" sz="1600" b="1" dirty="0"/>
              <a:t>provozují smluvní partneři</a:t>
            </a:r>
            <a:r>
              <a:rPr lang="cs-CZ" sz="1600" dirty="0"/>
              <a:t> a některé </a:t>
            </a:r>
            <a:r>
              <a:rPr lang="cs-CZ" sz="1600" b="1" dirty="0"/>
              <a:t>pobočky </a:t>
            </a:r>
            <a:r>
              <a:rPr lang="cs-CZ" sz="1600" b="1" dirty="0" err="1"/>
              <a:t>Postbank</a:t>
            </a:r>
            <a:r>
              <a:rPr lang="cs-CZ" sz="1600" dirty="0"/>
              <a:t>.</a:t>
            </a:r>
          </a:p>
          <a:p>
            <a:pPr indent="0">
              <a:spcBef>
                <a:spcPts val="0"/>
              </a:spcBef>
              <a:buNone/>
            </a:pPr>
            <a:endParaRPr lang="cs-CZ" sz="500" dirty="0"/>
          </a:p>
          <a:p>
            <a:pPr indent="0">
              <a:spcBef>
                <a:spcPts val="0"/>
              </a:spcBef>
              <a:buNone/>
            </a:pPr>
            <a:r>
              <a:rPr lang="cs-CZ" sz="1400" dirty="0"/>
              <a:t>Zajímavosti:</a:t>
            </a:r>
          </a:p>
          <a:p>
            <a:r>
              <a:rPr lang="cs-CZ" sz="1400" dirty="0"/>
              <a:t>Zvýšení průměrné otevírací doby </a:t>
            </a:r>
            <a:r>
              <a:rPr lang="cs-CZ" sz="1400" b="1" dirty="0"/>
              <a:t>z 18 na 47 hodin týdně</a:t>
            </a:r>
          </a:p>
          <a:p>
            <a:pPr marL="0" lvl="1" indent="-324000"/>
            <a:r>
              <a:rPr lang="cs-CZ" sz="1400" dirty="0">
                <a:ea typeface="+mn-ea"/>
                <a:cs typeface="+mn-cs"/>
              </a:rPr>
              <a:t>Redukce míst s </a:t>
            </a:r>
            <a:r>
              <a:rPr lang="cs-CZ" sz="1400" b="1" dirty="0">
                <a:ea typeface="+mn-ea"/>
                <a:cs typeface="+mn-cs"/>
              </a:rPr>
              <a:t>průměrnou čekací dobou delší než 3 minuty o 19 %</a:t>
            </a:r>
          </a:p>
          <a:p>
            <a:pPr marL="323850" lvl="1" indent="-323850"/>
            <a:r>
              <a:rPr lang="cs-CZ" sz="1400" dirty="0">
                <a:ea typeface="+mn-ea"/>
                <a:cs typeface="+mn-cs"/>
              </a:rPr>
              <a:t>Služby pošty pomáhají </a:t>
            </a:r>
            <a:r>
              <a:rPr lang="cs-CZ" sz="1400" b="1" dirty="0">
                <a:ea typeface="+mn-ea"/>
                <a:cs typeface="+mn-cs"/>
              </a:rPr>
              <a:t>navýšit obrat </a:t>
            </a:r>
            <a:r>
              <a:rPr lang="cs-CZ" sz="1400" dirty="0">
                <a:ea typeface="+mn-ea"/>
                <a:cs typeface="+mn-cs"/>
              </a:rPr>
              <a:t>smluvních partnerů v jejich hlavním odvětví </a:t>
            </a:r>
            <a:br>
              <a:rPr lang="cs-CZ" sz="1400" dirty="0">
                <a:ea typeface="+mn-ea"/>
                <a:cs typeface="+mn-cs"/>
              </a:rPr>
            </a:br>
            <a:r>
              <a:rPr lang="cs-CZ" sz="1400" b="1" dirty="0">
                <a:ea typeface="+mn-ea"/>
                <a:cs typeface="+mn-cs"/>
              </a:rPr>
              <a:t>v průměru o 10–20 % </a:t>
            </a:r>
            <a:r>
              <a:rPr lang="cs-CZ" sz="1400" dirty="0">
                <a:ea typeface="+mn-ea"/>
                <a:cs typeface="+mn-cs"/>
              </a:rPr>
              <a:t>dle typu podnikání partnera</a:t>
            </a:r>
          </a:p>
          <a:p>
            <a:pPr marL="323850" lvl="1" indent="0">
              <a:buNone/>
            </a:pPr>
            <a:r>
              <a:rPr lang="cs-CZ" sz="800" dirty="0">
                <a:ea typeface="+mn-ea"/>
                <a:cs typeface="+mn-cs"/>
              </a:rPr>
              <a:t>(vlastní průzkum </a:t>
            </a:r>
            <a:r>
              <a:rPr lang="cs-CZ" sz="800" dirty="0" err="1">
                <a:ea typeface="+mn-ea"/>
                <a:cs typeface="+mn-cs"/>
              </a:rPr>
              <a:t>Deutsche</a:t>
            </a:r>
            <a:r>
              <a:rPr lang="cs-CZ" sz="800" dirty="0">
                <a:ea typeface="+mn-ea"/>
                <a:cs typeface="+mn-cs"/>
              </a:rPr>
              <a:t> Post)</a:t>
            </a:r>
          </a:p>
          <a:p>
            <a:pPr indent="0">
              <a:spcBef>
                <a:spcPts val="0"/>
              </a:spcBef>
              <a:buNone/>
            </a:pPr>
            <a:endParaRPr lang="cs-CZ" sz="1100" dirty="0"/>
          </a:p>
          <a:p>
            <a:pPr indent="0">
              <a:spcBef>
                <a:spcPts val="0"/>
              </a:spcBef>
              <a:buNone/>
            </a:pPr>
            <a:r>
              <a:rPr lang="cs-CZ" sz="1800" b="1" dirty="0"/>
              <a:t>Rakousko - </a:t>
            </a:r>
            <a:r>
              <a:rPr lang="cs-CZ" sz="1800" b="1" dirty="0" err="1"/>
              <a:t>Österreichische</a:t>
            </a:r>
            <a:r>
              <a:rPr lang="cs-CZ" sz="1800" b="1" dirty="0"/>
              <a:t> Post </a:t>
            </a:r>
          </a:p>
          <a:p>
            <a:pPr marL="0" lvl="2" indent="0">
              <a:spcBef>
                <a:spcPts val="0"/>
              </a:spcBef>
              <a:buNone/>
            </a:pPr>
            <a:r>
              <a:rPr lang="cs-CZ" sz="1600" dirty="0"/>
              <a:t>Základní poštovní služby zajišťuje kolem </a:t>
            </a:r>
            <a:r>
              <a:rPr lang="cs-CZ" sz="1600" b="1" dirty="0"/>
              <a:t>1 350 pošt Partner</a:t>
            </a:r>
            <a:r>
              <a:rPr lang="cs-CZ" sz="1600" dirty="0"/>
              <a:t> a </a:t>
            </a:r>
            <a:r>
              <a:rPr lang="cs-CZ" sz="1600" b="1" dirty="0"/>
              <a:t>450 klasických pošt</a:t>
            </a:r>
            <a:r>
              <a:rPr lang="cs-CZ" dirty="0"/>
              <a:t>.</a:t>
            </a:r>
          </a:p>
          <a:p>
            <a:pPr marL="0" lvl="2" indent="0">
              <a:spcBef>
                <a:spcPts val="0"/>
              </a:spcBef>
              <a:buNone/>
            </a:pPr>
            <a:endParaRPr lang="cs-CZ" sz="500" dirty="0"/>
          </a:p>
          <a:p>
            <a:pPr marL="0" lvl="2" indent="0">
              <a:spcBef>
                <a:spcPts val="0"/>
              </a:spcBef>
              <a:buNone/>
            </a:pPr>
            <a:r>
              <a:rPr lang="cs-CZ" dirty="0"/>
              <a:t>Zajímavosti: </a:t>
            </a:r>
          </a:p>
          <a:p>
            <a:pPr marL="0" lvl="2" indent="-324000"/>
            <a:r>
              <a:rPr lang="cs-CZ" dirty="0">
                <a:ea typeface="+mn-ea"/>
                <a:cs typeface="+mn-cs"/>
              </a:rPr>
              <a:t>V segmentu ochodu a služeb je umístěno </a:t>
            </a:r>
            <a:r>
              <a:rPr lang="cs-CZ" b="1" dirty="0">
                <a:ea typeface="+mn-ea"/>
                <a:cs typeface="+mn-cs"/>
              </a:rPr>
              <a:t>65% pošt Partner</a:t>
            </a:r>
          </a:p>
          <a:p>
            <a:pPr marL="0" lvl="2" indent="-324000"/>
            <a:r>
              <a:rPr lang="cs-CZ" b="1" dirty="0">
                <a:ea typeface="+mn-ea"/>
                <a:cs typeface="+mn-cs"/>
              </a:rPr>
              <a:t>20% pošt Partner </a:t>
            </a:r>
            <a:r>
              <a:rPr lang="cs-CZ" dirty="0">
                <a:ea typeface="+mn-ea"/>
                <a:cs typeface="+mn-cs"/>
              </a:rPr>
              <a:t>je provozováno na úřadech místních samospráv</a:t>
            </a:r>
          </a:p>
          <a:p>
            <a:pPr marL="285750" lvl="2" indent="-285750">
              <a:spcBef>
                <a:spcPts val="0"/>
              </a:spcBef>
            </a:pPr>
            <a:endParaRPr lang="cs-CZ" b="1" dirty="0"/>
          </a:p>
          <a:p>
            <a:pPr marL="0" lvl="2" indent="0">
              <a:spcBef>
                <a:spcPts val="0"/>
              </a:spcBef>
              <a:buNone/>
            </a:pPr>
            <a:endParaRPr lang="cs-CZ" b="1" dirty="0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Jak to funguje v zahraničí</a:t>
            </a:r>
          </a:p>
        </p:txBody>
      </p:sp>
      <p:cxnSp>
        <p:nvCxnSpPr>
          <p:cNvPr id="6" name="Přímá spojnice 5"/>
          <p:cNvCxnSpPr/>
          <p:nvPr/>
        </p:nvCxnSpPr>
        <p:spPr>
          <a:xfrm>
            <a:off x="845767" y="771550"/>
            <a:ext cx="4014265" cy="0"/>
          </a:xfrm>
          <a:prstGeom prst="line">
            <a:avLst/>
          </a:prstGeom>
          <a:ln w="349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Ovál 7"/>
          <p:cNvSpPr/>
          <p:nvPr/>
        </p:nvSpPr>
        <p:spPr>
          <a:xfrm>
            <a:off x="821402" y="1020388"/>
            <a:ext cx="472436" cy="472436"/>
          </a:xfrm>
          <a:prstGeom prst="ellipse">
            <a:avLst/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>
              <a:ln>
                <a:solidFill>
                  <a:schemeClr val="bg2"/>
                </a:solidFill>
              </a:ln>
              <a:noFill/>
            </a:endParaRPr>
          </a:p>
        </p:txBody>
      </p:sp>
      <p:sp>
        <p:nvSpPr>
          <p:cNvPr id="9" name="Ovál 8"/>
          <p:cNvSpPr/>
          <p:nvPr/>
        </p:nvSpPr>
        <p:spPr>
          <a:xfrm>
            <a:off x="821402" y="3291830"/>
            <a:ext cx="472436" cy="472436"/>
          </a:xfrm>
          <a:prstGeom prst="ellipse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>
              <a:ln>
                <a:solidFill>
                  <a:schemeClr val="bg2"/>
                </a:solidFill>
              </a:ln>
              <a:noFill/>
            </a:endParaRPr>
          </a:p>
        </p:txBody>
      </p:sp>
    </p:spTree>
    <p:extLst>
      <p:ext uri="{BB962C8B-B14F-4D97-AF65-F5344CB8AC3E}">
        <p14:creationId xmlns:p14="http://schemas.microsoft.com/office/powerpoint/2010/main" val="40752451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sah 1"/>
          <p:cNvSpPr>
            <a:spLocks noGrp="1"/>
          </p:cNvSpPr>
          <p:nvPr>
            <p:ph idx="4294967295"/>
          </p:nvPr>
        </p:nvSpPr>
        <p:spPr>
          <a:xfrm>
            <a:off x="2130137" y="3003798"/>
            <a:ext cx="4811713" cy="422275"/>
          </a:xfrm>
          <a:prstGeom prst="rect">
            <a:avLst/>
          </a:prstGeom>
        </p:spPr>
        <p:txBody>
          <a:bodyPr/>
          <a:lstStyle/>
          <a:p>
            <a:pPr indent="0" algn="ctr">
              <a:buNone/>
            </a:pPr>
            <a:r>
              <a:rPr lang="cs-CZ" dirty="0"/>
              <a:t>Společně pro lepší život v našich obcích!</a:t>
            </a:r>
            <a:endParaRPr lang="cs-CZ" sz="1100" dirty="0"/>
          </a:p>
        </p:txBody>
      </p:sp>
      <p:sp>
        <p:nvSpPr>
          <p:cNvPr id="6" name="Zástupný symbol pro obsah 1"/>
          <p:cNvSpPr txBox="1">
            <a:spLocks/>
          </p:cNvSpPr>
          <p:nvPr/>
        </p:nvSpPr>
        <p:spPr bwMode="auto">
          <a:xfrm>
            <a:off x="1403646" y="1923678"/>
            <a:ext cx="6264697" cy="8925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-3240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16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612000" indent="-2880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864000" indent="-2520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080000" indent="-2160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1260000" indent="-1800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965450" indent="-352425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chemeClr val="tx1"/>
                </a:solidFill>
                <a:latin typeface="+mn-lt"/>
              </a:defRPr>
            </a:lvl6pPr>
            <a:lvl7pPr marL="3422650" indent="-352425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chemeClr val="tx1"/>
                </a:solidFill>
                <a:latin typeface="+mn-lt"/>
              </a:defRPr>
            </a:lvl7pPr>
            <a:lvl8pPr marL="3879850" indent="-352425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chemeClr val="tx1"/>
                </a:solidFill>
                <a:latin typeface="+mn-lt"/>
              </a:defRPr>
            </a:lvl8pPr>
            <a:lvl9pPr marL="4337050" indent="-352425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 indent="0" algn="ctr">
              <a:buFont typeface="Wingdings" panose="05000000000000000000" pitchFamily="2" charset="2"/>
              <a:buNone/>
            </a:pPr>
            <a:r>
              <a:rPr lang="cs-CZ" sz="6000" b="1" kern="0" dirty="0"/>
              <a:t>www.partnercp.cz</a:t>
            </a:r>
            <a:endParaRPr lang="cs-CZ" sz="4400" b="1" kern="0" dirty="0"/>
          </a:p>
        </p:txBody>
      </p:sp>
      <p:pic>
        <p:nvPicPr>
          <p:cNvPr id="12" name="Picture 2" descr="D:\Prace\KM\PREZENTACE 16ku9 1920x1080\prezentace 2020\Logotyp_CP_na_sirku_modra_CMYK.png">
            <a:hlinkClick r:id="rId2"/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897" t="43928" r="62114" b="45241"/>
          <a:stretch/>
        </p:blipFill>
        <p:spPr bwMode="auto">
          <a:xfrm>
            <a:off x="3910585" y="1102185"/>
            <a:ext cx="962788" cy="8686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53416873"/>
      </p:ext>
    </p:extLst>
  </p:cSld>
  <p:clrMapOvr>
    <a:masterClrMapping/>
  </p:clrMapOvr>
</p:sld>
</file>

<file path=ppt/theme/theme1.xml><?xml version="1.0" encoding="utf-8"?>
<a:theme xmlns:a="http://schemas.openxmlformats.org/drawingml/2006/main" name="POŠTA PARTNER">
  <a:themeElements>
    <a:clrScheme name="CP F">
      <a:dk1>
        <a:srgbClr val="002776"/>
      </a:dk1>
      <a:lt1>
        <a:srgbClr val="FFFFFF"/>
      </a:lt1>
      <a:dk2>
        <a:srgbClr val="002776"/>
      </a:dk2>
      <a:lt2>
        <a:srgbClr val="FDDB00"/>
      </a:lt2>
      <a:accent1>
        <a:srgbClr val="FDDB00"/>
      </a:accent1>
      <a:accent2>
        <a:srgbClr val="00A9E0"/>
      </a:accent2>
      <a:accent3>
        <a:srgbClr val="BCBDBC"/>
      </a:accent3>
      <a:accent4>
        <a:srgbClr val="92D400"/>
      </a:accent4>
      <a:accent5>
        <a:srgbClr val="EC1848"/>
      </a:accent5>
      <a:accent6>
        <a:srgbClr val="82786F"/>
      </a:accent6>
      <a:hlink>
        <a:srgbClr val="00A9E0"/>
      </a:hlink>
      <a:folHlink>
        <a:srgbClr val="82786F"/>
      </a:folHlink>
    </a:clrScheme>
    <a:fontScheme name="Výchozí návrh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dirty="0" err="1" smtClean="0">
            <a:latin typeface="Calibri" panose="020F0502020204030204" pitchFamily="34" charset="0"/>
          </a:defRPr>
        </a:defPPr>
      </a:lstStyle>
    </a:txDef>
  </a:objectDefaults>
  <a:extraClrSchemeLst>
    <a:extraClrScheme>
      <a:clrScheme name="Výchozí návrh 1">
        <a:dk1>
          <a:srgbClr val="002776"/>
        </a:dk1>
        <a:lt1>
          <a:srgbClr val="FFFFFF"/>
        </a:lt1>
        <a:dk2>
          <a:srgbClr val="002776"/>
        </a:dk2>
        <a:lt2>
          <a:srgbClr val="EAAB00"/>
        </a:lt2>
        <a:accent1>
          <a:srgbClr val="EC1848"/>
        </a:accent1>
        <a:accent2>
          <a:srgbClr val="00A9E0"/>
        </a:accent2>
        <a:accent3>
          <a:srgbClr val="FFFFFF"/>
        </a:accent3>
        <a:accent4>
          <a:srgbClr val="002064"/>
        </a:accent4>
        <a:accent5>
          <a:srgbClr val="F4ABB1"/>
        </a:accent5>
        <a:accent6>
          <a:srgbClr val="0099CB"/>
        </a:accent6>
        <a:hlink>
          <a:srgbClr val="6B57A4"/>
        </a:hlink>
        <a:folHlink>
          <a:srgbClr val="82786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ýchozí návrh 2">
        <a:dk1>
          <a:srgbClr val="8CD7F8"/>
        </a:dk1>
        <a:lt1>
          <a:srgbClr val="EAAB00"/>
        </a:lt1>
        <a:dk2>
          <a:srgbClr val="002776"/>
        </a:dk2>
        <a:lt2>
          <a:srgbClr val="EAAB00"/>
        </a:lt2>
        <a:accent1>
          <a:srgbClr val="1E93CE"/>
        </a:accent1>
        <a:accent2>
          <a:srgbClr val="6683AE"/>
        </a:accent2>
        <a:accent3>
          <a:srgbClr val="AAACBD"/>
        </a:accent3>
        <a:accent4>
          <a:srgbClr val="C89100"/>
        </a:accent4>
        <a:accent5>
          <a:srgbClr val="ABC8E3"/>
        </a:accent5>
        <a:accent6>
          <a:srgbClr val="5C769D"/>
        </a:accent6>
        <a:hlink>
          <a:srgbClr val="6B57A4"/>
        </a:hlink>
        <a:folHlink>
          <a:srgbClr val="82786F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Prezentace 16ku9 s bočním menu">
  <a:themeElements>
    <a:clrScheme name="CP F">
      <a:dk1>
        <a:srgbClr val="002776"/>
      </a:dk1>
      <a:lt1>
        <a:srgbClr val="FFFFFF"/>
      </a:lt1>
      <a:dk2>
        <a:srgbClr val="002776"/>
      </a:dk2>
      <a:lt2>
        <a:srgbClr val="FDDB00"/>
      </a:lt2>
      <a:accent1>
        <a:srgbClr val="FDDB00"/>
      </a:accent1>
      <a:accent2>
        <a:srgbClr val="00A9E0"/>
      </a:accent2>
      <a:accent3>
        <a:srgbClr val="BCBDBC"/>
      </a:accent3>
      <a:accent4>
        <a:srgbClr val="92D400"/>
      </a:accent4>
      <a:accent5>
        <a:srgbClr val="EC1848"/>
      </a:accent5>
      <a:accent6>
        <a:srgbClr val="82786F"/>
      </a:accent6>
      <a:hlink>
        <a:srgbClr val="00A9E0"/>
      </a:hlink>
      <a:folHlink>
        <a:srgbClr val="82786F"/>
      </a:folHlink>
    </a:clrScheme>
    <a:fontScheme name="Výchozí návrh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dirty="0" err="1" smtClean="0">
            <a:latin typeface="Calibri" panose="020F0502020204030204" pitchFamily="34" charset="0"/>
          </a:defRPr>
        </a:defPPr>
      </a:lstStyle>
    </a:txDef>
  </a:objectDefaults>
  <a:extraClrSchemeLst>
    <a:extraClrScheme>
      <a:clrScheme name="Výchozí návrh 1">
        <a:dk1>
          <a:srgbClr val="002776"/>
        </a:dk1>
        <a:lt1>
          <a:srgbClr val="FFFFFF"/>
        </a:lt1>
        <a:dk2>
          <a:srgbClr val="002776"/>
        </a:dk2>
        <a:lt2>
          <a:srgbClr val="EAAB00"/>
        </a:lt2>
        <a:accent1>
          <a:srgbClr val="EC1848"/>
        </a:accent1>
        <a:accent2>
          <a:srgbClr val="00A9E0"/>
        </a:accent2>
        <a:accent3>
          <a:srgbClr val="FFFFFF"/>
        </a:accent3>
        <a:accent4>
          <a:srgbClr val="002064"/>
        </a:accent4>
        <a:accent5>
          <a:srgbClr val="F4ABB1"/>
        </a:accent5>
        <a:accent6>
          <a:srgbClr val="0099CB"/>
        </a:accent6>
        <a:hlink>
          <a:srgbClr val="6B57A4"/>
        </a:hlink>
        <a:folHlink>
          <a:srgbClr val="82786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ýchozí návrh 2">
        <a:dk1>
          <a:srgbClr val="8CD7F8"/>
        </a:dk1>
        <a:lt1>
          <a:srgbClr val="EAAB00"/>
        </a:lt1>
        <a:dk2>
          <a:srgbClr val="002776"/>
        </a:dk2>
        <a:lt2>
          <a:srgbClr val="EAAB00"/>
        </a:lt2>
        <a:accent1>
          <a:srgbClr val="1E93CE"/>
        </a:accent1>
        <a:accent2>
          <a:srgbClr val="6683AE"/>
        </a:accent2>
        <a:accent3>
          <a:srgbClr val="AAACBD"/>
        </a:accent3>
        <a:accent4>
          <a:srgbClr val="C89100"/>
        </a:accent4>
        <a:accent5>
          <a:srgbClr val="ABC8E3"/>
        </a:accent5>
        <a:accent6>
          <a:srgbClr val="5C769D"/>
        </a:accent6>
        <a:hlink>
          <a:srgbClr val="6B57A4"/>
        </a:hlink>
        <a:folHlink>
          <a:srgbClr val="82786F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Prezentace1" id="{35E5D8B2-94D7-4A1B-87E1-36C5C7DB1044}" vid="{49283699-282C-4EDA-82CD-04245A962555}"/>
    </a:ext>
  </a:extLst>
</a:theme>
</file>

<file path=ppt/theme/theme3.xml><?xml version="1.0" encoding="utf-8"?>
<a:theme xmlns:a="http://schemas.openxmlformats.org/drawingml/2006/main" name="Motiv sady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POŠTA PARTNER</Template>
  <TotalTime>3403</TotalTime>
  <Words>242</Words>
  <Application>Microsoft Office PowerPoint</Application>
  <PresentationFormat>Předvádění na obrazovce (16:9)</PresentationFormat>
  <Paragraphs>54</Paragraphs>
  <Slides>7</Slides>
  <Notes>4</Notes>
  <HiddenSlides>0</HiddenSlides>
  <MMClips>0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2</vt:i4>
      </vt:variant>
      <vt:variant>
        <vt:lpstr>Nadpisy snímků</vt:lpstr>
      </vt:variant>
      <vt:variant>
        <vt:i4>7</vt:i4>
      </vt:variant>
    </vt:vector>
  </HeadingPairs>
  <TitlesOfParts>
    <vt:vector size="12" baseType="lpstr">
      <vt:lpstr>Arial</vt:lpstr>
      <vt:lpstr>Calibri</vt:lpstr>
      <vt:lpstr>Wingdings</vt:lpstr>
      <vt:lpstr>POŠTA PARTNER</vt:lpstr>
      <vt:lpstr>Prezentace 16ku9 s bočním menu</vt:lpstr>
      <vt:lpstr>Prezentace aplikace PowerPoint</vt:lpstr>
      <vt:lpstr>Co je pošta Partner</vt:lpstr>
      <vt:lpstr>Jaké služby zajišťuje pošta Partner</vt:lpstr>
      <vt:lpstr>Pobočková síť k 1. 9. 2017</vt:lpstr>
      <vt:lpstr>Jak to funguje v zahraničí</vt:lpstr>
      <vt:lpstr>Jak to funguje v zahraničí</vt:lpstr>
      <vt:lpstr>Prezentace aplikace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POŠTA PARTNER</dc:title>
  <dc:creator>Luděk Palek</dc:creator>
  <cp:lastModifiedBy>Jan Foubík</cp:lastModifiedBy>
  <cp:revision>213</cp:revision>
  <cp:lastPrinted>2017-03-02T08:33:55Z</cp:lastPrinted>
  <dcterms:created xsi:type="dcterms:W3CDTF">2017-02-28T14:15:31Z</dcterms:created>
  <dcterms:modified xsi:type="dcterms:W3CDTF">2017-09-10T11:54:37Z</dcterms:modified>
</cp:coreProperties>
</file>