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theme/themeOverride6.xml" ContentType="application/vnd.openxmlformats-officedocument.themeOverrid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5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74" r:id="rId3"/>
    <p:sldMasterId id="2147483685" r:id="rId4"/>
    <p:sldMasterId id="2147483694" r:id="rId5"/>
    <p:sldMasterId id="2147483701" r:id="rId6"/>
  </p:sldMasterIdLst>
  <p:notesMasterIdLst>
    <p:notesMasterId r:id="rId34"/>
  </p:notesMasterIdLst>
  <p:sldIdLst>
    <p:sldId id="317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257" r:id="rId15"/>
    <p:sldId id="258" r:id="rId16"/>
    <p:sldId id="259" r:id="rId17"/>
    <p:sldId id="269" r:id="rId18"/>
    <p:sldId id="260" r:id="rId19"/>
    <p:sldId id="261" r:id="rId20"/>
    <p:sldId id="262" r:id="rId21"/>
    <p:sldId id="266" r:id="rId22"/>
    <p:sldId id="267" r:id="rId23"/>
    <p:sldId id="268" r:id="rId24"/>
    <p:sldId id="293" r:id="rId25"/>
    <p:sldId id="295" r:id="rId26"/>
    <p:sldId id="296" r:id="rId27"/>
    <p:sldId id="297" r:id="rId28"/>
    <p:sldId id="298" r:id="rId29"/>
    <p:sldId id="299" r:id="rId30"/>
    <p:sldId id="291" r:id="rId31"/>
    <p:sldId id="300" r:id="rId32"/>
    <p:sldId id="309" r:id="rId3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EDB501"/>
    <a:srgbClr val="404040"/>
    <a:srgbClr val="C1C1C1"/>
    <a:srgbClr val="F0B501"/>
    <a:srgbClr val="10253F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14" y="6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6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825811851157158E-2"/>
          <c:y val="0.23609597115770842"/>
          <c:w val="0.88221406397464286"/>
          <c:h val="0.546795899639798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Počet pošt Partner v provozu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dLbl>
              <c:idx val="8"/>
              <c:layout>
                <c:manualLayout>
                  <c:x val="-2.6758347339497757E-3"/>
                  <c:y val="1.06126522824012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D1A-47C4-95E7-15ABACBA48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 b="1" i="1">
                    <a:solidFill>
                      <a:schemeClr val="tx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List1!$A$2:$A$10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List1!$B$2:$B$10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5</c:v>
                </c:pt>
                <c:pt idx="3">
                  <c:v>17</c:v>
                </c:pt>
                <c:pt idx="4">
                  <c:v>34</c:v>
                </c:pt>
                <c:pt idx="5">
                  <c:v>54</c:v>
                </c:pt>
                <c:pt idx="6">
                  <c:v>90</c:v>
                </c:pt>
                <c:pt idx="7">
                  <c:v>239</c:v>
                </c:pt>
                <c:pt idx="8">
                  <c:v>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1A-47C4-95E7-15ABACBA48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490066280"/>
        <c:axId val="490065496"/>
      </c:barChart>
      <c:catAx>
        <c:axId val="490066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500" b="1">
                <a:solidFill>
                  <a:srgbClr val="002060"/>
                </a:solidFill>
              </a:defRPr>
            </a:pPr>
            <a:endParaRPr lang="cs-CZ"/>
          </a:p>
        </c:txPr>
        <c:crossAx val="490065496"/>
        <c:crosses val="autoZero"/>
        <c:auto val="1"/>
        <c:lblAlgn val="ctr"/>
        <c:lblOffset val="100"/>
        <c:noMultiLvlLbl val="0"/>
      </c:catAx>
      <c:valAx>
        <c:axId val="4900654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90066280"/>
        <c:crosses val="autoZero"/>
        <c:crossBetween val="between"/>
      </c:valAx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37614697214109"/>
          <c:y val="7.1215701177459123E-2"/>
          <c:w val="0.71255596798741794"/>
          <c:h val="0.797279428605724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Sloupec2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alpha val="3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22AC-49AA-B2A6-B26B91D434E8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alpha val="32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22AC-49AA-B2A6-B26B91D434E8}"/>
              </c:ext>
            </c:extLst>
          </c:dPt>
          <c:dPt>
            <c:idx val="2"/>
            <c:invertIfNegative val="0"/>
            <c:bubble3D val="0"/>
            <c:spPr>
              <a:solidFill>
                <a:srgbClr val="FDDB00"/>
              </a:solidFill>
            </c:spPr>
            <c:extLst>
              <c:ext xmlns:c16="http://schemas.microsoft.com/office/drawing/2014/chart" uri="{C3380CC4-5D6E-409C-BE32-E72D297353CC}">
                <c16:uniqueId val="{00000005-22AC-49AA-B2A6-B26B91D434E8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>
                  <a:alpha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22AC-49AA-B2A6-B26B91D434E8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>
                  <a:alpha val="4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22AC-49AA-B2A6-B26B91D434E8}"/>
              </c:ext>
            </c:extLst>
          </c:dPt>
          <c:dPt>
            <c:idx val="5"/>
            <c:invertIfNegative val="0"/>
            <c:bubble3D val="0"/>
            <c:spPr>
              <a:solidFill>
                <a:schemeClr val="tx1">
                  <a:alpha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B-22AC-49AA-B2A6-B26B91D434E8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>
                  <a:alpha val="5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D-22AC-49AA-B2A6-B26B91D434E8}"/>
              </c:ext>
            </c:extLst>
          </c:dPt>
          <c:dPt>
            <c:idx val="7"/>
            <c:invertIfNegative val="0"/>
            <c:bubble3D val="0"/>
            <c:spPr>
              <a:solidFill>
                <a:schemeClr val="tx1">
                  <a:alpha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F-22AC-49AA-B2A6-B26B91D434E8}"/>
              </c:ext>
            </c:extLst>
          </c:dPt>
          <c:dPt>
            <c:idx val="8"/>
            <c:invertIfNegative val="0"/>
            <c:bubble3D val="0"/>
            <c:spPr>
              <a:solidFill>
                <a:schemeClr val="tx1">
                  <a:alpha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1-22AC-49AA-B2A6-B26B91D434E8}"/>
              </c:ext>
            </c:extLst>
          </c:dPt>
          <c:dPt>
            <c:idx val="9"/>
            <c:invertIfNegative val="0"/>
            <c:bubble3D val="0"/>
            <c:spPr>
              <a:solidFill>
                <a:schemeClr val="tx1">
                  <a:alpha val="7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3-22AC-49AA-B2A6-B26B91D434E8}"/>
              </c:ext>
            </c:extLst>
          </c:dPt>
          <c:dPt>
            <c:idx val="10"/>
            <c:invertIfNegative val="0"/>
            <c:bubble3D val="0"/>
            <c:spPr>
              <a:solidFill>
                <a:schemeClr val="tx1">
                  <a:alpha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5-22AC-49AA-B2A6-B26B91D434E8}"/>
              </c:ext>
            </c:extLst>
          </c:dPt>
          <c:dPt>
            <c:idx val="11"/>
            <c:invertIfNegative val="0"/>
            <c:bubble3D val="0"/>
            <c:spPr>
              <a:solidFill>
                <a:schemeClr val="tx1">
                  <a:alpha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7-22AC-49AA-B2A6-B26B91D434E8}"/>
              </c:ext>
            </c:extLst>
          </c:dPt>
          <c:dPt>
            <c:idx val="12"/>
            <c:invertIfNegative val="0"/>
            <c:bubble3D val="0"/>
            <c:spPr>
              <a:solidFill>
                <a:schemeClr val="tx1">
                  <a:alpha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9-22AC-49AA-B2A6-B26B91D434E8}"/>
              </c:ext>
            </c:extLst>
          </c:dPt>
          <c:dPt>
            <c:idx val="13"/>
            <c:invertIfNegative val="0"/>
            <c:bubble3D val="0"/>
            <c:spPr>
              <a:solidFill>
                <a:schemeClr val="tx1">
                  <a:alpha val="9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B-22AC-49AA-B2A6-B26B91D434E8}"/>
              </c:ext>
            </c:extLst>
          </c:dPt>
          <c:dPt>
            <c:idx val="14"/>
            <c:invertIfNegative val="0"/>
            <c:bubble3D val="0"/>
            <c:spPr>
              <a:solidFill>
                <a:schemeClr val="tx1">
                  <a:alpha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D-22AC-49AA-B2A6-B26B91D434E8}"/>
              </c:ext>
            </c:extLst>
          </c:dPt>
          <c:cat>
            <c:strRef>
              <c:f>List1!$A$2:$A$20</c:f>
              <c:strCache>
                <c:ptCount val="19"/>
                <c:pt idx="0">
                  <c:v>Slovensko</c:v>
                </c:pt>
                <c:pt idx="1">
                  <c:v>Maďarsko</c:v>
                </c:pt>
                <c:pt idx="2">
                  <c:v>Česká republika</c:v>
                </c:pt>
                <c:pt idx="3">
                  <c:v>Lucembursko</c:v>
                </c:pt>
                <c:pt idx="4">
                  <c:v>Estonsko</c:v>
                </c:pt>
                <c:pt idx="5">
                  <c:v>Švýcarsko</c:v>
                </c:pt>
                <c:pt idx="6">
                  <c:v>Polsko</c:v>
                </c:pt>
                <c:pt idx="7">
                  <c:v>Francie</c:v>
                </c:pt>
                <c:pt idx="8">
                  <c:v>Belgie</c:v>
                </c:pt>
                <c:pt idx="9">
                  <c:v>Rakousko</c:v>
                </c:pt>
                <c:pt idx="10">
                  <c:v>Finsko</c:v>
                </c:pt>
                <c:pt idx="11">
                  <c:v>Dánsko</c:v>
                </c:pt>
                <c:pt idx="12">
                  <c:v>Irsko</c:v>
                </c:pt>
                <c:pt idx="13">
                  <c:v>Kypr</c:v>
                </c:pt>
                <c:pt idx="14">
                  <c:v>Velká Británie</c:v>
                </c:pt>
                <c:pt idx="15">
                  <c:v>Norsko</c:v>
                </c:pt>
                <c:pt idx="16">
                  <c:v>Švédsko</c:v>
                </c:pt>
                <c:pt idx="17">
                  <c:v>Německo</c:v>
                </c:pt>
                <c:pt idx="18">
                  <c:v>Nizozemsko</c:v>
                </c:pt>
              </c:strCache>
            </c:strRef>
          </c:cat>
          <c:val>
            <c:numRef>
              <c:f>List1!$B$2:$B$20</c:f>
              <c:numCache>
                <c:formatCode>0%</c:formatCode>
                <c:ptCount val="19"/>
                <c:pt idx="0">
                  <c:v>2.8000000000000001E-2</c:v>
                </c:pt>
                <c:pt idx="1">
                  <c:v>0.11</c:v>
                </c:pt>
                <c:pt idx="2">
                  <c:v>0.11799999999999999</c:v>
                </c:pt>
                <c:pt idx="3">
                  <c:v>0.16400000000000001</c:v>
                </c:pt>
                <c:pt idx="4">
                  <c:v>0.192</c:v>
                </c:pt>
                <c:pt idx="5">
                  <c:v>0.29699999999999999</c:v>
                </c:pt>
                <c:pt idx="6">
                  <c:v>0.378</c:v>
                </c:pt>
                <c:pt idx="7">
                  <c:v>0.42399999999999999</c:v>
                </c:pt>
                <c:pt idx="8">
                  <c:v>0.5</c:v>
                </c:pt>
                <c:pt idx="9">
                  <c:v>0.75</c:v>
                </c:pt>
                <c:pt idx="10">
                  <c:v>0.89400000000000002</c:v>
                </c:pt>
                <c:pt idx="11">
                  <c:v>0.89700000000000002</c:v>
                </c:pt>
                <c:pt idx="12">
                  <c:v>0.94699999999999995</c:v>
                </c:pt>
                <c:pt idx="13">
                  <c:v>0.95</c:v>
                </c:pt>
                <c:pt idx="14">
                  <c:v>0.96899999999999997</c:v>
                </c:pt>
                <c:pt idx="15">
                  <c:v>0.97499999999999998</c:v>
                </c:pt>
                <c:pt idx="16">
                  <c:v>0.998</c:v>
                </c:pt>
                <c:pt idx="17">
                  <c:v>1</c:v>
                </c:pt>
                <c:pt idx="1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22AC-49AA-B2A6-B26B91D434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8"/>
        <c:axId val="487634064"/>
        <c:axId val="487632496"/>
      </c:barChart>
      <c:catAx>
        <c:axId val="48763406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900">
                <a:latin typeface="Calibri" panose="020F0502020204030204" pitchFamily="34" charset="0"/>
              </a:defRPr>
            </a:pPr>
            <a:endParaRPr lang="cs-CZ"/>
          </a:p>
        </c:txPr>
        <c:crossAx val="487632496"/>
        <c:crosses val="autoZero"/>
        <c:auto val="1"/>
        <c:lblAlgn val="ctr"/>
        <c:lblOffset val="100"/>
        <c:noMultiLvlLbl val="0"/>
      </c:catAx>
      <c:valAx>
        <c:axId val="487632496"/>
        <c:scaling>
          <c:orientation val="minMax"/>
          <c:max val="1"/>
        </c:scaling>
        <c:delete val="0"/>
        <c:axPos val="b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800" b="0"/>
            </a:pPr>
            <a:endParaRPr lang="cs-CZ"/>
          </a:p>
        </c:txPr>
        <c:crossAx val="4876340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641106532945199E-2"/>
          <c:y val="0.18301432780878243"/>
          <c:w val="0.22062502516951418"/>
          <c:h val="0.74130309605626432"/>
        </c:manualLayout>
      </c:layout>
      <c:barChart>
        <c:barDir val="col"/>
        <c:grouping val="stacked"/>
        <c:varyColors val="0"/>
        <c:ser>
          <c:idx val="6"/>
          <c:order val="0"/>
          <c:tx>
            <c:strRef>
              <c:f>Sheet1!$A$2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BABABA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7.6920000000000002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8E-44CA-BD0F-101268147F5D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ED6737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8.8460000000000001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8E-44CA-BD0F-101268147F5D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FBB040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9.2309999999999999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8E-44CA-BD0F-101268147F5D}"/>
            </c:ext>
          </c:extLst>
        </c:ser>
        <c:ser>
          <c:idx val="7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rgbClr val="A1C46B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23.846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8E-44CA-BD0F-101268147F5D}"/>
            </c:ext>
          </c:extLst>
        </c:ser>
        <c:ser>
          <c:idx val="8"/>
          <c:order val="4"/>
          <c:tx>
            <c:strRef>
              <c:f>Sheet1!$A$6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008BCA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Sheet1!$B$6:$B$6</c:f>
              <c:numCache>
                <c:formatCode>General</c:formatCode>
                <c:ptCount val="1"/>
                <c:pt idx="0">
                  <c:v>23.462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8E-44CA-BD0F-101268147F5D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281051"/>
            </a:solidFill>
            <a:ln w="22355"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cs-CZ" sz="1100" b="0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Sheet1!$B$7:$B$7</c:f>
              <c:numCache>
                <c:formatCode>General</c:formatCode>
                <c:ptCount val="1"/>
                <c:pt idx="0">
                  <c:v>26.922999999999998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48E-44CA-BD0F-101268147F5D}"/>
            </c:ext>
          </c:extLst>
        </c:ser>
        <c:ser>
          <c:idx val="0"/>
          <c:order val="6"/>
          <c:tx>
            <c:strRef>
              <c:f>Sheet1!$A$8</c:f>
              <c:strCache>
                <c:ptCount val="1"/>
                <c:pt idx="0">
                  <c:v>box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Sheet1!$B$8:$B$8</c:f>
              <c:numCache>
                <c:formatCode>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6-D48E-44CA-BD0F-101268147F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245122360"/>
        <c:axId val="245122752"/>
      </c:barChart>
      <c:catAx>
        <c:axId val="2451223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24512275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5122752"/>
        <c:scaling>
          <c:orientation val="minMax"/>
          <c:max val="100"/>
          <c:min val="0"/>
        </c:scaling>
        <c:delete val="1"/>
        <c:axPos val="l"/>
        <c:numFmt formatCode="#,##0&quot;%&quot;;\-#,##0" sourceLinked="0"/>
        <c:majorTickMark val="in"/>
        <c:minorTickMark val="none"/>
        <c:tickLblPos val="nextTo"/>
        <c:crossAx val="245122360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641106532945199E-2"/>
          <c:y val="0.18301432780878243"/>
          <c:w val="0.22062502516951418"/>
          <c:h val="0.74130309605626432"/>
        </c:manualLayout>
      </c:layout>
      <c:barChart>
        <c:barDir val="col"/>
        <c:grouping val="stacked"/>
        <c:varyColors val="0"/>
        <c:ser>
          <c:idx val="6"/>
          <c:order val="0"/>
          <c:tx>
            <c:strRef>
              <c:f>Sheet1!$A$2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BABABA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C401-4116-A777-50B124265004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D9D9D9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Sheet1!$B$3</c:f>
              <c:numCache>
                <c:formatCode>General</c:formatCode>
                <c:ptCount val="1"/>
                <c:pt idx="0">
                  <c:v>24.615000000000002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01-4116-A777-50B124265004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FBB040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Sheet1!$B$4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C401-4116-A777-50B124265004}"/>
            </c:ext>
          </c:extLst>
        </c:ser>
        <c:ser>
          <c:idx val="7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rgbClr val="A1C46B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Sheet1!$B$5</c:f>
              <c:numCache>
                <c:formatCode>General</c:formatCode>
                <c:ptCount val="1"/>
                <c:pt idx="0">
                  <c:v>5.7690000000000001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401-4116-A777-50B124265004}"/>
            </c:ext>
          </c:extLst>
        </c:ser>
        <c:ser>
          <c:idx val="8"/>
          <c:order val="4"/>
          <c:tx>
            <c:strRef>
              <c:f>Sheet1!$A$6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008BCA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Sheet1!$B$6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4-C401-4116-A777-50B124265004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281051"/>
            </a:solidFill>
            <a:ln w="22355"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cs-CZ" sz="1100" b="0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Sheet1!$B$7</c:f>
              <c:numCache>
                <c:formatCode>General</c:formatCode>
                <c:ptCount val="1"/>
                <c:pt idx="0">
                  <c:v>69.614999999999995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401-4116-A777-50B124265004}"/>
            </c:ext>
          </c:extLst>
        </c:ser>
        <c:ser>
          <c:idx val="0"/>
          <c:order val="6"/>
          <c:tx>
            <c:strRef>
              <c:f>Sheet1!$A$8</c:f>
              <c:strCache>
                <c:ptCount val="1"/>
                <c:pt idx="0">
                  <c:v>box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Sheet1!$B$8</c:f>
              <c:numCache>
                <c:formatCode>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6-C401-4116-A777-50B12426500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245122360"/>
        <c:axId val="245122752"/>
      </c:barChart>
      <c:catAx>
        <c:axId val="2451223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24512275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5122752"/>
        <c:scaling>
          <c:orientation val="minMax"/>
          <c:max val="100"/>
          <c:min val="0"/>
        </c:scaling>
        <c:delete val="1"/>
        <c:axPos val="l"/>
        <c:numFmt formatCode="#,##0&quot;%&quot;;\-#,##0" sourceLinked="0"/>
        <c:majorTickMark val="in"/>
        <c:minorTickMark val="none"/>
        <c:tickLblPos val="nextTo"/>
        <c:crossAx val="245122360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641106532945199E-2"/>
          <c:y val="0.18301432780878243"/>
          <c:w val="0.22062502516951418"/>
          <c:h val="0.74130309605626432"/>
        </c:manualLayout>
      </c:layout>
      <c:barChart>
        <c:barDir val="col"/>
        <c:grouping val="stacked"/>
        <c:varyColors val="0"/>
        <c:ser>
          <c:idx val="6"/>
          <c:order val="0"/>
          <c:tx>
            <c:strRef>
              <c:f>Sheet1!$A$2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BABABA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D48E-44CA-BD0F-101268147F5D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ED6737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14.231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8E-44CA-BD0F-101268147F5D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FBB040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11.538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8E-44CA-BD0F-101268147F5D}"/>
            </c:ext>
          </c:extLst>
        </c:ser>
        <c:ser>
          <c:idx val="7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rgbClr val="A1C46B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29.614999999999998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8E-44CA-BD0F-101268147F5D}"/>
            </c:ext>
          </c:extLst>
        </c:ser>
        <c:ser>
          <c:idx val="8"/>
          <c:order val="4"/>
          <c:tx>
            <c:strRef>
              <c:f>Sheet1!$A$6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008BCA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Sheet1!$B$6:$B$6</c:f>
              <c:numCache>
                <c:formatCode>General</c:formatCode>
                <c:ptCount val="1"/>
                <c:pt idx="0">
                  <c:v>23.462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8E-44CA-BD0F-101268147F5D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281051"/>
            </a:solidFill>
            <a:ln w="22355"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cs-CZ" sz="1100" b="0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Sheet1!$B$7:$B$7</c:f>
              <c:numCache>
                <c:formatCode>General</c:formatCode>
                <c:ptCount val="1"/>
                <c:pt idx="0">
                  <c:v>21.154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48E-44CA-BD0F-101268147F5D}"/>
            </c:ext>
          </c:extLst>
        </c:ser>
        <c:ser>
          <c:idx val="0"/>
          <c:order val="6"/>
          <c:tx>
            <c:strRef>
              <c:f>Sheet1!$A$8</c:f>
              <c:strCache>
                <c:ptCount val="1"/>
                <c:pt idx="0">
                  <c:v>box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Dostupnost služeb</c:v>
                </c:pt>
              </c:strCache>
            </c:strRef>
          </c:cat>
          <c:val>
            <c:numRef>
              <c:f>Sheet1!$B$8:$B$8</c:f>
              <c:numCache>
                <c:formatCode>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6-D48E-44CA-BD0F-101268147F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245122360"/>
        <c:axId val="245122752"/>
      </c:barChart>
      <c:catAx>
        <c:axId val="2451223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24512275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5122752"/>
        <c:scaling>
          <c:orientation val="minMax"/>
          <c:max val="100"/>
          <c:min val="0"/>
        </c:scaling>
        <c:delete val="1"/>
        <c:axPos val="l"/>
        <c:numFmt formatCode="#,##0&quot;%&quot;;\-#,##0" sourceLinked="0"/>
        <c:majorTickMark val="in"/>
        <c:minorTickMark val="none"/>
        <c:tickLblPos val="nextTo"/>
        <c:crossAx val="245122360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641106532945199E-2"/>
          <c:y val="0.18301432780878243"/>
          <c:w val="0.22062502516951418"/>
          <c:h val="0.80134987039960826"/>
        </c:manualLayout>
      </c:layout>
      <c:barChart>
        <c:barDir val="col"/>
        <c:grouping val="stacked"/>
        <c:varyColors val="0"/>
        <c:ser>
          <c:idx val="6"/>
          <c:order val="0"/>
          <c:tx>
            <c:strRef>
              <c:f>Sheet1!$A$2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BABABA"/>
            </a:solidFill>
            <a:ln w="22355"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cs-CZ" sz="1100" b="0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Sheet1!$B$2:$B$2</c:f>
              <c:numCache>
                <c:formatCode>General</c:formatCode>
                <c:ptCount val="1"/>
                <c:pt idx="0">
                  <c:v>3.3330000000000002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B5-45A4-BA50-C7F18EF29FFA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ED6737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Sheet1!$B$3:$B$3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B5-45A4-BA50-C7F18EF29FFA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FBB040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Sheet1!$B$4:$B$4</c:f>
              <c:numCache>
                <c:formatCode>General</c:formatCode>
                <c:ptCount val="1"/>
                <c:pt idx="0">
                  <c:v>18.667000000000002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B5-45A4-BA50-C7F18EF29FFA}"/>
            </c:ext>
          </c:extLst>
        </c:ser>
        <c:ser>
          <c:idx val="7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rgbClr val="A1C46B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Sheet1!$B$5:$B$5</c:f>
              <c:numCache>
                <c:formatCode>General</c:formatCode>
                <c:ptCount val="1"/>
                <c:pt idx="0">
                  <c:v>8.3330000000000002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B5-45A4-BA50-C7F18EF29FFA}"/>
            </c:ext>
          </c:extLst>
        </c:ser>
        <c:ser>
          <c:idx val="8"/>
          <c:order val="4"/>
          <c:tx>
            <c:strRef>
              <c:f>Sheet1!$A$6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008BCA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Sheet1!$B$6:$B$6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B5-45A4-BA50-C7F18EF29FFA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281051"/>
            </a:solidFill>
            <a:ln w="22355"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cs-CZ" sz="1100" b="0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Sheet1!$B$7:$B$7</c:f>
              <c:numCache>
                <c:formatCode>General</c:formatCode>
                <c:ptCount val="1"/>
                <c:pt idx="0">
                  <c:v>3.6669999999999998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6B5-45A4-BA50-C7F18EF29FFA}"/>
            </c:ext>
          </c:extLst>
        </c:ser>
        <c:ser>
          <c:idx val="0"/>
          <c:order val="6"/>
          <c:tx>
            <c:strRef>
              <c:f>Sheet1!$A$8</c:f>
              <c:strCache>
                <c:ptCount val="1"/>
                <c:pt idx="0">
                  <c:v>box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Sheet1!$B$8:$B$8</c:f>
              <c:numCache>
                <c:formatCode>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6-36B5-45A4-BA50-C7F18EF29F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85115120"/>
        <c:axId val="185114728"/>
      </c:barChart>
      <c:catAx>
        <c:axId val="1851151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851147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85114728"/>
        <c:scaling>
          <c:orientation val="minMax"/>
          <c:max val="100"/>
          <c:min val="0"/>
        </c:scaling>
        <c:delete val="1"/>
        <c:axPos val="l"/>
        <c:numFmt formatCode="#,##0&quot;%&quot;;\-#,##0" sourceLinked="0"/>
        <c:majorTickMark val="in"/>
        <c:minorTickMark val="none"/>
        <c:tickLblPos val="nextTo"/>
        <c:crossAx val="185115120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641106532945199E-2"/>
          <c:y val="0.18301432780878243"/>
          <c:w val="0.22062502516951418"/>
          <c:h val="0.80134987039960826"/>
        </c:manualLayout>
      </c:layout>
      <c:barChart>
        <c:barDir val="col"/>
        <c:grouping val="stacked"/>
        <c:varyColors val="0"/>
        <c:ser>
          <c:idx val="6"/>
          <c:order val="0"/>
          <c:tx>
            <c:strRef>
              <c:f>Sheet1!$A$2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BABABA"/>
            </a:solidFill>
            <a:ln w="22355"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cs-CZ" sz="1100" b="0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Sheet1!$B$2:$B$2</c:f>
              <c:numCache>
                <c:formatCode>General</c:formatCode>
                <c:ptCount val="1"/>
                <c:pt idx="0">
                  <c:v>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B5-45A4-BA50-C7F18EF29FFA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ED6737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Sheet1!$B$3:$B$3</c:f>
              <c:numCache>
                <c:formatCode>General</c:formatCode>
                <c:ptCount val="1"/>
                <c:pt idx="0">
                  <c:v>40.832999999999998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B5-45A4-BA50-C7F18EF29FFA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FBB040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Sheet1!$B$4:$B$4</c:f>
              <c:numCache>
                <c:formatCode>General</c:formatCode>
                <c:ptCount val="1"/>
                <c:pt idx="0">
                  <c:v>18.75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B5-45A4-BA50-C7F18EF29FFA}"/>
            </c:ext>
          </c:extLst>
        </c:ser>
        <c:ser>
          <c:idx val="7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rgbClr val="A1C46B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Sheet1!$B$5:$B$5</c:f>
              <c:numCache>
                <c:formatCode>General</c:formatCode>
                <c:ptCount val="1"/>
                <c:pt idx="0">
                  <c:v>15.833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B5-45A4-BA50-C7F18EF29FFA}"/>
            </c:ext>
          </c:extLst>
        </c:ser>
        <c:ser>
          <c:idx val="8"/>
          <c:order val="4"/>
          <c:tx>
            <c:strRef>
              <c:f>Sheet1!$A$6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008BCA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Sheet1!$B$6:$B$6</c:f>
              <c:numCache>
                <c:formatCode>General</c:formatCode>
                <c:ptCount val="1"/>
                <c:pt idx="0">
                  <c:v>11.25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B5-45A4-BA50-C7F18EF29FFA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281051"/>
            </a:solidFill>
            <a:ln w="22355"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cs-CZ" sz="1100" b="0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Sheet1!$B$7:$B$7</c:f>
              <c:numCache>
                <c:formatCode>General</c:formatCode>
                <c:ptCount val="1"/>
                <c:pt idx="0">
                  <c:v>4.5830000000000002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6B5-45A4-BA50-C7F18EF29FFA}"/>
            </c:ext>
          </c:extLst>
        </c:ser>
        <c:ser>
          <c:idx val="0"/>
          <c:order val="6"/>
          <c:tx>
            <c:strRef>
              <c:f>Sheet1!$A$8</c:f>
              <c:strCache>
                <c:ptCount val="1"/>
                <c:pt idx="0">
                  <c:v>box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Sheet1!$B$8:$B$8</c:f>
              <c:numCache>
                <c:formatCode>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6-36B5-45A4-BA50-C7F18EF29F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85115120"/>
        <c:axId val="185114728"/>
      </c:barChart>
      <c:catAx>
        <c:axId val="1851151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851147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85114728"/>
        <c:scaling>
          <c:orientation val="minMax"/>
          <c:max val="100"/>
          <c:min val="0"/>
        </c:scaling>
        <c:delete val="1"/>
        <c:axPos val="l"/>
        <c:numFmt formatCode="#,##0&quot;%&quot;;\-#,##0" sourceLinked="0"/>
        <c:majorTickMark val="in"/>
        <c:minorTickMark val="none"/>
        <c:tickLblPos val="nextTo"/>
        <c:crossAx val="185115120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641106532945199E-2"/>
          <c:y val="0.18301432780878243"/>
          <c:w val="0.22062502516951418"/>
          <c:h val="0.80134987039960826"/>
        </c:manualLayout>
      </c:layout>
      <c:barChart>
        <c:barDir val="col"/>
        <c:grouping val="stacked"/>
        <c:varyColors val="0"/>
        <c:ser>
          <c:idx val="6"/>
          <c:order val="0"/>
          <c:tx>
            <c:strRef>
              <c:f>Sheet1!$A$2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BABABA"/>
            </a:solidFill>
            <a:ln w="22355"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cs-CZ" sz="1100" b="0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42.667000000000002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C9-4583-877A-EB65EF78A80F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ED6737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</c:f>
              <c:numCache>
                <c:formatCode>General</c:formatCode>
                <c:ptCount val="1"/>
              </c:numCache>
            </c:numRef>
          </c:cat>
          <c:val>
            <c:numRef>
              <c:f>Sheet1!$B$3</c:f>
              <c:numCache>
                <c:formatCode>General</c:formatCode>
                <c:ptCount val="1"/>
                <c:pt idx="0">
                  <c:v>12.667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C9-4583-877A-EB65EF78A80F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FBB040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</c:f>
              <c:numCache>
                <c:formatCode>General</c:formatCode>
                <c:ptCount val="1"/>
              </c:numCache>
            </c:numRef>
          </c:cat>
          <c:val>
            <c:numRef>
              <c:f>Sheet1!$B$4</c:f>
              <c:numCache>
                <c:formatCode>General</c:formatCode>
                <c:ptCount val="1"/>
                <c:pt idx="0">
                  <c:v>6.6669999999999998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C9-4583-877A-EB65EF78A80F}"/>
            </c:ext>
          </c:extLst>
        </c:ser>
        <c:ser>
          <c:idx val="7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rgbClr val="A1C46B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</c:f>
              <c:numCache>
                <c:formatCode>General</c:formatCode>
                <c:ptCount val="1"/>
              </c:numCache>
            </c:numRef>
          </c:cat>
          <c:val>
            <c:numRef>
              <c:f>Sheet1!$B$5</c:f>
              <c:numCache>
                <c:formatCode>General</c:formatCode>
                <c:ptCount val="1"/>
                <c:pt idx="0">
                  <c:v>3.6669999999999998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C9-4583-877A-EB65EF78A80F}"/>
            </c:ext>
          </c:extLst>
        </c:ser>
        <c:ser>
          <c:idx val="8"/>
          <c:order val="4"/>
          <c:tx>
            <c:strRef>
              <c:f>Sheet1!$A$6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008BCA"/>
            </a:solidFill>
            <a:ln w="22355">
              <a:noFill/>
            </a:ln>
          </c:spPr>
          <c:invertIfNegative val="0"/>
          <c:dLbls>
            <c:numFmt formatCode="0" sourceLinked="0"/>
            <c:spPr>
              <a:noFill/>
              <a:ln w="22355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</c:f>
              <c:numCache>
                <c:formatCode>General</c:formatCode>
                <c:ptCount val="1"/>
              </c:numCache>
            </c:numRef>
          </c:cat>
          <c:val>
            <c:numRef>
              <c:f>Sheet1!$B$6</c:f>
              <c:numCache>
                <c:formatCode>General</c:formatCode>
                <c:ptCount val="1"/>
                <c:pt idx="0">
                  <c:v>17.332999999999998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7C9-4583-877A-EB65EF78A80F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n </c:v>
                </c:pt>
              </c:strCache>
            </c:strRef>
          </c:tx>
          <c:spPr>
            <a:solidFill>
              <a:srgbClr val="281051"/>
            </a:solidFill>
            <a:ln w="22355"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cs-CZ" sz="1100" b="0" i="0" u="none" strike="noStrike" kern="1200" baseline="0">
                    <a:solidFill>
                      <a:schemeClr val="bg1"/>
                    </a:solidFill>
                    <a:latin typeface="+mn-lt"/>
                    <a:ea typeface="Arial"/>
                    <a:cs typeface="Arial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</c:f>
              <c:numCache>
                <c:formatCode>General</c:formatCode>
                <c:ptCount val="1"/>
              </c:numCache>
            </c:numRef>
          </c:cat>
          <c:val>
            <c:numRef>
              <c:f>Sheet1!$B$7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7C9-4583-877A-EB65EF78A80F}"/>
            </c:ext>
          </c:extLst>
        </c:ser>
        <c:ser>
          <c:idx val="0"/>
          <c:order val="6"/>
          <c:tx>
            <c:strRef>
              <c:f>Sheet1!$A$8</c:f>
              <c:strCache>
                <c:ptCount val="1"/>
                <c:pt idx="0">
                  <c:v>box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</c:f>
              <c:numCache>
                <c:formatCode>General</c:formatCode>
                <c:ptCount val="1"/>
              </c:numCache>
            </c:numRef>
          </c:cat>
          <c:val>
            <c:numRef>
              <c:f>Sheet1!$B$8</c:f>
              <c:numCache>
                <c:formatCode>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6-D7C9-4583-877A-EB65EF78A80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85115120"/>
        <c:axId val="185114728"/>
      </c:barChart>
      <c:catAx>
        <c:axId val="1851151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851147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85114728"/>
        <c:scaling>
          <c:orientation val="minMax"/>
          <c:max val="100"/>
          <c:min val="0"/>
        </c:scaling>
        <c:delete val="1"/>
        <c:axPos val="l"/>
        <c:numFmt formatCode="#,##0&quot;%&quot;;\-#,##0" sourceLinked="0"/>
        <c:majorTickMark val="in"/>
        <c:minorTickMark val="none"/>
        <c:tickLblPos val="nextTo"/>
        <c:crossAx val="185115120"/>
        <c:crosses val="autoZero"/>
        <c:crossBetween val="between"/>
        <c:majorUnit val="20"/>
      </c:valAx>
      <c:spPr>
        <a:noFill/>
        <a:ln w="2235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cs-CZ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321234131447915"/>
          <c:y val="3.6520654859491547E-2"/>
          <c:w val="0.51678765868552223"/>
          <c:h val="0.881680417119843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Total (n=500)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1E0-4119-A14A-F1A70AFC992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B1E0-4119-A14A-F1A70AFC9929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B1E0-4119-A14A-F1A70AFC9929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B1E0-4119-A14A-F1A70AFC9929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B1E0-4119-A14A-F1A70AFC9929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B1E0-4119-A14A-F1A70AFC9929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40404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Muž</c:v>
                </c:pt>
                <c:pt idx="1">
                  <c:v>Žena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1E0-4119-A14A-F1A70AFC99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88359144"/>
        <c:axId val="188359536"/>
      </c:barChart>
      <c:catAx>
        <c:axId val="18835914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404040"/>
                </a:solidFill>
                <a:latin typeface="+mn-lt"/>
                <a:cs typeface="Arial" pitchFamily="34" charset="0"/>
              </a:defRPr>
            </a:pPr>
            <a:endParaRPr lang="cs-CZ"/>
          </a:p>
        </c:txPr>
        <c:crossAx val="188359536"/>
        <c:crosses val="autoZero"/>
        <c:auto val="1"/>
        <c:lblAlgn val="ctr"/>
        <c:lblOffset val="0"/>
        <c:noMultiLvlLbl val="0"/>
      </c:catAx>
      <c:valAx>
        <c:axId val="188359536"/>
        <c:scaling>
          <c:orientation val="minMax"/>
          <c:max val="100"/>
          <c:min val="0"/>
        </c:scaling>
        <c:delete val="1"/>
        <c:axPos val="t"/>
        <c:numFmt formatCode="#,##0&quot;%&quot;;\-#,##0" sourceLinked="0"/>
        <c:majorTickMark val="in"/>
        <c:minorTickMark val="none"/>
        <c:tickLblPos val="none"/>
        <c:crossAx val="188359144"/>
        <c:crosses val="autoZero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</a:defRPr>
      </a:pPr>
      <a:endParaRPr lang="cs-C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321234131447915"/>
          <c:y val="3.6520654859491547E-2"/>
          <c:w val="0.51678765868552223"/>
          <c:h val="0.881680417119843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Total (n=500)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048-45D7-BC4A-56F5349F57BF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048-45D7-BC4A-56F5349F57BF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B048-45D7-BC4A-56F5349F57BF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B048-45D7-BC4A-56F5349F57BF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B048-45D7-BC4A-56F5349F57BF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B048-45D7-BC4A-56F5349F57BF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B048-45D7-BC4A-56F5349F57BF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40404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Čechy</c:v>
                </c:pt>
                <c:pt idx="1">
                  <c:v>Morava a Slezsko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64</c:v>
                </c:pt>
                <c:pt idx="1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048-45D7-BC4A-56F5349F57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88360320"/>
        <c:axId val="188360712"/>
      </c:barChart>
      <c:catAx>
        <c:axId val="18836032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404040"/>
                </a:solidFill>
                <a:latin typeface="+mn-lt"/>
                <a:cs typeface="Arial" pitchFamily="34" charset="0"/>
              </a:defRPr>
            </a:pPr>
            <a:endParaRPr lang="cs-CZ"/>
          </a:p>
        </c:txPr>
        <c:crossAx val="188360712"/>
        <c:crosses val="autoZero"/>
        <c:auto val="1"/>
        <c:lblAlgn val="ctr"/>
        <c:lblOffset val="0"/>
        <c:noMultiLvlLbl val="0"/>
      </c:catAx>
      <c:valAx>
        <c:axId val="188360712"/>
        <c:scaling>
          <c:orientation val="minMax"/>
          <c:max val="100"/>
          <c:min val="0"/>
        </c:scaling>
        <c:delete val="1"/>
        <c:axPos val="t"/>
        <c:numFmt formatCode="#,##0&quot;%&quot;;\-#,##0" sourceLinked="0"/>
        <c:majorTickMark val="in"/>
        <c:minorTickMark val="none"/>
        <c:tickLblPos val="none"/>
        <c:crossAx val="188360320"/>
        <c:crosses val="autoZero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</a:defRPr>
      </a:pPr>
      <a:endParaRPr lang="cs-CZ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321234131447915"/>
          <c:y val="3.6520654859491547E-2"/>
          <c:w val="0.37177288943203834"/>
          <c:h val="0.881680417119843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Total (n=500)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F02-4EB0-A620-1BD36527D7B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F02-4EB0-A620-1BD36527D7B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F02-4EB0-A620-1BD36527D7B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F02-4EB0-A620-1BD36527D7B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BF02-4EB0-A620-1BD36527D7BB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BF02-4EB0-A620-1BD36527D7BB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BF02-4EB0-A620-1BD36527D7BB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BF02-4EB0-A620-1BD36527D7BB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BF02-4EB0-A620-1BD36527D7BB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40404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Základní + Vyučen/a</c:v>
                </c:pt>
                <c:pt idx="1">
                  <c:v>SŠ</c:v>
                </c:pt>
                <c:pt idx="2">
                  <c:v>VŠ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29.615000000000002</c:v>
                </c:pt>
                <c:pt idx="1">
                  <c:v>25</c:v>
                </c:pt>
                <c:pt idx="2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F02-4EB0-A620-1BD36527D7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88361496"/>
        <c:axId val="244845616"/>
      </c:barChart>
      <c:catAx>
        <c:axId val="18836149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404040"/>
                </a:solidFill>
                <a:latin typeface="+mn-lt"/>
                <a:cs typeface="Arial" pitchFamily="34" charset="0"/>
              </a:defRPr>
            </a:pPr>
            <a:endParaRPr lang="cs-CZ"/>
          </a:p>
        </c:txPr>
        <c:crossAx val="244845616"/>
        <c:crosses val="autoZero"/>
        <c:auto val="1"/>
        <c:lblAlgn val="ctr"/>
        <c:lblOffset val="0"/>
        <c:noMultiLvlLbl val="0"/>
      </c:catAx>
      <c:valAx>
        <c:axId val="244845616"/>
        <c:scaling>
          <c:orientation val="minMax"/>
          <c:max val="100"/>
          <c:min val="0"/>
        </c:scaling>
        <c:delete val="1"/>
        <c:axPos val="t"/>
        <c:numFmt formatCode="#,##0&quot;%&quot;;\-#,##0" sourceLinked="0"/>
        <c:majorTickMark val="in"/>
        <c:minorTickMark val="none"/>
        <c:tickLblPos val="none"/>
        <c:crossAx val="188361496"/>
        <c:crosses val="autoZero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</a:defRPr>
      </a:pPr>
      <a:endParaRPr lang="cs-CZ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321234131447915"/>
          <c:y val="3.6520654859491547E-2"/>
          <c:w val="0.51678765868552223"/>
          <c:h val="0.881680417119843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Total (n=500)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1E9-4F61-B095-3A9F62DFFC6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1E9-4F61-B095-3A9F62DFFC6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61E9-4F61-B095-3A9F62DFFC6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61E9-4F61-B095-3A9F62DFFC6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61E9-4F61-B095-3A9F62DFFC69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61E9-4F61-B095-3A9F62DFFC69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61E9-4F61-B095-3A9F62DFFC69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61E9-4F61-B095-3A9F62DFFC69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61E9-4F61-B095-3A9F62DFFC69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40404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Do 20 000 Kč</c:v>
                </c:pt>
                <c:pt idx="1">
                  <c:v>20 001 až 30 000 Kč</c:v>
                </c:pt>
                <c:pt idx="2">
                  <c:v>30 001 až 40 000 Kč</c:v>
                </c:pt>
                <c:pt idx="3">
                  <c:v>40 001 Kč a více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19.231000000000002</c:v>
                </c:pt>
                <c:pt idx="1">
                  <c:v>22.308</c:v>
                </c:pt>
                <c:pt idx="2">
                  <c:v>26.538</c:v>
                </c:pt>
                <c:pt idx="3">
                  <c:v>31.922000000000004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1E9-4F61-B095-3A9F62DFFC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44846400"/>
        <c:axId val="244846792"/>
      </c:barChart>
      <c:catAx>
        <c:axId val="24484640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404040"/>
                </a:solidFill>
                <a:latin typeface="+mn-lt"/>
                <a:cs typeface="Arial" pitchFamily="34" charset="0"/>
              </a:defRPr>
            </a:pPr>
            <a:endParaRPr lang="cs-CZ"/>
          </a:p>
        </c:txPr>
        <c:crossAx val="244846792"/>
        <c:crosses val="autoZero"/>
        <c:auto val="1"/>
        <c:lblAlgn val="ctr"/>
        <c:lblOffset val="0"/>
        <c:noMultiLvlLbl val="0"/>
      </c:catAx>
      <c:valAx>
        <c:axId val="244846792"/>
        <c:scaling>
          <c:orientation val="minMax"/>
          <c:max val="100"/>
          <c:min val="0"/>
        </c:scaling>
        <c:delete val="1"/>
        <c:axPos val="t"/>
        <c:numFmt formatCode="#,##0&quot;%&quot;;\-#,##0" sourceLinked="0"/>
        <c:majorTickMark val="in"/>
        <c:minorTickMark val="none"/>
        <c:tickLblPos val="none"/>
        <c:crossAx val="244846400"/>
        <c:crosses val="autoZero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</a:defRPr>
      </a:pPr>
      <a:endParaRPr lang="cs-CZ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321234131447915"/>
          <c:y val="3.6520654859491547E-2"/>
          <c:w val="0.51678765868552223"/>
          <c:h val="0.881680417119843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Total (n=500)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1E0-4119-A14A-F1A70AFC992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1E0-4119-A14A-F1A70AFC992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1E0-4119-A14A-F1A70AFC992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1E0-4119-A14A-F1A70AFC992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B1E0-4119-A14A-F1A70AFC9929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B1E0-4119-A14A-F1A70AFC9929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B1E0-4119-A14A-F1A70AFC9929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B1E0-4119-A14A-F1A70AFC9929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B1E0-4119-A14A-F1A70AFC9929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40404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Do 8 hodin</c:v>
                </c:pt>
                <c:pt idx="1">
                  <c:v>9 až 16 hodin</c:v>
                </c:pt>
                <c:pt idx="2">
                  <c:v>17 a více hodin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59.667000000000002</c:v>
                </c:pt>
                <c:pt idx="1">
                  <c:v>32.332999999999998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1E0-4119-A14A-F1A70AFC99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88359144"/>
        <c:axId val="188359536"/>
      </c:barChart>
      <c:catAx>
        <c:axId val="18835914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404040"/>
                </a:solidFill>
                <a:latin typeface="+mn-lt"/>
                <a:cs typeface="Arial" pitchFamily="34" charset="0"/>
              </a:defRPr>
            </a:pPr>
            <a:endParaRPr lang="cs-CZ"/>
          </a:p>
        </c:txPr>
        <c:crossAx val="188359536"/>
        <c:crosses val="autoZero"/>
        <c:auto val="1"/>
        <c:lblAlgn val="ctr"/>
        <c:lblOffset val="0"/>
        <c:noMultiLvlLbl val="0"/>
      </c:catAx>
      <c:valAx>
        <c:axId val="188359536"/>
        <c:scaling>
          <c:orientation val="minMax"/>
          <c:max val="100"/>
          <c:min val="0"/>
        </c:scaling>
        <c:delete val="1"/>
        <c:axPos val="t"/>
        <c:numFmt formatCode="#,##0&quot;%&quot;;\-#,##0" sourceLinked="0"/>
        <c:majorTickMark val="in"/>
        <c:minorTickMark val="none"/>
        <c:tickLblPos val="none"/>
        <c:crossAx val="188359144"/>
        <c:crosses val="autoZero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</a:defRPr>
      </a:pPr>
      <a:endParaRPr lang="cs-CZ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321234131447915"/>
          <c:y val="3.6520654859491547E-2"/>
          <c:w val="0.51678765868552223"/>
          <c:h val="0.881680417119843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Total (n=500)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048-45D7-BC4A-56F5349F57BF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048-45D7-BC4A-56F5349F57BF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048-45D7-BC4A-56F5349F57BF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048-45D7-BC4A-56F5349F57BF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B048-45D7-BC4A-56F5349F57BF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B048-45D7-BC4A-56F5349F57BF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B048-45D7-BC4A-56F5349F57BF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B048-45D7-BC4A-56F5349F57BF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B048-45D7-BC4A-56F5349F57BF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40404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Do 4,9 mil. Kč</c:v>
                </c:pt>
                <c:pt idx="1">
                  <c:v>5 - 9,9 mil. Kč</c:v>
                </c:pt>
                <c:pt idx="2">
                  <c:v>10 mil. Kč a více</c:v>
                </c:pt>
                <c:pt idx="3">
                  <c:v>Neuvedeno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47.332999999999998</c:v>
                </c:pt>
                <c:pt idx="1">
                  <c:v>7</c:v>
                </c:pt>
                <c:pt idx="2">
                  <c:v>12.999000000000001</c:v>
                </c:pt>
                <c:pt idx="3">
                  <c:v>32.667000000000002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048-45D7-BC4A-56F5349F57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88360320"/>
        <c:axId val="188360712"/>
      </c:barChart>
      <c:catAx>
        <c:axId val="18836032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404040"/>
                </a:solidFill>
                <a:latin typeface="+mn-lt"/>
                <a:cs typeface="Arial" pitchFamily="34" charset="0"/>
              </a:defRPr>
            </a:pPr>
            <a:endParaRPr lang="cs-CZ"/>
          </a:p>
        </c:txPr>
        <c:crossAx val="188360712"/>
        <c:crosses val="autoZero"/>
        <c:auto val="1"/>
        <c:lblAlgn val="ctr"/>
        <c:lblOffset val="0"/>
        <c:noMultiLvlLbl val="0"/>
      </c:catAx>
      <c:valAx>
        <c:axId val="188360712"/>
        <c:scaling>
          <c:orientation val="minMax"/>
          <c:max val="100"/>
          <c:min val="0"/>
        </c:scaling>
        <c:delete val="1"/>
        <c:axPos val="t"/>
        <c:numFmt formatCode="#,##0&quot;%&quot;;\-#,##0" sourceLinked="0"/>
        <c:majorTickMark val="in"/>
        <c:minorTickMark val="none"/>
        <c:tickLblPos val="none"/>
        <c:crossAx val="188360320"/>
        <c:crosses val="autoZero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</a:defRPr>
      </a:pPr>
      <a:endParaRPr lang="cs-CZ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321234131447915"/>
          <c:y val="3.6520654859491547E-2"/>
          <c:w val="0.37177288943203834"/>
          <c:h val="0.881680417119843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Total (n=500)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F02-4EB0-A620-1BD36527D7B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F02-4EB0-A620-1BD36527D7B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F02-4EB0-A620-1BD36527D7B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F02-4EB0-A620-1BD36527D7B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BF02-4EB0-A620-1BD36527D7BB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BF02-4EB0-A620-1BD36527D7BB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BF02-4EB0-A620-1BD36527D7BB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BF02-4EB0-A620-1BD36527D7BB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BF02-4EB0-A620-1BD36527D7BB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40404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Neuvedeno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8"/>
                <c:pt idx="0">
                  <c:v>6</c:v>
                </c:pt>
                <c:pt idx="1">
                  <c:v>2.6669999999999998</c:v>
                </c:pt>
                <c:pt idx="2">
                  <c:v>1.333</c:v>
                </c:pt>
                <c:pt idx="3">
                  <c:v>1.667</c:v>
                </c:pt>
                <c:pt idx="4">
                  <c:v>29.667000000000002</c:v>
                </c:pt>
                <c:pt idx="5">
                  <c:v>31.667000000000002</c:v>
                </c:pt>
                <c:pt idx="6">
                  <c:v>26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F02-4EB0-A620-1BD36527D7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88361496"/>
        <c:axId val="244845616"/>
      </c:barChart>
      <c:catAx>
        <c:axId val="18836149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404040"/>
                </a:solidFill>
                <a:latin typeface="+mn-lt"/>
                <a:cs typeface="Arial" pitchFamily="34" charset="0"/>
              </a:defRPr>
            </a:pPr>
            <a:endParaRPr lang="cs-CZ"/>
          </a:p>
        </c:txPr>
        <c:crossAx val="244845616"/>
        <c:crosses val="autoZero"/>
        <c:auto val="1"/>
        <c:lblAlgn val="ctr"/>
        <c:lblOffset val="0"/>
        <c:noMultiLvlLbl val="0"/>
      </c:catAx>
      <c:valAx>
        <c:axId val="244845616"/>
        <c:scaling>
          <c:orientation val="minMax"/>
          <c:max val="100"/>
          <c:min val="0"/>
        </c:scaling>
        <c:delete val="1"/>
        <c:axPos val="t"/>
        <c:numFmt formatCode="#,##0&quot;%&quot;;\-#,##0" sourceLinked="0"/>
        <c:majorTickMark val="in"/>
        <c:minorTickMark val="none"/>
        <c:tickLblPos val="none"/>
        <c:crossAx val="188361496"/>
        <c:crosses val="autoZero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</a:defRPr>
      </a:pPr>
      <a:endParaRPr lang="cs-CZ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321234131447915"/>
          <c:y val="3.6520654859491547E-2"/>
          <c:w val="0.51678765868552223"/>
          <c:h val="0.881680417119843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Total (n=500)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1E9-4F61-B095-3A9F62DFFC6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1E9-4F61-B095-3A9F62DFFC6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61E9-4F61-B095-3A9F62DFFC6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61E9-4F61-B095-3A9F62DFFC6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61E9-4F61-B095-3A9F62DFFC69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61E9-4F61-B095-3A9F62DFFC69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61E9-4F61-B095-3A9F62DFFC69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61E9-4F61-B095-3A9F62DFFC69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61E9-4F61-B095-3A9F62DFFC69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40404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Maloobchod</c:v>
                </c:pt>
                <c:pt idx="1">
                  <c:v>Ubytování (hotely, penziony)</c:v>
                </c:pt>
                <c:pt idx="2">
                  <c:v>Obecní úřad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62.667000000000002</c:v>
                </c:pt>
                <c:pt idx="1">
                  <c:v>17.332999999999998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1E9-4F61-B095-3A9F62DFFC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44846400"/>
        <c:axId val="244846792"/>
      </c:barChart>
      <c:catAx>
        <c:axId val="24484640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404040"/>
                </a:solidFill>
                <a:latin typeface="+mn-lt"/>
                <a:cs typeface="Arial" pitchFamily="34" charset="0"/>
              </a:defRPr>
            </a:pPr>
            <a:endParaRPr lang="cs-CZ"/>
          </a:p>
        </c:txPr>
        <c:crossAx val="244846792"/>
        <c:crosses val="autoZero"/>
        <c:auto val="1"/>
        <c:lblAlgn val="ctr"/>
        <c:lblOffset val="0"/>
        <c:noMultiLvlLbl val="0"/>
      </c:catAx>
      <c:valAx>
        <c:axId val="244846792"/>
        <c:scaling>
          <c:orientation val="minMax"/>
          <c:max val="100"/>
          <c:min val="0"/>
        </c:scaling>
        <c:delete val="1"/>
        <c:axPos val="t"/>
        <c:numFmt formatCode="#,##0&quot;%&quot;;\-#,##0" sourceLinked="0"/>
        <c:majorTickMark val="in"/>
        <c:minorTickMark val="none"/>
        <c:tickLblPos val="none"/>
        <c:crossAx val="244846400"/>
        <c:crosses val="autoZero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</a:defRPr>
      </a:pPr>
      <a:endParaRPr lang="cs-CZ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321234131447915"/>
          <c:y val="3.6520654859491547E-2"/>
          <c:w val="0.51678765868552223"/>
          <c:h val="0.881680417119843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Total (n=500)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561-439A-B6F4-D9742EF260F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561-439A-B6F4-D9742EF260FD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9561-439A-B6F4-D9742EF260FD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9561-439A-B6F4-D9742EF260FD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561-439A-B6F4-D9742EF260FD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9561-439A-B6F4-D9742EF260FD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9561-439A-B6F4-D9742EF260FD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9561-439A-B6F4-D9742EF260FD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40404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Bez zaměstnanců (OSVČ)</c:v>
                </c:pt>
                <c:pt idx="1">
                  <c:v>Do 5</c:v>
                </c:pt>
                <c:pt idx="2">
                  <c:v>6 a více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43</c:v>
                </c:pt>
                <c:pt idx="1">
                  <c:v>39.667000000000002</c:v>
                </c:pt>
                <c:pt idx="2">
                  <c:v>17.333000000000002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561-439A-B6F4-D9742EF260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88360320"/>
        <c:axId val="188360712"/>
      </c:barChart>
      <c:catAx>
        <c:axId val="18836032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404040"/>
                </a:solidFill>
                <a:latin typeface="+mn-lt"/>
                <a:cs typeface="Arial" pitchFamily="34" charset="0"/>
              </a:defRPr>
            </a:pPr>
            <a:endParaRPr lang="cs-CZ"/>
          </a:p>
        </c:txPr>
        <c:crossAx val="188360712"/>
        <c:crosses val="autoZero"/>
        <c:auto val="1"/>
        <c:lblAlgn val="ctr"/>
        <c:lblOffset val="0"/>
        <c:noMultiLvlLbl val="0"/>
      </c:catAx>
      <c:valAx>
        <c:axId val="188360712"/>
        <c:scaling>
          <c:orientation val="minMax"/>
          <c:max val="100"/>
          <c:min val="0"/>
        </c:scaling>
        <c:delete val="1"/>
        <c:axPos val="t"/>
        <c:numFmt formatCode="#,##0&quot;%&quot;;\-#,##0" sourceLinked="0"/>
        <c:majorTickMark val="in"/>
        <c:minorTickMark val="none"/>
        <c:tickLblPos val="none"/>
        <c:crossAx val="188360320"/>
        <c:crosses val="autoZero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</a:defRPr>
      </a:pPr>
      <a:endParaRPr lang="cs-CZ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C69C4B-677A-4954-8F89-2FDF4D7B7EC8}" type="datetimeFigureOut">
              <a:rPr lang="cs-CZ" smtClean="0"/>
              <a:t>11.9.2017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674E5-BCB9-4A3C-B14B-9A83596C4E2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3894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3A81F6-47CF-46FE-879A-075980E5045B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0653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3A81F6-47CF-46FE-879A-075980E5045B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2790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3A81F6-47CF-46FE-879A-075980E5045B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405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3A81F6-47CF-46FE-879A-075980E5045B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5914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2494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9378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24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9784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6566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7974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10474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11718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45792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47867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91549-E5CD-497E-ABAA-6CECD864B536}" type="slidenum">
              <a:rPr kumimoji="0" lang="cs-CZ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6936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Arc 3"/>
          <p:cNvSpPr/>
          <p:nvPr userDrawn="1"/>
        </p:nvSpPr>
        <p:spPr>
          <a:xfrm>
            <a:off x="1" y="1"/>
            <a:ext cx="2368551" cy="5668963"/>
          </a:xfrm>
          <a:custGeom>
            <a:avLst/>
            <a:gdLst/>
            <a:ahLst/>
            <a:cxnLst/>
            <a:rect l="l" t="t" r="r" b="b"/>
            <a:pathLst>
              <a:path w="1777200" h="5668420">
                <a:moveTo>
                  <a:pt x="0" y="0"/>
                </a:moveTo>
                <a:lnTo>
                  <a:pt x="1768724" y="0"/>
                </a:lnTo>
                <a:cubicBezTo>
                  <a:pt x="1842864" y="1684551"/>
                  <a:pt x="1430582" y="3384278"/>
                  <a:pt x="535352" y="4882011"/>
                </a:cubicBezTo>
                <a:cubicBezTo>
                  <a:pt x="371375" y="5156347"/>
                  <a:pt x="193756" y="5419621"/>
                  <a:pt x="0" y="5668420"/>
                </a:cubicBezTo>
                <a:close/>
              </a:path>
            </a:pathLst>
          </a:cu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81" name="Group 4"/>
          <p:cNvGrpSpPr>
            <a:grpSpLocks noChangeAspect="1"/>
          </p:cNvGrpSpPr>
          <p:nvPr userDrawn="1"/>
        </p:nvGrpSpPr>
        <p:grpSpPr bwMode="auto">
          <a:xfrm>
            <a:off x="508000" y="508001"/>
            <a:ext cx="1439333" cy="1291167"/>
            <a:chOff x="1352" y="681"/>
            <a:chExt cx="3519" cy="3153"/>
          </a:xfrm>
        </p:grpSpPr>
        <p:sp>
          <p:nvSpPr>
            <p:cNvPr id="82" name="Freeform 5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215 h 3449"/>
                <a:gd name="T2" fmla="*/ 0 w 3862"/>
                <a:gd name="T3" fmla="*/ 215 h 3449"/>
                <a:gd name="T4" fmla="*/ 0 w 3862"/>
                <a:gd name="T5" fmla="*/ 0 h 3449"/>
                <a:gd name="T6" fmla="*/ 207 w 3862"/>
                <a:gd name="T7" fmla="*/ 0 h 3449"/>
                <a:gd name="T8" fmla="*/ 186 w 3862"/>
                <a:gd name="T9" fmla="*/ 215 h 3449"/>
                <a:gd name="T10" fmla="*/ 0 w 3862"/>
                <a:gd name="T11" fmla="*/ 215 h 34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62"/>
                <a:gd name="T19" fmla="*/ 0 h 3449"/>
                <a:gd name="T20" fmla="*/ 3862 w 3862"/>
                <a:gd name="T21" fmla="*/ 3449 h 34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3" name="Freeform 6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6 w 81"/>
                <a:gd name="T1" fmla="*/ 2 h 66"/>
                <a:gd name="T2" fmla="*/ 6 w 81"/>
                <a:gd name="T3" fmla="*/ 2 h 66"/>
                <a:gd name="T4" fmla="*/ 0 w 81"/>
                <a:gd name="T5" fmla="*/ 2 h 66"/>
                <a:gd name="T6" fmla="*/ 6 w 81"/>
                <a:gd name="T7" fmla="*/ 2 h 66"/>
                <a:gd name="T8" fmla="*/ 7 w 81"/>
                <a:gd name="T9" fmla="*/ 0 h 66"/>
                <a:gd name="T10" fmla="*/ 6 w 81"/>
                <a:gd name="T11" fmla="*/ 2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"/>
                <a:gd name="T19" fmla="*/ 0 h 66"/>
                <a:gd name="T20" fmla="*/ 81 w 81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4" name="Freeform 7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 w 81"/>
                <a:gd name="T1" fmla="*/ 1 h 63"/>
                <a:gd name="T2" fmla="*/ 2 w 81"/>
                <a:gd name="T3" fmla="*/ 1 h 63"/>
                <a:gd name="T4" fmla="*/ 0 w 81"/>
                <a:gd name="T5" fmla="*/ 0 h 63"/>
                <a:gd name="T6" fmla="*/ 2 w 81"/>
                <a:gd name="T7" fmla="*/ 3 h 63"/>
                <a:gd name="T8" fmla="*/ 2 w 81"/>
                <a:gd name="T9" fmla="*/ 3 h 63"/>
                <a:gd name="T10" fmla="*/ 2 w 81"/>
                <a:gd name="T11" fmla="*/ 1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"/>
                <a:gd name="T19" fmla="*/ 0 h 63"/>
                <a:gd name="T20" fmla="*/ 81 w 81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5" name="Freeform 8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4 w 96"/>
                <a:gd name="T1" fmla="*/ 9 h 79"/>
                <a:gd name="T2" fmla="*/ 4 w 96"/>
                <a:gd name="T3" fmla="*/ 9 h 79"/>
                <a:gd name="T4" fmla="*/ 0 w 96"/>
                <a:gd name="T5" fmla="*/ 13 h 79"/>
                <a:gd name="T6" fmla="*/ 4 w 96"/>
                <a:gd name="T7" fmla="*/ 9 h 79"/>
                <a:gd name="T8" fmla="*/ 4 w 96"/>
                <a:gd name="T9" fmla="*/ 0 h 79"/>
                <a:gd name="T10" fmla="*/ 4 w 96"/>
                <a:gd name="T11" fmla="*/ 9 h 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6"/>
                <a:gd name="T19" fmla="*/ 0 h 79"/>
                <a:gd name="T20" fmla="*/ 96 w 96"/>
                <a:gd name="T21" fmla="*/ 79 h 7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6" name="Freeform 9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36 w 77"/>
                <a:gd name="T1" fmla="*/ 22 h 77"/>
                <a:gd name="T2" fmla="*/ 36 w 77"/>
                <a:gd name="T3" fmla="*/ 22 h 77"/>
                <a:gd name="T4" fmla="*/ 33 w 77"/>
                <a:gd name="T5" fmla="*/ 0 h 77"/>
                <a:gd name="T6" fmla="*/ 0 w 77"/>
                <a:gd name="T7" fmla="*/ 38 h 77"/>
                <a:gd name="T8" fmla="*/ 0 w 77"/>
                <a:gd name="T9" fmla="*/ 38 h 77"/>
                <a:gd name="T10" fmla="*/ 36 w 77"/>
                <a:gd name="T11" fmla="*/ 22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"/>
                <a:gd name="T19" fmla="*/ 0 h 77"/>
                <a:gd name="T20" fmla="*/ 77 w 77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7" name="Freeform 10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3 h 74"/>
                <a:gd name="T2" fmla="*/ 0 w 90"/>
                <a:gd name="T3" fmla="*/ 3 h 74"/>
                <a:gd name="T4" fmla="*/ 11 w 90"/>
                <a:gd name="T5" fmla="*/ 3 h 74"/>
                <a:gd name="T6" fmla="*/ 19 w 90"/>
                <a:gd name="T7" fmla="*/ 3 h 74"/>
                <a:gd name="T8" fmla="*/ 23 w 90"/>
                <a:gd name="T9" fmla="*/ 3 h 74"/>
                <a:gd name="T10" fmla="*/ 0 w 90"/>
                <a:gd name="T11" fmla="*/ 3 h 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0"/>
                <a:gd name="T19" fmla="*/ 0 h 74"/>
                <a:gd name="T20" fmla="*/ 90 w 90"/>
                <a:gd name="T21" fmla="*/ 74 h 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8" name="Freeform 11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28 h 72"/>
                <a:gd name="T6" fmla="*/ 45 w 88"/>
                <a:gd name="T7" fmla="*/ 172 h 72"/>
                <a:gd name="T8" fmla="*/ 46 w 88"/>
                <a:gd name="T9" fmla="*/ 74 h 72"/>
                <a:gd name="T10" fmla="*/ 16 w 88"/>
                <a:gd name="T11" fmla="*/ 4 h 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8"/>
                <a:gd name="T19" fmla="*/ 0 h 72"/>
                <a:gd name="T20" fmla="*/ 88 w 88"/>
                <a:gd name="T21" fmla="*/ 72 h 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89" name="Freeform 12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 w 86"/>
                <a:gd name="T1" fmla="*/ 7 h 92"/>
                <a:gd name="T2" fmla="*/ 4 w 86"/>
                <a:gd name="T3" fmla="*/ 7 h 92"/>
                <a:gd name="T4" fmla="*/ 4 w 86"/>
                <a:gd name="T5" fmla="*/ 0 h 92"/>
                <a:gd name="T6" fmla="*/ 4 w 86"/>
                <a:gd name="T7" fmla="*/ 11 h 92"/>
                <a:gd name="T8" fmla="*/ 4 w 86"/>
                <a:gd name="T9" fmla="*/ 17 h 92"/>
                <a:gd name="T10" fmla="*/ 4 w 86"/>
                <a:gd name="T11" fmla="*/ 7 h 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92"/>
                <a:gd name="T20" fmla="*/ 86 w 86"/>
                <a:gd name="T21" fmla="*/ 92 h 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0" name="Freeform 13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36 w 724"/>
                <a:gd name="T1" fmla="*/ 43 h 1845"/>
                <a:gd name="T2" fmla="*/ 36 w 724"/>
                <a:gd name="T3" fmla="*/ 43 h 1845"/>
                <a:gd name="T4" fmla="*/ 26 w 724"/>
                <a:gd name="T5" fmla="*/ 41 h 1845"/>
                <a:gd name="T6" fmla="*/ 38 w 724"/>
                <a:gd name="T7" fmla="*/ 39 h 1845"/>
                <a:gd name="T8" fmla="*/ 39 w 724"/>
                <a:gd name="T9" fmla="*/ 41 h 1845"/>
                <a:gd name="T10" fmla="*/ 36 w 724"/>
                <a:gd name="T11" fmla="*/ 43 h 1845"/>
                <a:gd name="T12" fmla="*/ 36 w 724"/>
                <a:gd name="T13" fmla="*/ 43 h 1845"/>
                <a:gd name="T14" fmla="*/ 50 w 724"/>
                <a:gd name="T15" fmla="*/ 45 h 1845"/>
                <a:gd name="T16" fmla="*/ 50 w 724"/>
                <a:gd name="T17" fmla="*/ 45 h 1845"/>
                <a:gd name="T18" fmla="*/ 46 w 724"/>
                <a:gd name="T19" fmla="*/ 37 h 1845"/>
                <a:gd name="T20" fmla="*/ 50 w 724"/>
                <a:gd name="T21" fmla="*/ 34 h 1845"/>
                <a:gd name="T22" fmla="*/ 50 w 724"/>
                <a:gd name="T23" fmla="*/ 25 h 1845"/>
                <a:gd name="T24" fmla="*/ 50 w 724"/>
                <a:gd name="T25" fmla="*/ 24 h 1845"/>
                <a:gd name="T26" fmla="*/ 50 w 724"/>
                <a:gd name="T27" fmla="*/ 22 h 1845"/>
                <a:gd name="T28" fmla="*/ 49 w 724"/>
                <a:gd name="T29" fmla="*/ 18 h 1845"/>
                <a:gd name="T30" fmla="*/ 46 w 724"/>
                <a:gd name="T31" fmla="*/ 15 h 1845"/>
                <a:gd name="T32" fmla="*/ 47 w 724"/>
                <a:gd name="T33" fmla="*/ 14 h 1845"/>
                <a:gd name="T34" fmla="*/ 44 w 724"/>
                <a:gd name="T35" fmla="*/ 13 h 1845"/>
                <a:gd name="T36" fmla="*/ 41 w 724"/>
                <a:gd name="T37" fmla="*/ 12 h 1845"/>
                <a:gd name="T38" fmla="*/ 41 w 724"/>
                <a:gd name="T39" fmla="*/ 10 h 1845"/>
                <a:gd name="T40" fmla="*/ 38 w 724"/>
                <a:gd name="T41" fmla="*/ 11 h 1845"/>
                <a:gd name="T42" fmla="*/ 38 w 724"/>
                <a:gd name="T43" fmla="*/ 8 h 1845"/>
                <a:gd name="T44" fmla="*/ 34 w 724"/>
                <a:gd name="T45" fmla="*/ 9 h 1845"/>
                <a:gd name="T46" fmla="*/ 32 w 724"/>
                <a:gd name="T47" fmla="*/ 5 h 1845"/>
                <a:gd name="T48" fmla="*/ 30 w 724"/>
                <a:gd name="T49" fmla="*/ 6 h 1845"/>
                <a:gd name="T50" fmla="*/ 28 w 724"/>
                <a:gd name="T51" fmla="*/ 8 h 1845"/>
                <a:gd name="T52" fmla="*/ 28 w 724"/>
                <a:gd name="T53" fmla="*/ 5 h 1845"/>
                <a:gd name="T54" fmla="*/ 27 w 724"/>
                <a:gd name="T55" fmla="*/ 5 h 1845"/>
                <a:gd name="T56" fmla="*/ 25 w 724"/>
                <a:gd name="T57" fmla="*/ 5 h 1845"/>
                <a:gd name="T58" fmla="*/ 22 w 724"/>
                <a:gd name="T59" fmla="*/ 5 h 1845"/>
                <a:gd name="T60" fmla="*/ 23 w 724"/>
                <a:gd name="T61" fmla="*/ 5 h 1845"/>
                <a:gd name="T62" fmla="*/ 19 w 724"/>
                <a:gd name="T63" fmla="*/ 5 h 1845"/>
                <a:gd name="T64" fmla="*/ 17 w 724"/>
                <a:gd name="T65" fmla="*/ 5 h 1845"/>
                <a:gd name="T66" fmla="*/ 21 w 724"/>
                <a:gd name="T67" fmla="*/ 5 h 1845"/>
                <a:gd name="T68" fmla="*/ 17 w 724"/>
                <a:gd name="T69" fmla="*/ 5 h 1845"/>
                <a:gd name="T70" fmla="*/ 14 w 724"/>
                <a:gd name="T71" fmla="*/ 5 h 1845"/>
                <a:gd name="T72" fmla="*/ 15 w 724"/>
                <a:gd name="T73" fmla="*/ 5 h 1845"/>
                <a:gd name="T74" fmla="*/ 14 w 724"/>
                <a:gd name="T75" fmla="*/ 5 h 1845"/>
                <a:gd name="T76" fmla="*/ 14 w 724"/>
                <a:gd name="T77" fmla="*/ 5 h 1845"/>
                <a:gd name="T78" fmla="*/ 12 w 724"/>
                <a:gd name="T79" fmla="*/ 5 h 1845"/>
                <a:gd name="T80" fmla="*/ 11 w 724"/>
                <a:gd name="T81" fmla="*/ 5 h 1845"/>
                <a:gd name="T82" fmla="*/ 6 w 724"/>
                <a:gd name="T83" fmla="*/ 5 h 1845"/>
                <a:gd name="T84" fmla="*/ 6 w 724"/>
                <a:gd name="T85" fmla="*/ 5 h 1845"/>
                <a:gd name="T86" fmla="*/ 6 w 724"/>
                <a:gd name="T87" fmla="*/ 5 h 1845"/>
                <a:gd name="T88" fmla="*/ 5 w 724"/>
                <a:gd name="T89" fmla="*/ 96 h 1845"/>
                <a:gd name="T90" fmla="*/ 0 w 724"/>
                <a:gd name="T91" fmla="*/ 96 h 1845"/>
                <a:gd name="T92" fmla="*/ 14 w 724"/>
                <a:gd name="T93" fmla="*/ 96 h 1845"/>
                <a:gd name="T94" fmla="*/ 42 w 724"/>
                <a:gd name="T95" fmla="*/ 96 h 1845"/>
                <a:gd name="T96" fmla="*/ 49 w 724"/>
                <a:gd name="T97" fmla="*/ 96 h 1845"/>
                <a:gd name="T98" fmla="*/ 33 w 724"/>
                <a:gd name="T99" fmla="*/ 95 h 1845"/>
                <a:gd name="T100" fmla="*/ 21 w 724"/>
                <a:gd name="T101" fmla="*/ 87 h 1845"/>
                <a:gd name="T102" fmla="*/ 18 w 724"/>
                <a:gd name="T103" fmla="*/ 84 h 1845"/>
                <a:gd name="T104" fmla="*/ 18 w 724"/>
                <a:gd name="T105" fmla="*/ 76 h 1845"/>
                <a:gd name="T106" fmla="*/ 25 w 724"/>
                <a:gd name="T107" fmla="*/ 74 h 1845"/>
                <a:gd name="T108" fmla="*/ 46 w 724"/>
                <a:gd name="T109" fmla="*/ 72 h 1845"/>
                <a:gd name="T110" fmla="*/ 47 w 724"/>
                <a:gd name="T111" fmla="*/ 68 h 1845"/>
                <a:gd name="T112" fmla="*/ 48 w 724"/>
                <a:gd name="T113" fmla="*/ 65 h 1845"/>
                <a:gd name="T114" fmla="*/ 50 w 724"/>
                <a:gd name="T115" fmla="*/ 62 h 1845"/>
                <a:gd name="T116" fmla="*/ 46 w 724"/>
                <a:gd name="T117" fmla="*/ 59 h 1845"/>
                <a:gd name="T118" fmla="*/ 50 w 724"/>
                <a:gd name="T119" fmla="*/ 57 h 1845"/>
                <a:gd name="T120" fmla="*/ 49 w 724"/>
                <a:gd name="T121" fmla="*/ 54 h 1845"/>
                <a:gd name="T122" fmla="*/ 54 w 724"/>
                <a:gd name="T123" fmla="*/ 50 h 1845"/>
                <a:gd name="T124" fmla="*/ 50 w 724"/>
                <a:gd name="T125" fmla="*/ 45 h 184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24"/>
                <a:gd name="T190" fmla="*/ 0 h 1845"/>
                <a:gd name="T191" fmla="*/ 724 w 724"/>
                <a:gd name="T192" fmla="*/ 1845 h 184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1" name="Freeform 14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06 w 2011"/>
                <a:gd name="T1" fmla="*/ 131 h 3449"/>
                <a:gd name="T2" fmla="*/ 0 w 2011"/>
                <a:gd name="T3" fmla="*/ 215 h 3449"/>
                <a:gd name="T4" fmla="*/ 105 w 2011"/>
                <a:gd name="T5" fmla="*/ 0 h 3449"/>
                <a:gd name="T6" fmla="*/ 106 w 2011"/>
                <a:gd name="T7" fmla="*/ 22 h 3449"/>
                <a:gd name="T8" fmla="*/ 106 w 2011"/>
                <a:gd name="T9" fmla="*/ 24 h 3449"/>
                <a:gd name="T10" fmla="*/ 101 w 2011"/>
                <a:gd name="T11" fmla="*/ 20 h 3449"/>
                <a:gd name="T12" fmla="*/ 100 w 2011"/>
                <a:gd name="T13" fmla="*/ 24 h 3449"/>
                <a:gd name="T14" fmla="*/ 98 w 2011"/>
                <a:gd name="T15" fmla="*/ 26 h 3449"/>
                <a:gd name="T16" fmla="*/ 96 w 2011"/>
                <a:gd name="T17" fmla="*/ 22 h 3449"/>
                <a:gd name="T18" fmla="*/ 94 w 2011"/>
                <a:gd name="T19" fmla="*/ 22 h 3449"/>
                <a:gd name="T20" fmla="*/ 91 w 2011"/>
                <a:gd name="T21" fmla="*/ 31 h 3449"/>
                <a:gd name="T22" fmla="*/ 87 w 2011"/>
                <a:gd name="T23" fmla="*/ 26 h 3449"/>
                <a:gd name="T24" fmla="*/ 85 w 2011"/>
                <a:gd name="T25" fmla="*/ 26 h 3449"/>
                <a:gd name="T26" fmla="*/ 86 w 2011"/>
                <a:gd name="T27" fmla="*/ 31 h 3449"/>
                <a:gd name="T28" fmla="*/ 79 w 2011"/>
                <a:gd name="T29" fmla="*/ 31 h 3449"/>
                <a:gd name="T30" fmla="*/ 79 w 2011"/>
                <a:gd name="T31" fmla="*/ 34 h 3449"/>
                <a:gd name="T32" fmla="*/ 75 w 2011"/>
                <a:gd name="T33" fmla="*/ 31 h 3449"/>
                <a:gd name="T34" fmla="*/ 79 w 2011"/>
                <a:gd name="T35" fmla="*/ 36 h 3449"/>
                <a:gd name="T36" fmla="*/ 77 w 2011"/>
                <a:gd name="T37" fmla="*/ 37 h 3449"/>
                <a:gd name="T38" fmla="*/ 76 w 2011"/>
                <a:gd name="T39" fmla="*/ 37 h 3449"/>
                <a:gd name="T40" fmla="*/ 74 w 2011"/>
                <a:gd name="T41" fmla="*/ 40 h 3449"/>
                <a:gd name="T42" fmla="*/ 76 w 2011"/>
                <a:gd name="T43" fmla="*/ 39 h 3449"/>
                <a:gd name="T44" fmla="*/ 76 w 2011"/>
                <a:gd name="T45" fmla="*/ 44 h 3449"/>
                <a:gd name="T46" fmla="*/ 73 w 2011"/>
                <a:gd name="T47" fmla="*/ 45 h 3449"/>
                <a:gd name="T48" fmla="*/ 75 w 2011"/>
                <a:gd name="T49" fmla="*/ 49 h 3449"/>
                <a:gd name="T50" fmla="*/ 70 w 2011"/>
                <a:gd name="T51" fmla="*/ 47 h 3449"/>
                <a:gd name="T52" fmla="*/ 65 w 2011"/>
                <a:gd name="T53" fmla="*/ 47 h 3449"/>
                <a:gd name="T54" fmla="*/ 64 w 2011"/>
                <a:gd name="T55" fmla="*/ 51 h 3449"/>
                <a:gd name="T56" fmla="*/ 71 w 2011"/>
                <a:gd name="T57" fmla="*/ 53 h 3449"/>
                <a:gd name="T58" fmla="*/ 69 w 2011"/>
                <a:gd name="T59" fmla="*/ 54 h 3449"/>
                <a:gd name="T60" fmla="*/ 69 w 2011"/>
                <a:gd name="T61" fmla="*/ 59 h 3449"/>
                <a:gd name="T62" fmla="*/ 72 w 2011"/>
                <a:gd name="T63" fmla="*/ 59 h 3449"/>
                <a:gd name="T64" fmla="*/ 69 w 2011"/>
                <a:gd name="T65" fmla="*/ 65 h 3449"/>
                <a:gd name="T66" fmla="*/ 70 w 2011"/>
                <a:gd name="T67" fmla="*/ 69 h 3449"/>
                <a:gd name="T68" fmla="*/ 68 w 2011"/>
                <a:gd name="T69" fmla="*/ 73 h 3449"/>
                <a:gd name="T70" fmla="*/ 65 w 2011"/>
                <a:gd name="T71" fmla="*/ 77 h 3449"/>
                <a:gd name="T72" fmla="*/ 68 w 2011"/>
                <a:gd name="T73" fmla="*/ 78 h 3449"/>
                <a:gd name="T74" fmla="*/ 69 w 2011"/>
                <a:gd name="T75" fmla="*/ 81 h 3449"/>
                <a:gd name="T76" fmla="*/ 72 w 2011"/>
                <a:gd name="T77" fmla="*/ 85 h 3449"/>
                <a:gd name="T78" fmla="*/ 76 w 2011"/>
                <a:gd name="T79" fmla="*/ 88 h 3449"/>
                <a:gd name="T80" fmla="*/ 79 w 2011"/>
                <a:gd name="T81" fmla="*/ 85 h 3449"/>
                <a:gd name="T82" fmla="*/ 79 w 2011"/>
                <a:gd name="T83" fmla="*/ 92 h 3449"/>
                <a:gd name="T84" fmla="*/ 85 w 2011"/>
                <a:gd name="T85" fmla="*/ 92 h 3449"/>
                <a:gd name="T86" fmla="*/ 84 w 2011"/>
                <a:gd name="T87" fmla="*/ 93 h 3449"/>
                <a:gd name="T88" fmla="*/ 86 w 2011"/>
                <a:gd name="T89" fmla="*/ 96 h 3449"/>
                <a:gd name="T90" fmla="*/ 87 w 2011"/>
                <a:gd name="T91" fmla="*/ 100 h 3449"/>
                <a:gd name="T92" fmla="*/ 89 w 2011"/>
                <a:gd name="T93" fmla="*/ 99 h 3449"/>
                <a:gd name="T94" fmla="*/ 92 w 2011"/>
                <a:gd name="T95" fmla="*/ 94 h 3449"/>
                <a:gd name="T96" fmla="*/ 95 w 2011"/>
                <a:gd name="T97" fmla="*/ 98 h 3449"/>
                <a:gd name="T98" fmla="*/ 96 w 2011"/>
                <a:gd name="T99" fmla="*/ 105 h 3449"/>
                <a:gd name="T100" fmla="*/ 99 w 2011"/>
                <a:gd name="T101" fmla="*/ 105 h 3449"/>
                <a:gd name="T102" fmla="*/ 96 w 2011"/>
                <a:gd name="T103" fmla="*/ 115 h 3449"/>
                <a:gd name="T104" fmla="*/ 76 w 2011"/>
                <a:gd name="T105" fmla="*/ 129 h 3449"/>
                <a:gd name="T106" fmla="*/ 87 w 2011"/>
                <a:gd name="T107" fmla="*/ 131 h 3449"/>
                <a:gd name="T108" fmla="*/ 106 w 2011"/>
                <a:gd name="T109" fmla="*/ 131 h 344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011"/>
                <a:gd name="T166" fmla="*/ 0 h 3449"/>
                <a:gd name="T167" fmla="*/ 2011 w 2011"/>
                <a:gd name="T168" fmla="*/ 3449 h 344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2" name="Freeform 15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17 w 639"/>
                <a:gd name="T1" fmla="*/ 43 h 621"/>
                <a:gd name="T2" fmla="*/ 17 w 639"/>
                <a:gd name="T3" fmla="*/ 43 h 621"/>
                <a:gd name="T4" fmla="*/ 34 w 639"/>
                <a:gd name="T5" fmla="*/ 22 h 621"/>
                <a:gd name="T6" fmla="*/ 17 w 639"/>
                <a:gd name="T7" fmla="*/ 0 h 621"/>
                <a:gd name="T8" fmla="*/ 0 w 639"/>
                <a:gd name="T9" fmla="*/ 22 h 621"/>
                <a:gd name="T10" fmla="*/ 17 w 639"/>
                <a:gd name="T11" fmla="*/ 43 h 621"/>
                <a:gd name="T12" fmla="*/ 17 w 639"/>
                <a:gd name="T13" fmla="*/ 43 h 621"/>
                <a:gd name="T14" fmla="*/ 9 w 639"/>
                <a:gd name="T15" fmla="*/ 22 h 621"/>
                <a:gd name="T16" fmla="*/ 9 w 639"/>
                <a:gd name="T17" fmla="*/ 22 h 621"/>
                <a:gd name="T18" fmla="*/ 17 w 639"/>
                <a:gd name="T19" fmla="*/ 9 h 621"/>
                <a:gd name="T20" fmla="*/ 25 w 639"/>
                <a:gd name="T21" fmla="*/ 22 h 621"/>
                <a:gd name="T22" fmla="*/ 17 w 639"/>
                <a:gd name="T23" fmla="*/ 35 h 621"/>
                <a:gd name="T24" fmla="*/ 9 w 639"/>
                <a:gd name="T25" fmla="*/ 22 h 6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39"/>
                <a:gd name="T40" fmla="*/ 0 h 621"/>
                <a:gd name="T41" fmla="*/ 639 w 639"/>
                <a:gd name="T42" fmla="*/ 621 h 6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3" name="Freeform 16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6 w 441"/>
                <a:gd name="T1" fmla="*/ 10 h 621"/>
                <a:gd name="T2" fmla="*/ 36 w 441"/>
                <a:gd name="T3" fmla="*/ 10 h 621"/>
                <a:gd name="T4" fmla="*/ 27 w 441"/>
                <a:gd name="T5" fmla="*/ 8 h 621"/>
                <a:gd name="T6" fmla="*/ 16 w 441"/>
                <a:gd name="T7" fmla="*/ 12 h 621"/>
                <a:gd name="T8" fmla="*/ 29 w 441"/>
                <a:gd name="T9" fmla="*/ 18 h 621"/>
                <a:gd name="T10" fmla="*/ 43 w 441"/>
                <a:gd name="T11" fmla="*/ 30 h 621"/>
                <a:gd name="T12" fmla="*/ 18 w 441"/>
                <a:gd name="T13" fmla="*/ 43 h 621"/>
                <a:gd name="T14" fmla="*/ 6 w 441"/>
                <a:gd name="T15" fmla="*/ 42 h 621"/>
                <a:gd name="T16" fmla="*/ 6 w 441"/>
                <a:gd name="T17" fmla="*/ 33 h 621"/>
                <a:gd name="T18" fmla="*/ 19 w 441"/>
                <a:gd name="T19" fmla="*/ 36 h 621"/>
                <a:gd name="T20" fmla="*/ 27 w 441"/>
                <a:gd name="T21" fmla="*/ 31 h 621"/>
                <a:gd name="T22" fmla="*/ 15 w 441"/>
                <a:gd name="T23" fmla="*/ 25 h 621"/>
                <a:gd name="T24" fmla="*/ 0 w 441"/>
                <a:gd name="T25" fmla="*/ 12 h 621"/>
                <a:gd name="T26" fmla="*/ 24 w 441"/>
                <a:gd name="T27" fmla="*/ 0 h 621"/>
                <a:gd name="T28" fmla="*/ 36 w 441"/>
                <a:gd name="T29" fmla="*/ 6 h 621"/>
                <a:gd name="T30" fmla="*/ 36 w 441"/>
                <a:gd name="T31" fmla="*/ 10 h 6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1"/>
                <a:gd name="T49" fmla="*/ 0 h 621"/>
                <a:gd name="T50" fmla="*/ 441 w 441"/>
                <a:gd name="T51" fmla="*/ 621 h 6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4" name="Freeform 17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8 w 229"/>
                <a:gd name="T1" fmla="*/ 43 h 817"/>
                <a:gd name="T2" fmla="*/ 8 w 229"/>
                <a:gd name="T3" fmla="*/ 43 h 817"/>
                <a:gd name="T4" fmla="*/ 8 w 229"/>
                <a:gd name="T5" fmla="*/ 32 h 817"/>
                <a:gd name="T6" fmla="*/ 8 w 229"/>
                <a:gd name="T7" fmla="*/ 15 h 817"/>
                <a:gd name="T8" fmla="*/ 0 w 229"/>
                <a:gd name="T9" fmla="*/ 0 h 817"/>
                <a:gd name="T10" fmla="*/ 31 w 229"/>
                <a:gd name="T11" fmla="*/ 0 h 817"/>
                <a:gd name="T12" fmla="*/ 29 w 229"/>
                <a:gd name="T13" fmla="*/ 13 h 817"/>
                <a:gd name="T14" fmla="*/ 29 w 229"/>
                <a:gd name="T15" fmla="*/ 28 h 817"/>
                <a:gd name="T16" fmla="*/ 33 w 229"/>
                <a:gd name="T17" fmla="*/ 43 h 817"/>
                <a:gd name="T18" fmla="*/ 8 w 229"/>
                <a:gd name="T19" fmla="*/ 43 h 8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9"/>
                <a:gd name="T31" fmla="*/ 0 h 817"/>
                <a:gd name="T32" fmla="*/ 229 w 229"/>
                <a:gd name="T33" fmla="*/ 817 h 8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5" name="Freeform 18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11 w 662"/>
                <a:gd name="T1" fmla="*/ 45 h 863"/>
                <a:gd name="T2" fmla="*/ 11 w 662"/>
                <a:gd name="T3" fmla="*/ 45 h 863"/>
                <a:gd name="T4" fmla="*/ 11 w 662"/>
                <a:gd name="T5" fmla="*/ 34 h 863"/>
                <a:gd name="T6" fmla="*/ 11 w 662"/>
                <a:gd name="T7" fmla="*/ 31 h 863"/>
                <a:gd name="T8" fmla="*/ 21 w 662"/>
                <a:gd name="T9" fmla="*/ 34 h 863"/>
                <a:gd name="T10" fmla="*/ 35 w 662"/>
                <a:gd name="T11" fmla="*/ 17 h 863"/>
                <a:gd name="T12" fmla="*/ 20 w 662"/>
                <a:gd name="T13" fmla="*/ 0 h 863"/>
                <a:gd name="T14" fmla="*/ 9 w 662"/>
                <a:gd name="T15" fmla="*/ 5 h 863"/>
                <a:gd name="T16" fmla="*/ 8 w 662"/>
                <a:gd name="T17" fmla="*/ 5 h 863"/>
                <a:gd name="T18" fmla="*/ 0 w 662"/>
                <a:gd name="T19" fmla="*/ 5 h 863"/>
                <a:gd name="T20" fmla="*/ 5 w 662"/>
                <a:gd name="T21" fmla="*/ 17 h 863"/>
                <a:gd name="T22" fmla="*/ 5 w 662"/>
                <a:gd name="T23" fmla="*/ 31 h 863"/>
                <a:gd name="T24" fmla="*/ 5 w 662"/>
                <a:gd name="T25" fmla="*/ 45 h 863"/>
                <a:gd name="T26" fmla="*/ 11 w 662"/>
                <a:gd name="T27" fmla="*/ 45 h 863"/>
                <a:gd name="T28" fmla="*/ 11 w 662"/>
                <a:gd name="T29" fmla="*/ 45 h 863"/>
                <a:gd name="T30" fmla="*/ 10 w 662"/>
                <a:gd name="T31" fmla="*/ 17 h 863"/>
                <a:gd name="T32" fmla="*/ 10 w 662"/>
                <a:gd name="T33" fmla="*/ 17 h 863"/>
                <a:gd name="T34" fmla="*/ 17 w 662"/>
                <a:gd name="T35" fmla="*/ 6 h 863"/>
                <a:gd name="T36" fmla="*/ 26 w 662"/>
                <a:gd name="T37" fmla="*/ 17 h 863"/>
                <a:gd name="T38" fmla="*/ 18 w 662"/>
                <a:gd name="T39" fmla="*/ 25 h 863"/>
                <a:gd name="T40" fmla="*/ 10 w 662"/>
                <a:gd name="T41" fmla="*/ 17 h 8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62"/>
                <a:gd name="T64" fmla="*/ 0 h 863"/>
                <a:gd name="T65" fmla="*/ 662 w 662"/>
                <a:gd name="T66" fmla="*/ 863 h 8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96" name="Freeform 19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16 w 440"/>
                <a:gd name="T1" fmla="*/ 9 h 621"/>
                <a:gd name="T2" fmla="*/ 16 w 440"/>
                <a:gd name="T3" fmla="*/ 9 h 621"/>
                <a:gd name="T4" fmla="*/ 12 w 440"/>
                <a:gd name="T5" fmla="*/ 8 h 621"/>
                <a:gd name="T6" fmla="*/ 7 w 440"/>
                <a:gd name="T7" fmla="*/ 12 h 621"/>
                <a:gd name="T8" fmla="*/ 13 w 440"/>
                <a:gd name="T9" fmla="*/ 18 h 621"/>
                <a:gd name="T10" fmla="*/ 20 w 440"/>
                <a:gd name="T11" fmla="*/ 30 h 621"/>
                <a:gd name="T12" fmla="*/ 8 w 440"/>
                <a:gd name="T13" fmla="*/ 43 h 621"/>
                <a:gd name="T14" fmla="*/ 5 w 440"/>
                <a:gd name="T15" fmla="*/ 42 h 621"/>
                <a:gd name="T16" fmla="*/ 5 w 440"/>
                <a:gd name="T17" fmla="*/ 33 h 621"/>
                <a:gd name="T18" fmla="*/ 9 w 440"/>
                <a:gd name="T19" fmla="*/ 36 h 621"/>
                <a:gd name="T20" fmla="*/ 12 w 440"/>
                <a:gd name="T21" fmla="*/ 31 h 621"/>
                <a:gd name="T22" fmla="*/ 6 w 440"/>
                <a:gd name="T23" fmla="*/ 25 h 621"/>
                <a:gd name="T24" fmla="*/ 0 w 440"/>
                <a:gd name="T25" fmla="*/ 12 h 621"/>
                <a:gd name="T26" fmla="*/ 11 w 440"/>
                <a:gd name="T27" fmla="*/ 0 h 621"/>
                <a:gd name="T28" fmla="*/ 18 w 440"/>
                <a:gd name="T29" fmla="*/ 6 h 621"/>
                <a:gd name="T30" fmla="*/ 16 w 440"/>
                <a:gd name="T31" fmla="*/ 9 h 6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0"/>
                <a:gd name="T49" fmla="*/ 0 h 621"/>
                <a:gd name="T50" fmla="*/ 440 w 440"/>
                <a:gd name="T51" fmla="*/ 621 h 6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121917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</p:grpSp>
      <p:grpSp>
        <p:nvGrpSpPr>
          <p:cNvPr id="43" name="Group 29"/>
          <p:cNvGrpSpPr/>
          <p:nvPr userDrawn="1"/>
        </p:nvGrpSpPr>
        <p:grpSpPr>
          <a:xfrm>
            <a:off x="564458" y="720"/>
            <a:ext cx="6016084" cy="6857280"/>
            <a:chOff x="622299" y="794"/>
            <a:chExt cx="6632576" cy="7562056"/>
          </a:xfrm>
        </p:grpSpPr>
        <p:sp>
          <p:nvSpPr>
            <p:cNvPr id="44" name="Freeform 49"/>
            <p:cNvSpPr>
              <a:spLocks/>
            </p:cNvSpPr>
            <p:nvPr userDrawn="1"/>
          </p:nvSpPr>
          <p:spPr bwMode="ltGray">
            <a:xfrm flipH="1">
              <a:off x="622299" y="794"/>
              <a:ext cx="5346701" cy="7562056"/>
            </a:xfrm>
            <a:custGeom>
              <a:avLst/>
              <a:gdLst/>
              <a:ahLst/>
              <a:cxnLst/>
              <a:rect l="l" t="t" r="r" b="b"/>
              <a:pathLst>
                <a:path w="5346701" h="7562056">
                  <a:moveTo>
                    <a:pt x="5346701" y="0"/>
                  </a:moveTo>
                  <a:lnTo>
                    <a:pt x="0" y="0"/>
                  </a:lnTo>
                  <a:lnTo>
                    <a:pt x="0" y="7562056"/>
                  </a:lnTo>
                  <a:lnTo>
                    <a:pt x="474459" y="756205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 dirty="0"/>
            </a:p>
          </p:txBody>
        </p:sp>
        <p:sp>
          <p:nvSpPr>
            <p:cNvPr id="45" name="Freeform 51"/>
            <p:cNvSpPr>
              <a:spLocks/>
            </p:cNvSpPr>
            <p:nvPr userDrawn="1"/>
          </p:nvSpPr>
          <p:spPr bwMode="ltGray">
            <a:xfrm flipH="1">
              <a:off x="622300" y="794"/>
              <a:ext cx="6632575" cy="4038600"/>
            </a:xfrm>
            <a:custGeom>
              <a:avLst/>
              <a:gdLst>
                <a:gd name="T0" fmla="*/ 0 w 4178"/>
                <a:gd name="T1" fmla="*/ 0 h 2544"/>
                <a:gd name="T2" fmla="*/ 2544 w 4178"/>
                <a:gd name="T3" fmla="*/ 2544 h 2544"/>
                <a:gd name="T4" fmla="*/ 4178 w 4178"/>
                <a:gd name="T5" fmla="*/ 0 h 2544"/>
                <a:gd name="T6" fmla="*/ 0 w 4178"/>
                <a:gd name="T7" fmla="*/ 0 h 2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78" h="2544">
                  <a:moveTo>
                    <a:pt x="0" y="0"/>
                  </a:moveTo>
                  <a:lnTo>
                    <a:pt x="2544" y="2544"/>
                  </a:lnTo>
                  <a:lnTo>
                    <a:pt x="41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 dirty="0"/>
            </a:p>
          </p:txBody>
        </p:sp>
        <p:sp>
          <p:nvSpPr>
            <p:cNvPr id="46" name="Freeform 53"/>
            <p:cNvSpPr>
              <a:spLocks/>
            </p:cNvSpPr>
            <p:nvPr/>
          </p:nvSpPr>
          <p:spPr bwMode="ltGray">
            <a:xfrm flipH="1">
              <a:off x="1730375" y="1470819"/>
              <a:ext cx="2584450" cy="3092450"/>
            </a:xfrm>
            <a:custGeom>
              <a:avLst/>
              <a:gdLst>
                <a:gd name="T0" fmla="*/ 490 w 1628"/>
                <a:gd name="T1" fmla="*/ 1948 h 1948"/>
                <a:gd name="T2" fmla="*/ 402 w 1628"/>
                <a:gd name="T3" fmla="*/ 1886 h 1948"/>
                <a:gd name="T4" fmla="*/ 322 w 1628"/>
                <a:gd name="T5" fmla="*/ 1816 h 1948"/>
                <a:gd name="T6" fmla="*/ 250 w 1628"/>
                <a:gd name="T7" fmla="*/ 1740 h 1948"/>
                <a:gd name="T8" fmla="*/ 188 w 1628"/>
                <a:gd name="T9" fmla="*/ 1658 h 1948"/>
                <a:gd name="T10" fmla="*/ 134 w 1628"/>
                <a:gd name="T11" fmla="*/ 1570 h 1948"/>
                <a:gd name="T12" fmla="*/ 88 w 1628"/>
                <a:gd name="T13" fmla="*/ 1480 h 1948"/>
                <a:gd name="T14" fmla="*/ 52 w 1628"/>
                <a:gd name="T15" fmla="*/ 1384 h 1948"/>
                <a:gd name="T16" fmla="*/ 26 w 1628"/>
                <a:gd name="T17" fmla="*/ 1286 h 1948"/>
                <a:gd name="T18" fmla="*/ 8 w 1628"/>
                <a:gd name="T19" fmla="*/ 1186 h 1948"/>
                <a:gd name="T20" fmla="*/ 0 w 1628"/>
                <a:gd name="T21" fmla="*/ 1086 h 1948"/>
                <a:gd name="T22" fmla="*/ 2 w 1628"/>
                <a:gd name="T23" fmla="*/ 984 h 1948"/>
                <a:gd name="T24" fmla="*/ 14 w 1628"/>
                <a:gd name="T25" fmla="*/ 882 h 1948"/>
                <a:gd name="T26" fmla="*/ 36 w 1628"/>
                <a:gd name="T27" fmla="*/ 780 h 1948"/>
                <a:gd name="T28" fmla="*/ 70 w 1628"/>
                <a:gd name="T29" fmla="*/ 682 h 1948"/>
                <a:gd name="T30" fmla="*/ 112 w 1628"/>
                <a:gd name="T31" fmla="*/ 584 h 1948"/>
                <a:gd name="T32" fmla="*/ 166 w 1628"/>
                <a:gd name="T33" fmla="*/ 490 h 1948"/>
                <a:gd name="T34" fmla="*/ 196 w 1628"/>
                <a:gd name="T35" fmla="*/ 444 h 1948"/>
                <a:gd name="T36" fmla="*/ 262 w 1628"/>
                <a:gd name="T37" fmla="*/ 360 h 1948"/>
                <a:gd name="T38" fmla="*/ 334 w 1628"/>
                <a:gd name="T39" fmla="*/ 284 h 1948"/>
                <a:gd name="T40" fmla="*/ 414 w 1628"/>
                <a:gd name="T41" fmla="*/ 218 h 1948"/>
                <a:gd name="T42" fmla="*/ 498 w 1628"/>
                <a:gd name="T43" fmla="*/ 160 h 1948"/>
                <a:gd name="T44" fmla="*/ 588 w 1628"/>
                <a:gd name="T45" fmla="*/ 110 h 1948"/>
                <a:gd name="T46" fmla="*/ 682 w 1628"/>
                <a:gd name="T47" fmla="*/ 68 h 1948"/>
                <a:gd name="T48" fmla="*/ 778 w 1628"/>
                <a:gd name="T49" fmla="*/ 38 h 1948"/>
                <a:gd name="T50" fmla="*/ 876 w 1628"/>
                <a:gd name="T51" fmla="*/ 16 h 1948"/>
                <a:gd name="T52" fmla="*/ 978 w 1628"/>
                <a:gd name="T53" fmla="*/ 2 h 1948"/>
                <a:gd name="T54" fmla="*/ 1080 w 1628"/>
                <a:gd name="T55" fmla="*/ 0 h 1948"/>
                <a:gd name="T56" fmla="*/ 1182 w 1628"/>
                <a:gd name="T57" fmla="*/ 8 h 1948"/>
                <a:gd name="T58" fmla="*/ 1282 w 1628"/>
                <a:gd name="T59" fmla="*/ 24 h 1948"/>
                <a:gd name="T60" fmla="*/ 1382 w 1628"/>
                <a:gd name="T61" fmla="*/ 52 h 1948"/>
                <a:gd name="T62" fmla="*/ 1482 w 1628"/>
                <a:gd name="T63" fmla="*/ 88 h 1948"/>
                <a:gd name="T64" fmla="*/ 1576 w 1628"/>
                <a:gd name="T65" fmla="*/ 136 h 1948"/>
                <a:gd name="T66" fmla="*/ 1624 w 1628"/>
                <a:gd name="T67" fmla="*/ 164 h 1948"/>
                <a:gd name="T68" fmla="*/ 490 w 1628"/>
                <a:gd name="T69" fmla="*/ 1948 h 1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28" h="1948">
                  <a:moveTo>
                    <a:pt x="490" y="1948"/>
                  </a:moveTo>
                  <a:lnTo>
                    <a:pt x="490" y="1948"/>
                  </a:lnTo>
                  <a:lnTo>
                    <a:pt x="444" y="1918"/>
                  </a:lnTo>
                  <a:lnTo>
                    <a:pt x="402" y="1886"/>
                  </a:lnTo>
                  <a:lnTo>
                    <a:pt x="360" y="1852"/>
                  </a:lnTo>
                  <a:lnTo>
                    <a:pt x="322" y="1816"/>
                  </a:lnTo>
                  <a:lnTo>
                    <a:pt x="286" y="1778"/>
                  </a:lnTo>
                  <a:lnTo>
                    <a:pt x="250" y="1740"/>
                  </a:lnTo>
                  <a:lnTo>
                    <a:pt x="218" y="1700"/>
                  </a:lnTo>
                  <a:lnTo>
                    <a:pt x="188" y="1658"/>
                  </a:lnTo>
                  <a:lnTo>
                    <a:pt x="160" y="1614"/>
                  </a:lnTo>
                  <a:lnTo>
                    <a:pt x="134" y="1570"/>
                  </a:lnTo>
                  <a:lnTo>
                    <a:pt x="110" y="1526"/>
                  </a:lnTo>
                  <a:lnTo>
                    <a:pt x="88" y="1480"/>
                  </a:lnTo>
                  <a:lnTo>
                    <a:pt x="70" y="1432"/>
                  </a:lnTo>
                  <a:lnTo>
                    <a:pt x="52" y="1384"/>
                  </a:lnTo>
                  <a:lnTo>
                    <a:pt x="38" y="1336"/>
                  </a:lnTo>
                  <a:lnTo>
                    <a:pt x="26" y="1286"/>
                  </a:lnTo>
                  <a:lnTo>
                    <a:pt x="16" y="1236"/>
                  </a:lnTo>
                  <a:lnTo>
                    <a:pt x="8" y="1186"/>
                  </a:lnTo>
                  <a:lnTo>
                    <a:pt x="4" y="1136"/>
                  </a:lnTo>
                  <a:lnTo>
                    <a:pt x="0" y="1086"/>
                  </a:lnTo>
                  <a:lnTo>
                    <a:pt x="0" y="1034"/>
                  </a:lnTo>
                  <a:lnTo>
                    <a:pt x="2" y="984"/>
                  </a:lnTo>
                  <a:lnTo>
                    <a:pt x="8" y="932"/>
                  </a:lnTo>
                  <a:lnTo>
                    <a:pt x="14" y="882"/>
                  </a:lnTo>
                  <a:lnTo>
                    <a:pt x="24" y="830"/>
                  </a:lnTo>
                  <a:lnTo>
                    <a:pt x="36" y="780"/>
                  </a:lnTo>
                  <a:lnTo>
                    <a:pt x="52" y="730"/>
                  </a:lnTo>
                  <a:lnTo>
                    <a:pt x="70" y="682"/>
                  </a:lnTo>
                  <a:lnTo>
                    <a:pt x="90" y="632"/>
                  </a:lnTo>
                  <a:lnTo>
                    <a:pt x="112" y="584"/>
                  </a:lnTo>
                  <a:lnTo>
                    <a:pt x="138" y="536"/>
                  </a:lnTo>
                  <a:lnTo>
                    <a:pt x="166" y="490"/>
                  </a:lnTo>
                  <a:lnTo>
                    <a:pt x="166" y="490"/>
                  </a:lnTo>
                  <a:lnTo>
                    <a:pt x="196" y="444"/>
                  </a:lnTo>
                  <a:lnTo>
                    <a:pt x="228" y="402"/>
                  </a:lnTo>
                  <a:lnTo>
                    <a:pt x="262" y="360"/>
                  </a:lnTo>
                  <a:lnTo>
                    <a:pt x="298" y="322"/>
                  </a:lnTo>
                  <a:lnTo>
                    <a:pt x="334" y="284"/>
                  </a:lnTo>
                  <a:lnTo>
                    <a:pt x="374" y="250"/>
                  </a:lnTo>
                  <a:lnTo>
                    <a:pt x="414" y="218"/>
                  </a:lnTo>
                  <a:lnTo>
                    <a:pt x="456" y="188"/>
                  </a:lnTo>
                  <a:lnTo>
                    <a:pt x="498" y="160"/>
                  </a:lnTo>
                  <a:lnTo>
                    <a:pt x="542" y="134"/>
                  </a:lnTo>
                  <a:lnTo>
                    <a:pt x="588" y="110"/>
                  </a:lnTo>
                  <a:lnTo>
                    <a:pt x="634" y="88"/>
                  </a:lnTo>
                  <a:lnTo>
                    <a:pt x="682" y="68"/>
                  </a:lnTo>
                  <a:lnTo>
                    <a:pt x="730" y="52"/>
                  </a:lnTo>
                  <a:lnTo>
                    <a:pt x="778" y="38"/>
                  </a:lnTo>
                  <a:lnTo>
                    <a:pt x="828" y="26"/>
                  </a:lnTo>
                  <a:lnTo>
                    <a:pt x="876" y="16"/>
                  </a:lnTo>
                  <a:lnTo>
                    <a:pt x="926" y="8"/>
                  </a:lnTo>
                  <a:lnTo>
                    <a:pt x="978" y="2"/>
                  </a:lnTo>
                  <a:lnTo>
                    <a:pt x="1028" y="0"/>
                  </a:lnTo>
                  <a:lnTo>
                    <a:pt x="1080" y="0"/>
                  </a:lnTo>
                  <a:lnTo>
                    <a:pt x="1130" y="2"/>
                  </a:lnTo>
                  <a:lnTo>
                    <a:pt x="1182" y="8"/>
                  </a:lnTo>
                  <a:lnTo>
                    <a:pt x="1232" y="14"/>
                  </a:lnTo>
                  <a:lnTo>
                    <a:pt x="1282" y="24"/>
                  </a:lnTo>
                  <a:lnTo>
                    <a:pt x="1332" y="36"/>
                  </a:lnTo>
                  <a:lnTo>
                    <a:pt x="1382" y="52"/>
                  </a:lnTo>
                  <a:lnTo>
                    <a:pt x="1432" y="68"/>
                  </a:lnTo>
                  <a:lnTo>
                    <a:pt x="1482" y="88"/>
                  </a:lnTo>
                  <a:lnTo>
                    <a:pt x="1530" y="112"/>
                  </a:lnTo>
                  <a:lnTo>
                    <a:pt x="1576" y="136"/>
                  </a:lnTo>
                  <a:lnTo>
                    <a:pt x="1624" y="164"/>
                  </a:lnTo>
                  <a:lnTo>
                    <a:pt x="1624" y="164"/>
                  </a:lnTo>
                  <a:lnTo>
                    <a:pt x="1628" y="168"/>
                  </a:lnTo>
                  <a:lnTo>
                    <a:pt x="490" y="1948"/>
                  </a:lnTo>
                  <a:close/>
                </a:path>
              </a:pathLst>
            </a:custGeom>
            <a:solidFill>
              <a:srgbClr val="1F4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 dirty="0"/>
            </a:p>
          </p:txBody>
        </p:sp>
        <p:sp>
          <p:nvSpPr>
            <p:cNvPr id="47" name="Freeform 55"/>
            <p:cNvSpPr>
              <a:spLocks/>
            </p:cNvSpPr>
            <p:nvPr userDrawn="1"/>
          </p:nvSpPr>
          <p:spPr bwMode="ltGray">
            <a:xfrm flipH="1">
              <a:off x="4149725" y="858044"/>
              <a:ext cx="863600" cy="863600"/>
            </a:xfrm>
            <a:custGeom>
              <a:avLst/>
              <a:gdLst>
                <a:gd name="T0" fmla="*/ 0 w 544"/>
                <a:gd name="T1" fmla="*/ 272 h 544"/>
                <a:gd name="T2" fmla="*/ 4 w 544"/>
                <a:gd name="T3" fmla="*/ 218 h 544"/>
                <a:gd name="T4" fmla="*/ 20 w 544"/>
                <a:gd name="T5" fmla="*/ 166 h 544"/>
                <a:gd name="T6" fmla="*/ 46 w 544"/>
                <a:gd name="T7" fmla="*/ 120 h 544"/>
                <a:gd name="T8" fmla="*/ 80 w 544"/>
                <a:gd name="T9" fmla="*/ 80 h 544"/>
                <a:gd name="T10" fmla="*/ 120 w 544"/>
                <a:gd name="T11" fmla="*/ 46 h 544"/>
                <a:gd name="T12" fmla="*/ 166 w 544"/>
                <a:gd name="T13" fmla="*/ 20 h 544"/>
                <a:gd name="T14" fmla="*/ 216 w 544"/>
                <a:gd name="T15" fmla="*/ 4 h 544"/>
                <a:gd name="T16" fmla="*/ 272 w 544"/>
                <a:gd name="T17" fmla="*/ 0 h 544"/>
                <a:gd name="T18" fmla="*/ 300 w 544"/>
                <a:gd name="T19" fmla="*/ 0 h 544"/>
                <a:gd name="T20" fmla="*/ 352 w 544"/>
                <a:gd name="T21" fmla="*/ 12 h 544"/>
                <a:gd name="T22" fmla="*/ 402 w 544"/>
                <a:gd name="T23" fmla="*/ 32 h 544"/>
                <a:gd name="T24" fmla="*/ 446 w 544"/>
                <a:gd name="T25" fmla="*/ 62 h 544"/>
                <a:gd name="T26" fmla="*/ 482 w 544"/>
                <a:gd name="T27" fmla="*/ 98 h 544"/>
                <a:gd name="T28" fmla="*/ 512 w 544"/>
                <a:gd name="T29" fmla="*/ 142 h 544"/>
                <a:gd name="T30" fmla="*/ 532 w 544"/>
                <a:gd name="T31" fmla="*/ 190 h 544"/>
                <a:gd name="T32" fmla="*/ 544 w 544"/>
                <a:gd name="T33" fmla="*/ 244 h 544"/>
                <a:gd name="T34" fmla="*/ 544 w 544"/>
                <a:gd name="T35" fmla="*/ 272 h 544"/>
                <a:gd name="T36" fmla="*/ 538 w 544"/>
                <a:gd name="T37" fmla="*/ 326 h 544"/>
                <a:gd name="T38" fmla="*/ 524 w 544"/>
                <a:gd name="T39" fmla="*/ 378 h 544"/>
                <a:gd name="T40" fmla="*/ 498 w 544"/>
                <a:gd name="T41" fmla="*/ 424 h 544"/>
                <a:gd name="T42" fmla="*/ 464 w 544"/>
                <a:gd name="T43" fmla="*/ 464 h 544"/>
                <a:gd name="T44" fmla="*/ 424 w 544"/>
                <a:gd name="T45" fmla="*/ 498 h 544"/>
                <a:gd name="T46" fmla="*/ 378 w 544"/>
                <a:gd name="T47" fmla="*/ 524 h 544"/>
                <a:gd name="T48" fmla="*/ 326 w 544"/>
                <a:gd name="T49" fmla="*/ 540 h 544"/>
                <a:gd name="T50" fmla="*/ 272 w 544"/>
                <a:gd name="T51" fmla="*/ 544 h 544"/>
                <a:gd name="T52" fmla="*/ 244 w 544"/>
                <a:gd name="T53" fmla="*/ 544 h 544"/>
                <a:gd name="T54" fmla="*/ 190 w 544"/>
                <a:gd name="T55" fmla="*/ 532 h 544"/>
                <a:gd name="T56" fmla="*/ 142 w 544"/>
                <a:gd name="T57" fmla="*/ 512 h 544"/>
                <a:gd name="T58" fmla="*/ 98 w 544"/>
                <a:gd name="T59" fmla="*/ 482 h 544"/>
                <a:gd name="T60" fmla="*/ 62 w 544"/>
                <a:gd name="T61" fmla="*/ 446 h 544"/>
                <a:gd name="T62" fmla="*/ 32 w 544"/>
                <a:gd name="T63" fmla="*/ 402 h 544"/>
                <a:gd name="T64" fmla="*/ 12 w 544"/>
                <a:gd name="T65" fmla="*/ 354 h 544"/>
                <a:gd name="T66" fmla="*/ 0 w 544"/>
                <a:gd name="T67" fmla="*/ 300 h 544"/>
                <a:gd name="T68" fmla="*/ 0 w 544"/>
                <a:gd name="T69" fmla="*/ 272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4" h="544">
                  <a:moveTo>
                    <a:pt x="0" y="272"/>
                  </a:moveTo>
                  <a:lnTo>
                    <a:pt x="0" y="272"/>
                  </a:lnTo>
                  <a:lnTo>
                    <a:pt x="0" y="244"/>
                  </a:lnTo>
                  <a:lnTo>
                    <a:pt x="4" y="218"/>
                  </a:lnTo>
                  <a:lnTo>
                    <a:pt x="12" y="190"/>
                  </a:lnTo>
                  <a:lnTo>
                    <a:pt x="20" y="166"/>
                  </a:lnTo>
                  <a:lnTo>
                    <a:pt x="32" y="142"/>
                  </a:lnTo>
                  <a:lnTo>
                    <a:pt x="46" y="120"/>
                  </a:lnTo>
                  <a:lnTo>
                    <a:pt x="62" y="98"/>
                  </a:lnTo>
                  <a:lnTo>
                    <a:pt x="80" y="80"/>
                  </a:lnTo>
                  <a:lnTo>
                    <a:pt x="98" y="62"/>
                  </a:lnTo>
                  <a:lnTo>
                    <a:pt x="120" y="46"/>
                  </a:lnTo>
                  <a:lnTo>
                    <a:pt x="142" y="32"/>
                  </a:lnTo>
                  <a:lnTo>
                    <a:pt x="166" y="20"/>
                  </a:lnTo>
                  <a:lnTo>
                    <a:pt x="190" y="12"/>
                  </a:lnTo>
                  <a:lnTo>
                    <a:pt x="216" y="4"/>
                  </a:lnTo>
                  <a:lnTo>
                    <a:pt x="244" y="0"/>
                  </a:lnTo>
                  <a:lnTo>
                    <a:pt x="272" y="0"/>
                  </a:lnTo>
                  <a:lnTo>
                    <a:pt x="272" y="0"/>
                  </a:lnTo>
                  <a:lnTo>
                    <a:pt x="300" y="0"/>
                  </a:lnTo>
                  <a:lnTo>
                    <a:pt x="326" y="4"/>
                  </a:lnTo>
                  <a:lnTo>
                    <a:pt x="352" y="12"/>
                  </a:lnTo>
                  <a:lnTo>
                    <a:pt x="378" y="20"/>
                  </a:lnTo>
                  <a:lnTo>
                    <a:pt x="402" y="32"/>
                  </a:lnTo>
                  <a:lnTo>
                    <a:pt x="424" y="46"/>
                  </a:lnTo>
                  <a:lnTo>
                    <a:pt x="446" y="62"/>
                  </a:lnTo>
                  <a:lnTo>
                    <a:pt x="464" y="80"/>
                  </a:lnTo>
                  <a:lnTo>
                    <a:pt x="482" y="98"/>
                  </a:lnTo>
                  <a:lnTo>
                    <a:pt x="498" y="120"/>
                  </a:lnTo>
                  <a:lnTo>
                    <a:pt x="512" y="142"/>
                  </a:lnTo>
                  <a:lnTo>
                    <a:pt x="524" y="166"/>
                  </a:lnTo>
                  <a:lnTo>
                    <a:pt x="532" y="190"/>
                  </a:lnTo>
                  <a:lnTo>
                    <a:pt x="538" y="218"/>
                  </a:lnTo>
                  <a:lnTo>
                    <a:pt x="544" y="244"/>
                  </a:lnTo>
                  <a:lnTo>
                    <a:pt x="544" y="272"/>
                  </a:lnTo>
                  <a:lnTo>
                    <a:pt x="544" y="272"/>
                  </a:lnTo>
                  <a:lnTo>
                    <a:pt x="544" y="300"/>
                  </a:lnTo>
                  <a:lnTo>
                    <a:pt x="538" y="326"/>
                  </a:lnTo>
                  <a:lnTo>
                    <a:pt x="532" y="354"/>
                  </a:lnTo>
                  <a:lnTo>
                    <a:pt x="524" y="378"/>
                  </a:lnTo>
                  <a:lnTo>
                    <a:pt x="512" y="402"/>
                  </a:lnTo>
                  <a:lnTo>
                    <a:pt x="498" y="424"/>
                  </a:lnTo>
                  <a:lnTo>
                    <a:pt x="482" y="446"/>
                  </a:lnTo>
                  <a:lnTo>
                    <a:pt x="464" y="464"/>
                  </a:lnTo>
                  <a:lnTo>
                    <a:pt x="446" y="482"/>
                  </a:lnTo>
                  <a:lnTo>
                    <a:pt x="424" y="498"/>
                  </a:lnTo>
                  <a:lnTo>
                    <a:pt x="402" y="512"/>
                  </a:lnTo>
                  <a:lnTo>
                    <a:pt x="378" y="524"/>
                  </a:lnTo>
                  <a:lnTo>
                    <a:pt x="352" y="532"/>
                  </a:lnTo>
                  <a:lnTo>
                    <a:pt x="326" y="540"/>
                  </a:lnTo>
                  <a:lnTo>
                    <a:pt x="300" y="544"/>
                  </a:lnTo>
                  <a:lnTo>
                    <a:pt x="272" y="544"/>
                  </a:lnTo>
                  <a:lnTo>
                    <a:pt x="272" y="544"/>
                  </a:lnTo>
                  <a:lnTo>
                    <a:pt x="244" y="544"/>
                  </a:lnTo>
                  <a:lnTo>
                    <a:pt x="216" y="540"/>
                  </a:lnTo>
                  <a:lnTo>
                    <a:pt x="190" y="532"/>
                  </a:lnTo>
                  <a:lnTo>
                    <a:pt x="166" y="524"/>
                  </a:lnTo>
                  <a:lnTo>
                    <a:pt x="142" y="512"/>
                  </a:lnTo>
                  <a:lnTo>
                    <a:pt x="120" y="498"/>
                  </a:lnTo>
                  <a:lnTo>
                    <a:pt x="98" y="482"/>
                  </a:lnTo>
                  <a:lnTo>
                    <a:pt x="80" y="464"/>
                  </a:lnTo>
                  <a:lnTo>
                    <a:pt x="62" y="446"/>
                  </a:lnTo>
                  <a:lnTo>
                    <a:pt x="46" y="424"/>
                  </a:lnTo>
                  <a:lnTo>
                    <a:pt x="32" y="402"/>
                  </a:lnTo>
                  <a:lnTo>
                    <a:pt x="20" y="378"/>
                  </a:lnTo>
                  <a:lnTo>
                    <a:pt x="12" y="354"/>
                  </a:lnTo>
                  <a:lnTo>
                    <a:pt x="4" y="326"/>
                  </a:lnTo>
                  <a:lnTo>
                    <a:pt x="0" y="300"/>
                  </a:lnTo>
                  <a:lnTo>
                    <a:pt x="0" y="272"/>
                  </a:lnTo>
                  <a:lnTo>
                    <a:pt x="0" y="2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 dirty="0"/>
            </a:p>
          </p:txBody>
        </p:sp>
        <p:sp>
          <p:nvSpPr>
            <p:cNvPr id="48" name="Freeform 61"/>
            <p:cNvSpPr>
              <a:spLocks/>
            </p:cNvSpPr>
            <p:nvPr userDrawn="1"/>
          </p:nvSpPr>
          <p:spPr bwMode="ltGray">
            <a:xfrm flipH="1">
              <a:off x="5730875" y="972344"/>
              <a:ext cx="654050" cy="647700"/>
            </a:xfrm>
            <a:custGeom>
              <a:avLst/>
              <a:gdLst>
                <a:gd name="T0" fmla="*/ 412 w 412"/>
                <a:gd name="T1" fmla="*/ 336 h 408"/>
                <a:gd name="T2" fmla="*/ 412 w 412"/>
                <a:gd name="T3" fmla="*/ 336 h 408"/>
                <a:gd name="T4" fmla="*/ 394 w 412"/>
                <a:gd name="T5" fmla="*/ 352 h 408"/>
                <a:gd name="T6" fmla="*/ 374 w 412"/>
                <a:gd name="T7" fmla="*/ 368 h 408"/>
                <a:gd name="T8" fmla="*/ 354 w 412"/>
                <a:gd name="T9" fmla="*/ 380 h 408"/>
                <a:gd name="T10" fmla="*/ 334 w 412"/>
                <a:gd name="T11" fmla="*/ 390 h 408"/>
                <a:gd name="T12" fmla="*/ 312 w 412"/>
                <a:gd name="T13" fmla="*/ 398 h 408"/>
                <a:gd name="T14" fmla="*/ 288 w 412"/>
                <a:gd name="T15" fmla="*/ 404 h 408"/>
                <a:gd name="T16" fmla="*/ 266 w 412"/>
                <a:gd name="T17" fmla="*/ 406 h 408"/>
                <a:gd name="T18" fmla="*/ 244 w 412"/>
                <a:gd name="T19" fmla="*/ 408 h 408"/>
                <a:gd name="T20" fmla="*/ 220 w 412"/>
                <a:gd name="T21" fmla="*/ 408 h 408"/>
                <a:gd name="T22" fmla="*/ 198 w 412"/>
                <a:gd name="T23" fmla="*/ 404 h 408"/>
                <a:gd name="T24" fmla="*/ 174 w 412"/>
                <a:gd name="T25" fmla="*/ 400 h 408"/>
                <a:gd name="T26" fmla="*/ 152 w 412"/>
                <a:gd name="T27" fmla="*/ 392 h 408"/>
                <a:gd name="T28" fmla="*/ 132 w 412"/>
                <a:gd name="T29" fmla="*/ 382 h 408"/>
                <a:gd name="T30" fmla="*/ 110 w 412"/>
                <a:gd name="T31" fmla="*/ 370 h 408"/>
                <a:gd name="T32" fmla="*/ 92 w 412"/>
                <a:gd name="T33" fmla="*/ 356 h 408"/>
                <a:gd name="T34" fmla="*/ 72 w 412"/>
                <a:gd name="T35" fmla="*/ 340 h 408"/>
                <a:gd name="T36" fmla="*/ 72 w 412"/>
                <a:gd name="T37" fmla="*/ 340 h 408"/>
                <a:gd name="T38" fmla="*/ 56 w 412"/>
                <a:gd name="T39" fmla="*/ 322 h 408"/>
                <a:gd name="T40" fmla="*/ 42 w 412"/>
                <a:gd name="T41" fmla="*/ 302 h 408"/>
                <a:gd name="T42" fmla="*/ 30 w 412"/>
                <a:gd name="T43" fmla="*/ 282 h 408"/>
                <a:gd name="T44" fmla="*/ 20 w 412"/>
                <a:gd name="T45" fmla="*/ 262 h 408"/>
                <a:gd name="T46" fmla="*/ 12 w 412"/>
                <a:gd name="T47" fmla="*/ 240 h 408"/>
                <a:gd name="T48" fmla="*/ 6 w 412"/>
                <a:gd name="T49" fmla="*/ 218 h 408"/>
                <a:gd name="T50" fmla="*/ 2 w 412"/>
                <a:gd name="T51" fmla="*/ 194 h 408"/>
                <a:gd name="T52" fmla="*/ 0 w 412"/>
                <a:gd name="T53" fmla="*/ 172 h 408"/>
                <a:gd name="T54" fmla="*/ 2 w 412"/>
                <a:gd name="T55" fmla="*/ 148 h 408"/>
                <a:gd name="T56" fmla="*/ 4 w 412"/>
                <a:gd name="T57" fmla="*/ 126 h 408"/>
                <a:gd name="T58" fmla="*/ 10 w 412"/>
                <a:gd name="T59" fmla="*/ 104 h 408"/>
                <a:gd name="T60" fmla="*/ 18 w 412"/>
                <a:gd name="T61" fmla="*/ 80 h 408"/>
                <a:gd name="T62" fmla="*/ 26 w 412"/>
                <a:gd name="T63" fmla="*/ 60 h 408"/>
                <a:gd name="T64" fmla="*/ 38 w 412"/>
                <a:gd name="T65" fmla="*/ 40 h 408"/>
                <a:gd name="T66" fmla="*/ 52 w 412"/>
                <a:gd name="T67" fmla="*/ 20 h 408"/>
                <a:gd name="T68" fmla="*/ 68 w 412"/>
                <a:gd name="T69" fmla="*/ 2 h 408"/>
                <a:gd name="T70" fmla="*/ 70 w 412"/>
                <a:gd name="T71" fmla="*/ 0 h 408"/>
                <a:gd name="T72" fmla="*/ 412 w 412"/>
                <a:gd name="T73" fmla="*/ 33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2" h="408">
                  <a:moveTo>
                    <a:pt x="412" y="336"/>
                  </a:moveTo>
                  <a:lnTo>
                    <a:pt x="412" y="336"/>
                  </a:lnTo>
                  <a:lnTo>
                    <a:pt x="394" y="352"/>
                  </a:lnTo>
                  <a:lnTo>
                    <a:pt x="374" y="368"/>
                  </a:lnTo>
                  <a:lnTo>
                    <a:pt x="354" y="380"/>
                  </a:lnTo>
                  <a:lnTo>
                    <a:pt x="334" y="390"/>
                  </a:lnTo>
                  <a:lnTo>
                    <a:pt x="312" y="398"/>
                  </a:lnTo>
                  <a:lnTo>
                    <a:pt x="288" y="404"/>
                  </a:lnTo>
                  <a:lnTo>
                    <a:pt x="266" y="406"/>
                  </a:lnTo>
                  <a:lnTo>
                    <a:pt x="244" y="408"/>
                  </a:lnTo>
                  <a:lnTo>
                    <a:pt x="220" y="408"/>
                  </a:lnTo>
                  <a:lnTo>
                    <a:pt x="198" y="404"/>
                  </a:lnTo>
                  <a:lnTo>
                    <a:pt x="174" y="400"/>
                  </a:lnTo>
                  <a:lnTo>
                    <a:pt x="152" y="392"/>
                  </a:lnTo>
                  <a:lnTo>
                    <a:pt x="132" y="382"/>
                  </a:lnTo>
                  <a:lnTo>
                    <a:pt x="110" y="370"/>
                  </a:lnTo>
                  <a:lnTo>
                    <a:pt x="92" y="356"/>
                  </a:lnTo>
                  <a:lnTo>
                    <a:pt x="72" y="340"/>
                  </a:lnTo>
                  <a:lnTo>
                    <a:pt x="72" y="340"/>
                  </a:lnTo>
                  <a:lnTo>
                    <a:pt x="56" y="322"/>
                  </a:lnTo>
                  <a:lnTo>
                    <a:pt x="42" y="302"/>
                  </a:lnTo>
                  <a:lnTo>
                    <a:pt x="30" y="282"/>
                  </a:lnTo>
                  <a:lnTo>
                    <a:pt x="20" y="262"/>
                  </a:lnTo>
                  <a:lnTo>
                    <a:pt x="12" y="240"/>
                  </a:lnTo>
                  <a:lnTo>
                    <a:pt x="6" y="218"/>
                  </a:lnTo>
                  <a:lnTo>
                    <a:pt x="2" y="194"/>
                  </a:lnTo>
                  <a:lnTo>
                    <a:pt x="0" y="172"/>
                  </a:lnTo>
                  <a:lnTo>
                    <a:pt x="2" y="148"/>
                  </a:lnTo>
                  <a:lnTo>
                    <a:pt x="4" y="126"/>
                  </a:lnTo>
                  <a:lnTo>
                    <a:pt x="10" y="104"/>
                  </a:lnTo>
                  <a:lnTo>
                    <a:pt x="18" y="80"/>
                  </a:lnTo>
                  <a:lnTo>
                    <a:pt x="26" y="60"/>
                  </a:lnTo>
                  <a:lnTo>
                    <a:pt x="38" y="40"/>
                  </a:lnTo>
                  <a:lnTo>
                    <a:pt x="52" y="20"/>
                  </a:lnTo>
                  <a:lnTo>
                    <a:pt x="68" y="2"/>
                  </a:lnTo>
                  <a:lnTo>
                    <a:pt x="70" y="0"/>
                  </a:lnTo>
                  <a:lnTo>
                    <a:pt x="412" y="3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 dirty="0"/>
            </a:p>
          </p:txBody>
        </p:sp>
        <p:sp>
          <p:nvSpPr>
            <p:cNvPr id="49" name="Freeform 62"/>
            <p:cNvSpPr>
              <a:spLocks/>
            </p:cNvSpPr>
            <p:nvPr userDrawn="1"/>
          </p:nvSpPr>
          <p:spPr bwMode="ltGray">
            <a:xfrm flipH="1">
              <a:off x="3006725" y="4140994"/>
              <a:ext cx="944562" cy="1122604"/>
            </a:xfrm>
            <a:custGeom>
              <a:avLst/>
              <a:gdLst>
                <a:gd name="T0" fmla="*/ 718 w 1008"/>
                <a:gd name="T1" fmla="*/ 0 h 1206"/>
                <a:gd name="T2" fmla="*/ 772 w 1008"/>
                <a:gd name="T3" fmla="*/ 38 h 1206"/>
                <a:gd name="T4" fmla="*/ 820 w 1008"/>
                <a:gd name="T5" fmla="*/ 82 h 1206"/>
                <a:gd name="T6" fmla="*/ 864 w 1008"/>
                <a:gd name="T7" fmla="*/ 128 h 1206"/>
                <a:gd name="T8" fmla="*/ 902 w 1008"/>
                <a:gd name="T9" fmla="*/ 180 h 1206"/>
                <a:gd name="T10" fmla="*/ 934 w 1008"/>
                <a:gd name="T11" fmla="*/ 234 h 1206"/>
                <a:gd name="T12" fmla="*/ 960 w 1008"/>
                <a:gd name="T13" fmla="*/ 290 h 1206"/>
                <a:gd name="T14" fmla="*/ 982 w 1008"/>
                <a:gd name="T15" fmla="*/ 350 h 1206"/>
                <a:gd name="T16" fmla="*/ 996 w 1008"/>
                <a:gd name="T17" fmla="*/ 410 h 1206"/>
                <a:gd name="T18" fmla="*/ 1006 w 1008"/>
                <a:gd name="T19" fmla="*/ 472 h 1206"/>
                <a:gd name="T20" fmla="*/ 1008 w 1008"/>
                <a:gd name="T21" fmla="*/ 534 h 1206"/>
                <a:gd name="T22" fmla="*/ 1006 w 1008"/>
                <a:gd name="T23" fmla="*/ 598 h 1206"/>
                <a:gd name="T24" fmla="*/ 998 w 1008"/>
                <a:gd name="T25" fmla="*/ 662 h 1206"/>
                <a:gd name="T26" fmla="*/ 984 w 1008"/>
                <a:gd name="T27" fmla="*/ 724 h 1206"/>
                <a:gd name="T28" fmla="*/ 962 w 1008"/>
                <a:gd name="T29" fmla="*/ 786 h 1206"/>
                <a:gd name="T30" fmla="*/ 936 w 1008"/>
                <a:gd name="T31" fmla="*/ 846 h 1206"/>
                <a:gd name="T32" fmla="*/ 902 w 1008"/>
                <a:gd name="T33" fmla="*/ 904 h 1206"/>
                <a:gd name="T34" fmla="*/ 884 w 1008"/>
                <a:gd name="T35" fmla="*/ 932 h 1206"/>
                <a:gd name="T36" fmla="*/ 842 w 1008"/>
                <a:gd name="T37" fmla="*/ 984 h 1206"/>
                <a:gd name="T38" fmla="*/ 798 w 1008"/>
                <a:gd name="T39" fmla="*/ 1030 h 1206"/>
                <a:gd name="T40" fmla="*/ 748 w 1008"/>
                <a:gd name="T41" fmla="*/ 1072 h 1206"/>
                <a:gd name="T42" fmla="*/ 696 w 1008"/>
                <a:gd name="T43" fmla="*/ 1108 h 1206"/>
                <a:gd name="T44" fmla="*/ 640 w 1008"/>
                <a:gd name="T45" fmla="*/ 1138 h 1206"/>
                <a:gd name="T46" fmla="*/ 582 w 1008"/>
                <a:gd name="T47" fmla="*/ 1164 h 1206"/>
                <a:gd name="T48" fmla="*/ 524 w 1008"/>
                <a:gd name="T49" fmla="*/ 1182 h 1206"/>
                <a:gd name="T50" fmla="*/ 462 w 1008"/>
                <a:gd name="T51" fmla="*/ 1196 h 1206"/>
                <a:gd name="T52" fmla="*/ 400 w 1008"/>
                <a:gd name="T53" fmla="*/ 1204 h 1206"/>
                <a:gd name="T54" fmla="*/ 336 w 1008"/>
                <a:gd name="T55" fmla="*/ 1206 h 1206"/>
                <a:gd name="T56" fmla="*/ 274 w 1008"/>
                <a:gd name="T57" fmla="*/ 1200 h 1206"/>
                <a:gd name="T58" fmla="*/ 210 w 1008"/>
                <a:gd name="T59" fmla="*/ 1190 h 1206"/>
                <a:gd name="T60" fmla="*/ 148 w 1008"/>
                <a:gd name="T61" fmla="*/ 1174 h 1206"/>
                <a:gd name="T62" fmla="*/ 88 w 1008"/>
                <a:gd name="T63" fmla="*/ 1150 h 1206"/>
                <a:gd name="T64" fmla="*/ 28 w 1008"/>
                <a:gd name="T65" fmla="*/ 1120 h 1206"/>
                <a:gd name="T66" fmla="*/ 718 w 1008"/>
                <a:gd name="T67" fmla="*/ 0 h 1206"/>
                <a:gd name="connsiteX0" fmla="*/ 7240 w 10000"/>
                <a:gd name="connsiteY0" fmla="*/ 65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67" fmla="*/ 7240 w 10000"/>
                <a:gd name="connsiteY67" fmla="*/ 65 h 10000"/>
                <a:gd name="connsiteX0" fmla="*/ 6927 w 10000"/>
                <a:gd name="connsiteY0" fmla="*/ 98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67" fmla="*/ 6927 w 10000"/>
                <a:gd name="connsiteY67" fmla="*/ 98 h 10000"/>
                <a:gd name="connsiteX0" fmla="*/ 0 w 10000"/>
                <a:gd name="connsiteY0" fmla="*/ 9138 h 10000"/>
                <a:gd name="connsiteX1" fmla="*/ 7123 w 10000"/>
                <a:gd name="connsiteY1" fmla="*/ 0 h 10000"/>
                <a:gd name="connsiteX2" fmla="*/ 7401 w 10000"/>
                <a:gd name="connsiteY2" fmla="*/ 149 h 10000"/>
                <a:gd name="connsiteX3" fmla="*/ 7659 w 10000"/>
                <a:gd name="connsiteY3" fmla="*/ 315 h 10000"/>
                <a:gd name="connsiteX4" fmla="*/ 7897 w 10000"/>
                <a:gd name="connsiteY4" fmla="*/ 498 h 10000"/>
                <a:gd name="connsiteX5" fmla="*/ 8135 w 10000"/>
                <a:gd name="connsiteY5" fmla="*/ 680 h 10000"/>
                <a:gd name="connsiteX6" fmla="*/ 8353 w 10000"/>
                <a:gd name="connsiteY6" fmla="*/ 862 h 10000"/>
                <a:gd name="connsiteX7" fmla="*/ 8571 w 10000"/>
                <a:gd name="connsiteY7" fmla="*/ 1061 h 10000"/>
                <a:gd name="connsiteX8" fmla="*/ 8770 w 10000"/>
                <a:gd name="connsiteY8" fmla="*/ 1277 h 10000"/>
                <a:gd name="connsiteX9" fmla="*/ 8948 w 10000"/>
                <a:gd name="connsiteY9" fmla="*/ 1493 h 10000"/>
                <a:gd name="connsiteX10" fmla="*/ 9107 w 10000"/>
                <a:gd name="connsiteY10" fmla="*/ 1708 h 10000"/>
                <a:gd name="connsiteX11" fmla="*/ 9266 w 10000"/>
                <a:gd name="connsiteY11" fmla="*/ 1940 h 10000"/>
                <a:gd name="connsiteX12" fmla="*/ 9405 w 10000"/>
                <a:gd name="connsiteY12" fmla="*/ 2172 h 10000"/>
                <a:gd name="connsiteX13" fmla="*/ 9524 w 10000"/>
                <a:gd name="connsiteY13" fmla="*/ 2405 h 10000"/>
                <a:gd name="connsiteX14" fmla="*/ 9643 w 10000"/>
                <a:gd name="connsiteY14" fmla="*/ 2653 h 10000"/>
                <a:gd name="connsiteX15" fmla="*/ 9742 w 10000"/>
                <a:gd name="connsiteY15" fmla="*/ 2902 h 10000"/>
                <a:gd name="connsiteX16" fmla="*/ 9821 w 10000"/>
                <a:gd name="connsiteY16" fmla="*/ 3151 h 10000"/>
                <a:gd name="connsiteX17" fmla="*/ 9881 w 10000"/>
                <a:gd name="connsiteY17" fmla="*/ 3400 h 10000"/>
                <a:gd name="connsiteX18" fmla="*/ 9940 w 10000"/>
                <a:gd name="connsiteY18" fmla="*/ 3648 h 10000"/>
                <a:gd name="connsiteX19" fmla="*/ 9980 w 10000"/>
                <a:gd name="connsiteY19" fmla="*/ 3914 h 10000"/>
                <a:gd name="connsiteX20" fmla="*/ 10000 w 10000"/>
                <a:gd name="connsiteY20" fmla="*/ 4179 h 10000"/>
                <a:gd name="connsiteX21" fmla="*/ 10000 w 10000"/>
                <a:gd name="connsiteY21" fmla="*/ 4428 h 10000"/>
                <a:gd name="connsiteX22" fmla="*/ 10000 w 10000"/>
                <a:gd name="connsiteY22" fmla="*/ 4693 h 10000"/>
                <a:gd name="connsiteX23" fmla="*/ 9980 w 10000"/>
                <a:gd name="connsiteY23" fmla="*/ 4959 h 10000"/>
                <a:gd name="connsiteX24" fmla="*/ 9940 w 10000"/>
                <a:gd name="connsiteY24" fmla="*/ 5224 h 10000"/>
                <a:gd name="connsiteX25" fmla="*/ 9901 w 10000"/>
                <a:gd name="connsiteY25" fmla="*/ 5489 h 10000"/>
                <a:gd name="connsiteX26" fmla="*/ 9841 w 10000"/>
                <a:gd name="connsiteY26" fmla="*/ 5738 h 10000"/>
                <a:gd name="connsiteX27" fmla="*/ 9762 w 10000"/>
                <a:gd name="connsiteY27" fmla="*/ 6003 h 10000"/>
                <a:gd name="connsiteX28" fmla="*/ 9663 w 10000"/>
                <a:gd name="connsiteY28" fmla="*/ 6252 h 10000"/>
                <a:gd name="connsiteX29" fmla="*/ 9544 w 10000"/>
                <a:gd name="connsiteY29" fmla="*/ 6517 h 10000"/>
                <a:gd name="connsiteX30" fmla="*/ 9425 w 10000"/>
                <a:gd name="connsiteY30" fmla="*/ 6766 h 10000"/>
                <a:gd name="connsiteX31" fmla="*/ 9286 w 10000"/>
                <a:gd name="connsiteY31" fmla="*/ 7015 h 10000"/>
                <a:gd name="connsiteX32" fmla="*/ 9127 w 10000"/>
                <a:gd name="connsiteY32" fmla="*/ 7247 h 10000"/>
                <a:gd name="connsiteX33" fmla="*/ 8948 w 10000"/>
                <a:gd name="connsiteY33" fmla="*/ 7496 h 10000"/>
                <a:gd name="connsiteX34" fmla="*/ 8948 w 10000"/>
                <a:gd name="connsiteY34" fmla="*/ 7496 h 10000"/>
                <a:gd name="connsiteX35" fmla="*/ 8770 w 10000"/>
                <a:gd name="connsiteY35" fmla="*/ 7728 h 10000"/>
                <a:gd name="connsiteX36" fmla="*/ 8571 w 10000"/>
                <a:gd name="connsiteY36" fmla="*/ 7944 h 10000"/>
                <a:gd name="connsiteX37" fmla="*/ 8353 w 10000"/>
                <a:gd name="connsiteY37" fmla="*/ 8159 h 10000"/>
                <a:gd name="connsiteX38" fmla="*/ 8135 w 10000"/>
                <a:gd name="connsiteY38" fmla="*/ 8358 h 10000"/>
                <a:gd name="connsiteX39" fmla="*/ 7917 w 10000"/>
                <a:gd name="connsiteY39" fmla="*/ 8541 h 10000"/>
                <a:gd name="connsiteX40" fmla="*/ 7679 w 10000"/>
                <a:gd name="connsiteY40" fmla="*/ 8723 h 10000"/>
                <a:gd name="connsiteX41" fmla="*/ 7421 w 10000"/>
                <a:gd name="connsiteY41" fmla="*/ 8889 h 10000"/>
                <a:gd name="connsiteX42" fmla="*/ 7163 w 10000"/>
                <a:gd name="connsiteY42" fmla="*/ 9038 h 10000"/>
                <a:gd name="connsiteX43" fmla="*/ 6905 w 10000"/>
                <a:gd name="connsiteY43" fmla="*/ 9187 h 10000"/>
                <a:gd name="connsiteX44" fmla="*/ 6627 w 10000"/>
                <a:gd name="connsiteY44" fmla="*/ 9320 h 10000"/>
                <a:gd name="connsiteX45" fmla="*/ 6349 w 10000"/>
                <a:gd name="connsiteY45" fmla="*/ 9436 h 10000"/>
                <a:gd name="connsiteX46" fmla="*/ 6071 w 10000"/>
                <a:gd name="connsiteY46" fmla="*/ 9552 h 10000"/>
                <a:gd name="connsiteX47" fmla="*/ 5774 w 10000"/>
                <a:gd name="connsiteY47" fmla="*/ 9652 h 10000"/>
                <a:gd name="connsiteX48" fmla="*/ 5496 w 10000"/>
                <a:gd name="connsiteY48" fmla="*/ 9735 h 10000"/>
                <a:gd name="connsiteX49" fmla="*/ 5198 w 10000"/>
                <a:gd name="connsiteY49" fmla="*/ 9801 h 10000"/>
                <a:gd name="connsiteX50" fmla="*/ 4881 w 10000"/>
                <a:gd name="connsiteY50" fmla="*/ 9867 h 10000"/>
                <a:gd name="connsiteX51" fmla="*/ 4583 w 10000"/>
                <a:gd name="connsiteY51" fmla="*/ 9917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7 h 10000"/>
                <a:gd name="connsiteX59" fmla="*/ 2083 w 10000"/>
                <a:gd name="connsiteY59" fmla="*/ 9867 h 10000"/>
                <a:gd name="connsiteX60" fmla="*/ 1786 w 10000"/>
                <a:gd name="connsiteY60" fmla="*/ 9801 h 10000"/>
                <a:gd name="connsiteX61" fmla="*/ 1468 w 10000"/>
                <a:gd name="connsiteY61" fmla="*/ 9735 h 10000"/>
                <a:gd name="connsiteX62" fmla="*/ 1171 w 10000"/>
                <a:gd name="connsiteY62" fmla="*/ 9635 h 10000"/>
                <a:gd name="connsiteX63" fmla="*/ 873 w 10000"/>
                <a:gd name="connsiteY63" fmla="*/ 9536 h 10000"/>
                <a:gd name="connsiteX64" fmla="*/ 575 w 10000"/>
                <a:gd name="connsiteY64" fmla="*/ 9420 h 10000"/>
                <a:gd name="connsiteX65" fmla="*/ 278 w 10000"/>
                <a:gd name="connsiteY65" fmla="*/ 9287 h 10000"/>
                <a:gd name="connsiteX66" fmla="*/ 0 w 10000"/>
                <a:gd name="connsiteY66" fmla="*/ 9138 h 10000"/>
                <a:gd name="connsiteX0" fmla="*/ 0 w 10000"/>
                <a:gd name="connsiteY0" fmla="*/ 9073 h 9935"/>
                <a:gd name="connsiteX1" fmla="*/ 7221 w 10000"/>
                <a:gd name="connsiteY1" fmla="*/ 0 h 9935"/>
                <a:gd name="connsiteX2" fmla="*/ 7401 w 10000"/>
                <a:gd name="connsiteY2" fmla="*/ 84 h 9935"/>
                <a:gd name="connsiteX3" fmla="*/ 7659 w 10000"/>
                <a:gd name="connsiteY3" fmla="*/ 250 h 9935"/>
                <a:gd name="connsiteX4" fmla="*/ 7897 w 10000"/>
                <a:gd name="connsiteY4" fmla="*/ 433 h 9935"/>
                <a:gd name="connsiteX5" fmla="*/ 8135 w 10000"/>
                <a:gd name="connsiteY5" fmla="*/ 615 h 9935"/>
                <a:gd name="connsiteX6" fmla="*/ 8353 w 10000"/>
                <a:gd name="connsiteY6" fmla="*/ 797 h 9935"/>
                <a:gd name="connsiteX7" fmla="*/ 8571 w 10000"/>
                <a:gd name="connsiteY7" fmla="*/ 996 h 9935"/>
                <a:gd name="connsiteX8" fmla="*/ 8770 w 10000"/>
                <a:gd name="connsiteY8" fmla="*/ 1212 h 9935"/>
                <a:gd name="connsiteX9" fmla="*/ 8948 w 10000"/>
                <a:gd name="connsiteY9" fmla="*/ 1428 h 9935"/>
                <a:gd name="connsiteX10" fmla="*/ 9107 w 10000"/>
                <a:gd name="connsiteY10" fmla="*/ 1643 h 9935"/>
                <a:gd name="connsiteX11" fmla="*/ 9266 w 10000"/>
                <a:gd name="connsiteY11" fmla="*/ 1875 h 9935"/>
                <a:gd name="connsiteX12" fmla="*/ 9405 w 10000"/>
                <a:gd name="connsiteY12" fmla="*/ 2107 h 9935"/>
                <a:gd name="connsiteX13" fmla="*/ 9524 w 10000"/>
                <a:gd name="connsiteY13" fmla="*/ 2340 h 9935"/>
                <a:gd name="connsiteX14" fmla="*/ 9643 w 10000"/>
                <a:gd name="connsiteY14" fmla="*/ 2588 h 9935"/>
                <a:gd name="connsiteX15" fmla="*/ 9742 w 10000"/>
                <a:gd name="connsiteY15" fmla="*/ 2837 h 9935"/>
                <a:gd name="connsiteX16" fmla="*/ 9821 w 10000"/>
                <a:gd name="connsiteY16" fmla="*/ 3086 h 9935"/>
                <a:gd name="connsiteX17" fmla="*/ 9881 w 10000"/>
                <a:gd name="connsiteY17" fmla="*/ 3335 h 9935"/>
                <a:gd name="connsiteX18" fmla="*/ 9940 w 10000"/>
                <a:gd name="connsiteY18" fmla="*/ 3583 h 9935"/>
                <a:gd name="connsiteX19" fmla="*/ 9980 w 10000"/>
                <a:gd name="connsiteY19" fmla="*/ 3849 h 9935"/>
                <a:gd name="connsiteX20" fmla="*/ 10000 w 10000"/>
                <a:gd name="connsiteY20" fmla="*/ 4114 h 9935"/>
                <a:gd name="connsiteX21" fmla="*/ 10000 w 10000"/>
                <a:gd name="connsiteY21" fmla="*/ 4363 h 9935"/>
                <a:gd name="connsiteX22" fmla="*/ 10000 w 10000"/>
                <a:gd name="connsiteY22" fmla="*/ 4628 h 9935"/>
                <a:gd name="connsiteX23" fmla="*/ 9980 w 10000"/>
                <a:gd name="connsiteY23" fmla="*/ 4894 h 9935"/>
                <a:gd name="connsiteX24" fmla="*/ 9940 w 10000"/>
                <a:gd name="connsiteY24" fmla="*/ 5159 h 9935"/>
                <a:gd name="connsiteX25" fmla="*/ 9901 w 10000"/>
                <a:gd name="connsiteY25" fmla="*/ 5424 h 9935"/>
                <a:gd name="connsiteX26" fmla="*/ 9841 w 10000"/>
                <a:gd name="connsiteY26" fmla="*/ 5673 h 9935"/>
                <a:gd name="connsiteX27" fmla="*/ 9762 w 10000"/>
                <a:gd name="connsiteY27" fmla="*/ 5938 h 9935"/>
                <a:gd name="connsiteX28" fmla="*/ 9663 w 10000"/>
                <a:gd name="connsiteY28" fmla="*/ 6187 h 9935"/>
                <a:gd name="connsiteX29" fmla="*/ 9544 w 10000"/>
                <a:gd name="connsiteY29" fmla="*/ 6452 h 9935"/>
                <a:gd name="connsiteX30" fmla="*/ 9425 w 10000"/>
                <a:gd name="connsiteY30" fmla="*/ 6701 h 9935"/>
                <a:gd name="connsiteX31" fmla="*/ 9286 w 10000"/>
                <a:gd name="connsiteY31" fmla="*/ 6950 h 9935"/>
                <a:gd name="connsiteX32" fmla="*/ 9127 w 10000"/>
                <a:gd name="connsiteY32" fmla="*/ 7182 h 9935"/>
                <a:gd name="connsiteX33" fmla="*/ 8948 w 10000"/>
                <a:gd name="connsiteY33" fmla="*/ 7431 h 9935"/>
                <a:gd name="connsiteX34" fmla="*/ 8948 w 10000"/>
                <a:gd name="connsiteY34" fmla="*/ 7431 h 9935"/>
                <a:gd name="connsiteX35" fmla="*/ 8770 w 10000"/>
                <a:gd name="connsiteY35" fmla="*/ 7663 h 9935"/>
                <a:gd name="connsiteX36" fmla="*/ 8571 w 10000"/>
                <a:gd name="connsiteY36" fmla="*/ 7879 h 9935"/>
                <a:gd name="connsiteX37" fmla="*/ 8353 w 10000"/>
                <a:gd name="connsiteY37" fmla="*/ 8094 h 9935"/>
                <a:gd name="connsiteX38" fmla="*/ 8135 w 10000"/>
                <a:gd name="connsiteY38" fmla="*/ 8293 h 9935"/>
                <a:gd name="connsiteX39" fmla="*/ 7917 w 10000"/>
                <a:gd name="connsiteY39" fmla="*/ 8476 h 9935"/>
                <a:gd name="connsiteX40" fmla="*/ 7679 w 10000"/>
                <a:gd name="connsiteY40" fmla="*/ 8658 h 9935"/>
                <a:gd name="connsiteX41" fmla="*/ 7421 w 10000"/>
                <a:gd name="connsiteY41" fmla="*/ 8824 h 9935"/>
                <a:gd name="connsiteX42" fmla="*/ 7163 w 10000"/>
                <a:gd name="connsiteY42" fmla="*/ 8973 h 9935"/>
                <a:gd name="connsiteX43" fmla="*/ 6905 w 10000"/>
                <a:gd name="connsiteY43" fmla="*/ 9122 h 9935"/>
                <a:gd name="connsiteX44" fmla="*/ 6627 w 10000"/>
                <a:gd name="connsiteY44" fmla="*/ 9255 h 9935"/>
                <a:gd name="connsiteX45" fmla="*/ 6349 w 10000"/>
                <a:gd name="connsiteY45" fmla="*/ 9371 h 9935"/>
                <a:gd name="connsiteX46" fmla="*/ 6071 w 10000"/>
                <a:gd name="connsiteY46" fmla="*/ 9487 h 9935"/>
                <a:gd name="connsiteX47" fmla="*/ 5774 w 10000"/>
                <a:gd name="connsiteY47" fmla="*/ 9587 h 9935"/>
                <a:gd name="connsiteX48" fmla="*/ 5496 w 10000"/>
                <a:gd name="connsiteY48" fmla="*/ 9670 h 9935"/>
                <a:gd name="connsiteX49" fmla="*/ 5198 w 10000"/>
                <a:gd name="connsiteY49" fmla="*/ 9736 h 9935"/>
                <a:gd name="connsiteX50" fmla="*/ 4881 w 10000"/>
                <a:gd name="connsiteY50" fmla="*/ 9802 h 9935"/>
                <a:gd name="connsiteX51" fmla="*/ 4583 w 10000"/>
                <a:gd name="connsiteY51" fmla="*/ 9852 h 9935"/>
                <a:gd name="connsiteX52" fmla="*/ 4266 w 10000"/>
                <a:gd name="connsiteY52" fmla="*/ 9885 h 9935"/>
                <a:gd name="connsiteX53" fmla="*/ 3968 w 10000"/>
                <a:gd name="connsiteY53" fmla="*/ 9918 h 9935"/>
                <a:gd name="connsiteX54" fmla="*/ 3651 w 10000"/>
                <a:gd name="connsiteY54" fmla="*/ 9935 h 9935"/>
                <a:gd name="connsiteX55" fmla="*/ 3333 w 10000"/>
                <a:gd name="connsiteY55" fmla="*/ 9935 h 9935"/>
                <a:gd name="connsiteX56" fmla="*/ 3036 w 10000"/>
                <a:gd name="connsiteY56" fmla="*/ 9918 h 9935"/>
                <a:gd name="connsiteX57" fmla="*/ 2718 w 10000"/>
                <a:gd name="connsiteY57" fmla="*/ 9885 h 9935"/>
                <a:gd name="connsiteX58" fmla="*/ 2401 w 10000"/>
                <a:gd name="connsiteY58" fmla="*/ 9852 h 9935"/>
                <a:gd name="connsiteX59" fmla="*/ 2083 w 10000"/>
                <a:gd name="connsiteY59" fmla="*/ 9802 h 9935"/>
                <a:gd name="connsiteX60" fmla="*/ 1786 w 10000"/>
                <a:gd name="connsiteY60" fmla="*/ 9736 h 9935"/>
                <a:gd name="connsiteX61" fmla="*/ 1468 w 10000"/>
                <a:gd name="connsiteY61" fmla="*/ 9670 h 9935"/>
                <a:gd name="connsiteX62" fmla="*/ 1171 w 10000"/>
                <a:gd name="connsiteY62" fmla="*/ 9570 h 9935"/>
                <a:gd name="connsiteX63" fmla="*/ 873 w 10000"/>
                <a:gd name="connsiteY63" fmla="*/ 9471 h 9935"/>
                <a:gd name="connsiteX64" fmla="*/ 575 w 10000"/>
                <a:gd name="connsiteY64" fmla="*/ 9355 h 9935"/>
                <a:gd name="connsiteX65" fmla="*/ 278 w 10000"/>
                <a:gd name="connsiteY65" fmla="*/ 9222 h 9935"/>
                <a:gd name="connsiteX66" fmla="*/ 0 w 10000"/>
                <a:gd name="connsiteY66" fmla="*/ 9073 h 9935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  <a:gd name="connsiteX0" fmla="*/ 0 w 10000"/>
                <a:gd name="connsiteY0" fmla="*/ 9132 h 10000"/>
                <a:gd name="connsiteX1" fmla="*/ 7221 w 10000"/>
                <a:gd name="connsiteY1" fmla="*/ 0 h 10000"/>
                <a:gd name="connsiteX2" fmla="*/ 7401 w 10000"/>
                <a:gd name="connsiteY2" fmla="*/ 85 h 10000"/>
                <a:gd name="connsiteX3" fmla="*/ 7659 w 10000"/>
                <a:gd name="connsiteY3" fmla="*/ 252 h 10000"/>
                <a:gd name="connsiteX4" fmla="*/ 7897 w 10000"/>
                <a:gd name="connsiteY4" fmla="*/ 436 h 10000"/>
                <a:gd name="connsiteX5" fmla="*/ 8135 w 10000"/>
                <a:gd name="connsiteY5" fmla="*/ 619 h 10000"/>
                <a:gd name="connsiteX6" fmla="*/ 8353 w 10000"/>
                <a:gd name="connsiteY6" fmla="*/ 802 h 10000"/>
                <a:gd name="connsiteX7" fmla="*/ 8571 w 10000"/>
                <a:gd name="connsiteY7" fmla="*/ 1003 h 10000"/>
                <a:gd name="connsiteX8" fmla="*/ 8770 w 10000"/>
                <a:gd name="connsiteY8" fmla="*/ 1220 h 10000"/>
                <a:gd name="connsiteX9" fmla="*/ 8948 w 10000"/>
                <a:gd name="connsiteY9" fmla="*/ 1437 h 10000"/>
                <a:gd name="connsiteX10" fmla="*/ 9107 w 10000"/>
                <a:gd name="connsiteY10" fmla="*/ 1654 h 10000"/>
                <a:gd name="connsiteX11" fmla="*/ 9266 w 10000"/>
                <a:gd name="connsiteY11" fmla="*/ 1887 h 10000"/>
                <a:gd name="connsiteX12" fmla="*/ 9405 w 10000"/>
                <a:gd name="connsiteY12" fmla="*/ 2121 h 10000"/>
                <a:gd name="connsiteX13" fmla="*/ 9524 w 10000"/>
                <a:gd name="connsiteY13" fmla="*/ 2355 h 10000"/>
                <a:gd name="connsiteX14" fmla="*/ 9643 w 10000"/>
                <a:gd name="connsiteY14" fmla="*/ 2605 h 10000"/>
                <a:gd name="connsiteX15" fmla="*/ 9742 w 10000"/>
                <a:gd name="connsiteY15" fmla="*/ 2856 h 10000"/>
                <a:gd name="connsiteX16" fmla="*/ 9821 w 10000"/>
                <a:gd name="connsiteY16" fmla="*/ 3106 h 10000"/>
                <a:gd name="connsiteX17" fmla="*/ 9881 w 10000"/>
                <a:gd name="connsiteY17" fmla="*/ 3357 h 10000"/>
                <a:gd name="connsiteX18" fmla="*/ 9940 w 10000"/>
                <a:gd name="connsiteY18" fmla="*/ 3606 h 10000"/>
                <a:gd name="connsiteX19" fmla="*/ 9980 w 10000"/>
                <a:gd name="connsiteY19" fmla="*/ 3874 h 10000"/>
                <a:gd name="connsiteX20" fmla="*/ 10000 w 10000"/>
                <a:gd name="connsiteY20" fmla="*/ 4141 h 10000"/>
                <a:gd name="connsiteX21" fmla="*/ 10000 w 10000"/>
                <a:gd name="connsiteY21" fmla="*/ 4392 h 10000"/>
                <a:gd name="connsiteX22" fmla="*/ 10000 w 10000"/>
                <a:gd name="connsiteY22" fmla="*/ 4658 h 10000"/>
                <a:gd name="connsiteX23" fmla="*/ 9980 w 10000"/>
                <a:gd name="connsiteY23" fmla="*/ 4926 h 10000"/>
                <a:gd name="connsiteX24" fmla="*/ 9940 w 10000"/>
                <a:gd name="connsiteY24" fmla="*/ 5193 h 10000"/>
                <a:gd name="connsiteX25" fmla="*/ 9901 w 10000"/>
                <a:gd name="connsiteY25" fmla="*/ 5459 h 10000"/>
                <a:gd name="connsiteX26" fmla="*/ 9841 w 10000"/>
                <a:gd name="connsiteY26" fmla="*/ 5710 h 10000"/>
                <a:gd name="connsiteX27" fmla="*/ 9762 w 10000"/>
                <a:gd name="connsiteY27" fmla="*/ 5977 h 10000"/>
                <a:gd name="connsiteX28" fmla="*/ 9663 w 10000"/>
                <a:gd name="connsiteY28" fmla="*/ 6227 h 10000"/>
                <a:gd name="connsiteX29" fmla="*/ 9544 w 10000"/>
                <a:gd name="connsiteY29" fmla="*/ 6494 h 10000"/>
                <a:gd name="connsiteX30" fmla="*/ 9425 w 10000"/>
                <a:gd name="connsiteY30" fmla="*/ 6745 h 10000"/>
                <a:gd name="connsiteX31" fmla="*/ 9286 w 10000"/>
                <a:gd name="connsiteY31" fmla="*/ 6995 h 10000"/>
                <a:gd name="connsiteX32" fmla="*/ 9127 w 10000"/>
                <a:gd name="connsiteY32" fmla="*/ 7229 h 10000"/>
                <a:gd name="connsiteX33" fmla="*/ 8948 w 10000"/>
                <a:gd name="connsiteY33" fmla="*/ 7480 h 10000"/>
                <a:gd name="connsiteX34" fmla="*/ 8948 w 10000"/>
                <a:gd name="connsiteY34" fmla="*/ 7480 h 10000"/>
                <a:gd name="connsiteX35" fmla="*/ 8770 w 10000"/>
                <a:gd name="connsiteY35" fmla="*/ 7713 h 10000"/>
                <a:gd name="connsiteX36" fmla="*/ 8571 w 10000"/>
                <a:gd name="connsiteY36" fmla="*/ 7931 h 10000"/>
                <a:gd name="connsiteX37" fmla="*/ 8353 w 10000"/>
                <a:gd name="connsiteY37" fmla="*/ 8147 h 10000"/>
                <a:gd name="connsiteX38" fmla="*/ 8135 w 10000"/>
                <a:gd name="connsiteY38" fmla="*/ 8347 h 10000"/>
                <a:gd name="connsiteX39" fmla="*/ 7917 w 10000"/>
                <a:gd name="connsiteY39" fmla="*/ 8531 h 10000"/>
                <a:gd name="connsiteX40" fmla="*/ 7679 w 10000"/>
                <a:gd name="connsiteY40" fmla="*/ 8715 h 10000"/>
                <a:gd name="connsiteX41" fmla="*/ 7421 w 10000"/>
                <a:gd name="connsiteY41" fmla="*/ 8882 h 10000"/>
                <a:gd name="connsiteX42" fmla="*/ 7163 w 10000"/>
                <a:gd name="connsiteY42" fmla="*/ 9032 h 10000"/>
                <a:gd name="connsiteX43" fmla="*/ 6905 w 10000"/>
                <a:gd name="connsiteY43" fmla="*/ 9182 h 10000"/>
                <a:gd name="connsiteX44" fmla="*/ 6627 w 10000"/>
                <a:gd name="connsiteY44" fmla="*/ 9316 h 10000"/>
                <a:gd name="connsiteX45" fmla="*/ 6349 w 10000"/>
                <a:gd name="connsiteY45" fmla="*/ 9432 h 10000"/>
                <a:gd name="connsiteX46" fmla="*/ 6071 w 10000"/>
                <a:gd name="connsiteY46" fmla="*/ 9549 h 10000"/>
                <a:gd name="connsiteX47" fmla="*/ 5774 w 10000"/>
                <a:gd name="connsiteY47" fmla="*/ 9650 h 10000"/>
                <a:gd name="connsiteX48" fmla="*/ 5496 w 10000"/>
                <a:gd name="connsiteY48" fmla="*/ 9733 h 10000"/>
                <a:gd name="connsiteX49" fmla="*/ 5198 w 10000"/>
                <a:gd name="connsiteY49" fmla="*/ 9800 h 10000"/>
                <a:gd name="connsiteX50" fmla="*/ 4881 w 10000"/>
                <a:gd name="connsiteY50" fmla="*/ 9866 h 10000"/>
                <a:gd name="connsiteX51" fmla="*/ 4583 w 10000"/>
                <a:gd name="connsiteY51" fmla="*/ 9916 h 10000"/>
                <a:gd name="connsiteX52" fmla="*/ 4266 w 10000"/>
                <a:gd name="connsiteY52" fmla="*/ 9950 h 10000"/>
                <a:gd name="connsiteX53" fmla="*/ 3968 w 10000"/>
                <a:gd name="connsiteY53" fmla="*/ 9983 h 10000"/>
                <a:gd name="connsiteX54" fmla="*/ 3651 w 10000"/>
                <a:gd name="connsiteY54" fmla="*/ 10000 h 10000"/>
                <a:gd name="connsiteX55" fmla="*/ 3333 w 10000"/>
                <a:gd name="connsiteY55" fmla="*/ 10000 h 10000"/>
                <a:gd name="connsiteX56" fmla="*/ 3036 w 10000"/>
                <a:gd name="connsiteY56" fmla="*/ 9983 h 10000"/>
                <a:gd name="connsiteX57" fmla="*/ 2718 w 10000"/>
                <a:gd name="connsiteY57" fmla="*/ 9950 h 10000"/>
                <a:gd name="connsiteX58" fmla="*/ 2401 w 10000"/>
                <a:gd name="connsiteY58" fmla="*/ 9916 h 10000"/>
                <a:gd name="connsiteX59" fmla="*/ 2083 w 10000"/>
                <a:gd name="connsiteY59" fmla="*/ 9866 h 10000"/>
                <a:gd name="connsiteX60" fmla="*/ 1786 w 10000"/>
                <a:gd name="connsiteY60" fmla="*/ 9800 h 10000"/>
                <a:gd name="connsiteX61" fmla="*/ 1468 w 10000"/>
                <a:gd name="connsiteY61" fmla="*/ 9733 h 10000"/>
                <a:gd name="connsiteX62" fmla="*/ 1171 w 10000"/>
                <a:gd name="connsiteY62" fmla="*/ 9633 h 10000"/>
                <a:gd name="connsiteX63" fmla="*/ 873 w 10000"/>
                <a:gd name="connsiteY63" fmla="*/ 9533 h 10000"/>
                <a:gd name="connsiteX64" fmla="*/ 575 w 10000"/>
                <a:gd name="connsiteY64" fmla="*/ 9416 h 10000"/>
                <a:gd name="connsiteX65" fmla="*/ 278 w 10000"/>
                <a:gd name="connsiteY65" fmla="*/ 9282 h 10000"/>
                <a:gd name="connsiteX66" fmla="*/ 0 w 10000"/>
                <a:gd name="connsiteY66" fmla="*/ 9132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0000" h="10000">
                  <a:moveTo>
                    <a:pt x="0" y="9132"/>
                  </a:moveTo>
                  <a:cubicBezTo>
                    <a:pt x="-59" y="9118"/>
                    <a:pt x="7182" y="-52"/>
                    <a:pt x="7221" y="0"/>
                  </a:cubicBezTo>
                  <a:lnTo>
                    <a:pt x="7401" y="85"/>
                  </a:lnTo>
                  <a:lnTo>
                    <a:pt x="7659" y="252"/>
                  </a:lnTo>
                  <a:lnTo>
                    <a:pt x="7897" y="436"/>
                  </a:lnTo>
                  <a:lnTo>
                    <a:pt x="8135" y="619"/>
                  </a:lnTo>
                  <a:lnTo>
                    <a:pt x="8353" y="802"/>
                  </a:lnTo>
                  <a:lnTo>
                    <a:pt x="8571" y="1003"/>
                  </a:lnTo>
                  <a:lnTo>
                    <a:pt x="8770" y="1220"/>
                  </a:lnTo>
                  <a:lnTo>
                    <a:pt x="8948" y="1437"/>
                  </a:lnTo>
                  <a:lnTo>
                    <a:pt x="9107" y="1654"/>
                  </a:lnTo>
                  <a:lnTo>
                    <a:pt x="9266" y="1887"/>
                  </a:lnTo>
                  <a:cubicBezTo>
                    <a:pt x="9312" y="1965"/>
                    <a:pt x="9359" y="2043"/>
                    <a:pt x="9405" y="2121"/>
                  </a:cubicBezTo>
                  <a:cubicBezTo>
                    <a:pt x="9445" y="2199"/>
                    <a:pt x="9484" y="2277"/>
                    <a:pt x="9524" y="2355"/>
                  </a:cubicBezTo>
                  <a:cubicBezTo>
                    <a:pt x="9564" y="2438"/>
                    <a:pt x="9603" y="2522"/>
                    <a:pt x="9643" y="2605"/>
                  </a:cubicBezTo>
                  <a:cubicBezTo>
                    <a:pt x="9676" y="2689"/>
                    <a:pt x="9709" y="2772"/>
                    <a:pt x="9742" y="2856"/>
                  </a:cubicBezTo>
                  <a:cubicBezTo>
                    <a:pt x="9768" y="2939"/>
                    <a:pt x="9795" y="3023"/>
                    <a:pt x="9821" y="3106"/>
                  </a:cubicBezTo>
                  <a:cubicBezTo>
                    <a:pt x="9841" y="3190"/>
                    <a:pt x="9861" y="3273"/>
                    <a:pt x="9881" y="3357"/>
                  </a:cubicBezTo>
                  <a:cubicBezTo>
                    <a:pt x="9901" y="3440"/>
                    <a:pt x="9920" y="3523"/>
                    <a:pt x="9940" y="3606"/>
                  </a:cubicBezTo>
                  <a:cubicBezTo>
                    <a:pt x="9953" y="3696"/>
                    <a:pt x="9967" y="3785"/>
                    <a:pt x="9980" y="3874"/>
                  </a:cubicBezTo>
                  <a:cubicBezTo>
                    <a:pt x="9987" y="3963"/>
                    <a:pt x="9993" y="4052"/>
                    <a:pt x="10000" y="4141"/>
                  </a:cubicBezTo>
                  <a:lnTo>
                    <a:pt x="10000" y="4392"/>
                  </a:lnTo>
                  <a:lnTo>
                    <a:pt x="10000" y="4658"/>
                  </a:lnTo>
                  <a:cubicBezTo>
                    <a:pt x="9993" y="4748"/>
                    <a:pt x="9987" y="4836"/>
                    <a:pt x="9980" y="4926"/>
                  </a:cubicBezTo>
                  <a:cubicBezTo>
                    <a:pt x="9967" y="5015"/>
                    <a:pt x="9953" y="5104"/>
                    <a:pt x="9940" y="5193"/>
                  </a:cubicBezTo>
                  <a:cubicBezTo>
                    <a:pt x="9927" y="5281"/>
                    <a:pt x="9914" y="5371"/>
                    <a:pt x="9901" y="5459"/>
                  </a:cubicBezTo>
                  <a:cubicBezTo>
                    <a:pt x="9881" y="5543"/>
                    <a:pt x="9861" y="5626"/>
                    <a:pt x="9841" y="5710"/>
                  </a:cubicBezTo>
                  <a:cubicBezTo>
                    <a:pt x="9815" y="5799"/>
                    <a:pt x="9788" y="5888"/>
                    <a:pt x="9762" y="5977"/>
                  </a:cubicBezTo>
                  <a:cubicBezTo>
                    <a:pt x="9729" y="6060"/>
                    <a:pt x="9696" y="6144"/>
                    <a:pt x="9663" y="6227"/>
                  </a:cubicBezTo>
                  <a:cubicBezTo>
                    <a:pt x="9623" y="6316"/>
                    <a:pt x="9584" y="6406"/>
                    <a:pt x="9544" y="6494"/>
                  </a:cubicBezTo>
                  <a:lnTo>
                    <a:pt x="9425" y="6745"/>
                  </a:lnTo>
                  <a:lnTo>
                    <a:pt x="9286" y="6995"/>
                  </a:lnTo>
                  <a:lnTo>
                    <a:pt x="9127" y="7229"/>
                  </a:lnTo>
                  <a:lnTo>
                    <a:pt x="8948" y="7480"/>
                  </a:lnTo>
                  <a:lnTo>
                    <a:pt x="8948" y="7480"/>
                  </a:lnTo>
                  <a:cubicBezTo>
                    <a:pt x="8889" y="7558"/>
                    <a:pt x="8829" y="7635"/>
                    <a:pt x="8770" y="7713"/>
                  </a:cubicBezTo>
                  <a:cubicBezTo>
                    <a:pt x="8704" y="7786"/>
                    <a:pt x="8637" y="7858"/>
                    <a:pt x="8571" y="7931"/>
                  </a:cubicBezTo>
                  <a:lnTo>
                    <a:pt x="8353" y="8147"/>
                  </a:lnTo>
                  <a:lnTo>
                    <a:pt x="8135" y="8347"/>
                  </a:lnTo>
                  <a:lnTo>
                    <a:pt x="7917" y="8531"/>
                  </a:lnTo>
                  <a:lnTo>
                    <a:pt x="7679" y="8715"/>
                  </a:lnTo>
                  <a:lnTo>
                    <a:pt x="7421" y="8882"/>
                  </a:lnTo>
                  <a:lnTo>
                    <a:pt x="7163" y="9032"/>
                  </a:lnTo>
                  <a:lnTo>
                    <a:pt x="6905" y="9182"/>
                  </a:lnTo>
                  <a:lnTo>
                    <a:pt x="6627" y="9316"/>
                  </a:lnTo>
                  <a:lnTo>
                    <a:pt x="6349" y="9432"/>
                  </a:lnTo>
                  <a:lnTo>
                    <a:pt x="6071" y="9549"/>
                  </a:lnTo>
                  <a:lnTo>
                    <a:pt x="5774" y="9650"/>
                  </a:lnTo>
                  <a:lnTo>
                    <a:pt x="5496" y="9733"/>
                  </a:lnTo>
                  <a:lnTo>
                    <a:pt x="5198" y="9800"/>
                  </a:lnTo>
                  <a:lnTo>
                    <a:pt x="4881" y="9866"/>
                  </a:lnTo>
                  <a:lnTo>
                    <a:pt x="4583" y="9916"/>
                  </a:lnTo>
                  <a:lnTo>
                    <a:pt x="4266" y="9950"/>
                  </a:lnTo>
                  <a:lnTo>
                    <a:pt x="3968" y="9983"/>
                  </a:lnTo>
                  <a:lnTo>
                    <a:pt x="3651" y="10000"/>
                  </a:lnTo>
                  <a:lnTo>
                    <a:pt x="3333" y="10000"/>
                  </a:lnTo>
                  <a:lnTo>
                    <a:pt x="3036" y="9983"/>
                  </a:lnTo>
                  <a:lnTo>
                    <a:pt x="2718" y="9950"/>
                  </a:lnTo>
                  <a:lnTo>
                    <a:pt x="2401" y="9916"/>
                  </a:lnTo>
                  <a:lnTo>
                    <a:pt x="2083" y="9866"/>
                  </a:lnTo>
                  <a:lnTo>
                    <a:pt x="1786" y="9800"/>
                  </a:lnTo>
                  <a:lnTo>
                    <a:pt x="1468" y="9733"/>
                  </a:lnTo>
                  <a:lnTo>
                    <a:pt x="1171" y="9633"/>
                  </a:lnTo>
                  <a:lnTo>
                    <a:pt x="873" y="9533"/>
                  </a:lnTo>
                  <a:lnTo>
                    <a:pt x="575" y="9416"/>
                  </a:lnTo>
                  <a:lnTo>
                    <a:pt x="278" y="9282"/>
                  </a:lnTo>
                  <a:lnTo>
                    <a:pt x="0" y="913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 dirty="0"/>
            </a:p>
          </p:txBody>
        </p:sp>
      </p:grpSp>
      <p:sp>
        <p:nvSpPr>
          <p:cNvPr id="51" name="Obdélník 17"/>
          <p:cNvSpPr/>
          <p:nvPr userDrawn="1"/>
        </p:nvSpPr>
        <p:spPr>
          <a:xfrm>
            <a:off x="-1" y="-11954"/>
            <a:ext cx="4998513" cy="6883653"/>
          </a:xfrm>
          <a:custGeom>
            <a:avLst/>
            <a:gdLst>
              <a:gd name="connsiteX0" fmla="*/ 0 w 4262593"/>
              <a:gd name="connsiteY0" fmla="*/ 0 h 5152466"/>
              <a:gd name="connsiteX1" fmla="*/ 4262593 w 4262593"/>
              <a:gd name="connsiteY1" fmla="*/ 0 h 5152466"/>
              <a:gd name="connsiteX2" fmla="*/ 4262593 w 4262593"/>
              <a:gd name="connsiteY2" fmla="*/ 5152466 h 5152466"/>
              <a:gd name="connsiteX3" fmla="*/ 0 w 4262593"/>
              <a:gd name="connsiteY3" fmla="*/ 5152466 h 5152466"/>
              <a:gd name="connsiteX4" fmla="*/ 0 w 4262593"/>
              <a:gd name="connsiteY4" fmla="*/ 0 h 5152466"/>
              <a:gd name="connsiteX0" fmla="*/ 0 w 4262593"/>
              <a:gd name="connsiteY0" fmla="*/ 0 h 5152466"/>
              <a:gd name="connsiteX1" fmla="*/ 337865 w 4262593"/>
              <a:gd name="connsiteY1" fmla="*/ 30822 h 5152466"/>
              <a:gd name="connsiteX2" fmla="*/ 4262593 w 4262593"/>
              <a:gd name="connsiteY2" fmla="*/ 5152466 h 5152466"/>
              <a:gd name="connsiteX3" fmla="*/ 0 w 4262593"/>
              <a:gd name="connsiteY3" fmla="*/ 5152466 h 5152466"/>
              <a:gd name="connsiteX4" fmla="*/ 0 w 4262593"/>
              <a:gd name="connsiteY4" fmla="*/ 0 h 5152466"/>
              <a:gd name="connsiteX0" fmla="*/ 0 w 3163258"/>
              <a:gd name="connsiteY0" fmla="*/ 0 h 5152466"/>
              <a:gd name="connsiteX1" fmla="*/ 337865 w 3163258"/>
              <a:gd name="connsiteY1" fmla="*/ 30822 h 5152466"/>
              <a:gd name="connsiteX2" fmla="*/ 3163258 w 3163258"/>
              <a:gd name="connsiteY2" fmla="*/ 5029176 h 5152466"/>
              <a:gd name="connsiteX3" fmla="*/ 0 w 3163258"/>
              <a:gd name="connsiteY3" fmla="*/ 5152466 h 5152466"/>
              <a:gd name="connsiteX4" fmla="*/ 0 w 3163258"/>
              <a:gd name="connsiteY4" fmla="*/ 0 h 5152466"/>
              <a:gd name="connsiteX0" fmla="*/ 0 w 3748885"/>
              <a:gd name="connsiteY0" fmla="*/ 0 h 5162740"/>
              <a:gd name="connsiteX1" fmla="*/ 337865 w 3748885"/>
              <a:gd name="connsiteY1" fmla="*/ 30822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30332 w 3748885"/>
              <a:gd name="connsiteY1" fmla="*/ 10274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50804 w 3748885"/>
              <a:gd name="connsiteY1" fmla="*/ 6862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47392 w 3748885"/>
              <a:gd name="connsiteY1" fmla="*/ 3450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47392 w 3748885"/>
              <a:gd name="connsiteY1" fmla="*/ 3450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  <a:gd name="connsiteX0" fmla="*/ 0 w 3748885"/>
              <a:gd name="connsiteY0" fmla="*/ 0 h 5162740"/>
              <a:gd name="connsiteX1" fmla="*/ 450804 w 3748885"/>
              <a:gd name="connsiteY1" fmla="*/ 38 h 5162740"/>
              <a:gd name="connsiteX2" fmla="*/ 3748885 w 3748885"/>
              <a:gd name="connsiteY2" fmla="*/ 5162740 h 5162740"/>
              <a:gd name="connsiteX3" fmla="*/ 0 w 3748885"/>
              <a:gd name="connsiteY3" fmla="*/ 5152466 h 5162740"/>
              <a:gd name="connsiteX4" fmla="*/ 0 w 3748885"/>
              <a:gd name="connsiteY4" fmla="*/ 0 h 516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8885" h="5162740">
                <a:moveTo>
                  <a:pt x="0" y="0"/>
                </a:moveTo>
                <a:lnTo>
                  <a:pt x="450804" y="38"/>
                </a:lnTo>
                <a:lnTo>
                  <a:pt x="3748885" y="5162740"/>
                </a:lnTo>
                <a:lnTo>
                  <a:pt x="0" y="5152466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  <a:ln w="25400" cap="flat" cmpd="sng" algn="ctr">
            <a:noFill/>
            <a:prstDash val="solid"/>
          </a:ln>
          <a:effectLst/>
        </p:spPr>
        <p:txBody>
          <a:bodyPr lIns="92879" tIns="46439" rIns="92879" bIns="46439" rtlCol="0" anchor="ctr"/>
          <a:lstStyle/>
          <a:p>
            <a:pPr marL="0" marR="0" lvl="0" indent="0" algn="ctr" defTabSz="138023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Freeform 62"/>
          <p:cNvSpPr>
            <a:spLocks noChangeAspect="1"/>
          </p:cNvSpPr>
          <p:nvPr userDrawn="1"/>
        </p:nvSpPr>
        <p:spPr bwMode="ltGray">
          <a:xfrm flipH="1">
            <a:off x="1640893" y="2575169"/>
            <a:ext cx="2158360" cy="2650569"/>
          </a:xfrm>
          <a:custGeom>
            <a:avLst/>
            <a:gdLst>
              <a:gd name="T0" fmla="*/ 718 w 1008"/>
              <a:gd name="T1" fmla="*/ 0 h 1206"/>
              <a:gd name="T2" fmla="*/ 772 w 1008"/>
              <a:gd name="T3" fmla="*/ 38 h 1206"/>
              <a:gd name="T4" fmla="*/ 820 w 1008"/>
              <a:gd name="T5" fmla="*/ 82 h 1206"/>
              <a:gd name="T6" fmla="*/ 864 w 1008"/>
              <a:gd name="T7" fmla="*/ 128 h 1206"/>
              <a:gd name="T8" fmla="*/ 902 w 1008"/>
              <a:gd name="T9" fmla="*/ 180 h 1206"/>
              <a:gd name="T10" fmla="*/ 934 w 1008"/>
              <a:gd name="T11" fmla="*/ 234 h 1206"/>
              <a:gd name="T12" fmla="*/ 960 w 1008"/>
              <a:gd name="T13" fmla="*/ 290 h 1206"/>
              <a:gd name="T14" fmla="*/ 982 w 1008"/>
              <a:gd name="T15" fmla="*/ 350 h 1206"/>
              <a:gd name="T16" fmla="*/ 996 w 1008"/>
              <a:gd name="T17" fmla="*/ 410 h 1206"/>
              <a:gd name="T18" fmla="*/ 1006 w 1008"/>
              <a:gd name="T19" fmla="*/ 472 h 1206"/>
              <a:gd name="T20" fmla="*/ 1008 w 1008"/>
              <a:gd name="T21" fmla="*/ 534 h 1206"/>
              <a:gd name="T22" fmla="*/ 1006 w 1008"/>
              <a:gd name="T23" fmla="*/ 598 h 1206"/>
              <a:gd name="T24" fmla="*/ 998 w 1008"/>
              <a:gd name="T25" fmla="*/ 662 h 1206"/>
              <a:gd name="T26" fmla="*/ 984 w 1008"/>
              <a:gd name="T27" fmla="*/ 724 h 1206"/>
              <a:gd name="T28" fmla="*/ 962 w 1008"/>
              <a:gd name="T29" fmla="*/ 786 h 1206"/>
              <a:gd name="T30" fmla="*/ 936 w 1008"/>
              <a:gd name="T31" fmla="*/ 846 h 1206"/>
              <a:gd name="T32" fmla="*/ 902 w 1008"/>
              <a:gd name="T33" fmla="*/ 904 h 1206"/>
              <a:gd name="T34" fmla="*/ 884 w 1008"/>
              <a:gd name="T35" fmla="*/ 932 h 1206"/>
              <a:gd name="T36" fmla="*/ 842 w 1008"/>
              <a:gd name="T37" fmla="*/ 984 h 1206"/>
              <a:gd name="T38" fmla="*/ 798 w 1008"/>
              <a:gd name="T39" fmla="*/ 1030 h 1206"/>
              <a:gd name="T40" fmla="*/ 748 w 1008"/>
              <a:gd name="T41" fmla="*/ 1072 h 1206"/>
              <a:gd name="T42" fmla="*/ 696 w 1008"/>
              <a:gd name="T43" fmla="*/ 1108 h 1206"/>
              <a:gd name="T44" fmla="*/ 640 w 1008"/>
              <a:gd name="T45" fmla="*/ 1138 h 1206"/>
              <a:gd name="T46" fmla="*/ 582 w 1008"/>
              <a:gd name="T47" fmla="*/ 1164 h 1206"/>
              <a:gd name="T48" fmla="*/ 524 w 1008"/>
              <a:gd name="T49" fmla="*/ 1182 h 1206"/>
              <a:gd name="T50" fmla="*/ 462 w 1008"/>
              <a:gd name="T51" fmla="*/ 1196 h 1206"/>
              <a:gd name="T52" fmla="*/ 400 w 1008"/>
              <a:gd name="T53" fmla="*/ 1204 h 1206"/>
              <a:gd name="T54" fmla="*/ 336 w 1008"/>
              <a:gd name="T55" fmla="*/ 1206 h 1206"/>
              <a:gd name="T56" fmla="*/ 274 w 1008"/>
              <a:gd name="T57" fmla="*/ 1200 h 1206"/>
              <a:gd name="T58" fmla="*/ 210 w 1008"/>
              <a:gd name="T59" fmla="*/ 1190 h 1206"/>
              <a:gd name="T60" fmla="*/ 148 w 1008"/>
              <a:gd name="T61" fmla="*/ 1174 h 1206"/>
              <a:gd name="T62" fmla="*/ 88 w 1008"/>
              <a:gd name="T63" fmla="*/ 1150 h 1206"/>
              <a:gd name="T64" fmla="*/ 28 w 1008"/>
              <a:gd name="T65" fmla="*/ 1120 h 1206"/>
              <a:gd name="T66" fmla="*/ 718 w 1008"/>
              <a:gd name="T67" fmla="*/ 0 h 1206"/>
              <a:gd name="connsiteX0" fmla="*/ 7240 w 10000"/>
              <a:gd name="connsiteY0" fmla="*/ 65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67" fmla="*/ 7240 w 10000"/>
              <a:gd name="connsiteY67" fmla="*/ 65 h 10000"/>
              <a:gd name="connsiteX0" fmla="*/ 6927 w 10000"/>
              <a:gd name="connsiteY0" fmla="*/ 98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67" fmla="*/ 6927 w 10000"/>
              <a:gd name="connsiteY67" fmla="*/ 98 h 10000"/>
              <a:gd name="connsiteX0" fmla="*/ 0 w 10000"/>
              <a:gd name="connsiteY0" fmla="*/ 9138 h 10000"/>
              <a:gd name="connsiteX1" fmla="*/ 7123 w 10000"/>
              <a:gd name="connsiteY1" fmla="*/ 0 h 10000"/>
              <a:gd name="connsiteX2" fmla="*/ 7401 w 10000"/>
              <a:gd name="connsiteY2" fmla="*/ 149 h 10000"/>
              <a:gd name="connsiteX3" fmla="*/ 7659 w 10000"/>
              <a:gd name="connsiteY3" fmla="*/ 315 h 10000"/>
              <a:gd name="connsiteX4" fmla="*/ 7897 w 10000"/>
              <a:gd name="connsiteY4" fmla="*/ 498 h 10000"/>
              <a:gd name="connsiteX5" fmla="*/ 8135 w 10000"/>
              <a:gd name="connsiteY5" fmla="*/ 680 h 10000"/>
              <a:gd name="connsiteX6" fmla="*/ 8353 w 10000"/>
              <a:gd name="connsiteY6" fmla="*/ 862 h 10000"/>
              <a:gd name="connsiteX7" fmla="*/ 8571 w 10000"/>
              <a:gd name="connsiteY7" fmla="*/ 1061 h 10000"/>
              <a:gd name="connsiteX8" fmla="*/ 8770 w 10000"/>
              <a:gd name="connsiteY8" fmla="*/ 1277 h 10000"/>
              <a:gd name="connsiteX9" fmla="*/ 8948 w 10000"/>
              <a:gd name="connsiteY9" fmla="*/ 1493 h 10000"/>
              <a:gd name="connsiteX10" fmla="*/ 9107 w 10000"/>
              <a:gd name="connsiteY10" fmla="*/ 1708 h 10000"/>
              <a:gd name="connsiteX11" fmla="*/ 9266 w 10000"/>
              <a:gd name="connsiteY11" fmla="*/ 1940 h 10000"/>
              <a:gd name="connsiteX12" fmla="*/ 9405 w 10000"/>
              <a:gd name="connsiteY12" fmla="*/ 2172 h 10000"/>
              <a:gd name="connsiteX13" fmla="*/ 9524 w 10000"/>
              <a:gd name="connsiteY13" fmla="*/ 2405 h 10000"/>
              <a:gd name="connsiteX14" fmla="*/ 9643 w 10000"/>
              <a:gd name="connsiteY14" fmla="*/ 2653 h 10000"/>
              <a:gd name="connsiteX15" fmla="*/ 9742 w 10000"/>
              <a:gd name="connsiteY15" fmla="*/ 2902 h 10000"/>
              <a:gd name="connsiteX16" fmla="*/ 9821 w 10000"/>
              <a:gd name="connsiteY16" fmla="*/ 3151 h 10000"/>
              <a:gd name="connsiteX17" fmla="*/ 9881 w 10000"/>
              <a:gd name="connsiteY17" fmla="*/ 3400 h 10000"/>
              <a:gd name="connsiteX18" fmla="*/ 9940 w 10000"/>
              <a:gd name="connsiteY18" fmla="*/ 3648 h 10000"/>
              <a:gd name="connsiteX19" fmla="*/ 9980 w 10000"/>
              <a:gd name="connsiteY19" fmla="*/ 3914 h 10000"/>
              <a:gd name="connsiteX20" fmla="*/ 10000 w 10000"/>
              <a:gd name="connsiteY20" fmla="*/ 4179 h 10000"/>
              <a:gd name="connsiteX21" fmla="*/ 10000 w 10000"/>
              <a:gd name="connsiteY21" fmla="*/ 4428 h 10000"/>
              <a:gd name="connsiteX22" fmla="*/ 10000 w 10000"/>
              <a:gd name="connsiteY22" fmla="*/ 4693 h 10000"/>
              <a:gd name="connsiteX23" fmla="*/ 9980 w 10000"/>
              <a:gd name="connsiteY23" fmla="*/ 4959 h 10000"/>
              <a:gd name="connsiteX24" fmla="*/ 9940 w 10000"/>
              <a:gd name="connsiteY24" fmla="*/ 5224 h 10000"/>
              <a:gd name="connsiteX25" fmla="*/ 9901 w 10000"/>
              <a:gd name="connsiteY25" fmla="*/ 5489 h 10000"/>
              <a:gd name="connsiteX26" fmla="*/ 9841 w 10000"/>
              <a:gd name="connsiteY26" fmla="*/ 5738 h 10000"/>
              <a:gd name="connsiteX27" fmla="*/ 9762 w 10000"/>
              <a:gd name="connsiteY27" fmla="*/ 6003 h 10000"/>
              <a:gd name="connsiteX28" fmla="*/ 9663 w 10000"/>
              <a:gd name="connsiteY28" fmla="*/ 6252 h 10000"/>
              <a:gd name="connsiteX29" fmla="*/ 9544 w 10000"/>
              <a:gd name="connsiteY29" fmla="*/ 6517 h 10000"/>
              <a:gd name="connsiteX30" fmla="*/ 9425 w 10000"/>
              <a:gd name="connsiteY30" fmla="*/ 6766 h 10000"/>
              <a:gd name="connsiteX31" fmla="*/ 9286 w 10000"/>
              <a:gd name="connsiteY31" fmla="*/ 7015 h 10000"/>
              <a:gd name="connsiteX32" fmla="*/ 9127 w 10000"/>
              <a:gd name="connsiteY32" fmla="*/ 7247 h 10000"/>
              <a:gd name="connsiteX33" fmla="*/ 8948 w 10000"/>
              <a:gd name="connsiteY33" fmla="*/ 7496 h 10000"/>
              <a:gd name="connsiteX34" fmla="*/ 8948 w 10000"/>
              <a:gd name="connsiteY34" fmla="*/ 7496 h 10000"/>
              <a:gd name="connsiteX35" fmla="*/ 8770 w 10000"/>
              <a:gd name="connsiteY35" fmla="*/ 7728 h 10000"/>
              <a:gd name="connsiteX36" fmla="*/ 8571 w 10000"/>
              <a:gd name="connsiteY36" fmla="*/ 7944 h 10000"/>
              <a:gd name="connsiteX37" fmla="*/ 8353 w 10000"/>
              <a:gd name="connsiteY37" fmla="*/ 8159 h 10000"/>
              <a:gd name="connsiteX38" fmla="*/ 8135 w 10000"/>
              <a:gd name="connsiteY38" fmla="*/ 8358 h 10000"/>
              <a:gd name="connsiteX39" fmla="*/ 7917 w 10000"/>
              <a:gd name="connsiteY39" fmla="*/ 8541 h 10000"/>
              <a:gd name="connsiteX40" fmla="*/ 7679 w 10000"/>
              <a:gd name="connsiteY40" fmla="*/ 8723 h 10000"/>
              <a:gd name="connsiteX41" fmla="*/ 7421 w 10000"/>
              <a:gd name="connsiteY41" fmla="*/ 8889 h 10000"/>
              <a:gd name="connsiteX42" fmla="*/ 7163 w 10000"/>
              <a:gd name="connsiteY42" fmla="*/ 9038 h 10000"/>
              <a:gd name="connsiteX43" fmla="*/ 6905 w 10000"/>
              <a:gd name="connsiteY43" fmla="*/ 9187 h 10000"/>
              <a:gd name="connsiteX44" fmla="*/ 6627 w 10000"/>
              <a:gd name="connsiteY44" fmla="*/ 9320 h 10000"/>
              <a:gd name="connsiteX45" fmla="*/ 6349 w 10000"/>
              <a:gd name="connsiteY45" fmla="*/ 9436 h 10000"/>
              <a:gd name="connsiteX46" fmla="*/ 6071 w 10000"/>
              <a:gd name="connsiteY46" fmla="*/ 9552 h 10000"/>
              <a:gd name="connsiteX47" fmla="*/ 5774 w 10000"/>
              <a:gd name="connsiteY47" fmla="*/ 9652 h 10000"/>
              <a:gd name="connsiteX48" fmla="*/ 5496 w 10000"/>
              <a:gd name="connsiteY48" fmla="*/ 9735 h 10000"/>
              <a:gd name="connsiteX49" fmla="*/ 5198 w 10000"/>
              <a:gd name="connsiteY49" fmla="*/ 9801 h 10000"/>
              <a:gd name="connsiteX50" fmla="*/ 4881 w 10000"/>
              <a:gd name="connsiteY50" fmla="*/ 9867 h 10000"/>
              <a:gd name="connsiteX51" fmla="*/ 4583 w 10000"/>
              <a:gd name="connsiteY51" fmla="*/ 9917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7 h 10000"/>
              <a:gd name="connsiteX59" fmla="*/ 2083 w 10000"/>
              <a:gd name="connsiteY59" fmla="*/ 9867 h 10000"/>
              <a:gd name="connsiteX60" fmla="*/ 1786 w 10000"/>
              <a:gd name="connsiteY60" fmla="*/ 9801 h 10000"/>
              <a:gd name="connsiteX61" fmla="*/ 1468 w 10000"/>
              <a:gd name="connsiteY61" fmla="*/ 9735 h 10000"/>
              <a:gd name="connsiteX62" fmla="*/ 1171 w 10000"/>
              <a:gd name="connsiteY62" fmla="*/ 9635 h 10000"/>
              <a:gd name="connsiteX63" fmla="*/ 873 w 10000"/>
              <a:gd name="connsiteY63" fmla="*/ 9536 h 10000"/>
              <a:gd name="connsiteX64" fmla="*/ 575 w 10000"/>
              <a:gd name="connsiteY64" fmla="*/ 9420 h 10000"/>
              <a:gd name="connsiteX65" fmla="*/ 278 w 10000"/>
              <a:gd name="connsiteY65" fmla="*/ 9287 h 10000"/>
              <a:gd name="connsiteX66" fmla="*/ 0 w 10000"/>
              <a:gd name="connsiteY66" fmla="*/ 9138 h 10000"/>
              <a:gd name="connsiteX0" fmla="*/ 0 w 10000"/>
              <a:gd name="connsiteY0" fmla="*/ 9073 h 9935"/>
              <a:gd name="connsiteX1" fmla="*/ 7221 w 10000"/>
              <a:gd name="connsiteY1" fmla="*/ 0 h 9935"/>
              <a:gd name="connsiteX2" fmla="*/ 7401 w 10000"/>
              <a:gd name="connsiteY2" fmla="*/ 84 h 9935"/>
              <a:gd name="connsiteX3" fmla="*/ 7659 w 10000"/>
              <a:gd name="connsiteY3" fmla="*/ 250 h 9935"/>
              <a:gd name="connsiteX4" fmla="*/ 7897 w 10000"/>
              <a:gd name="connsiteY4" fmla="*/ 433 h 9935"/>
              <a:gd name="connsiteX5" fmla="*/ 8135 w 10000"/>
              <a:gd name="connsiteY5" fmla="*/ 615 h 9935"/>
              <a:gd name="connsiteX6" fmla="*/ 8353 w 10000"/>
              <a:gd name="connsiteY6" fmla="*/ 797 h 9935"/>
              <a:gd name="connsiteX7" fmla="*/ 8571 w 10000"/>
              <a:gd name="connsiteY7" fmla="*/ 996 h 9935"/>
              <a:gd name="connsiteX8" fmla="*/ 8770 w 10000"/>
              <a:gd name="connsiteY8" fmla="*/ 1212 h 9935"/>
              <a:gd name="connsiteX9" fmla="*/ 8948 w 10000"/>
              <a:gd name="connsiteY9" fmla="*/ 1428 h 9935"/>
              <a:gd name="connsiteX10" fmla="*/ 9107 w 10000"/>
              <a:gd name="connsiteY10" fmla="*/ 1643 h 9935"/>
              <a:gd name="connsiteX11" fmla="*/ 9266 w 10000"/>
              <a:gd name="connsiteY11" fmla="*/ 1875 h 9935"/>
              <a:gd name="connsiteX12" fmla="*/ 9405 w 10000"/>
              <a:gd name="connsiteY12" fmla="*/ 2107 h 9935"/>
              <a:gd name="connsiteX13" fmla="*/ 9524 w 10000"/>
              <a:gd name="connsiteY13" fmla="*/ 2340 h 9935"/>
              <a:gd name="connsiteX14" fmla="*/ 9643 w 10000"/>
              <a:gd name="connsiteY14" fmla="*/ 2588 h 9935"/>
              <a:gd name="connsiteX15" fmla="*/ 9742 w 10000"/>
              <a:gd name="connsiteY15" fmla="*/ 2837 h 9935"/>
              <a:gd name="connsiteX16" fmla="*/ 9821 w 10000"/>
              <a:gd name="connsiteY16" fmla="*/ 3086 h 9935"/>
              <a:gd name="connsiteX17" fmla="*/ 9881 w 10000"/>
              <a:gd name="connsiteY17" fmla="*/ 3335 h 9935"/>
              <a:gd name="connsiteX18" fmla="*/ 9940 w 10000"/>
              <a:gd name="connsiteY18" fmla="*/ 3583 h 9935"/>
              <a:gd name="connsiteX19" fmla="*/ 9980 w 10000"/>
              <a:gd name="connsiteY19" fmla="*/ 3849 h 9935"/>
              <a:gd name="connsiteX20" fmla="*/ 10000 w 10000"/>
              <a:gd name="connsiteY20" fmla="*/ 4114 h 9935"/>
              <a:gd name="connsiteX21" fmla="*/ 10000 w 10000"/>
              <a:gd name="connsiteY21" fmla="*/ 4363 h 9935"/>
              <a:gd name="connsiteX22" fmla="*/ 10000 w 10000"/>
              <a:gd name="connsiteY22" fmla="*/ 4628 h 9935"/>
              <a:gd name="connsiteX23" fmla="*/ 9980 w 10000"/>
              <a:gd name="connsiteY23" fmla="*/ 4894 h 9935"/>
              <a:gd name="connsiteX24" fmla="*/ 9940 w 10000"/>
              <a:gd name="connsiteY24" fmla="*/ 5159 h 9935"/>
              <a:gd name="connsiteX25" fmla="*/ 9901 w 10000"/>
              <a:gd name="connsiteY25" fmla="*/ 5424 h 9935"/>
              <a:gd name="connsiteX26" fmla="*/ 9841 w 10000"/>
              <a:gd name="connsiteY26" fmla="*/ 5673 h 9935"/>
              <a:gd name="connsiteX27" fmla="*/ 9762 w 10000"/>
              <a:gd name="connsiteY27" fmla="*/ 5938 h 9935"/>
              <a:gd name="connsiteX28" fmla="*/ 9663 w 10000"/>
              <a:gd name="connsiteY28" fmla="*/ 6187 h 9935"/>
              <a:gd name="connsiteX29" fmla="*/ 9544 w 10000"/>
              <a:gd name="connsiteY29" fmla="*/ 6452 h 9935"/>
              <a:gd name="connsiteX30" fmla="*/ 9425 w 10000"/>
              <a:gd name="connsiteY30" fmla="*/ 6701 h 9935"/>
              <a:gd name="connsiteX31" fmla="*/ 9286 w 10000"/>
              <a:gd name="connsiteY31" fmla="*/ 6950 h 9935"/>
              <a:gd name="connsiteX32" fmla="*/ 9127 w 10000"/>
              <a:gd name="connsiteY32" fmla="*/ 7182 h 9935"/>
              <a:gd name="connsiteX33" fmla="*/ 8948 w 10000"/>
              <a:gd name="connsiteY33" fmla="*/ 7431 h 9935"/>
              <a:gd name="connsiteX34" fmla="*/ 8948 w 10000"/>
              <a:gd name="connsiteY34" fmla="*/ 7431 h 9935"/>
              <a:gd name="connsiteX35" fmla="*/ 8770 w 10000"/>
              <a:gd name="connsiteY35" fmla="*/ 7663 h 9935"/>
              <a:gd name="connsiteX36" fmla="*/ 8571 w 10000"/>
              <a:gd name="connsiteY36" fmla="*/ 7879 h 9935"/>
              <a:gd name="connsiteX37" fmla="*/ 8353 w 10000"/>
              <a:gd name="connsiteY37" fmla="*/ 8094 h 9935"/>
              <a:gd name="connsiteX38" fmla="*/ 8135 w 10000"/>
              <a:gd name="connsiteY38" fmla="*/ 8293 h 9935"/>
              <a:gd name="connsiteX39" fmla="*/ 7917 w 10000"/>
              <a:gd name="connsiteY39" fmla="*/ 8476 h 9935"/>
              <a:gd name="connsiteX40" fmla="*/ 7679 w 10000"/>
              <a:gd name="connsiteY40" fmla="*/ 8658 h 9935"/>
              <a:gd name="connsiteX41" fmla="*/ 7421 w 10000"/>
              <a:gd name="connsiteY41" fmla="*/ 8824 h 9935"/>
              <a:gd name="connsiteX42" fmla="*/ 7163 w 10000"/>
              <a:gd name="connsiteY42" fmla="*/ 8973 h 9935"/>
              <a:gd name="connsiteX43" fmla="*/ 6905 w 10000"/>
              <a:gd name="connsiteY43" fmla="*/ 9122 h 9935"/>
              <a:gd name="connsiteX44" fmla="*/ 6627 w 10000"/>
              <a:gd name="connsiteY44" fmla="*/ 9255 h 9935"/>
              <a:gd name="connsiteX45" fmla="*/ 6349 w 10000"/>
              <a:gd name="connsiteY45" fmla="*/ 9371 h 9935"/>
              <a:gd name="connsiteX46" fmla="*/ 6071 w 10000"/>
              <a:gd name="connsiteY46" fmla="*/ 9487 h 9935"/>
              <a:gd name="connsiteX47" fmla="*/ 5774 w 10000"/>
              <a:gd name="connsiteY47" fmla="*/ 9587 h 9935"/>
              <a:gd name="connsiteX48" fmla="*/ 5496 w 10000"/>
              <a:gd name="connsiteY48" fmla="*/ 9670 h 9935"/>
              <a:gd name="connsiteX49" fmla="*/ 5198 w 10000"/>
              <a:gd name="connsiteY49" fmla="*/ 9736 h 9935"/>
              <a:gd name="connsiteX50" fmla="*/ 4881 w 10000"/>
              <a:gd name="connsiteY50" fmla="*/ 9802 h 9935"/>
              <a:gd name="connsiteX51" fmla="*/ 4583 w 10000"/>
              <a:gd name="connsiteY51" fmla="*/ 9852 h 9935"/>
              <a:gd name="connsiteX52" fmla="*/ 4266 w 10000"/>
              <a:gd name="connsiteY52" fmla="*/ 9885 h 9935"/>
              <a:gd name="connsiteX53" fmla="*/ 3968 w 10000"/>
              <a:gd name="connsiteY53" fmla="*/ 9918 h 9935"/>
              <a:gd name="connsiteX54" fmla="*/ 3651 w 10000"/>
              <a:gd name="connsiteY54" fmla="*/ 9935 h 9935"/>
              <a:gd name="connsiteX55" fmla="*/ 3333 w 10000"/>
              <a:gd name="connsiteY55" fmla="*/ 9935 h 9935"/>
              <a:gd name="connsiteX56" fmla="*/ 3036 w 10000"/>
              <a:gd name="connsiteY56" fmla="*/ 9918 h 9935"/>
              <a:gd name="connsiteX57" fmla="*/ 2718 w 10000"/>
              <a:gd name="connsiteY57" fmla="*/ 9885 h 9935"/>
              <a:gd name="connsiteX58" fmla="*/ 2401 w 10000"/>
              <a:gd name="connsiteY58" fmla="*/ 9852 h 9935"/>
              <a:gd name="connsiteX59" fmla="*/ 2083 w 10000"/>
              <a:gd name="connsiteY59" fmla="*/ 9802 h 9935"/>
              <a:gd name="connsiteX60" fmla="*/ 1786 w 10000"/>
              <a:gd name="connsiteY60" fmla="*/ 9736 h 9935"/>
              <a:gd name="connsiteX61" fmla="*/ 1468 w 10000"/>
              <a:gd name="connsiteY61" fmla="*/ 9670 h 9935"/>
              <a:gd name="connsiteX62" fmla="*/ 1171 w 10000"/>
              <a:gd name="connsiteY62" fmla="*/ 9570 h 9935"/>
              <a:gd name="connsiteX63" fmla="*/ 873 w 10000"/>
              <a:gd name="connsiteY63" fmla="*/ 9471 h 9935"/>
              <a:gd name="connsiteX64" fmla="*/ 575 w 10000"/>
              <a:gd name="connsiteY64" fmla="*/ 9355 h 9935"/>
              <a:gd name="connsiteX65" fmla="*/ 278 w 10000"/>
              <a:gd name="connsiteY65" fmla="*/ 9222 h 9935"/>
              <a:gd name="connsiteX66" fmla="*/ 0 w 10000"/>
              <a:gd name="connsiteY66" fmla="*/ 9073 h 9935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  <a:gd name="connsiteX0" fmla="*/ 0 w 10000"/>
              <a:gd name="connsiteY0" fmla="*/ 9132 h 10000"/>
              <a:gd name="connsiteX1" fmla="*/ 7221 w 10000"/>
              <a:gd name="connsiteY1" fmla="*/ 0 h 10000"/>
              <a:gd name="connsiteX2" fmla="*/ 7401 w 10000"/>
              <a:gd name="connsiteY2" fmla="*/ 85 h 10000"/>
              <a:gd name="connsiteX3" fmla="*/ 7659 w 10000"/>
              <a:gd name="connsiteY3" fmla="*/ 252 h 10000"/>
              <a:gd name="connsiteX4" fmla="*/ 7897 w 10000"/>
              <a:gd name="connsiteY4" fmla="*/ 436 h 10000"/>
              <a:gd name="connsiteX5" fmla="*/ 8135 w 10000"/>
              <a:gd name="connsiteY5" fmla="*/ 619 h 10000"/>
              <a:gd name="connsiteX6" fmla="*/ 8353 w 10000"/>
              <a:gd name="connsiteY6" fmla="*/ 802 h 10000"/>
              <a:gd name="connsiteX7" fmla="*/ 8571 w 10000"/>
              <a:gd name="connsiteY7" fmla="*/ 1003 h 10000"/>
              <a:gd name="connsiteX8" fmla="*/ 8770 w 10000"/>
              <a:gd name="connsiteY8" fmla="*/ 1220 h 10000"/>
              <a:gd name="connsiteX9" fmla="*/ 8948 w 10000"/>
              <a:gd name="connsiteY9" fmla="*/ 1437 h 10000"/>
              <a:gd name="connsiteX10" fmla="*/ 9107 w 10000"/>
              <a:gd name="connsiteY10" fmla="*/ 1654 h 10000"/>
              <a:gd name="connsiteX11" fmla="*/ 9266 w 10000"/>
              <a:gd name="connsiteY11" fmla="*/ 1887 h 10000"/>
              <a:gd name="connsiteX12" fmla="*/ 9405 w 10000"/>
              <a:gd name="connsiteY12" fmla="*/ 2121 h 10000"/>
              <a:gd name="connsiteX13" fmla="*/ 9524 w 10000"/>
              <a:gd name="connsiteY13" fmla="*/ 2355 h 10000"/>
              <a:gd name="connsiteX14" fmla="*/ 9643 w 10000"/>
              <a:gd name="connsiteY14" fmla="*/ 2605 h 10000"/>
              <a:gd name="connsiteX15" fmla="*/ 9742 w 10000"/>
              <a:gd name="connsiteY15" fmla="*/ 2856 h 10000"/>
              <a:gd name="connsiteX16" fmla="*/ 9821 w 10000"/>
              <a:gd name="connsiteY16" fmla="*/ 3106 h 10000"/>
              <a:gd name="connsiteX17" fmla="*/ 9881 w 10000"/>
              <a:gd name="connsiteY17" fmla="*/ 3357 h 10000"/>
              <a:gd name="connsiteX18" fmla="*/ 9940 w 10000"/>
              <a:gd name="connsiteY18" fmla="*/ 3606 h 10000"/>
              <a:gd name="connsiteX19" fmla="*/ 9980 w 10000"/>
              <a:gd name="connsiteY19" fmla="*/ 3874 h 10000"/>
              <a:gd name="connsiteX20" fmla="*/ 10000 w 10000"/>
              <a:gd name="connsiteY20" fmla="*/ 4141 h 10000"/>
              <a:gd name="connsiteX21" fmla="*/ 10000 w 10000"/>
              <a:gd name="connsiteY21" fmla="*/ 4392 h 10000"/>
              <a:gd name="connsiteX22" fmla="*/ 10000 w 10000"/>
              <a:gd name="connsiteY22" fmla="*/ 4658 h 10000"/>
              <a:gd name="connsiteX23" fmla="*/ 9980 w 10000"/>
              <a:gd name="connsiteY23" fmla="*/ 4926 h 10000"/>
              <a:gd name="connsiteX24" fmla="*/ 9940 w 10000"/>
              <a:gd name="connsiteY24" fmla="*/ 5193 h 10000"/>
              <a:gd name="connsiteX25" fmla="*/ 9901 w 10000"/>
              <a:gd name="connsiteY25" fmla="*/ 5459 h 10000"/>
              <a:gd name="connsiteX26" fmla="*/ 9841 w 10000"/>
              <a:gd name="connsiteY26" fmla="*/ 5710 h 10000"/>
              <a:gd name="connsiteX27" fmla="*/ 9762 w 10000"/>
              <a:gd name="connsiteY27" fmla="*/ 5977 h 10000"/>
              <a:gd name="connsiteX28" fmla="*/ 9663 w 10000"/>
              <a:gd name="connsiteY28" fmla="*/ 6227 h 10000"/>
              <a:gd name="connsiteX29" fmla="*/ 9544 w 10000"/>
              <a:gd name="connsiteY29" fmla="*/ 6494 h 10000"/>
              <a:gd name="connsiteX30" fmla="*/ 9425 w 10000"/>
              <a:gd name="connsiteY30" fmla="*/ 6745 h 10000"/>
              <a:gd name="connsiteX31" fmla="*/ 9286 w 10000"/>
              <a:gd name="connsiteY31" fmla="*/ 6995 h 10000"/>
              <a:gd name="connsiteX32" fmla="*/ 9127 w 10000"/>
              <a:gd name="connsiteY32" fmla="*/ 7229 h 10000"/>
              <a:gd name="connsiteX33" fmla="*/ 8948 w 10000"/>
              <a:gd name="connsiteY33" fmla="*/ 7480 h 10000"/>
              <a:gd name="connsiteX34" fmla="*/ 8948 w 10000"/>
              <a:gd name="connsiteY34" fmla="*/ 7480 h 10000"/>
              <a:gd name="connsiteX35" fmla="*/ 8770 w 10000"/>
              <a:gd name="connsiteY35" fmla="*/ 7713 h 10000"/>
              <a:gd name="connsiteX36" fmla="*/ 8571 w 10000"/>
              <a:gd name="connsiteY36" fmla="*/ 7931 h 10000"/>
              <a:gd name="connsiteX37" fmla="*/ 8353 w 10000"/>
              <a:gd name="connsiteY37" fmla="*/ 8147 h 10000"/>
              <a:gd name="connsiteX38" fmla="*/ 8135 w 10000"/>
              <a:gd name="connsiteY38" fmla="*/ 8347 h 10000"/>
              <a:gd name="connsiteX39" fmla="*/ 7917 w 10000"/>
              <a:gd name="connsiteY39" fmla="*/ 8531 h 10000"/>
              <a:gd name="connsiteX40" fmla="*/ 7679 w 10000"/>
              <a:gd name="connsiteY40" fmla="*/ 8715 h 10000"/>
              <a:gd name="connsiteX41" fmla="*/ 7421 w 10000"/>
              <a:gd name="connsiteY41" fmla="*/ 8882 h 10000"/>
              <a:gd name="connsiteX42" fmla="*/ 7163 w 10000"/>
              <a:gd name="connsiteY42" fmla="*/ 9032 h 10000"/>
              <a:gd name="connsiteX43" fmla="*/ 6905 w 10000"/>
              <a:gd name="connsiteY43" fmla="*/ 9182 h 10000"/>
              <a:gd name="connsiteX44" fmla="*/ 6627 w 10000"/>
              <a:gd name="connsiteY44" fmla="*/ 9316 h 10000"/>
              <a:gd name="connsiteX45" fmla="*/ 6349 w 10000"/>
              <a:gd name="connsiteY45" fmla="*/ 9432 h 10000"/>
              <a:gd name="connsiteX46" fmla="*/ 6071 w 10000"/>
              <a:gd name="connsiteY46" fmla="*/ 9549 h 10000"/>
              <a:gd name="connsiteX47" fmla="*/ 5774 w 10000"/>
              <a:gd name="connsiteY47" fmla="*/ 9650 h 10000"/>
              <a:gd name="connsiteX48" fmla="*/ 5496 w 10000"/>
              <a:gd name="connsiteY48" fmla="*/ 9733 h 10000"/>
              <a:gd name="connsiteX49" fmla="*/ 5198 w 10000"/>
              <a:gd name="connsiteY49" fmla="*/ 9800 h 10000"/>
              <a:gd name="connsiteX50" fmla="*/ 4881 w 10000"/>
              <a:gd name="connsiteY50" fmla="*/ 9866 h 10000"/>
              <a:gd name="connsiteX51" fmla="*/ 4583 w 10000"/>
              <a:gd name="connsiteY51" fmla="*/ 9916 h 10000"/>
              <a:gd name="connsiteX52" fmla="*/ 4266 w 10000"/>
              <a:gd name="connsiteY52" fmla="*/ 9950 h 10000"/>
              <a:gd name="connsiteX53" fmla="*/ 3968 w 10000"/>
              <a:gd name="connsiteY53" fmla="*/ 9983 h 10000"/>
              <a:gd name="connsiteX54" fmla="*/ 3651 w 10000"/>
              <a:gd name="connsiteY54" fmla="*/ 10000 h 10000"/>
              <a:gd name="connsiteX55" fmla="*/ 3333 w 10000"/>
              <a:gd name="connsiteY55" fmla="*/ 10000 h 10000"/>
              <a:gd name="connsiteX56" fmla="*/ 3036 w 10000"/>
              <a:gd name="connsiteY56" fmla="*/ 9983 h 10000"/>
              <a:gd name="connsiteX57" fmla="*/ 2718 w 10000"/>
              <a:gd name="connsiteY57" fmla="*/ 9950 h 10000"/>
              <a:gd name="connsiteX58" fmla="*/ 2401 w 10000"/>
              <a:gd name="connsiteY58" fmla="*/ 9916 h 10000"/>
              <a:gd name="connsiteX59" fmla="*/ 2083 w 10000"/>
              <a:gd name="connsiteY59" fmla="*/ 9866 h 10000"/>
              <a:gd name="connsiteX60" fmla="*/ 1786 w 10000"/>
              <a:gd name="connsiteY60" fmla="*/ 9800 h 10000"/>
              <a:gd name="connsiteX61" fmla="*/ 1468 w 10000"/>
              <a:gd name="connsiteY61" fmla="*/ 9733 h 10000"/>
              <a:gd name="connsiteX62" fmla="*/ 1171 w 10000"/>
              <a:gd name="connsiteY62" fmla="*/ 9633 h 10000"/>
              <a:gd name="connsiteX63" fmla="*/ 873 w 10000"/>
              <a:gd name="connsiteY63" fmla="*/ 9533 h 10000"/>
              <a:gd name="connsiteX64" fmla="*/ 575 w 10000"/>
              <a:gd name="connsiteY64" fmla="*/ 9416 h 10000"/>
              <a:gd name="connsiteX65" fmla="*/ 278 w 10000"/>
              <a:gd name="connsiteY65" fmla="*/ 9282 h 10000"/>
              <a:gd name="connsiteX66" fmla="*/ 0 w 10000"/>
              <a:gd name="connsiteY66" fmla="*/ 913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0000" h="10000">
                <a:moveTo>
                  <a:pt x="0" y="9132"/>
                </a:moveTo>
                <a:cubicBezTo>
                  <a:pt x="-59" y="9118"/>
                  <a:pt x="7182" y="-52"/>
                  <a:pt x="7221" y="0"/>
                </a:cubicBezTo>
                <a:lnTo>
                  <a:pt x="7401" y="85"/>
                </a:lnTo>
                <a:lnTo>
                  <a:pt x="7659" y="252"/>
                </a:lnTo>
                <a:lnTo>
                  <a:pt x="7897" y="436"/>
                </a:lnTo>
                <a:lnTo>
                  <a:pt x="8135" y="619"/>
                </a:lnTo>
                <a:lnTo>
                  <a:pt x="8353" y="802"/>
                </a:lnTo>
                <a:lnTo>
                  <a:pt x="8571" y="1003"/>
                </a:lnTo>
                <a:lnTo>
                  <a:pt x="8770" y="1220"/>
                </a:lnTo>
                <a:lnTo>
                  <a:pt x="8948" y="1437"/>
                </a:lnTo>
                <a:lnTo>
                  <a:pt x="9107" y="1654"/>
                </a:lnTo>
                <a:lnTo>
                  <a:pt x="9266" y="1887"/>
                </a:lnTo>
                <a:cubicBezTo>
                  <a:pt x="9312" y="1965"/>
                  <a:pt x="9359" y="2043"/>
                  <a:pt x="9405" y="2121"/>
                </a:cubicBezTo>
                <a:cubicBezTo>
                  <a:pt x="9445" y="2199"/>
                  <a:pt x="9484" y="2277"/>
                  <a:pt x="9524" y="2355"/>
                </a:cubicBezTo>
                <a:cubicBezTo>
                  <a:pt x="9564" y="2438"/>
                  <a:pt x="9603" y="2522"/>
                  <a:pt x="9643" y="2605"/>
                </a:cubicBezTo>
                <a:cubicBezTo>
                  <a:pt x="9676" y="2689"/>
                  <a:pt x="9709" y="2772"/>
                  <a:pt x="9742" y="2856"/>
                </a:cubicBezTo>
                <a:cubicBezTo>
                  <a:pt x="9768" y="2939"/>
                  <a:pt x="9795" y="3023"/>
                  <a:pt x="9821" y="3106"/>
                </a:cubicBezTo>
                <a:cubicBezTo>
                  <a:pt x="9841" y="3190"/>
                  <a:pt x="9861" y="3273"/>
                  <a:pt x="9881" y="3357"/>
                </a:cubicBezTo>
                <a:cubicBezTo>
                  <a:pt x="9901" y="3440"/>
                  <a:pt x="9920" y="3523"/>
                  <a:pt x="9940" y="3606"/>
                </a:cubicBezTo>
                <a:cubicBezTo>
                  <a:pt x="9953" y="3696"/>
                  <a:pt x="9967" y="3785"/>
                  <a:pt x="9980" y="3874"/>
                </a:cubicBezTo>
                <a:cubicBezTo>
                  <a:pt x="9987" y="3963"/>
                  <a:pt x="9993" y="4052"/>
                  <a:pt x="10000" y="4141"/>
                </a:cubicBezTo>
                <a:lnTo>
                  <a:pt x="10000" y="4392"/>
                </a:lnTo>
                <a:lnTo>
                  <a:pt x="10000" y="4658"/>
                </a:lnTo>
                <a:cubicBezTo>
                  <a:pt x="9993" y="4748"/>
                  <a:pt x="9987" y="4836"/>
                  <a:pt x="9980" y="4926"/>
                </a:cubicBezTo>
                <a:cubicBezTo>
                  <a:pt x="9967" y="5015"/>
                  <a:pt x="9953" y="5104"/>
                  <a:pt x="9940" y="5193"/>
                </a:cubicBezTo>
                <a:cubicBezTo>
                  <a:pt x="9927" y="5281"/>
                  <a:pt x="9914" y="5371"/>
                  <a:pt x="9901" y="5459"/>
                </a:cubicBezTo>
                <a:cubicBezTo>
                  <a:pt x="9881" y="5543"/>
                  <a:pt x="9861" y="5626"/>
                  <a:pt x="9841" y="5710"/>
                </a:cubicBezTo>
                <a:cubicBezTo>
                  <a:pt x="9815" y="5799"/>
                  <a:pt x="9788" y="5888"/>
                  <a:pt x="9762" y="5977"/>
                </a:cubicBezTo>
                <a:cubicBezTo>
                  <a:pt x="9729" y="6060"/>
                  <a:pt x="9696" y="6144"/>
                  <a:pt x="9663" y="6227"/>
                </a:cubicBezTo>
                <a:cubicBezTo>
                  <a:pt x="9623" y="6316"/>
                  <a:pt x="9584" y="6406"/>
                  <a:pt x="9544" y="6494"/>
                </a:cubicBezTo>
                <a:lnTo>
                  <a:pt x="9425" y="6745"/>
                </a:lnTo>
                <a:lnTo>
                  <a:pt x="9286" y="6995"/>
                </a:lnTo>
                <a:lnTo>
                  <a:pt x="9127" y="7229"/>
                </a:lnTo>
                <a:lnTo>
                  <a:pt x="8948" y="7480"/>
                </a:lnTo>
                <a:lnTo>
                  <a:pt x="8948" y="7480"/>
                </a:lnTo>
                <a:cubicBezTo>
                  <a:pt x="8889" y="7558"/>
                  <a:pt x="8829" y="7635"/>
                  <a:pt x="8770" y="7713"/>
                </a:cubicBezTo>
                <a:cubicBezTo>
                  <a:pt x="8704" y="7786"/>
                  <a:pt x="8637" y="7858"/>
                  <a:pt x="8571" y="7931"/>
                </a:cubicBezTo>
                <a:lnTo>
                  <a:pt x="8353" y="8147"/>
                </a:lnTo>
                <a:lnTo>
                  <a:pt x="8135" y="8347"/>
                </a:lnTo>
                <a:lnTo>
                  <a:pt x="7917" y="8531"/>
                </a:lnTo>
                <a:lnTo>
                  <a:pt x="7679" y="8715"/>
                </a:lnTo>
                <a:lnTo>
                  <a:pt x="7421" y="8882"/>
                </a:lnTo>
                <a:lnTo>
                  <a:pt x="7163" y="9032"/>
                </a:lnTo>
                <a:lnTo>
                  <a:pt x="6905" y="9182"/>
                </a:lnTo>
                <a:lnTo>
                  <a:pt x="6627" y="9316"/>
                </a:lnTo>
                <a:lnTo>
                  <a:pt x="6349" y="9432"/>
                </a:lnTo>
                <a:lnTo>
                  <a:pt x="6071" y="9549"/>
                </a:lnTo>
                <a:lnTo>
                  <a:pt x="5774" y="9650"/>
                </a:lnTo>
                <a:lnTo>
                  <a:pt x="5496" y="9733"/>
                </a:lnTo>
                <a:lnTo>
                  <a:pt x="5198" y="9800"/>
                </a:lnTo>
                <a:lnTo>
                  <a:pt x="4881" y="9866"/>
                </a:lnTo>
                <a:lnTo>
                  <a:pt x="4583" y="9916"/>
                </a:lnTo>
                <a:lnTo>
                  <a:pt x="4266" y="9950"/>
                </a:lnTo>
                <a:lnTo>
                  <a:pt x="3968" y="9983"/>
                </a:lnTo>
                <a:lnTo>
                  <a:pt x="3651" y="10000"/>
                </a:lnTo>
                <a:lnTo>
                  <a:pt x="3333" y="10000"/>
                </a:lnTo>
                <a:lnTo>
                  <a:pt x="3036" y="9983"/>
                </a:lnTo>
                <a:lnTo>
                  <a:pt x="2718" y="9950"/>
                </a:lnTo>
                <a:lnTo>
                  <a:pt x="2401" y="9916"/>
                </a:lnTo>
                <a:lnTo>
                  <a:pt x="2083" y="9866"/>
                </a:lnTo>
                <a:lnTo>
                  <a:pt x="1786" y="9800"/>
                </a:lnTo>
                <a:lnTo>
                  <a:pt x="1468" y="9733"/>
                </a:lnTo>
                <a:lnTo>
                  <a:pt x="1171" y="9633"/>
                </a:lnTo>
                <a:lnTo>
                  <a:pt x="873" y="9533"/>
                </a:lnTo>
                <a:lnTo>
                  <a:pt x="575" y="9416"/>
                </a:lnTo>
                <a:lnTo>
                  <a:pt x="278" y="9282"/>
                </a:lnTo>
                <a:lnTo>
                  <a:pt x="0" y="9132"/>
                </a:lnTo>
                <a:close/>
              </a:path>
            </a:pathLst>
          </a:custGeom>
          <a:solidFill>
            <a:srgbClr val="038F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8023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</a:endParaRPr>
          </a:p>
        </p:txBody>
      </p:sp>
      <p:sp>
        <p:nvSpPr>
          <p:cNvPr id="62" name="Footer Placeholder 10"/>
          <p:cNvSpPr txBox="1">
            <a:spLocks/>
          </p:cNvSpPr>
          <p:nvPr userDrawn="1"/>
        </p:nvSpPr>
        <p:spPr>
          <a:xfrm>
            <a:off x="5605157" y="5440070"/>
            <a:ext cx="6265412" cy="794629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24282" rtl="0" eaLnBrk="1" latinLnBrk="0" hangingPunct="1">
              <a:defRPr sz="1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2140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4282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6422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48564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0704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7284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3498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97126" algn="l" defTabSz="9242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323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33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201</a:t>
            </a:r>
            <a:r>
              <a:rPr kumimoji="0" lang="cs-CZ" sz="1333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</a:t>
            </a:r>
            <a:r>
              <a:rPr kumimoji="0" lang="en-GB" sz="1333" b="0" i="0" u="none" strike="noStrike" kern="1200" cap="none" spc="0" normalizeH="0" baseline="0" noProof="0" dirty="0">
                <a:ln>
                  <a:noFill/>
                </a:ln>
                <a:solidFill>
                  <a:srgbClr val="C8C9C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Ipsos.  All rights reserved. Contains Ipsos' Confidential and Proprietary information and may not be disclosed or reproduced without the prior written consent of Ipsos.</a:t>
            </a:r>
          </a:p>
        </p:txBody>
      </p:sp>
      <p:sp>
        <p:nvSpPr>
          <p:cNvPr id="10" name="Zástupný symbol pro obrázek 9"/>
          <p:cNvSpPr>
            <a:spLocks noGrp="1"/>
          </p:cNvSpPr>
          <p:nvPr>
            <p:ph type="pic" sz="quarter" idx="15" hasCustomPrompt="1"/>
          </p:nvPr>
        </p:nvSpPr>
        <p:spPr>
          <a:xfrm>
            <a:off x="10026914" y="1333741"/>
            <a:ext cx="1824567" cy="1217084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Logo klienta</a:t>
            </a:r>
          </a:p>
        </p:txBody>
      </p:sp>
      <p:pic>
        <p:nvPicPr>
          <p:cNvPr id="74" name="Picture 11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22774"/>
          <a:stretch/>
        </p:blipFill>
        <p:spPr>
          <a:xfrm>
            <a:off x="9440329" y="6362470"/>
            <a:ext cx="1840249" cy="369556"/>
          </a:xfrm>
          <a:prstGeom prst="rect">
            <a:avLst/>
          </a:prstGeom>
        </p:spPr>
      </p:pic>
      <p:sp>
        <p:nvSpPr>
          <p:cNvPr id="33" name="Zástupný symbol pro text 4"/>
          <p:cNvSpPr>
            <a:spLocks noGrp="1"/>
          </p:cNvSpPr>
          <p:nvPr>
            <p:ph type="body" sz="quarter" idx="12" hasCustomPrompt="1"/>
          </p:nvPr>
        </p:nvSpPr>
        <p:spPr>
          <a:xfrm>
            <a:off x="5423926" y="3284786"/>
            <a:ext cx="6047316" cy="5762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 b="1" cap="all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NÁZEV STUDIE</a:t>
            </a:r>
            <a:endParaRPr lang="en-US" dirty="0"/>
          </a:p>
        </p:txBody>
      </p:sp>
      <p:sp>
        <p:nvSpPr>
          <p:cNvPr id="53" name="Zástupný symbol pro text 11"/>
          <p:cNvSpPr>
            <a:spLocks noGrp="1"/>
          </p:cNvSpPr>
          <p:nvPr>
            <p:ph type="body" sz="quarter" idx="14" hasCustomPrompt="1"/>
          </p:nvPr>
        </p:nvSpPr>
        <p:spPr>
          <a:xfrm>
            <a:off x="5454973" y="4887914"/>
            <a:ext cx="1111249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Datum</a:t>
            </a:r>
            <a:endParaRPr lang="en-US" dirty="0"/>
          </a:p>
        </p:txBody>
      </p:sp>
      <p:sp>
        <p:nvSpPr>
          <p:cNvPr id="34" name="Zástupný symbol pro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5423926" y="4100877"/>
            <a:ext cx="6047316" cy="576263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800" b="1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cs-CZ" dirty="0"/>
              <a:t>Doplňující podnadpis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5995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65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Vlastní rozložení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40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00" b="108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7946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3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3" y="0"/>
            <a:ext cx="12191999" cy="6858000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baseline="0">
                <a:solidFill>
                  <a:srgbClr val="404040"/>
                </a:solidFill>
              </a:defRPr>
            </a:lvl1pPr>
          </a:lstStyle>
          <a:p>
            <a:br>
              <a:rPr lang="en-GB" dirty="0"/>
            </a:br>
            <a:r>
              <a:rPr lang="en-GB" dirty="0"/>
              <a:t>     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  <a:effectLst>
            <a:outerShdw blurRad="825500" algn="ctr" rotWithShape="0">
              <a:prstClr val="black">
                <a:alpha val="20000"/>
              </a:prstClr>
            </a:outerShdw>
          </a:effectLst>
        </p:spPr>
        <p:txBody>
          <a:bodyPr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chemeClr val="bg1"/>
                </a:solidFill>
                <a:effectLst>
                  <a:outerShdw blurRad="2286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8641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Vlastní rozložení">
    <p:bg>
      <p:bgPr>
        <a:solidFill>
          <a:srgbClr val="FBB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43874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Vlastní rozložení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A1C46B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30530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Vlastní rozložení">
    <p:bg>
      <p:bgPr>
        <a:solidFill>
          <a:srgbClr val="A8CC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rgbClr val="008E94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58595B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5" name="Zástupný symbol pro číslo snímku 5"/>
          <p:cNvSpPr txBox="1">
            <a:spLocks/>
          </p:cNvSpPr>
          <p:nvPr userDrawn="1"/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600" smtClean="0">
                <a:solidFill>
                  <a:schemeClr val="bg1"/>
                </a:solidFill>
              </a:rPr>
              <a:pPr/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462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Vlastní rozložení">
    <p:bg>
      <p:bgPr>
        <a:solidFill>
          <a:srgbClr val="008E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FBB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9683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Vlastní rozložení">
    <p:bg>
      <p:bgPr>
        <a:solidFill>
          <a:srgbClr val="A1C4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05473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Vlastní rozložení">
    <p:bg>
      <p:bgPr>
        <a:solidFill>
          <a:srgbClr val="008B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FBB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099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Vlastní rozložení">
    <p:bg>
      <p:bgPr>
        <a:solidFill>
          <a:srgbClr val="ED67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6" name="Zástupný symbol pro číslo snímku 5"/>
          <p:cNvSpPr txBox="1">
            <a:spLocks/>
          </p:cNvSpPr>
          <p:nvPr userDrawn="1"/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600" smtClean="0">
                <a:solidFill>
                  <a:schemeClr val="bg1"/>
                </a:solidFill>
              </a:rPr>
              <a:pPr/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293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Vlastní rozložení">
    <p:bg>
      <p:bgPr>
        <a:solidFill>
          <a:srgbClr val="BABA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366507" y="3305914"/>
            <a:ext cx="9457547" cy="1083375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1219"/>
              </a:spcBef>
              <a:defRPr sz="117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Something</a:t>
            </a:r>
            <a:endParaRPr lang="en-GB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52080" y="2476736"/>
            <a:ext cx="8044963" cy="8291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28"/>
              </a:spcBef>
              <a:buNone/>
              <a:defRPr sz="4000" b="0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Something </a:t>
            </a:r>
            <a:r>
              <a:rPr lang="en-US" dirty="0" err="1"/>
              <a:t>something</a:t>
            </a:r>
            <a:endParaRPr lang="en-GB" dirty="0"/>
          </a:p>
        </p:txBody>
      </p:sp>
      <p:sp>
        <p:nvSpPr>
          <p:cNvPr id="6" name="Zástupný symbol pro číslo snímku 5"/>
          <p:cNvSpPr txBox="1">
            <a:spLocks/>
          </p:cNvSpPr>
          <p:nvPr userDrawn="1"/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rgbClr val="5F5F5F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2DB900-4F27-419C-B2D8-AAC4EB8D73BD}" type="slidenum">
              <a:rPr lang="cs-CZ" sz="1600" smtClean="0">
                <a:solidFill>
                  <a:schemeClr val="bg1"/>
                </a:solidFill>
              </a:rPr>
              <a:pPr/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12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ílý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1196975"/>
            <a:ext cx="11522207" cy="4824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r>
              <a:rPr lang="en-US" dirty="0"/>
              <a:t>Text comment, text ... Text, comment, text ... Text, comment, text ...</a:t>
            </a:r>
          </a:p>
          <a:p>
            <a:pPr lvl="1"/>
            <a:r>
              <a:rPr lang="cs-CZ" dirty="0"/>
              <a:t>Text comment, text ... Text, comment, text ... Text, comment, text ...</a:t>
            </a:r>
          </a:p>
        </p:txBody>
      </p:sp>
      <p:sp>
        <p:nvSpPr>
          <p:cNvPr id="11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3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cs-CZ" noProof="0" dirty="0"/>
              <a:t>Ipsos pro AMSP: Výzkum k projektu Pošta Partner</a:t>
            </a:r>
          </a:p>
        </p:txBody>
      </p:sp>
      <p:sp>
        <p:nvSpPr>
          <p:cNvPr id="18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6248342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ílý_text_s označením kapito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335361" y="1196975"/>
            <a:ext cx="11137236" cy="4824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r>
              <a:rPr lang="en-US" dirty="0"/>
              <a:t>Text comment, text ... Text, comment, text ... Text, comment, text ...</a:t>
            </a:r>
          </a:p>
          <a:p>
            <a:pPr lvl="1"/>
            <a:r>
              <a:rPr lang="cs-CZ" dirty="0"/>
              <a:t>Text comment, text ... Text, comment, text ... Text, comment, text ...</a:t>
            </a:r>
          </a:p>
        </p:txBody>
      </p:sp>
      <p:sp>
        <p:nvSpPr>
          <p:cNvPr id="11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3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94071" y="363023"/>
            <a:ext cx="11539460" cy="615397"/>
          </a:xfr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222353" y="-87536"/>
            <a:ext cx="8947195" cy="59021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533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9216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lastní rozlože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6151439" y="1623810"/>
            <a:ext cx="5686336" cy="817663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341267" y="2668921"/>
            <a:ext cx="5686336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8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6151439" y="2668921"/>
            <a:ext cx="5686336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41267" y="1623810"/>
            <a:ext cx="5686336" cy="817663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269643" y="644691"/>
            <a:ext cx="11586997" cy="499875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87993">
              <a:spcBef>
                <a:spcPts val="0"/>
              </a:spcBef>
              <a:buNone/>
              <a:defRPr sz="1467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609585" indent="0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6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6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6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17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688640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lastní rozlože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41269" y="1623810"/>
            <a:ext cx="3748172" cy="817663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4222635" y="1623810"/>
            <a:ext cx="3748172" cy="817663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8101122" y="1623810"/>
            <a:ext cx="3748172" cy="817663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341267" y="2668921"/>
            <a:ext cx="3748173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4222634" y="2668921"/>
            <a:ext cx="3748173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8101122" y="2668921"/>
            <a:ext cx="3748173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2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3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269643" y="644691"/>
            <a:ext cx="11586997" cy="499875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87993">
              <a:spcBef>
                <a:spcPts val="0"/>
              </a:spcBef>
              <a:buNone/>
              <a:defRPr sz="1467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609585" indent="0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6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6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6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35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941748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lastní rozlože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41267" y="1623810"/>
            <a:ext cx="2782691" cy="817663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45872" y="1623810"/>
            <a:ext cx="2782691" cy="817663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150477" y="1623810"/>
            <a:ext cx="2782691" cy="817663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cs-CZ" dirty="0"/>
              <a:t>C</a:t>
            </a:r>
            <a:r>
              <a:rPr lang="en-US" dirty="0"/>
              <a:t>lick to edit master text styles</a:t>
            </a:r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9055084" y="1623810"/>
            <a:ext cx="2782691" cy="817663"/>
          </a:xfrm>
          <a:prstGeom prst="rect">
            <a:avLst/>
          </a:prstGeom>
          <a:solidFill>
            <a:srgbClr val="FBB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341268" y="2668921"/>
            <a:ext cx="2782691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9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3245872" y="2668921"/>
            <a:ext cx="2782691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6150477" y="2668921"/>
            <a:ext cx="2782691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1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9055084" y="2668921"/>
            <a:ext cx="2782691" cy="3499313"/>
          </a:xfrm>
          <a:prstGeom prst="rect">
            <a:avLst/>
          </a:prstGeom>
        </p:spPr>
        <p:txBody>
          <a:bodyPr lIns="82274" rIns="27425"/>
          <a:lstStyle>
            <a:lvl1pPr>
              <a:defRPr sz="2267"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7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18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8" hasCustomPrompt="1"/>
          </p:nvPr>
        </p:nvSpPr>
        <p:spPr>
          <a:xfrm>
            <a:off x="269643" y="644691"/>
            <a:ext cx="11586997" cy="499875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87993">
              <a:spcBef>
                <a:spcPts val="0"/>
              </a:spcBef>
              <a:buNone/>
              <a:defRPr sz="1467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609585" indent="0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6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6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6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33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5600703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41267" y="4813844"/>
            <a:ext cx="5686336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151439" y="4813844"/>
            <a:ext cx="5686336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341267" y="2441472"/>
            <a:ext cx="5686336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151439" y="2441472"/>
            <a:ext cx="5686336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41267" y="1623810"/>
            <a:ext cx="5686336" cy="817663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6151439" y="1623810"/>
            <a:ext cx="5686336" cy="817663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4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269643" y="644691"/>
            <a:ext cx="11586997" cy="499875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87993">
              <a:spcBef>
                <a:spcPts val="0"/>
              </a:spcBef>
              <a:buNone/>
              <a:defRPr sz="1467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609585" indent="0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6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6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6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21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4064828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41269" y="4813844"/>
            <a:ext cx="3748172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222635" y="4813844"/>
            <a:ext cx="3748172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341269" y="2441472"/>
            <a:ext cx="3748172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4222635" y="2441472"/>
            <a:ext cx="3748172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41269" y="1623810"/>
            <a:ext cx="3748172" cy="817663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4222635" y="1623810"/>
            <a:ext cx="3748172" cy="817663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8101122" y="4813844"/>
            <a:ext cx="3748172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8101122" y="2441472"/>
            <a:ext cx="3748172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8101122" y="1623810"/>
            <a:ext cx="3748172" cy="817663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7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269643" y="644691"/>
            <a:ext cx="11586997" cy="499875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87993">
              <a:spcBef>
                <a:spcPts val="0"/>
              </a:spcBef>
              <a:buNone/>
              <a:defRPr sz="1467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609585" indent="0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6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6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6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22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0988241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41267" y="4813844"/>
            <a:ext cx="2782691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245872" y="4813844"/>
            <a:ext cx="2782691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341267" y="2441472"/>
            <a:ext cx="2782691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245872" y="2441472"/>
            <a:ext cx="2782691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41267" y="1623810"/>
            <a:ext cx="2782691" cy="817663"/>
          </a:xfrm>
          <a:prstGeom prst="rect">
            <a:avLst/>
          </a:prstGeom>
          <a:solidFill>
            <a:srgbClr val="404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45872" y="1623810"/>
            <a:ext cx="2782691" cy="817663"/>
          </a:xfrm>
          <a:prstGeom prst="rect">
            <a:avLst/>
          </a:prstGeom>
          <a:solidFill>
            <a:srgbClr val="ED6737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150477" y="4813844"/>
            <a:ext cx="2782691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150477" y="2441472"/>
            <a:ext cx="2782691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150477" y="1623810"/>
            <a:ext cx="2782691" cy="817663"/>
          </a:xfrm>
          <a:prstGeom prst="rect">
            <a:avLst/>
          </a:prstGeom>
          <a:solidFill>
            <a:srgbClr val="008E94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9055084" y="4813844"/>
            <a:ext cx="2782691" cy="1243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67" kern="1200" cap="none" baseline="0" dirty="0" smtClean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rgbClr val="40404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9055084" y="2441472"/>
            <a:ext cx="2782691" cy="2372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9055084" y="1623810"/>
            <a:ext cx="2782691" cy="817663"/>
          </a:xfrm>
          <a:prstGeom prst="rect">
            <a:avLst/>
          </a:prstGeom>
          <a:solidFill>
            <a:srgbClr val="FBB040"/>
          </a:solidFill>
        </p:spPr>
        <p:txBody>
          <a:bodyPr lIns="82274" rIns="27425" anchor="ctr">
            <a:normAutofit/>
          </a:bodyPr>
          <a:lstStyle>
            <a:lvl1pPr marL="0" indent="0">
              <a:lnSpc>
                <a:spcPct val="80000"/>
              </a:lnSpc>
              <a:spcBef>
                <a:spcPts val="1219"/>
              </a:spcBef>
              <a:buNone/>
              <a:defRPr lang="en-US" sz="240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95077" indent="-2047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0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26" hasCustomPrompt="1"/>
          </p:nvPr>
        </p:nvSpPr>
        <p:spPr>
          <a:xfrm>
            <a:off x="269643" y="644691"/>
            <a:ext cx="11586997" cy="499875"/>
          </a:xfrm>
          <a:prstGeom prst="rect">
            <a:avLst/>
          </a:prstGeom>
        </p:spPr>
        <p:txBody>
          <a:bodyPr wrap="square" lIns="36000" tIns="0" rIns="36000" bIns="36000" anchor="t" anchorCtr="0">
            <a:spAutoFit/>
          </a:bodyPr>
          <a:lstStyle>
            <a:lvl1pPr marL="0" indent="0" defTabSz="287993">
              <a:spcBef>
                <a:spcPts val="0"/>
              </a:spcBef>
              <a:buNone/>
              <a:defRPr sz="1467" i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defRPr>
            </a:lvl1pPr>
            <a:lvl2pPr marL="609585" indent="0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6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6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6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27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0314445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6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5946523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282744" y="1196975"/>
            <a:ext cx="11573896" cy="4824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r>
              <a:rPr lang="en-US" dirty="0"/>
              <a:t>Text comment, text ... Text, comment, text ... Text, comment, text ...</a:t>
            </a:r>
          </a:p>
          <a:p>
            <a:pPr lvl="1"/>
            <a:r>
              <a:rPr lang="cs-CZ" dirty="0"/>
              <a:t>Text comment, text ... Text, comment, text ... Text, comment, text ...</a:t>
            </a:r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/>
              <a:t>IPSOS pro AMSP_Young Business_2017</a:t>
            </a:r>
            <a:endParaRPr lang="cs-CZ" dirty="0"/>
          </a:p>
        </p:txBody>
      </p:sp>
      <p:sp>
        <p:nvSpPr>
          <p:cNvPr id="9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-60019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rmAutofit/>
          </a:bodyPr>
          <a:lstStyle/>
          <a:p>
            <a:r>
              <a:rPr lang="en-US" dirty="0"/>
              <a:t>Click to edit template headings</a:t>
            </a:r>
            <a:r>
              <a:rPr lang="cs-CZ" dirty="0"/>
              <a:t> </a:t>
            </a:r>
            <a:r>
              <a:rPr lang="en-US" dirty="0"/>
              <a:t>style.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836498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ZE White_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 userDrawn="1"/>
        </p:nvSpPr>
        <p:spPr>
          <a:xfrm>
            <a:off x="3640680" y="5823459"/>
            <a:ext cx="5104537" cy="359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021367" algn="l"/>
              </a:tabLst>
              <a:defRPr/>
            </a:pPr>
            <a:r>
              <a:rPr lang="cs-CZ" sz="1733" kern="0" noProof="1">
                <a:solidFill>
                  <a:srgbClr val="404040"/>
                </a:solidFill>
                <a:cs typeface="Calibri" pitchFamily="34" charset="0"/>
              </a:rPr>
              <a:t>Na Příkopě 22, Slovanský dům</a:t>
            </a:r>
            <a:r>
              <a:rPr lang="en-US" sz="1733" kern="0" noProof="1">
                <a:solidFill>
                  <a:srgbClr val="404040"/>
                </a:solidFill>
                <a:cs typeface="Calibri" pitchFamily="34" charset="0"/>
              </a:rPr>
              <a:t>, 110 00 Praha 1</a:t>
            </a: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1985741" y="6255127"/>
            <a:ext cx="8182129" cy="53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2671" tIns="61340" rIns="122671" bIns="61340">
            <a:spAutoFit/>
          </a:bodyPr>
          <a:lstStyle/>
          <a:p>
            <a:pPr algn="ctr" eaLnBrk="0" hangingPunct="0">
              <a:tabLst>
                <a:tab pos="2021367" algn="l"/>
              </a:tabLst>
            </a:pPr>
            <a:r>
              <a:rPr lang="en-GB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www.ipsos.cz</a:t>
            </a:r>
            <a:r>
              <a:rPr lang="cs-CZ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      </a:t>
            </a:r>
            <a:r>
              <a:rPr lang="en-GB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</a:t>
            </a:r>
            <a:r>
              <a:rPr lang="cs-CZ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www.ipsos.com</a:t>
            </a:r>
            <a:endParaRPr lang="en-GB" sz="2667" noProof="1">
              <a:solidFill>
                <a:srgbClr val="1F497D">
                  <a:lumMod val="60000"/>
                  <a:lumOff val="40000"/>
                </a:srgbClr>
              </a:solidFill>
              <a:cs typeface="Arial" pitchFamily="34" charset="0"/>
            </a:endParaRPr>
          </a:p>
        </p:txBody>
      </p:sp>
      <p:pic>
        <p:nvPicPr>
          <p:cNvPr id="23" name="Obrázek 22" descr="ceska_vlajka_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56776" y="5836353"/>
            <a:ext cx="624000" cy="269651"/>
          </a:xfrm>
          <a:prstGeom prst="rect">
            <a:avLst/>
          </a:prstGeom>
        </p:spPr>
      </p:pic>
      <p:sp>
        <p:nvSpPr>
          <p:cNvPr id="26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028916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G White_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1"/>
          <p:cNvSpPr>
            <a:spLocks noChangeArrowheads="1"/>
          </p:cNvSpPr>
          <p:nvPr userDrawn="1"/>
        </p:nvSpPr>
        <p:spPr bwMode="auto">
          <a:xfrm>
            <a:off x="1985741" y="6255127"/>
            <a:ext cx="8182129" cy="53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2671" tIns="61340" rIns="122671" bIns="61340">
            <a:spAutoFit/>
          </a:bodyPr>
          <a:lstStyle/>
          <a:p>
            <a:pPr algn="ctr" eaLnBrk="0" hangingPunct="0">
              <a:tabLst>
                <a:tab pos="2021367" algn="l"/>
              </a:tabLst>
            </a:pPr>
            <a:r>
              <a:rPr lang="en-GB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www.ipsos.cz</a:t>
            </a:r>
            <a:r>
              <a:rPr lang="cs-CZ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      </a:t>
            </a:r>
            <a:r>
              <a:rPr lang="en-GB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</a:t>
            </a:r>
            <a:r>
              <a:rPr lang="cs-CZ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www.ipsos.com</a:t>
            </a:r>
            <a:endParaRPr lang="en-GB" sz="2667" noProof="1">
              <a:solidFill>
                <a:srgbClr val="1F497D">
                  <a:lumMod val="60000"/>
                  <a:lumOff val="40000"/>
                </a:srgbClr>
              </a:solidFill>
              <a:cs typeface="Arial" pitchFamily="34" charset="0"/>
            </a:endParaRPr>
          </a:p>
        </p:txBody>
      </p:sp>
      <p:sp>
        <p:nvSpPr>
          <p:cNvPr id="29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0" name="Obdélník 29"/>
          <p:cNvSpPr/>
          <p:nvPr userDrawn="1"/>
        </p:nvSpPr>
        <p:spPr>
          <a:xfrm>
            <a:off x="3640680" y="5823459"/>
            <a:ext cx="5104537" cy="359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021367" algn="l"/>
              </a:tabLst>
              <a:defRPr/>
            </a:pPr>
            <a:r>
              <a:rPr lang="cs-CZ" sz="1733" kern="0" noProof="1">
                <a:solidFill>
                  <a:srgbClr val="404040"/>
                </a:solidFill>
                <a:cs typeface="Calibri" pitchFamily="34" charset="0"/>
              </a:rPr>
              <a:t>Na Prikope 22, Slovansky dum</a:t>
            </a:r>
            <a:r>
              <a:rPr lang="en-US" sz="1733" kern="0" noProof="1">
                <a:solidFill>
                  <a:srgbClr val="404040"/>
                </a:solidFill>
                <a:cs typeface="Calibri" pitchFamily="34" charset="0"/>
              </a:rPr>
              <a:t>, 110 00 Praha 1</a:t>
            </a:r>
          </a:p>
        </p:txBody>
      </p:sp>
      <p:pic>
        <p:nvPicPr>
          <p:cNvPr id="31" name="Obrázek 30" descr="ceska_vlajka_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56776" y="5836353"/>
            <a:ext cx="624000" cy="269651"/>
          </a:xfrm>
          <a:prstGeom prst="rect">
            <a:avLst/>
          </a:prstGeom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03287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_White_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1"/>
          <p:cNvSpPr>
            <a:spLocks noChangeArrowheads="1"/>
          </p:cNvSpPr>
          <p:nvPr userDrawn="1"/>
        </p:nvSpPr>
        <p:spPr bwMode="auto">
          <a:xfrm>
            <a:off x="1985741" y="6255127"/>
            <a:ext cx="8182129" cy="53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2671" tIns="61340" rIns="122671" bIns="61340">
            <a:spAutoFit/>
          </a:bodyPr>
          <a:lstStyle/>
          <a:p>
            <a:pPr algn="ctr" eaLnBrk="0" hangingPunct="0">
              <a:tabLst>
                <a:tab pos="2021367" algn="l"/>
              </a:tabLst>
            </a:pPr>
            <a:r>
              <a:rPr lang="en-GB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</a:t>
            </a:r>
            <a:r>
              <a:rPr lang="cs-CZ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sk       </a:t>
            </a:r>
            <a:r>
              <a:rPr lang="en-GB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 </a:t>
            </a:r>
            <a:r>
              <a:rPr lang="cs-CZ" sz="2667" noProof="1">
                <a:solidFill>
                  <a:srgbClr val="1F497D">
                    <a:lumMod val="60000"/>
                    <a:lumOff val="40000"/>
                  </a:srgbClr>
                </a:solidFill>
                <a:cs typeface="Arial" pitchFamily="34" charset="0"/>
              </a:rPr>
              <a:t>www.ipsos.com</a:t>
            </a:r>
            <a:endParaRPr lang="en-GB" sz="2667" noProof="1">
              <a:solidFill>
                <a:srgbClr val="1F497D">
                  <a:lumMod val="60000"/>
                  <a:lumOff val="40000"/>
                </a:srgbClr>
              </a:solidFill>
              <a:cs typeface="Arial" pitchFamily="34" charset="0"/>
            </a:endParaRPr>
          </a:p>
        </p:txBody>
      </p:sp>
      <p:sp>
        <p:nvSpPr>
          <p:cNvPr id="29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8475"/>
            <a:ext cx="11573896" cy="626296"/>
          </a:xfrm>
          <a:prstGeom prst="rect">
            <a:avLst/>
          </a:prstGeom>
        </p:spPr>
        <p:txBody>
          <a:bodyPr vert="horz" lIns="36000" tIns="45720" rIns="36000" bIns="45720" rtlCol="0" anchor="t">
            <a:noAutofit/>
          </a:bodyPr>
          <a:lstStyle>
            <a:lvl1pPr>
              <a:defRPr sz="3733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0" name="Obdélník 29"/>
          <p:cNvSpPr/>
          <p:nvPr userDrawn="1"/>
        </p:nvSpPr>
        <p:spPr>
          <a:xfrm>
            <a:off x="3775773" y="5823459"/>
            <a:ext cx="5104537" cy="359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021367" algn="l"/>
              </a:tabLst>
              <a:defRPr/>
            </a:pPr>
            <a:r>
              <a:rPr lang="cs-CZ" sz="1733" kern="0" dirty="0">
                <a:solidFill>
                  <a:srgbClr val="404040"/>
                </a:solidFill>
                <a:cs typeface="Calibri" panose="020F0502020204030204" pitchFamily="34" charset="0"/>
              </a:rPr>
              <a:t>Heydukova 12, 811 08 Bratislava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2" name="Obrázek 11" descr="slovenska_vlajka_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042835" y="5846769"/>
            <a:ext cx="624000" cy="30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7984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ulní sníme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93513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ulní sníme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 userDrawn="1"/>
        </p:nvSpPr>
        <p:spPr>
          <a:xfrm>
            <a:off x="1" y="474134"/>
            <a:ext cx="97367" cy="9376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 sz="2400">
              <a:solidFill>
                <a:srgbClr val="FFFFFF"/>
              </a:solidFill>
            </a:endParaRPr>
          </a:p>
        </p:txBody>
      </p:sp>
      <p:cxnSp>
        <p:nvCxnSpPr>
          <p:cNvPr id="6" name="Přímá spojnice 5"/>
          <p:cNvCxnSpPr/>
          <p:nvPr userDrawn="1"/>
        </p:nvCxnSpPr>
        <p:spPr>
          <a:xfrm>
            <a:off x="1128185" y="1001184"/>
            <a:ext cx="9935633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ázek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84" y="1524000"/>
            <a:ext cx="1363133" cy="188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ástupný symbol pro text 10"/>
          <p:cNvSpPr>
            <a:spLocks noGrp="1"/>
          </p:cNvSpPr>
          <p:nvPr>
            <p:ph type="body" sz="quarter" idx="11"/>
          </p:nvPr>
        </p:nvSpPr>
        <p:spPr>
          <a:xfrm>
            <a:off x="1007435" y="1075200"/>
            <a:ext cx="8448565" cy="8448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-431989" algn="l" defTabSz="12191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DDB00"/>
              </a:buClr>
              <a:buSzTx/>
              <a:buFont typeface="Wingdings" panose="05000000000000000000" pitchFamily="2" charset="2"/>
              <a:buNone/>
              <a:tabLst/>
              <a:defRPr sz="2667"/>
            </a:lvl1pPr>
          </a:lstStyle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</p:txBody>
      </p:sp>
      <p:sp>
        <p:nvSpPr>
          <p:cNvPr id="17" name="Zástupný symbol pro obrázek 16"/>
          <p:cNvSpPr>
            <a:spLocks noGrp="1"/>
          </p:cNvSpPr>
          <p:nvPr>
            <p:ph type="pic" sz="quarter" idx="12"/>
          </p:nvPr>
        </p:nvSpPr>
        <p:spPr>
          <a:xfrm>
            <a:off x="1" y="1934995"/>
            <a:ext cx="12192001" cy="49230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noProof="0"/>
              <a:t>Kliknutím na ikonu přidáte obrázek.</a:t>
            </a:r>
          </a:p>
        </p:txBody>
      </p:sp>
      <p:sp>
        <p:nvSpPr>
          <p:cNvPr id="8" name="Zástupný symbol pro text 15"/>
          <p:cNvSpPr>
            <a:spLocks noGrp="1"/>
          </p:cNvSpPr>
          <p:nvPr>
            <p:ph type="body" sz="quarter" idx="13" hasCustomPrompt="1"/>
          </p:nvPr>
        </p:nvSpPr>
        <p:spPr>
          <a:xfrm>
            <a:off x="979200" y="259200"/>
            <a:ext cx="10080000" cy="76805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4000" b="1"/>
            </a:lvl1pPr>
          </a:lstStyle>
          <a:p>
            <a:pPr lvl="0"/>
            <a:r>
              <a:rPr lang="cs-CZ" dirty="0"/>
              <a:t>Kliknutím vložíte nadpis.</a:t>
            </a:r>
          </a:p>
        </p:txBody>
      </p:sp>
    </p:spTree>
    <p:extLst>
      <p:ext uri="{BB962C8B-B14F-4D97-AF65-F5344CB8AC3E}">
        <p14:creationId xmlns:p14="http://schemas.microsoft.com/office/powerpoint/2010/main" val="3818498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Přímá spojnice 2"/>
          <p:cNvCxnSpPr/>
          <p:nvPr userDrawn="1"/>
        </p:nvCxnSpPr>
        <p:spPr>
          <a:xfrm>
            <a:off x="10750551" y="6432551"/>
            <a:ext cx="0" cy="269875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5"/>
          <p:cNvSpPr txBox="1">
            <a:spLocks noChangeArrowheads="1"/>
          </p:cNvSpPr>
          <p:nvPr userDrawn="1"/>
        </p:nvSpPr>
        <p:spPr bwMode="auto">
          <a:xfrm>
            <a:off x="10941879" y="6379896"/>
            <a:ext cx="527896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fld id="{BF7B8FF5-4D83-492E-975F-30B7E8858BD3}" type="slidenum">
              <a:rPr lang="cs-CZ" sz="1467">
                <a:solidFill>
                  <a:srgbClr val="002776"/>
                </a:solidFill>
              </a:rPr>
              <a:pPr algn="l">
                <a:defRPr/>
              </a:pPr>
              <a:t>‹#›</a:t>
            </a:fld>
            <a:endParaRPr lang="cs-CZ" sz="1467" dirty="0">
              <a:solidFill>
                <a:srgbClr val="002776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371" y="6460596"/>
            <a:ext cx="1363447" cy="187993"/>
          </a:xfrm>
          <a:prstGeom prst="rect">
            <a:avLst/>
          </a:prstGeom>
        </p:spPr>
      </p:pic>
      <p:sp>
        <p:nvSpPr>
          <p:cNvPr id="9" name="Zástupný symbol pro text 7"/>
          <p:cNvSpPr>
            <a:spLocks noGrp="1"/>
          </p:cNvSpPr>
          <p:nvPr>
            <p:ph type="body" sz="quarter" idx="12" hasCustomPrompt="1"/>
          </p:nvPr>
        </p:nvSpPr>
        <p:spPr>
          <a:xfrm>
            <a:off x="2803200" y="164637"/>
            <a:ext cx="8284800" cy="8625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4000" b="1"/>
            </a:lvl1pPr>
          </a:lstStyle>
          <a:p>
            <a:pPr lvl="0"/>
            <a:r>
              <a:rPr lang="cs-CZ" dirty="0"/>
              <a:t>Kliknutím vložíte nadpis.</a:t>
            </a:r>
          </a:p>
        </p:txBody>
      </p:sp>
      <p:sp>
        <p:nvSpPr>
          <p:cNvPr id="8" name="Zástupný symbol pro obsah 2"/>
          <p:cNvSpPr>
            <a:spLocks noGrp="1"/>
          </p:cNvSpPr>
          <p:nvPr>
            <p:ph idx="11" hasCustomPrompt="1"/>
          </p:nvPr>
        </p:nvSpPr>
        <p:spPr>
          <a:xfrm>
            <a:off x="2800176" y="1028734"/>
            <a:ext cx="8288379" cy="5184575"/>
          </a:xfrm>
          <a:prstGeom prst="rect">
            <a:avLst/>
          </a:prstGeom>
        </p:spPr>
        <p:txBody>
          <a:bodyPr>
            <a:noAutofit/>
          </a:bodyPr>
          <a:lstStyle>
            <a:lvl1pPr marL="359991" marR="0" indent="-359991" algn="l" defTabSz="12191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 sz="2667"/>
            </a:lvl1pPr>
            <a:lvl2pPr marL="723882" indent="-292093">
              <a:defRPr sz="2400"/>
            </a:lvl2pPr>
            <a:lvl3pPr marL="1077357" indent="-260344">
              <a:defRPr sz="2133"/>
            </a:lvl3pPr>
            <a:lvl4pPr>
              <a:defRPr sz="1867"/>
            </a:lvl4pPr>
            <a:lvl5pPr>
              <a:defRPr sz="1600"/>
            </a:lvl5pPr>
          </a:lstStyle>
          <a:p>
            <a:pPr marL="353475" marR="0" lvl="0" indent="-353475" algn="l" defTabSz="12191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cs-CZ" dirty="0"/>
              <a:t>Boční menu je vytvořeno tabulkou. Do plochy pod menu je možné vložit obrázek. Velikost obrázku závisí na počtu položek v menu.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6983209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bez obráz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Přímá spojnice 2"/>
          <p:cNvCxnSpPr/>
          <p:nvPr userDrawn="1"/>
        </p:nvCxnSpPr>
        <p:spPr>
          <a:xfrm>
            <a:off x="10750551" y="6432551"/>
            <a:ext cx="0" cy="269875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5"/>
          <p:cNvSpPr txBox="1">
            <a:spLocks noChangeArrowheads="1"/>
          </p:cNvSpPr>
          <p:nvPr userDrawn="1"/>
        </p:nvSpPr>
        <p:spPr bwMode="auto">
          <a:xfrm>
            <a:off x="10941879" y="6379896"/>
            <a:ext cx="527896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fld id="{BF7B8FF5-4D83-492E-975F-30B7E8858BD3}" type="slidenum">
              <a:rPr lang="cs-CZ" sz="1467">
                <a:solidFill>
                  <a:srgbClr val="002776"/>
                </a:solidFill>
              </a:rPr>
              <a:pPr algn="l">
                <a:defRPr/>
              </a:pPr>
              <a:t>‹#›</a:t>
            </a:fld>
            <a:endParaRPr lang="cs-CZ" sz="1467" dirty="0">
              <a:solidFill>
                <a:srgbClr val="002776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371" y="6460596"/>
            <a:ext cx="1363447" cy="187993"/>
          </a:xfrm>
          <a:prstGeom prst="rect">
            <a:avLst/>
          </a:prstGeom>
        </p:spPr>
      </p:pic>
      <p:sp>
        <p:nvSpPr>
          <p:cNvPr id="8" name="Zástupný symbol pro text 7"/>
          <p:cNvSpPr>
            <a:spLocks noGrp="1"/>
          </p:cNvSpPr>
          <p:nvPr>
            <p:ph type="body" sz="quarter" idx="12" hasCustomPrompt="1"/>
          </p:nvPr>
        </p:nvSpPr>
        <p:spPr>
          <a:xfrm>
            <a:off x="2803200" y="164637"/>
            <a:ext cx="8284800" cy="8625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4000" b="1"/>
            </a:lvl1pPr>
          </a:lstStyle>
          <a:p>
            <a:pPr lvl="0"/>
            <a:r>
              <a:rPr lang="cs-CZ" dirty="0"/>
              <a:t>Kliknutím vložíte nadpis.</a:t>
            </a:r>
          </a:p>
        </p:txBody>
      </p:sp>
      <p:sp>
        <p:nvSpPr>
          <p:cNvPr id="7" name="Zástupný symbol pro obsah 2"/>
          <p:cNvSpPr>
            <a:spLocks noGrp="1"/>
          </p:cNvSpPr>
          <p:nvPr>
            <p:ph idx="11" hasCustomPrompt="1"/>
          </p:nvPr>
        </p:nvSpPr>
        <p:spPr>
          <a:xfrm>
            <a:off x="2800176" y="1028734"/>
            <a:ext cx="8288379" cy="5184575"/>
          </a:xfrm>
          <a:prstGeom prst="rect">
            <a:avLst/>
          </a:prstGeom>
        </p:spPr>
        <p:txBody>
          <a:bodyPr>
            <a:noAutofit/>
          </a:bodyPr>
          <a:lstStyle>
            <a:lvl1pPr marL="359991" marR="0" indent="-359991" algn="l" defTabSz="12191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 sz="2667"/>
            </a:lvl1pPr>
            <a:lvl2pPr marL="723882" indent="-292093">
              <a:defRPr sz="2400"/>
            </a:lvl2pPr>
            <a:lvl3pPr marL="1077357" indent="-260344">
              <a:defRPr sz="2133"/>
            </a:lvl3pPr>
            <a:lvl4pPr>
              <a:defRPr sz="1867"/>
            </a:lvl4pPr>
            <a:lvl5pPr>
              <a:defRPr sz="1600"/>
            </a:lvl5pPr>
          </a:lstStyle>
          <a:p>
            <a:pPr marL="353475" marR="0" lvl="0" indent="-353475" algn="l" defTabSz="12191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cs-CZ" dirty="0"/>
              <a:t>Boční menu je vytvořeno tabulkou. 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1798493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po celé výšce sním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Přímá spojnice 2"/>
          <p:cNvCxnSpPr/>
          <p:nvPr userDrawn="1"/>
        </p:nvCxnSpPr>
        <p:spPr>
          <a:xfrm>
            <a:off x="10750551" y="6432551"/>
            <a:ext cx="0" cy="269875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5"/>
          <p:cNvSpPr txBox="1">
            <a:spLocks noChangeArrowheads="1"/>
          </p:cNvSpPr>
          <p:nvPr userDrawn="1"/>
        </p:nvSpPr>
        <p:spPr bwMode="auto">
          <a:xfrm>
            <a:off x="10941879" y="6379896"/>
            <a:ext cx="527896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fld id="{BF7B8FF5-4D83-492E-975F-30B7E8858BD3}" type="slidenum">
              <a:rPr lang="cs-CZ" sz="1467">
                <a:solidFill>
                  <a:srgbClr val="002776"/>
                </a:solidFill>
              </a:rPr>
              <a:pPr algn="l">
                <a:defRPr/>
              </a:pPr>
              <a:t>‹#›</a:t>
            </a:fld>
            <a:endParaRPr lang="cs-CZ" sz="1467" dirty="0">
              <a:solidFill>
                <a:srgbClr val="002776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371" y="6460596"/>
            <a:ext cx="1363447" cy="187993"/>
          </a:xfrm>
          <a:prstGeom prst="rect">
            <a:avLst/>
          </a:prstGeom>
        </p:spPr>
      </p:pic>
      <p:sp>
        <p:nvSpPr>
          <p:cNvPr id="8" name="Zástupný symbol pro text 7"/>
          <p:cNvSpPr>
            <a:spLocks noGrp="1"/>
          </p:cNvSpPr>
          <p:nvPr>
            <p:ph type="body" sz="quarter" idx="12" hasCustomPrompt="1"/>
          </p:nvPr>
        </p:nvSpPr>
        <p:spPr>
          <a:xfrm>
            <a:off x="2803200" y="164637"/>
            <a:ext cx="8284800" cy="8625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4000" b="1"/>
            </a:lvl1pPr>
          </a:lstStyle>
          <a:p>
            <a:pPr lvl="0"/>
            <a:r>
              <a:rPr lang="cs-CZ" dirty="0"/>
              <a:t>Kliknutím vložíte nadpis.</a:t>
            </a:r>
          </a:p>
        </p:txBody>
      </p:sp>
      <p:sp>
        <p:nvSpPr>
          <p:cNvPr id="9" name="Zástupný symbol pro obsah 2"/>
          <p:cNvSpPr>
            <a:spLocks noGrp="1"/>
          </p:cNvSpPr>
          <p:nvPr>
            <p:ph idx="11" hasCustomPrompt="1"/>
          </p:nvPr>
        </p:nvSpPr>
        <p:spPr>
          <a:xfrm>
            <a:off x="2800176" y="1028734"/>
            <a:ext cx="8288379" cy="5184575"/>
          </a:xfrm>
          <a:prstGeom prst="rect">
            <a:avLst/>
          </a:prstGeom>
        </p:spPr>
        <p:txBody>
          <a:bodyPr>
            <a:noAutofit/>
          </a:bodyPr>
          <a:lstStyle>
            <a:lvl1pPr marL="359991" marR="0" indent="-359991" algn="l" defTabSz="12191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 sz="2667"/>
            </a:lvl1pPr>
            <a:lvl2pPr marL="723882" indent="-292093">
              <a:defRPr sz="2400"/>
            </a:lvl2pPr>
            <a:lvl3pPr marL="1077357" indent="-260344">
              <a:defRPr sz="2133"/>
            </a:lvl3pPr>
            <a:lvl4pPr>
              <a:defRPr sz="1867"/>
            </a:lvl4pPr>
            <a:lvl5pPr>
              <a:defRPr sz="1600"/>
            </a:lvl5pPr>
          </a:lstStyle>
          <a:p>
            <a:pPr marL="353475" marR="0" lvl="0" indent="-353475" algn="l" defTabSz="12191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cs-CZ" dirty="0"/>
              <a:t>Boční menu je vytvořeno tabulkou. 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0204416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2173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" y="651"/>
            <a:ext cx="12188385" cy="6856699"/>
          </a:xfrm>
          <a:prstGeom prst="rect">
            <a:avLst/>
          </a:prstGeom>
        </p:spPr>
      </p:pic>
      <p:sp>
        <p:nvSpPr>
          <p:cNvPr id="5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0" y="2362848"/>
            <a:ext cx="4079776" cy="1258888"/>
          </a:xfrm>
        </p:spPr>
        <p:txBody>
          <a:bodyPr/>
          <a:lstStyle>
            <a:lvl1pPr algn="ct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POŠTA PARTNER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" y="3389920"/>
            <a:ext cx="4079775" cy="1440160"/>
          </a:xfrm>
        </p:spPr>
        <p:txBody>
          <a:bodyPr/>
          <a:lstStyle>
            <a:lvl1pPr marL="0" indent="0" algn="ctr">
              <a:spcBef>
                <a:spcPts val="0"/>
              </a:spcBef>
              <a:buFontTx/>
              <a:buNone/>
              <a:defRPr sz="2000"/>
            </a:lvl1pPr>
          </a:lstStyle>
          <a:p>
            <a:r>
              <a:rPr lang="cs-CZ" dirty="0"/>
              <a:t>SPOLEČNĚ PRO BUDOUCNOST</a:t>
            </a:r>
          </a:p>
          <a:p>
            <a:r>
              <a:rPr lang="cs-CZ" dirty="0"/>
              <a:t>VAŠICH OBCÍ</a:t>
            </a:r>
          </a:p>
        </p:txBody>
      </p:sp>
      <p:cxnSp>
        <p:nvCxnSpPr>
          <p:cNvPr id="9" name="Přímá spojnice 8"/>
          <p:cNvCxnSpPr/>
          <p:nvPr userDrawn="1"/>
        </p:nvCxnSpPr>
        <p:spPr>
          <a:xfrm>
            <a:off x="447003" y="3332989"/>
            <a:ext cx="316835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94152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975973" y="1880632"/>
            <a:ext cx="1078465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75973" y="336650"/>
            <a:ext cx="10784656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/>
              <a:t>Co je Pošta Partner</a:t>
            </a:r>
          </a:p>
        </p:txBody>
      </p:sp>
      <p:sp>
        <p:nvSpPr>
          <p:cNvPr id="4" name="Obdélník 3"/>
          <p:cNvSpPr/>
          <p:nvPr userDrawn="1"/>
        </p:nvSpPr>
        <p:spPr>
          <a:xfrm>
            <a:off x="-1" y="501651"/>
            <a:ext cx="98425" cy="9376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cxnSp>
        <p:nvCxnSpPr>
          <p:cNvPr id="5" name="Přímá spojnice 4"/>
          <p:cNvCxnSpPr/>
          <p:nvPr userDrawn="1"/>
        </p:nvCxnSpPr>
        <p:spPr>
          <a:xfrm>
            <a:off x="1128000" y="1028733"/>
            <a:ext cx="9502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8308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1838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5.png"/><Relationship Id="rId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90653" y="1989137"/>
            <a:ext cx="9410700" cy="4464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96800" y="6570640"/>
            <a:ext cx="6624000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sp>
        <p:nvSpPr>
          <p:cNvPr id="6" name="Zástupný symbol pro nadpis 1"/>
          <p:cNvSpPr txBox="1">
            <a:spLocks/>
          </p:cNvSpPr>
          <p:nvPr userDrawn="1"/>
        </p:nvSpPr>
        <p:spPr>
          <a:xfrm>
            <a:off x="282744" y="164637"/>
            <a:ext cx="11573896" cy="626296"/>
          </a:xfrm>
          <a:prstGeom prst="rect">
            <a:avLst/>
          </a:prstGeom>
        </p:spPr>
        <p:txBody>
          <a:bodyPr vert="horz" lIns="48000" tIns="60960" rIns="48000" bIns="6096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404040"/>
                </a:solidFill>
                <a:latin typeface="Calibri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cs-CZ" sz="3733" dirty="0"/>
              <a:t>Kliknutím lze upravit styl.</a:t>
            </a:r>
          </a:p>
        </p:txBody>
      </p:sp>
      <p:pic>
        <p:nvPicPr>
          <p:cNvPr id="7" name="Picture 10" descr="IPSOS_GAMECHANGERS_blue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11490219" y="6316897"/>
            <a:ext cx="503103" cy="47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032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dt="0"/>
  <p:txStyles>
    <p:titleStyle>
      <a:lvl1pPr algn="l" defTabSz="1219170" rtl="0" eaLnBrk="1" latinLnBrk="0" hangingPunct="1">
        <a:spcBef>
          <a:spcPct val="0"/>
        </a:spcBef>
        <a:buNone/>
        <a:defRPr sz="3733" b="1" kern="120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237061" indent="-237061" algn="l" defTabSz="1219170" rtl="0" eaLnBrk="1" latinLnBrk="0" hangingPunct="1">
        <a:spcBef>
          <a:spcPct val="20000"/>
        </a:spcBef>
        <a:buFont typeface="Wingdings" pitchFamily="2" charset="2"/>
        <a:buNone/>
        <a:defRPr sz="32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592652" indent="-270927" algn="l" defTabSz="1219170" rtl="0" eaLnBrk="1" latinLnBrk="0" hangingPunct="1">
        <a:spcBef>
          <a:spcPct val="20000"/>
        </a:spcBef>
        <a:buSzPct val="100000"/>
        <a:buFont typeface="Arial" pitchFamily="34" charset="0"/>
        <a:buNone/>
        <a:defRPr sz="2667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829713" indent="-169329" algn="l" defTabSz="1219170" rtl="0" eaLnBrk="1" latinLnBrk="0" hangingPunct="1">
        <a:spcBef>
          <a:spcPct val="20000"/>
        </a:spcBef>
        <a:buSzPct val="80000"/>
        <a:buFont typeface="Wingdings" pitchFamily="2" charset="2"/>
        <a:buNone/>
        <a:defRPr sz="2667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1202237" indent="-186262" algn="l" defTabSz="121917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1551479" indent="-186262" algn="l" defTabSz="1219170" rtl="0" eaLnBrk="1" latinLnBrk="0" hangingPunct="1">
        <a:spcBef>
          <a:spcPct val="20000"/>
        </a:spcBef>
        <a:buFont typeface="Arial" pitchFamily="34" charset="0"/>
        <a:buNone/>
        <a:defRPr sz="2133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104000" y="187200"/>
            <a:ext cx="10972800" cy="1143000"/>
          </a:xfrm>
          <a:prstGeom prst="rect">
            <a:avLst/>
          </a:prstGeom>
        </p:spPr>
        <p:txBody>
          <a:bodyPr vert="horz" lIns="36000" tIns="45720" rIns="3600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pic>
        <p:nvPicPr>
          <p:cNvPr id="10" name="Picture 10" descr="IPSOS_GAMECHANGERS_blue.png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11490219" y="6316897"/>
            <a:ext cx="503103" cy="47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3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hf hdr="0" dt="0"/>
  <p:txStyles>
    <p:titleStyle>
      <a:lvl1pPr algn="l" defTabSz="1219170" rtl="0" eaLnBrk="1" latinLnBrk="0" hangingPunct="1">
        <a:spcBef>
          <a:spcPct val="0"/>
        </a:spcBef>
        <a:buNone/>
        <a:defRPr sz="4267" b="1" kern="1200">
          <a:solidFill>
            <a:srgbClr val="404040"/>
          </a:solidFill>
          <a:latin typeface="+mj-lt"/>
          <a:ea typeface="+mj-ea"/>
          <a:cs typeface="Arial" pitchFamily="34" charset="0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26859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symbol pro nadpis 1"/>
          <p:cNvSpPr>
            <a:spLocks noGrp="1"/>
          </p:cNvSpPr>
          <p:nvPr>
            <p:ph type="title"/>
          </p:nvPr>
        </p:nvSpPr>
        <p:spPr>
          <a:xfrm>
            <a:off x="282744" y="165101"/>
            <a:ext cx="11573896" cy="625833"/>
          </a:xfrm>
          <a:prstGeom prst="rect">
            <a:avLst/>
          </a:prstGeom>
        </p:spPr>
        <p:txBody>
          <a:bodyPr vert="horz" lIns="36000" tIns="45720" rIns="3600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12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613205" y="6570000"/>
            <a:ext cx="6826944" cy="30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733" b="1">
                <a:solidFill>
                  <a:srgbClr val="40404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Ipsos pro AMSP: Export malých a středních firem</a:t>
            </a:r>
            <a:endParaRPr lang="cs-CZ" dirty="0"/>
          </a:p>
        </p:txBody>
      </p:sp>
      <p:pic>
        <p:nvPicPr>
          <p:cNvPr id="13" name="Picture 10" descr="IPSOS_GAMECHANGERS_blue.png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11490219" y="6316897"/>
            <a:ext cx="503103" cy="47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615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93" r:id="rId10"/>
  </p:sldLayoutIdLst>
  <p:hf hdr="0" dt="0"/>
  <p:txStyles>
    <p:titleStyle>
      <a:lvl1pPr algn="l" defTabSz="1219170" rtl="0" eaLnBrk="1" latinLnBrk="0" hangingPunct="1">
        <a:spcBef>
          <a:spcPct val="0"/>
        </a:spcBef>
        <a:buNone/>
        <a:defRPr sz="3733" b="1" kern="120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232828" indent="-232828" algn="l" defTabSz="1219170" rtl="0" eaLnBrk="1" latinLnBrk="0" hangingPunct="1">
        <a:spcBef>
          <a:spcPct val="20000"/>
        </a:spcBef>
        <a:buFont typeface="Wingdings" pitchFamily="2" charset="2"/>
        <a:buChar char="§"/>
        <a:defRPr sz="2667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592652" indent="-270927" algn="l" defTabSz="1219170" rtl="0" eaLnBrk="1" latinLnBrk="0" hangingPunct="1">
        <a:spcBef>
          <a:spcPct val="20000"/>
        </a:spcBef>
        <a:buSzPct val="100000"/>
        <a:buFont typeface="Wingdings" panose="05000000000000000000" pitchFamily="2" charset="2"/>
        <a:buChar char="§"/>
        <a:defRPr sz="2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829713" indent="-169329" algn="l" defTabSz="1219170" rtl="0" eaLnBrk="1" latinLnBrk="0" hangingPunct="1">
        <a:spcBef>
          <a:spcPct val="20000"/>
        </a:spcBef>
        <a:buSzPct val="100000"/>
        <a:buFont typeface="Arial" pitchFamily="34" charset="0"/>
        <a:buNone/>
        <a:defRPr sz="2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1202237" indent="-186262" algn="l" defTabSz="1219170" rtl="0" eaLnBrk="1" latinLnBrk="0" hangingPunct="1">
        <a:spcBef>
          <a:spcPct val="20000"/>
        </a:spcBef>
        <a:buFont typeface="Arial" pitchFamily="34" charset="0"/>
        <a:buNone/>
        <a:defRPr sz="2133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1676358" indent="-186262" algn="l" defTabSz="1219170" rtl="0" eaLnBrk="1" latinLnBrk="0" hangingPunct="1">
        <a:spcBef>
          <a:spcPct val="20000"/>
        </a:spcBef>
        <a:buFont typeface="Arial" pitchFamily="34" charset="0"/>
        <a:buNone/>
        <a:defRPr sz="1867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78">
          <p15:clr>
            <a:srgbClr val="F26B43"/>
          </p15:clr>
        </p15:guide>
        <p15:guide id="2" pos="158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IPSOS_GAMECHANGERS_blue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11490219" y="6316897"/>
            <a:ext cx="503103" cy="474643"/>
          </a:xfrm>
          <a:prstGeom prst="rect">
            <a:avLst/>
          </a:prstGeom>
        </p:spPr>
      </p:pic>
      <p:sp>
        <p:nvSpPr>
          <p:cNvPr id="4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-12824" y="654566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5F5F5F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2A2DB900-4F27-419C-B2D8-AAC4EB8D73B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75067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</p:sldLayoutIdLst>
  <p:hf hdr="0" dt="0"/>
  <p:txStyles>
    <p:titleStyle>
      <a:lvl1pPr algn="l" defTabSz="1219170" rtl="0" eaLnBrk="1" latinLnBrk="0" hangingPunct="1">
        <a:spcBef>
          <a:spcPct val="0"/>
        </a:spcBef>
        <a:buNone/>
        <a:defRPr sz="3733" b="1" kern="1200">
          <a:solidFill>
            <a:srgbClr val="404040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232828" indent="-232828" algn="l" defTabSz="1219170" rtl="0" eaLnBrk="1" latinLnBrk="0" hangingPunct="1">
        <a:spcBef>
          <a:spcPct val="20000"/>
        </a:spcBef>
        <a:buFont typeface="Wingdings" pitchFamily="2" charset="2"/>
        <a:buChar char="§"/>
        <a:defRPr sz="2667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1pPr>
      <a:lvl2pPr marL="592652" indent="-270927" algn="l" defTabSz="1219170" rtl="0" eaLnBrk="1" latinLnBrk="0" hangingPunct="1">
        <a:spcBef>
          <a:spcPct val="20000"/>
        </a:spcBef>
        <a:buSzPct val="100000"/>
        <a:buFont typeface="Wingdings" panose="05000000000000000000" pitchFamily="2" charset="2"/>
        <a:buChar char="§"/>
        <a:defRPr sz="2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2pPr>
      <a:lvl3pPr marL="829713" indent="-169329" algn="l" defTabSz="1219170" rtl="0" eaLnBrk="1" latinLnBrk="0" hangingPunct="1">
        <a:spcBef>
          <a:spcPct val="20000"/>
        </a:spcBef>
        <a:buSzPct val="100000"/>
        <a:buFont typeface="Arial" pitchFamily="34" charset="0"/>
        <a:buNone/>
        <a:defRPr sz="2400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3pPr>
      <a:lvl4pPr marL="1202237" indent="-186262" algn="l" defTabSz="1219170" rtl="0" eaLnBrk="1" latinLnBrk="0" hangingPunct="1">
        <a:spcBef>
          <a:spcPct val="20000"/>
        </a:spcBef>
        <a:buFont typeface="Arial" pitchFamily="34" charset="0"/>
        <a:buNone/>
        <a:defRPr sz="2133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4pPr>
      <a:lvl5pPr marL="1676358" indent="-186262" algn="l" defTabSz="1219170" rtl="0" eaLnBrk="1" latinLnBrk="0" hangingPunct="1">
        <a:spcBef>
          <a:spcPct val="20000"/>
        </a:spcBef>
        <a:buFont typeface="Arial" pitchFamily="34" charset="0"/>
        <a:buNone/>
        <a:defRPr sz="1867" kern="1200">
          <a:solidFill>
            <a:srgbClr val="404040"/>
          </a:solidFill>
          <a:latin typeface="Calibri" pitchFamily="34" charset="0"/>
          <a:ea typeface="+mn-ea"/>
          <a:cs typeface="Arial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2672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9pPr>
    </p:titleStyle>
    <p:bodyStyle>
      <a:lvl1pPr marL="0" indent="-431989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133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815980" indent="-38399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1151971" indent="-335992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867">
          <a:solidFill>
            <a:schemeClr val="tx1"/>
          </a:solidFill>
          <a:latin typeface="Calibri" panose="020F0502020204030204" pitchFamily="34" charset="0"/>
        </a:defRPr>
      </a:lvl3pPr>
      <a:lvl4pPr marL="1439964" indent="-287993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733">
          <a:solidFill>
            <a:schemeClr val="tx1"/>
          </a:solidFill>
          <a:latin typeface="Calibri" panose="020F0502020204030204" pitchFamily="34" charset="0"/>
        </a:defRPr>
      </a:lvl4pPr>
      <a:lvl5pPr marL="1679958" indent="-239994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600">
          <a:solidFill>
            <a:schemeClr val="tx1"/>
          </a:solidFill>
          <a:latin typeface="Calibri" panose="020F0502020204030204" pitchFamily="34" charset="0"/>
        </a:defRPr>
      </a:lvl5pPr>
      <a:lvl6pPr marL="3953834" indent="-469888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6pPr>
      <a:lvl7pPr marL="4563419" indent="-469888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7pPr>
      <a:lvl8pPr marL="5173004" indent="-469888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8pPr>
      <a:lvl9pPr marL="5782589" indent="-469888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75973" y="336650"/>
            <a:ext cx="10784656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/>
              <a:t>Co je Pošta Partner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5973" y="1880632"/>
            <a:ext cx="1078465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cxnSp>
        <p:nvCxnSpPr>
          <p:cNvPr id="12" name="Přímá spojnice 11"/>
          <p:cNvCxnSpPr/>
          <p:nvPr/>
        </p:nvCxnSpPr>
        <p:spPr>
          <a:xfrm>
            <a:off x="10750551" y="6432551"/>
            <a:ext cx="0" cy="269875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5"/>
          <p:cNvSpPr txBox="1">
            <a:spLocks noChangeArrowheads="1"/>
          </p:cNvSpPr>
          <p:nvPr/>
        </p:nvSpPr>
        <p:spPr bwMode="auto">
          <a:xfrm>
            <a:off x="10941879" y="6379896"/>
            <a:ext cx="1106783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fld id="{BF7B8FF5-4D83-492E-975F-30B7E8858BD3}" type="slidenum">
              <a:rPr lang="cs-CZ" sz="1467" smtClean="0"/>
              <a:pPr algn="l">
                <a:defRPr/>
              </a:pPr>
              <a:t>‹#›</a:t>
            </a:fld>
            <a:endParaRPr lang="cs-CZ" sz="1467" dirty="0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371" y="6460596"/>
            <a:ext cx="1363447" cy="1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73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9pPr>
    </p:titleStyle>
    <p:bodyStyle>
      <a:lvl1pPr marL="0" indent="-431989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133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815980" indent="-38399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1151971" indent="-335992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867">
          <a:solidFill>
            <a:schemeClr val="tx1"/>
          </a:solidFill>
          <a:latin typeface="Calibri" panose="020F0502020204030204" pitchFamily="34" charset="0"/>
        </a:defRPr>
      </a:lvl3pPr>
      <a:lvl4pPr marL="1439964" indent="-287993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733">
          <a:solidFill>
            <a:schemeClr val="tx1"/>
          </a:solidFill>
          <a:latin typeface="Calibri" panose="020F0502020204030204" pitchFamily="34" charset="0"/>
        </a:defRPr>
      </a:lvl4pPr>
      <a:lvl5pPr marL="1679958" indent="-239994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600">
          <a:solidFill>
            <a:schemeClr val="tx1"/>
          </a:solidFill>
          <a:latin typeface="Calibri" panose="020F0502020204030204" pitchFamily="34" charset="0"/>
        </a:defRPr>
      </a:lvl5pPr>
      <a:lvl6pPr marL="3953834" indent="-469888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6pPr>
      <a:lvl7pPr marL="4563419" indent="-469888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7pPr>
      <a:lvl8pPr marL="5173004" indent="-469888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8pPr>
      <a:lvl9pPr marL="5782589" indent="-469888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ceskaposta.cz/" TargetMode="Externa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e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8.xml"/><Relationship Id="rId4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chart" Target="../charts/chart9.xml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chart" Target="../charts/chart13.xml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Relationship Id="rId9" Type="http://schemas.openxmlformats.org/officeDocument/2006/relationships/chart" Target="../charts/char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1">
            <a:extLst>
              <a:ext uri="{FF2B5EF4-FFF2-40B4-BE49-F238E27FC236}">
                <a16:creationId xmlns:a16="http://schemas.microsoft.com/office/drawing/2014/main" id="{987431C5-364A-4868-A8A6-EF7B5CF6698A}"/>
              </a:ext>
            </a:extLst>
          </p:cNvPr>
          <p:cNvSpPr txBox="1">
            <a:spLocks/>
          </p:cNvSpPr>
          <p:nvPr/>
        </p:nvSpPr>
        <p:spPr>
          <a:xfrm>
            <a:off x="623392" y="1412776"/>
            <a:ext cx="10849205" cy="4503507"/>
          </a:xfrm>
          <a:prstGeom prst="rect">
            <a:avLst/>
          </a:prstGeom>
        </p:spPr>
        <p:txBody>
          <a:bodyPr vert="horz" lIns="121920" tIns="60960" rIns="121920" bIns="60960" rtlCol="0">
            <a:normAutofit fontScale="85000" lnSpcReduction="20000"/>
          </a:bodyPr>
          <a:lstStyle>
            <a:lvl1pPr marL="237061" indent="-237061" algn="l" defTabSz="1219170" rtl="0" eaLnBrk="1" latinLnBrk="0" hangingPunct="1">
              <a:spcBef>
                <a:spcPct val="20000"/>
              </a:spcBef>
              <a:buFont typeface="Wingdings" pitchFamily="2" charset="2"/>
              <a:buNone/>
              <a:defRPr sz="3200" kern="1200">
                <a:solidFill>
                  <a:srgbClr val="404040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592652" indent="-270927" algn="l" defTabSz="1219170" rtl="0" eaLnBrk="1" latinLnBrk="0" hangingPunct="1">
              <a:spcBef>
                <a:spcPct val="20000"/>
              </a:spcBef>
              <a:buSzPct val="100000"/>
              <a:buFont typeface="Arial" pitchFamily="34" charset="0"/>
              <a:buNone/>
              <a:defRPr sz="2667" kern="1200">
                <a:solidFill>
                  <a:srgbClr val="404040"/>
                </a:solidFill>
                <a:latin typeface="Calibri" pitchFamily="34" charset="0"/>
                <a:ea typeface="+mn-ea"/>
                <a:cs typeface="Arial" pitchFamily="34" charset="0"/>
              </a:defRPr>
            </a:lvl2pPr>
            <a:lvl3pPr marL="829713" indent="-169329" algn="l" defTabSz="1219170" rtl="0" eaLnBrk="1" latinLnBrk="0" hangingPunct="1">
              <a:spcBef>
                <a:spcPct val="20000"/>
              </a:spcBef>
              <a:buSzPct val="80000"/>
              <a:buFont typeface="Wingdings" pitchFamily="2" charset="2"/>
              <a:buNone/>
              <a:defRPr sz="2667" kern="1200">
                <a:solidFill>
                  <a:srgbClr val="404040"/>
                </a:solidFill>
                <a:latin typeface="Calibri" pitchFamily="34" charset="0"/>
                <a:ea typeface="+mn-ea"/>
                <a:cs typeface="Arial" pitchFamily="34" charset="0"/>
              </a:defRPr>
            </a:lvl3pPr>
            <a:lvl4pPr marL="1202237" indent="-186262" algn="l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404040"/>
                </a:solidFill>
                <a:latin typeface="Calibri" pitchFamily="34" charset="0"/>
                <a:ea typeface="+mn-ea"/>
                <a:cs typeface="Arial" pitchFamily="34" charset="0"/>
              </a:defRPr>
            </a:lvl4pPr>
            <a:lvl5pPr marL="1551479" indent="-186262" algn="l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sz="2133" kern="1200">
                <a:solidFill>
                  <a:srgbClr val="404040"/>
                </a:solidFill>
                <a:latin typeface="Calibri" pitchFamily="34" charset="0"/>
                <a:ea typeface="+mn-ea"/>
                <a:cs typeface="Arial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6073" indent="-316073" defTabSz="1625519"/>
            <a:endParaRPr lang="cs-CZ" sz="4267" dirty="0"/>
          </a:p>
          <a:p>
            <a:pPr marL="316073" indent="-316073" defTabSz="1625519"/>
            <a:endParaRPr lang="cs-CZ" sz="4267" dirty="0"/>
          </a:p>
          <a:p>
            <a:pPr marL="316073" indent="-316073" defTabSz="1625519"/>
            <a:endParaRPr lang="cs-CZ" sz="4267" dirty="0"/>
          </a:p>
          <a:p>
            <a:pPr marL="316073" indent="-316073" defTabSz="1625519"/>
            <a:r>
              <a:rPr lang="cs-CZ" sz="4267" dirty="0"/>
              <a:t>Tisková konference</a:t>
            </a:r>
          </a:p>
          <a:p>
            <a:pPr marL="316073" indent="-316073" defTabSz="1625519"/>
            <a:r>
              <a:rPr lang="cs-CZ" sz="4267" dirty="0"/>
              <a:t>11. září 2017</a:t>
            </a:r>
          </a:p>
          <a:p>
            <a:pPr marL="316073" indent="-316073" defTabSz="1625519"/>
            <a:endParaRPr lang="cs-CZ" sz="4267" dirty="0"/>
          </a:p>
          <a:p>
            <a:pPr marL="316073" indent="-316073" defTabSz="1625519"/>
            <a:r>
              <a:rPr lang="cs-CZ" sz="4267" b="1" dirty="0"/>
              <a:t>Jak se osvědčuje pošta Partner v malých obcích</a:t>
            </a:r>
            <a:endParaRPr lang="en-US" sz="4267" b="1" dirty="0"/>
          </a:p>
          <a:p>
            <a:pPr marL="316073" indent="-316073" defTabSz="1625519"/>
            <a:r>
              <a:rPr lang="cs-CZ" sz="4267" dirty="0"/>
              <a:t>Představení výsledků průzkumu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F23849F-C3C7-42C4-AC4F-CD1AEC8CF4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053" y="356659"/>
            <a:ext cx="1824203" cy="1945816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8BD8E7F6-945B-438E-B450-62EA60B1EC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310" y="548681"/>
            <a:ext cx="2567039" cy="14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342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2"/>
          <a:stretch/>
        </p:blipFill>
        <p:spPr>
          <a:xfrm>
            <a:off x="479524" y="0"/>
            <a:ext cx="11713301" cy="6858000"/>
          </a:xfrm>
          <a:prstGeom prst="rect">
            <a:avLst/>
          </a:prstGeom>
        </p:spPr>
      </p:pic>
      <p:pic>
        <p:nvPicPr>
          <p:cNvPr id="9219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356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" y="282237"/>
            <a:ext cx="4356100" cy="302048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9pPr>
          </a:lstStyle>
          <a:p>
            <a:pPr defTabSz="1219170">
              <a:defRPr/>
            </a:pPr>
            <a:r>
              <a:rPr lang="cs-CZ" sz="3600" kern="0" dirty="0">
                <a:solidFill>
                  <a:srgbClr val="002776"/>
                </a:solidFill>
              </a:rPr>
              <a:t>POŠTA PARTNER</a:t>
            </a: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1" y="3486152"/>
            <a:ext cx="4356100" cy="8069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bg2"/>
              </a:buClr>
              <a:buFontTx/>
              <a:buNone/>
              <a:defRPr sz="15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12000" indent="-288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4000" indent="-252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80000" indent="-216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654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4226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8798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3370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219170">
              <a:buClr>
                <a:srgbClr val="FDDB00"/>
              </a:buClr>
              <a:defRPr/>
            </a:pPr>
            <a:r>
              <a:rPr lang="cs-CZ" sz="2000" kern="0" dirty="0">
                <a:solidFill>
                  <a:srgbClr val="002776"/>
                </a:solidFill>
              </a:rPr>
              <a:t>SPOLEČNĚ PRO BUDOUCNOST</a:t>
            </a:r>
          </a:p>
          <a:p>
            <a:pPr defTabSz="1219170">
              <a:buClr>
                <a:srgbClr val="FDDB00"/>
              </a:buClr>
              <a:defRPr/>
            </a:pPr>
            <a:r>
              <a:rPr lang="cs-CZ" sz="2000" kern="0" dirty="0">
                <a:solidFill>
                  <a:srgbClr val="002776"/>
                </a:solidFill>
              </a:rPr>
              <a:t>NAŠICH OBCÍ</a:t>
            </a:r>
          </a:p>
        </p:txBody>
      </p:sp>
      <p:cxnSp>
        <p:nvCxnSpPr>
          <p:cNvPr id="4" name="Přímá spojnice 3"/>
          <p:cNvCxnSpPr/>
          <p:nvPr/>
        </p:nvCxnSpPr>
        <p:spPr>
          <a:xfrm>
            <a:off x="623393" y="3429000"/>
            <a:ext cx="316864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/>
          <p:cNvSpPr txBox="1"/>
          <p:nvPr/>
        </p:nvSpPr>
        <p:spPr>
          <a:xfrm>
            <a:off x="479525" y="5541235"/>
            <a:ext cx="3456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>
                <a:solidFill>
                  <a:srgbClr val="002776"/>
                </a:solidFill>
                <a:latin typeface="Calibri" panose="020F0502020204030204" pitchFamily="34" charset="0"/>
              </a:rPr>
              <a:t>Ing. Jan Foubík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>
                <a:solidFill>
                  <a:srgbClr val="002776"/>
                </a:solidFill>
                <a:latin typeface="Calibri" panose="020F0502020204030204" pitchFamily="34" charset="0"/>
              </a:rPr>
              <a:t>Ředitel divize obchodu a marketingu</a:t>
            </a:r>
          </a:p>
        </p:txBody>
      </p:sp>
    </p:spTree>
    <p:extLst>
      <p:ext uri="{BB962C8B-B14F-4D97-AF65-F5344CB8AC3E}">
        <p14:creationId xmlns:p14="http://schemas.microsoft.com/office/powerpoint/2010/main" val="1648261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939800" y="2180861"/>
            <a:ext cx="11252200" cy="1824203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cs-CZ" sz="24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975973" y="2236232"/>
            <a:ext cx="10784656" cy="3168352"/>
          </a:xfrm>
        </p:spPr>
        <p:txBody>
          <a:bodyPr/>
          <a:lstStyle/>
          <a:p>
            <a:pPr indent="0">
              <a:buNone/>
            </a:pPr>
            <a:r>
              <a:rPr lang="cs-CZ" sz="2667" b="1" dirty="0"/>
              <a:t>Pošta Partner, to je především:</a:t>
            </a:r>
            <a:endParaRPr lang="cs-CZ" sz="2667" dirty="0"/>
          </a:p>
          <a:p>
            <a:pPr lvl="0">
              <a:buClr>
                <a:schemeClr val="bg1"/>
              </a:buClr>
            </a:pPr>
            <a:r>
              <a:rPr lang="cs-CZ"/>
              <a:t>Efektivní zachování </a:t>
            </a:r>
            <a:r>
              <a:rPr lang="cs-CZ" dirty="0"/>
              <a:t>standardních poštovních služeb v obci</a:t>
            </a:r>
          </a:p>
          <a:p>
            <a:pPr lvl="0">
              <a:buClr>
                <a:schemeClr val="bg1"/>
              </a:buClr>
            </a:pPr>
            <a:r>
              <a:rPr lang="cs-CZ" dirty="0"/>
              <a:t>Stejný či ještě vyšší komfort pro občany</a:t>
            </a:r>
          </a:p>
          <a:p>
            <a:pPr lvl="0">
              <a:buClr>
                <a:schemeClr val="bg1"/>
              </a:buClr>
            </a:pPr>
            <a:r>
              <a:rPr lang="cs-CZ" dirty="0"/>
              <a:t>Řada výhod pro provozovatele pošty</a:t>
            </a:r>
          </a:p>
          <a:p>
            <a:endParaRPr lang="cs-CZ" dirty="0"/>
          </a:p>
          <a:p>
            <a:pPr indent="0">
              <a:buNone/>
            </a:pPr>
            <a:r>
              <a:rPr lang="cs-CZ" dirty="0"/>
              <a:t>Převod pošt na pošty Partner je v souladu s platnou legislativou ČR </a:t>
            </a:r>
            <a:br>
              <a:rPr lang="cs-CZ" dirty="0"/>
            </a:br>
            <a:r>
              <a:rPr lang="cs-CZ" dirty="0"/>
              <a:t>a s programovým prohlášením vlády.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je pošta Partner</a:t>
            </a:r>
          </a:p>
        </p:txBody>
      </p:sp>
      <p:sp>
        <p:nvSpPr>
          <p:cNvPr id="5" name="Zástupný symbol pro obsah 1"/>
          <p:cNvSpPr txBox="1">
            <a:spLocks/>
          </p:cNvSpPr>
          <p:nvPr/>
        </p:nvSpPr>
        <p:spPr bwMode="auto">
          <a:xfrm>
            <a:off x="1102784" y="1363133"/>
            <a:ext cx="10657845" cy="839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288000" numCol="1" anchor="t" anchorCtr="0" compatLnSpc="1">
            <a:prstTxWarp prst="textNoShape">
              <a:avLst/>
            </a:prstTxWarp>
          </a:bodyPr>
          <a:lstStyle>
            <a:lvl1pPr marL="0" indent="-324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12000" indent="-288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4000" indent="-252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80000" indent="-216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654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4226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8798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3370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indent="0" defTabSz="1219170">
              <a:buClr>
                <a:srgbClr val="FDDB00"/>
              </a:buClr>
              <a:buNone/>
            </a:pPr>
            <a:r>
              <a:rPr lang="cs-CZ" sz="2133" dirty="0">
                <a:solidFill>
                  <a:srgbClr val="002776"/>
                </a:solidFill>
              </a:rPr>
              <a:t>Pošta Partner je pošta provozovaná třetí osobou. </a:t>
            </a:r>
            <a:br>
              <a:rPr lang="cs-CZ" sz="2133" dirty="0">
                <a:solidFill>
                  <a:srgbClr val="002776"/>
                </a:solidFill>
              </a:rPr>
            </a:br>
            <a:r>
              <a:rPr lang="cs-CZ" sz="2133" dirty="0">
                <a:solidFill>
                  <a:srgbClr val="002776"/>
                </a:solidFill>
              </a:rPr>
              <a:t>Rozsah poskytovaných poštovních služeb odpovídá klasické poště.</a:t>
            </a:r>
          </a:p>
        </p:txBody>
      </p:sp>
      <p:cxnSp>
        <p:nvCxnSpPr>
          <p:cNvPr id="6" name="Přímá spojnice 5"/>
          <p:cNvCxnSpPr/>
          <p:nvPr/>
        </p:nvCxnSpPr>
        <p:spPr>
          <a:xfrm>
            <a:off x="1127690" y="1028733"/>
            <a:ext cx="4008204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295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Jaké služby zajišťuje pošta Partner</a:t>
            </a:r>
            <a:endParaRPr lang="cs-CZ" cap="all" dirty="0"/>
          </a:p>
        </p:txBody>
      </p:sp>
      <p:cxnSp>
        <p:nvCxnSpPr>
          <p:cNvPr id="6" name="Přímá spojnice 5"/>
          <p:cNvCxnSpPr/>
          <p:nvPr/>
        </p:nvCxnSpPr>
        <p:spPr>
          <a:xfrm>
            <a:off x="1127690" y="1028733"/>
            <a:ext cx="721802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1" t="32744" r="53200" b="50000"/>
          <a:stretch/>
        </p:blipFill>
        <p:spPr>
          <a:xfrm>
            <a:off x="1039475" y="2054349"/>
            <a:ext cx="843280" cy="755651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1" t="11282" r="56217" b="71462"/>
          <a:stretch/>
        </p:blipFill>
        <p:spPr>
          <a:xfrm>
            <a:off x="1030160" y="1360923"/>
            <a:ext cx="711200" cy="755651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1" t="54254" r="53200" b="28490"/>
          <a:stretch/>
        </p:blipFill>
        <p:spPr>
          <a:xfrm>
            <a:off x="1028416" y="2724415"/>
            <a:ext cx="843280" cy="755651"/>
          </a:xfrm>
          <a:prstGeom prst="rect">
            <a:avLst/>
          </a:prstGeom>
        </p:spPr>
      </p:pic>
      <p:sp>
        <p:nvSpPr>
          <p:cNvPr id="11" name="Zástupný symbol pro obsah 1"/>
          <p:cNvSpPr txBox="1">
            <a:spLocks/>
          </p:cNvSpPr>
          <p:nvPr/>
        </p:nvSpPr>
        <p:spPr bwMode="auto">
          <a:xfrm>
            <a:off x="975973" y="4677139"/>
            <a:ext cx="1078465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0" indent="-324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12000" indent="-288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4000" indent="-252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80000" indent="-216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654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4226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8798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3370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indent="0" defTabSz="1219170">
              <a:buClr>
                <a:srgbClr val="FDDB00"/>
              </a:buClr>
              <a:buNone/>
            </a:pPr>
            <a:r>
              <a:rPr lang="cs-CZ" sz="2133" kern="0" dirty="0">
                <a:solidFill>
                  <a:srgbClr val="002776"/>
                </a:solidFill>
              </a:rPr>
              <a:t>Pošta Partner </a:t>
            </a:r>
            <a:r>
              <a:rPr lang="cs-CZ" sz="2133" b="1" kern="0" dirty="0">
                <a:solidFill>
                  <a:srgbClr val="002776"/>
                </a:solidFill>
              </a:rPr>
              <a:t>nezajišťuje</a:t>
            </a:r>
            <a:r>
              <a:rPr lang="cs-CZ" sz="2133" kern="0" dirty="0">
                <a:solidFill>
                  <a:srgbClr val="002776"/>
                </a:solidFill>
              </a:rPr>
              <a:t> </a:t>
            </a:r>
            <a:r>
              <a:rPr lang="cs-CZ" sz="2133" b="1" kern="0" dirty="0">
                <a:solidFill>
                  <a:srgbClr val="002776"/>
                </a:solidFill>
              </a:rPr>
              <a:t>roznášku a dodávku zásilek koncovým adresátům</a:t>
            </a:r>
            <a:r>
              <a:rPr lang="cs-CZ" sz="2133" kern="0" dirty="0">
                <a:solidFill>
                  <a:srgbClr val="002776"/>
                </a:solidFill>
              </a:rPr>
              <a:t>.</a:t>
            </a:r>
          </a:p>
          <a:p>
            <a:pPr indent="0" defTabSz="1219170">
              <a:buClr>
                <a:srgbClr val="FDDB00"/>
              </a:buClr>
              <a:buNone/>
            </a:pPr>
            <a:endParaRPr lang="cs-CZ" sz="2133" kern="0" dirty="0">
              <a:solidFill>
                <a:srgbClr val="002776"/>
              </a:solidFill>
            </a:endParaRPr>
          </a:p>
          <a:p>
            <a:pPr indent="0" defTabSz="1219170">
              <a:buClr>
                <a:srgbClr val="FDDB00"/>
              </a:buClr>
              <a:buNone/>
            </a:pPr>
            <a:endParaRPr lang="cs-CZ" sz="2133" b="1" kern="0" dirty="0">
              <a:solidFill>
                <a:srgbClr val="002776"/>
              </a:solidFill>
            </a:endParaRPr>
          </a:p>
          <a:p>
            <a:pPr indent="-431989" defTabSz="1219170">
              <a:buClr>
                <a:srgbClr val="FDDB00"/>
              </a:buClr>
            </a:pPr>
            <a:endParaRPr lang="cs-CZ" sz="2133" kern="0" dirty="0">
              <a:solidFill>
                <a:srgbClr val="002776"/>
              </a:solidFill>
            </a:endParaRPr>
          </a:p>
        </p:txBody>
      </p:sp>
      <p:sp>
        <p:nvSpPr>
          <p:cNvPr id="13" name="Zástupný symbol pro obsah 1"/>
          <p:cNvSpPr txBox="1">
            <a:spLocks/>
          </p:cNvSpPr>
          <p:nvPr/>
        </p:nvSpPr>
        <p:spPr bwMode="auto">
          <a:xfrm>
            <a:off x="2016000" y="1497137"/>
            <a:ext cx="4416325" cy="529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0" indent="-324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12000" indent="-288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4000" indent="-252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80000" indent="-216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654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4226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8798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3370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indent="0" defTabSz="1219170">
              <a:buClr>
                <a:srgbClr val="FDDB00"/>
              </a:buClr>
              <a:buNone/>
            </a:pPr>
            <a:r>
              <a:rPr lang="cs-CZ" sz="2667" b="1" kern="0" dirty="0">
                <a:solidFill>
                  <a:srgbClr val="002776"/>
                </a:solidFill>
              </a:rPr>
              <a:t>Příjem a výdej zásilek</a:t>
            </a:r>
          </a:p>
        </p:txBody>
      </p:sp>
      <p:sp>
        <p:nvSpPr>
          <p:cNvPr id="14" name="Zástupný symbol pro obsah 1"/>
          <p:cNvSpPr txBox="1">
            <a:spLocks/>
          </p:cNvSpPr>
          <p:nvPr/>
        </p:nvSpPr>
        <p:spPr bwMode="auto">
          <a:xfrm>
            <a:off x="2016000" y="2167327"/>
            <a:ext cx="4416325" cy="529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0" indent="-324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12000" indent="-288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4000" indent="-252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80000" indent="-216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654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4226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8798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3370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indent="0" defTabSz="1219170">
              <a:buClr>
                <a:srgbClr val="FDDB00"/>
              </a:buClr>
              <a:buNone/>
            </a:pPr>
            <a:r>
              <a:rPr lang="cs-CZ" sz="2667" b="1" dirty="0">
                <a:solidFill>
                  <a:srgbClr val="002776"/>
                </a:solidFill>
              </a:rPr>
              <a:t>Peněžní služby</a:t>
            </a:r>
          </a:p>
        </p:txBody>
      </p:sp>
      <p:sp>
        <p:nvSpPr>
          <p:cNvPr id="15" name="Zástupný symbol pro obsah 1"/>
          <p:cNvSpPr txBox="1">
            <a:spLocks/>
          </p:cNvSpPr>
          <p:nvPr/>
        </p:nvSpPr>
        <p:spPr bwMode="auto">
          <a:xfrm>
            <a:off x="2016000" y="2894984"/>
            <a:ext cx="4416325" cy="529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0" indent="-324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12000" indent="-288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4000" indent="-252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80000" indent="-216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654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4226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8798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3370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indent="0" defTabSz="1219170">
              <a:buClr>
                <a:srgbClr val="FDDB00"/>
              </a:buClr>
              <a:buNone/>
            </a:pPr>
            <a:r>
              <a:rPr lang="cs-CZ" sz="2667" b="1" dirty="0">
                <a:solidFill>
                  <a:srgbClr val="002776"/>
                </a:solidFill>
              </a:rPr>
              <a:t>Základní bankovní služby</a:t>
            </a:r>
          </a:p>
        </p:txBody>
      </p:sp>
      <p:sp>
        <p:nvSpPr>
          <p:cNvPr id="16" name="Zástupný symbol pro obsah 1"/>
          <p:cNvSpPr txBox="1">
            <a:spLocks/>
          </p:cNvSpPr>
          <p:nvPr/>
        </p:nvSpPr>
        <p:spPr bwMode="auto">
          <a:xfrm>
            <a:off x="2016000" y="3620347"/>
            <a:ext cx="7536384" cy="481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0" indent="-324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12000" indent="-288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4000" indent="-252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80000" indent="-216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654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4226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8798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3370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indent="0" defTabSz="1219170">
              <a:buClr>
                <a:srgbClr val="FDDB00"/>
              </a:buClr>
              <a:buNone/>
            </a:pPr>
            <a:r>
              <a:rPr lang="cs-CZ" sz="2667" b="1" dirty="0">
                <a:solidFill>
                  <a:srgbClr val="002776"/>
                </a:solidFill>
              </a:rPr>
              <a:t>Prodej poštovních cenin a dalšího zboží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5" t="29898" r="26795" b="32853"/>
          <a:stretch/>
        </p:blipFill>
        <p:spPr>
          <a:xfrm>
            <a:off x="1030160" y="3537445"/>
            <a:ext cx="681165" cy="70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110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975973" y="381035"/>
            <a:ext cx="10784656" cy="647700"/>
          </a:xfrm>
        </p:spPr>
        <p:txBody>
          <a:bodyPr/>
          <a:lstStyle/>
          <a:p>
            <a:r>
              <a:rPr lang="cs-CZ" dirty="0"/>
              <a:t>Pobočková síť k 1. 9. 2017</a:t>
            </a:r>
          </a:p>
        </p:txBody>
      </p:sp>
      <p:cxnSp>
        <p:nvCxnSpPr>
          <p:cNvPr id="6" name="Přímá spojnice 5"/>
          <p:cNvCxnSpPr/>
          <p:nvPr/>
        </p:nvCxnSpPr>
        <p:spPr>
          <a:xfrm>
            <a:off x="1103446" y="1028733"/>
            <a:ext cx="5448364" cy="0"/>
          </a:xfrm>
          <a:prstGeom prst="line">
            <a:avLst/>
          </a:prstGeom>
          <a:ln w="34925">
            <a:solidFill>
              <a:srgbClr val="FED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ovéPole 8"/>
          <p:cNvSpPr txBox="1"/>
          <p:nvPr/>
        </p:nvSpPr>
        <p:spPr>
          <a:xfrm>
            <a:off x="873554" y="1295903"/>
            <a:ext cx="2726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cs-CZ" sz="2400" b="1" dirty="0">
                <a:solidFill>
                  <a:srgbClr val="002776"/>
                </a:solidFill>
                <a:latin typeface="Calibri" panose="020F0502020204030204" pitchFamily="34" charset="0"/>
              </a:rPr>
              <a:t>2 849 </a:t>
            </a:r>
            <a:r>
              <a:rPr lang="cs-CZ" sz="2133" dirty="0">
                <a:solidFill>
                  <a:srgbClr val="002776"/>
                </a:solidFill>
                <a:latin typeface="Calibri" panose="020F0502020204030204" pitchFamily="34" charset="0"/>
              </a:rPr>
              <a:t>vlastních pošt</a:t>
            </a:r>
          </a:p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cs-CZ" sz="2400" b="1" dirty="0">
                <a:solidFill>
                  <a:srgbClr val="002776"/>
                </a:solidFill>
                <a:latin typeface="Calibri" panose="020F0502020204030204" pitchFamily="34" charset="0"/>
              </a:rPr>
              <a:t>384</a:t>
            </a:r>
            <a:r>
              <a:rPr lang="cs-CZ" sz="2133" b="1" dirty="0">
                <a:solidFill>
                  <a:srgbClr val="002776"/>
                </a:solidFill>
                <a:latin typeface="Calibri" panose="020F0502020204030204" pitchFamily="34" charset="0"/>
              </a:rPr>
              <a:t> </a:t>
            </a:r>
            <a:r>
              <a:rPr lang="cs-CZ" sz="2133" dirty="0">
                <a:solidFill>
                  <a:srgbClr val="002776"/>
                </a:solidFill>
                <a:latin typeface="Calibri" panose="020F0502020204030204" pitchFamily="34" charset="0"/>
              </a:rPr>
              <a:t>pošt Partner</a:t>
            </a:r>
            <a:endParaRPr lang="cs-CZ" sz="1867" i="1" dirty="0">
              <a:solidFill>
                <a:srgbClr val="00277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" name="Graf 1"/>
          <p:cNvGraphicFramePr/>
          <p:nvPr>
            <p:extLst/>
          </p:nvPr>
        </p:nvGraphicFramePr>
        <p:xfrm>
          <a:off x="9003547" y="1123541"/>
          <a:ext cx="2905851" cy="2113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" name="TextovéPole 80"/>
          <p:cNvSpPr txBox="1"/>
          <p:nvPr/>
        </p:nvSpPr>
        <p:spPr>
          <a:xfrm>
            <a:off x="8784300" y="1235137"/>
            <a:ext cx="32505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rgbClr val="002776"/>
                </a:solidFill>
                <a:latin typeface="Calibri" panose="020F0502020204030204" pitchFamily="34" charset="0"/>
              </a:rPr>
              <a:t>Vývoj počtu pošt Partner v provozu</a:t>
            </a:r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63552" y="1419805"/>
            <a:ext cx="8064896" cy="4850217"/>
          </a:xfrm>
          <a:prstGeom prst="rect">
            <a:avLst/>
          </a:prstGeom>
        </p:spPr>
      </p:pic>
      <p:sp>
        <p:nvSpPr>
          <p:cNvPr id="83" name="TextovéPole 82"/>
          <p:cNvSpPr txBox="1"/>
          <p:nvPr/>
        </p:nvSpPr>
        <p:spPr>
          <a:xfrm>
            <a:off x="5471296" y="4451644"/>
            <a:ext cx="31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cs-CZ" sz="2400" b="1" dirty="0">
                <a:solidFill>
                  <a:srgbClr val="002776"/>
                </a:solidFill>
                <a:latin typeface="Calibri" panose="020F0502020204030204" pitchFamily="34" charset="0"/>
              </a:rPr>
              <a:t>18%</a:t>
            </a:r>
            <a:r>
              <a:rPr lang="cs-CZ" sz="2133" dirty="0">
                <a:solidFill>
                  <a:srgbClr val="002776"/>
                </a:solidFill>
                <a:latin typeface="Calibri" panose="020F0502020204030204" pitchFamily="34" charset="0"/>
              </a:rPr>
              <a:t> spotřebních družstev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681411" y="2968342"/>
            <a:ext cx="451250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cs-CZ" sz="2133" b="1" dirty="0">
                <a:solidFill>
                  <a:srgbClr val="002776"/>
                </a:solidFill>
                <a:latin typeface="Calibri" panose="020F0502020204030204" pitchFamily="34" charset="0"/>
              </a:rPr>
              <a:t>Struktura provozovatelů pošt Partner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3983766" y="3546040"/>
            <a:ext cx="2322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cs-CZ" sz="2400" b="1" dirty="0">
                <a:solidFill>
                  <a:srgbClr val="002776"/>
                </a:solidFill>
                <a:latin typeface="Calibri" panose="020F0502020204030204" pitchFamily="34" charset="0"/>
              </a:rPr>
              <a:t>54% </a:t>
            </a:r>
            <a:r>
              <a:rPr lang="cs-CZ" sz="2133" dirty="0">
                <a:solidFill>
                  <a:srgbClr val="002776"/>
                </a:solidFill>
                <a:latin typeface="Calibri" panose="020F0502020204030204" pitchFamily="34" charset="0"/>
              </a:rPr>
              <a:t>obcí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4591343" y="3982389"/>
            <a:ext cx="3920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cs-CZ" sz="2400" b="1" dirty="0">
                <a:solidFill>
                  <a:srgbClr val="002776"/>
                </a:solidFill>
                <a:latin typeface="Calibri" panose="020F0502020204030204" pitchFamily="34" charset="0"/>
              </a:rPr>
              <a:t>21%</a:t>
            </a:r>
            <a:r>
              <a:rPr lang="cs-CZ" sz="2133" dirty="0">
                <a:solidFill>
                  <a:srgbClr val="002776"/>
                </a:solidFill>
                <a:latin typeface="Calibri" panose="020F0502020204030204" pitchFamily="34" charset="0"/>
              </a:rPr>
              <a:t> fyzických osob podnikajících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6311603" y="4939867"/>
            <a:ext cx="2625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cs-CZ" sz="2400" b="1" dirty="0">
                <a:solidFill>
                  <a:srgbClr val="002776"/>
                </a:solidFill>
                <a:latin typeface="Calibri" panose="020F0502020204030204" pitchFamily="34" charset="0"/>
              </a:rPr>
              <a:t>7%</a:t>
            </a:r>
            <a:r>
              <a:rPr lang="cs-CZ" sz="2133" b="1" dirty="0">
                <a:solidFill>
                  <a:srgbClr val="002776"/>
                </a:solidFill>
                <a:latin typeface="Calibri" panose="020F0502020204030204" pitchFamily="34" charset="0"/>
              </a:rPr>
              <a:t> </a:t>
            </a:r>
            <a:r>
              <a:rPr lang="cs-CZ" sz="2133" dirty="0">
                <a:solidFill>
                  <a:srgbClr val="002776"/>
                </a:solidFill>
                <a:latin typeface="Calibri" panose="020F0502020204030204" pitchFamily="34" charset="0"/>
              </a:rPr>
              <a:t>právnických osob</a:t>
            </a:r>
          </a:p>
        </p:txBody>
      </p:sp>
      <p:cxnSp>
        <p:nvCxnSpPr>
          <p:cNvPr id="15" name="Přímá spojnice 14"/>
          <p:cNvCxnSpPr/>
          <p:nvPr/>
        </p:nvCxnSpPr>
        <p:spPr>
          <a:xfrm>
            <a:off x="2825427" y="3397432"/>
            <a:ext cx="422446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048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 to funguje v zahraničí</a:t>
            </a:r>
          </a:p>
        </p:txBody>
      </p:sp>
      <p:sp>
        <p:nvSpPr>
          <p:cNvPr id="5" name="Zástupný symbol pro obsah 1"/>
          <p:cNvSpPr txBox="1">
            <a:spLocks/>
          </p:cNvSpPr>
          <p:nvPr/>
        </p:nvSpPr>
        <p:spPr bwMode="auto">
          <a:xfrm>
            <a:off x="1084686" y="1124744"/>
            <a:ext cx="10657845" cy="839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288000" numCol="1" anchor="t" anchorCtr="0" compatLnSpc="1">
            <a:prstTxWarp prst="textNoShape">
              <a:avLst/>
            </a:prstTxWarp>
          </a:bodyPr>
          <a:lstStyle>
            <a:lvl1pPr marL="0" indent="-324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12000" indent="-288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4000" indent="-252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80000" indent="-216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654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4226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8798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3370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1219170">
              <a:buClr>
                <a:srgbClr val="FDDB00"/>
              </a:buClr>
              <a:buNone/>
            </a:pPr>
            <a:r>
              <a:rPr lang="cs-CZ" sz="2133" dirty="0">
                <a:solidFill>
                  <a:srgbClr val="002776"/>
                </a:solidFill>
              </a:rPr>
              <a:t>Podíl pošt Partner na celkovém počtu obchodních míst vybraných národních operátorů v Evropě</a:t>
            </a:r>
          </a:p>
        </p:txBody>
      </p:sp>
      <p:cxnSp>
        <p:nvCxnSpPr>
          <p:cNvPr id="8" name="Přímá spojnice 7"/>
          <p:cNvCxnSpPr/>
          <p:nvPr/>
        </p:nvCxnSpPr>
        <p:spPr>
          <a:xfrm>
            <a:off x="1127690" y="1028733"/>
            <a:ext cx="5352353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92884" y="1652111"/>
            <a:ext cx="4152925" cy="4529863"/>
          </a:xfrm>
          <a:prstGeom prst="rect">
            <a:avLst/>
          </a:prstGeom>
        </p:spPr>
      </p:pic>
      <p:graphicFrame>
        <p:nvGraphicFramePr>
          <p:cNvPr id="10" name="Graf 9"/>
          <p:cNvGraphicFramePr/>
          <p:nvPr>
            <p:extLst/>
          </p:nvPr>
        </p:nvGraphicFramePr>
        <p:xfrm>
          <a:off x="719403" y="1412776"/>
          <a:ext cx="6624736" cy="5280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83966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871531" y="1073119"/>
            <a:ext cx="9601067" cy="5043883"/>
          </a:xfrm>
        </p:spPr>
        <p:txBody>
          <a:bodyPr/>
          <a:lstStyle/>
          <a:p>
            <a:pPr indent="0">
              <a:spcBef>
                <a:spcPts val="0"/>
              </a:spcBef>
              <a:buNone/>
            </a:pPr>
            <a:r>
              <a:rPr lang="cs-CZ" sz="2400" b="1" dirty="0"/>
              <a:t>Německo - </a:t>
            </a:r>
            <a:r>
              <a:rPr lang="cs-CZ" sz="2400" b="1" dirty="0" err="1"/>
              <a:t>Deutsche</a:t>
            </a:r>
            <a:r>
              <a:rPr lang="cs-CZ" sz="2400" b="1" dirty="0"/>
              <a:t> Post </a:t>
            </a:r>
          </a:p>
          <a:p>
            <a:pPr marL="0" lvl="2" indent="0">
              <a:spcBef>
                <a:spcPts val="0"/>
              </a:spcBef>
              <a:buNone/>
            </a:pPr>
            <a:r>
              <a:rPr lang="cs-CZ" sz="2133" dirty="0" err="1"/>
              <a:t>Deutsche</a:t>
            </a:r>
            <a:r>
              <a:rPr lang="cs-CZ" sz="2133" dirty="0"/>
              <a:t> Post provozuje pouze 2 vlastní pošty v Berlíně a Bonnu. Dalších </a:t>
            </a:r>
            <a:r>
              <a:rPr lang="cs-CZ" sz="2133" b="1" dirty="0"/>
              <a:t>13 000 poboček</a:t>
            </a:r>
            <a:r>
              <a:rPr lang="cs-CZ" sz="2133" dirty="0"/>
              <a:t> </a:t>
            </a:r>
            <a:r>
              <a:rPr lang="cs-CZ" sz="2133" b="1" dirty="0"/>
              <a:t>provozují smluvní partneři</a:t>
            </a:r>
            <a:r>
              <a:rPr lang="cs-CZ" sz="2133" dirty="0"/>
              <a:t> a některé </a:t>
            </a:r>
            <a:r>
              <a:rPr lang="cs-CZ" sz="2133" b="1" dirty="0"/>
              <a:t>pobočky </a:t>
            </a:r>
            <a:r>
              <a:rPr lang="cs-CZ" sz="2133" b="1" dirty="0" err="1"/>
              <a:t>Postbank</a:t>
            </a:r>
            <a:r>
              <a:rPr lang="cs-CZ" sz="2133" dirty="0"/>
              <a:t>.</a:t>
            </a:r>
          </a:p>
          <a:p>
            <a:pPr indent="0">
              <a:spcBef>
                <a:spcPts val="0"/>
              </a:spcBef>
              <a:buNone/>
            </a:pPr>
            <a:endParaRPr lang="cs-CZ" sz="667" dirty="0"/>
          </a:p>
          <a:p>
            <a:pPr indent="0">
              <a:spcBef>
                <a:spcPts val="0"/>
              </a:spcBef>
              <a:buNone/>
            </a:pPr>
            <a:r>
              <a:rPr lang="cs-CZ" sz="1867" dirty="0"/>
              <a:t>Zajímavosti:</a:t>
            </a:r>
          </a:p>
          <a:p>
            <a:r>
              <a:rPr lang="cs-CZ" sz="1867" dirty="0"/>
              <a:t>Zvýšení průměrné otevírací doby </a:t>
            </a:r>
            <a:r>
              <a:rPr lang="cs-CZ" sz="1867" b="1" dirty="0"/>
              <a:t>z 18 na 47 hodin týdně</a:t>
            </a:r>
          </a:p>
          <a:p>
            <a:pPr marL="0" lvl="1" indent="-431989"/>
            <a:r>
              <a:rPr lang="cs-CZ" sz="1867" dirty="0">
                <a:ea typeface="+mn-ea"/>
                <a:cs typeface="+mn-cs"/>
              </a:rPr>
              <a:t>Redukce míst s </a:t>
            </a:r>
            <a:r>
              <a:rPr lang="cs-CZ" sz="1867" b="1" dirty="0">
                <a:ea typeface="+mn-ea"/>
                <a:cs typeface="+mn-cs"/>
              </a:rPr>
              <a:t>průměrnou čekací dobou delší než 3 minuty o 19 %</a:t>
            </a:r>
          </a:p>
          <a:p>
            <a:pPr marL="431789" lvl="1" indent="-431789"/>
            <a:r>
              <a:rPr lang="cs-CZ" sz="1867" dirty="0">
                <a:ea typeface="+mn-ea"/>
                <a:cs typeface="+mn-cs"/>
              </a:rPr>
              <a:t>Služby pošty pomáhají </a:t>
            </a:r>
            <a:r>
              <a:rPr lang="cs-CZ" sz="1867" b="1" dirty="0">
                <a:ea typeface="+mn-ea"/>
                <a:cs typeface="+mn-cs"/>
              </a:rPr>
              <a:t>navýšit obrat </a:t>
            </a:r>
            <a:r>
              <a:rPr lang="cs-CZ" sz="1867" dirty="0">
                <a:ea typeface="+mn-ea"/>
                <a:cs typeface="+mn-cs"/>
              </a:rPr>
              <a:t>smluvních partnerů v jejich hlavním odvětví </a:t>
            </a:r>
            <a:br>
              <a:rPr lang="cs-CZ" sz="1867" dirty="0">
                <a:ea typeface="+mn-ea"/>
                <a:cs typeface="+mn-cs"/>
              </a:rPr>
            </a:br>
            <a:r>
              <a:rPr lang="cs-CZ" sz="1867" b="1" dirty="0">
                <a:ea typeface="+mn-ea"/>
                <a:cs typeface="+mn-cs"/>
              </a:rPr>
              <a:t>v průměru o 10–20 % </a:t>
            </a:r>
            <a:r>
              <a:rPr lang="cs-CZ" sz="1867" dirty="0">
                <a:ea typeface="+mn-ea"/>
                <a:cs typeface="+mn-cs"/>
              </a:rPr>
              <a:t>dle typu podnikání partnera</a:t>
            </a:r>
          </a:p>
          <a:p>
            <a:pPr marL="431789" lvl="1" indent="0">
              <a:buNone/>
            </a:pPr>
            <a:r>
              <a:rPr lang="cs-CZ" sz="1067" dirty="0">
                <a:ea typeface="+mn-ea"/>
                <a:cs typeface="+mn-cs"/>
              </a:rPr>
              <a:t>(vlastní průzkum </a:t>
            </a:r>
            <a:r>
              <a:rPr lang="cs-CZ" sz="1067" dirty="0" err="1">
                <a:ea typeface="+mn-ea"/>
                <a:cs typeface="+mn-cs"/>
              </a:rPr>
              <a:t>Deutsche</a:t>
            </a:r>
            <a:r>
              <a:rPr lang="cs-CZ" sz="1067" dirty="0">
                <a:ea typeface="+mn-ea"/>
                <a:cs typeface="+mn-cs"/>
              </a:rPr>
              <a:t> Post)</a:t>
            </a:r>
          </a:p>
          <a:p>
            <a:pPr indent="0">
              <a:spcBef>
                <a:spcPts val="0"/>
              </a:spcBef>
              <a:buNone/>
            </a:pPr>
            <a:endParaRPr lang="cs-CZ" sz="1467" dirty="0"/>
          </a:p>
          <a:p>
            <a:pPr indent="0">
              <a:spcBef>
                <a:spcPts val="0"/>
              </a:spcBef>
              <a:buNone/>
            </a:pPr>
            <a:r>
              <a:rPr lang="cs-CZ" sz="2400" b="1" dirty="0"/>
              <a:t>Rakousko - </a:t>
            </a:r>
            <a:r>
              <a:rPr lang="cs-CZ" sz="2400" b="1" dirty="0" err="1"/>
              <a:t>Österreichische</a:t>
            </a:r>
            <a:r>
              <a:rPr lang="cs-CZ" sz="2400" b="1" dirty="0"/>
              <a:t> Post </a:t>
            </a:r>
          </a:p>
          <a:p>
            <a:pPr marL="0" lvl="2" indent="0">
              <a:spcBef>
                <a:spcPts val="0"/>
              </a:spcBef>
              <a:buNone/>
            </a:pPr>
            <a:r>
              <a:rPr lang="cs-CZ" sz="2133" dirty="0"/>
              <a:t>Základní poštovní služby zajišťuje kolem </a:t>
            </a:r>
            <a:r>
              <a:rPr lang="cs-CZ" sz="2133" b="1" dirty="0"/>
              <a:t>1 350 pošt Partner</a:t>
            </a:r>
            <a:r>
              <a:rPr lang="cs-CZ" sz="2133" dirty="0"/>
              <a:t> a </a:t>
            </a:r>
            <a:r>
              <a:rPr lang="cs-CZ" sz="2133" b="1" dirty="0"/>
              <a:t>450 klasických pošt</a:t>
            </a:r>
            <a:r>
              <a:rPr lang="cs-CZ" dirty="0"/>
              <a:t>.</a:t>
            </a:r>
          </a:p>
          <a:p>
            <a:pPr marL="0" lvl="2" indent="0">
              <a:spcBef>
                <a:spcPts val="0"/>
              </a:spcBef>
              <a:buNone/>
            </a:pPr>
            <a:endParaRPr lang="cs-CZ" sz="667" dirty="0"/>
          </a:p>
          <a:p>
            <a:pPr marL="0" lvl="2" indent="0">
              <a:spcBef>
                <a:spcPts val="0"/>
              </a:spcBef>
              <a:buNone/>
            </a:pPr>
            <a:r>
              <a:rPr lang="cs-CZ" dirty="0"/>
              <a:t>Zajímavosti: </a:t>
            </a:r>
          </a:p>
          <a:p>
            <a:pPr marL="0" lvl="2" indent="-431989"/>
            <a:r>
              <a:rPr lang="cs-CZ" dirty="0">
                <a:ea typeface="+mn-ea"/>
                <a:cs typeface="+mn-cs"/>
              </a:rPr>
              <a:t>V segmentu ochodu a služeb je umístěno </a:t>
            </a:r>
            <a:r>
              <a:rPr lang="cs-CZ" b="1" dirty="0">
                <a:ea typeface="+mn-ea"/>
                <a:cs typeface="+mn-cs"/>
              </a:rPr>
              <a:t>65% pošt Partner</a:t>
            </a:r>
          </a:p>
          <a:p>
            <a:pPr marL="0" lvl="2" indent="-431989"/>
            <a:r>
              <a:rPr lang="cs-CZ" b="1" dirty="0">
                <a:ea typeface="+mn-ea"/>
                <a:cs typeface="+mn-cs"/>
              </a:rPr>
              <a:t>20% pošt Partner </a:t>
            </a:r>
            <a:r>
              <a:rPr lang="cs-CZ" dirty="0">
                <a:ea typeface="+mn-ea"/>
                <a:cs typeface="+mn-cs"/>
              </a:rPr>
              <a:t>je provozováno na úřadech místních samospráv</a:t>
            </a:r>
          </a:p>
          <a:p>
            <a:pPr marL="380990" lvl="2" indent="-380990">
              <a:spcBef>
                <a:spcPts val="0"/>
              </a:spcBef>
            </a:pPr>
            <a:endParaRPr lang="cs-CZ" b="1" dirty="0"/>
          </a:p>
          <a:p>
            <a:pPr marL="0" lvl="2" indent="0">
              <a:spcBef>
                <a:spcPts val="0"/>
              </a:spcBef>
              <a:buNone/>
            </a:pPr>
            <a:endParaRPr lang="cs-CZ" b="1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 to funguje v zahraničí</a:t>
            </a:r>
          </a:p>
        </p:txBody>
      </p:sp>
      <p:cxnSp>
        <p:nvCxnSpPr>
          <p:cNvPr id="6" name="Přímá spojnice 5"/>
          <p:cNvCxnSpPr/>
          <p:nvPr/>
        </p:nvCxnSpPr>
        <p:spPr>
          <a:xfrm>
            <a:off x="1127690" y="1028733"/>
            <a:ext cx="5352353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ál 7"/>
          <p:cNvSpPr/>
          <p:nvPr/>
        </p:nvSpPr>
        <p:spPr>
          <a:xfrm>
            <a:off x="1095203" y="1360517"/>
            <a:ext cx="629915" cy="629915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cs-CZ" sz="2400">
              <a:ln>
                <a:solidFill>
                  <a:srgbClr val="FDDB00"/>
                </a:solidFill>
              </a:ln>
              <a:noFill/>
              <a:latin typeface="Arial"/>
            </a:endParaRPr>
          </a:p>
        </p:txBody>
      </p:sp>
      <p:sp>
        <p:nvSpPr>
          <p:cNvPr id="9" name="Ovál 8"/>
          <p:cNvSpPr/>
          <p:nvPr/>
        </p:nvSpPr>
        <p:spPr>
          <a:xfrm>
            <a:off x="1095203" y="4389107"/>
            <a:ext cx="629915" cy="62991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cs-CZ" sz="2400">
              <a:ln>
                <a:solidFill>
                  <a:srgbClr val="FDDB00"/>
                </a:solidFill>
              </a:ln>
              <a:noFill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75245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4294967295"/>
          </p:nvPr>
        </p:nvSpPr>
        <p:spPr>
          <a:xfrm>
            <a:off x="2840184" y="4005065"/>
            <a:ext cx="6415617" cy="563033"/>
          </a:xfrm>
          <a:prstGeom prst="rect">
            <a:avLst/>
          </a:prstGeom>
        </p:spPr>
        <p:txBody>
          <a:bodyPr/>
          <a:lstStyle/>
          <a:p>
            <a:pPr indent="0" algn="ctr">
              <a:buNone/>
            </a:pPr>
            <a:r>
              <a:rPr lang="cs-CZ" dirty="0"/>
              <a:t>Společně pro lepší život v našich obcích!</a:t>
            </a:r>
            <a:endParaRPr lang="cs-CZ" sz="1467" dirty="0"/>
          </a:p>
        </p:txBody>
      </p:sp>
      <p:sp>
        <p:nvSpPr>
          <p:cNvPr id="6" name="Zástupný symbol pro obsah 1"/>
          <p:cNvSpPr txBox="1">
            <a:spLocks/>
          </p:cNvSpPr>
          <p:nvPr/>
        </p:nvSpPr>
        <p:spPr bwMode="auto">
          <a:xfrm>
            <a:off x="1871529" y="2564904"/>
            <a:ext cx="8352929" cy="1190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0" indent="-324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12000" indent="-288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4000" indent="-252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80000" indent="-216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654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4226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8798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3370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indent="0" algn="ctr" defTabSz="1219170">
              <a:buClr>
                <a:srgbClr val="FDDB00"/>
              </a:buClr>
              <a:buNone/>
            </a:pPr>
            <a:r>
              <a:rPr lang="cs-CZ" sz="8000" b="1" kern="0" dirty="0">
                <a:solidFill>
                  <a:srgbClr val="002776"/>
                </a:solidFill>
              </a:rPr>
              <a:t>www.partnercp.cz</a:t>
            </a:r>
            <a:endParaRPr lang="cs-CZ" sz="5867" b="1" kern="0" dirty="0">
              <a:solidFill>
                <a:srgbClr val="002776"/>
              </a:solidFill>
            </a:endParaRPr>
          </a:p>
        </p:txBody>
      </p:sp>
      <p:pic>
        <p:nvPicPr>
          <p:cNvPr id="12" name="Picture 2" descr="D:\Prace\KM\PREZENTACE 16ku9 1920x1080\prezentace 2020\Logotyp_CP_na_sirku_modra_CMYK.pn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7" t="43928" r="62114" b="45241"/>
          <a:stretch/>
        </p:blipFill>
        <p:spPr bwMode="auto">
          <a:xfrm>
            <a:off x="5214114" y="1469580"/>
            <a:ext cx="1283717" cy="115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416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2"/>
          </p:nvPr>
        </p:nvSpPr>
        <p:spPr>
          <a:xfrm>
            <a:off x="4185744" y="2902770"/>
            <a:ext cx="7512269" cy="576263"/>
          </a:xfrm>
        </p:spPr>
        <p:txBody>
          <a:bodyPr/>
          <a:lstStyle/>
          <a:p>
            <a:r>
              <a:rPr lang="cs-CZ" sz="3733" b="0" dirty="0"/>
              <a:t>Jak se osvědčuje </a:t>
            </a:r>
            <a:r>
              <a:rPr lang="cs-CZ" sz="3733" dirty="0"/>
              <a:t>pošta partner </a:t>
            </a:r>
          </a:p>
          <a:p>
            <a:r>
              <a:rPr lang="cs-CZ" sz="3733" b="0" dirty="0"/>
              <a:t>v malých obcích?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5454973" y="4887914"/>
            <a:ext cx="2657252" cy="368300"/>
          </a:xfrm>
        </p:spPr>
        <p:txBody>
          <a:bodyPr>
            <a:noAutofit/>
          </a:bodyPr>
          <a:lstStyle/>
          <a:p>
            <a:r>
              <a:rPr lang="cs-CZ" sz="2133" dirty="0"/>
              <a:t>Srpen 2017 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 sz="2667" dirty="0"/>
          </a:p>
          <a:p>
            <a:r>
              <a:rPr lang="cs-CZ" sz="2667" dirty="0"/>
              <a:t>Závěrečná zpráva</a:t>
            </a:r>
          </a:p>
        </p:txBody>
      </p:sp>
      <p:pic>
        <p:nvPicPr>
          <p:cNvPr id="6" name="Obrázek 5" descr="Ipsos Marketing-co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56108" y="452670"/>
            <a:ext cx="4763017" cy="609601"/>
          </a:xfrm>
          <a:prstGeom prst="rect">
            <a:avLst/>
          </a:prstGeom>
        </p:spPr>
      </p:pic>
      <p:pic>
        <p:nvPicPr>
          <p:cNvPr id="10" name="Picture 2" descr="http://www.aspectio.cz/Files/logoAMS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3940" y="1535291"/>
            <a:ext cx="1152128" cy="1227565"/>
          </a:xfrm>
          <a:prstGeom prst="rect">
            <a:avLst/>
          </a:prstGeom>
          <a:noFill/>
        </p:spPr>
      </p:pic>
      <p:sp>
        <p:nvSpPr>
          <p:cNvPr id="5" name="AutoShape 2" descr="Výsledek obrázku pro rok venkova">
            <a:extLst>
              <a:ext uri="{FF2B5EF4-FFF2-40B4-BE49-F238E27FC236}">
                <a16:creationId xmlns:a16="http://schemas.microsoft.com/office/drawing/2014/main" id="{36D94276-5946-46E6-B31B-64A9A4819C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F4FFAF79-ABB0-4E3B-8216-DB7916B52F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535" y="1518672"/>
            <a:ext cx="1202603" cy="129655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3E8BE459-4301-48BF-A8EE-298BAAC513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048" y="1581748"/>
            <a:ext cx="2077637" cy="117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787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84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>
                <a:solidFill>
                  <a:srgbClr val="FFFFFF"/>
                </a:solidFill>
              </a:rPr>
              <a:pPr defTabSz="1219170"/>
              <a:t>10</a:t>
            </a:fld>
            <a:endParaRPr lang="cs-CZ" sz="1467" dirty="0">
              <a:solidFill>
                <a:srgbClr val="FFFFFF"/>
              </a:solidFill>
            </a:endParaRPr>
          </a:p>
        </p:txBody>
      </p:sp>
      <p:sp>
        <p:nvSpPr>
          <p:cNvPr id="7" name="Zástupný symbol pro zápatí 3"/>
          <p:cNvSpPr txBox="1">
            <a:spLocks/>
          </p:cNvSpPr>
          <p:nvPr/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60960" rIns="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300" b="1" kern="1200">
                <a:solidFill>
                  <a:srgbClr val="404040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r>
              <a:rPr lang="cs-CZ" sz="1467" dirty="0">
                <a:solidFill>
                  <a:srgbClr val="FFFFFF"/>
                </a:solidFill>
              </a:rPr>
              <a:t>Ipsos pro AMSP: Výzkum k projektu Pošta Partner</a:t>
            </a:r>
            <a:endParaRPr lang="cs-CZ" sz="1467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Nadpis 4"/>
          <p:cNvSpPr txBox="1">
            <a:spLocks/>
          </p:cNvSpPr>
          <p:nvPr/>
        </p:nvSpPr>
        <p:spPr>
          <a:xfrm>
            <a:off x="474765" y="8475"/>
            <a:ext cx="11573896" cy="626296"/>
          </a:xfrm>
          <a:prstGeom prst="rect">
            <a:avLst/>
          </a:prstGeom>
        </p:spPr>
        <p:txBody>
          <a:bodyPr vert="horz" lIns="48000" tIns="60960" rIns="48000" bIns="6096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404040"/>
                </a:solidFill>
                <a:latin typeface="Calibri" pitchFamily="34" charset="0"/>
                <a:ea typeface="+mj-ea"/>
                <a:cs typeface="Arial" pitchFamily="34" charset="0"/>
              </a:defRPr>
            </a:lvl1pPr>
          </a:lstStyle>
          <a:p>
            <a:pPr defTabSz="1219170">
              <a:defRPr/>
            </a:pPr>
            <a:r>
              <a:rPr lang="cs-CZ" sz="3733" dirty="0">
                <a:solidFill>
                  <a:srgbClr val="FFFFFF"/>
                </a:solidFill>
              </a:rPr>
              <a:t>Výzkumné pozadí</a:t>
            </a:r>
          </a:p>
        </p:txBody>
      </p:sp>
      <p:sp>
        <p:nvSpPr>
          <p:cNvPr id="6" name="Obdélník 5"/>
          <p:cNvSpPr/>
          <p:nvPr/>
        </p:nvSpPr>
        <p:spPr>
          <a:xfrm>
            <a:off x="417555" y="932723"/>
            <a:ext cx="110550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/>
            <a:r>
              <a:rPr lang="cs-CZ" sz="2400" b="1" dirty="0">
                <a:solidFill>
                  <a:srgbClr val="FBB040"/>
                </a:solidFill>
                <a:latin typeface="Calibri"/>
              </a:rPr>
              <a:t>AMSP ČR</a:t>
            </a:r>
            <a:r>
              <a:rPr lang="cs-CZ" sz="2400" b="1" dirty="0">
                <a:solidFill>
                  <a:srgbClr val="FFFFFF"/>
                </a:solidFill>
                <a:latin typeface="Calibri"/>
              </a:rPr>
              <a:t> sdružuje na otevřené, nepolitické platformě malé a střední podniky </a:t>
            </a:r>
            <a:br>
              <a:rPr lang="cs-CZ" sz="2400" b="1" dirty="0">
                <a:solidFill>
                  <a:srgbClr val="FFFFFF"/>
                </a:solidFill>
                <a:latin typeface="Calibri"/>
              </a:rPr>
            </a:br>
            <a:r>
              <a:rPr lang="cs-CZ" sz="2400" b="1" dirty="0">
                <a:solidFill>
                  <a:srgbClr val="FFFFFF"/>
                </a:solidFill>
                <a:latin typeface="Calibri"/>
              </a:rPr>
              <a:t>a živnostníky i jejich organizace z celé České republiky. </a:t>
            </a:r>
          </a:p>
          <a:p>
            <a:pPr algn="ctr" defTabSz="1219170"/>
            <a:endParaRPr lang="cs-CZ" sz="2400" b="1" dirty="0">
              <a:solidFill>
                <a:srgbClr val="FFFFFF"/>
              </a:solidFill>
              <a:latin typeface="Calibri"/>
            </a:endParaRPr>
          </a:p>
          <a:p>
            <a:pPr algn="ctr" defTabSz="1219170"/>
            <a:r>
              <a:rPr lang="cs-CZ" sz="2400" b="1" dirty="0">
                <a:solidFill>
                  <a:srgbClr val="FFFFFF"/>
                </a:solidFill>
                <a:latin typeface="Calibri"/>
              </a:rPr>
              <a:t>Ve spolupráci se svými partnery AMSP ČR průběžně realizuje projekty cílené </a:t>
            </a:r>
            <a:br>
              <a:rPr lang="cs-CZ" sz="2400" b="1" dirty="0">
                <a:solidFill>
                  <a:srgbClr val="FFFFFF"/>
                </a:solidFill>
                <a:latin typeface="Calibri"/>
              </a:rPr>
            </a:br>
            <a:r>
              <a:rPr lang="cs-CZ" sz="2400" b="1" dirty="0">
                <a:solidFill>
                  <a:srgbClr val="FFFFFF"/>
                </a:solidFill>
                <a:latin typeface="Calibri"/>
              </a:rPr>
              <a:t>na aktuální otázky ve své oblasti působení, podporované výzkumy trhu. Cílem je získání obrazu o dané problematice a možnost další práce s těmito výstupy. </a:t>
            </a:r>
          </a:p>
        </p:txBody>
      </p:sp>
      <p:sp>
        <p:nvSpPr>
          <p:cNvPr id="8" name="Freeform 10"/>
          <p:cNvSpPr>
            <a:spLocks noChangeAspect="1"/>
          </p:cNvSpPr>
          <p:nvPr/>
        </p:nvSpPr>
        <p:spPr bwMode="auto">
          <a:xfrm flipH="1" flipV="1">
            <a:off x="5423925" y="3546611"/>
            <a:ext cx="918016" cy="1440160"/>
          </a:xfrm>
          <a:custGeom>
            <a:avLst/>
            <a:gdLst>
              <a:gd name="connsiteX0" fmla="*/ 9457 w 10000"/>
              <a:gd name="connsiteY0" fmla="*/ 2318 h 15830"/>
              <a:gd name="connsiteX1" fmla="*/ 9457 w 10000"/>
              <a:gd name="connsiteY1" fmla="*/ 2318 h 15830"/>
              <a:gd name="connsiteX2" fmla="*/ 5986 w 10000"/>
              <a:gd name="connsiteY2" fmla="*/ 240 h 15830"/>
              <a:gd name="connsiteX3" fmla="*/ 4995 w 10000"/>
              <a:gd name="connsiteY3" fmla="*/ 0 h 15830"/>
              <a:gd name="connsiteX4" fmla="*/ 4003 w 10000"/>
              <a:gd name="connsiteY4" fmla="*/ 240 h 15830"/>
              <a:gd name="connsiteX5" fmla="*/ 533 w 10000"/>
              <a:gd name="connsiteY5" fmla="*/ 2318 h 15830"/>
              <a:gd name="connsiteX6" fmla="*/ 533 w 10000"/>
              <a:gd name="connsiteY6" fmla="*/ 3490 h 15830"/>
              <a:gd name="connsiteX7" fmla="*/ 2489 w 10000"/>
              <a:gd name="connsiteY7" fmla="*/ 3487 h 15830"/>
              <a:gd name="connsiteX8" fmla="*/ 3460 w 10000"/>
              <a:gd name="connsiteY8" fmla="*/ 2906 h 15830"/>
              <a:gd name="connsiteX9" fmla="*/ 3460 w 10000"/>
              <a:gd name="connsiteY9" fmla="*/ 9081 h 15830"/>
              <a:gd name="connsiteX10" fmla="*/ 5075 w 10000"/>
              <a:gd name="connsiteY10" fmla="*/ 15830 h 15830"/>
              <a:gd name="connsiteX11" fmla="*/ 6530 w 10000"/>
              <a:gd name="connsiteY11" fmla="*/ 9081 h 15830"/>
              <a:gd name="connsiteX12" fmla="*/ 6530 w 10000"/>
              <a:gd name="connsiteY12" fmla="*/ 2906 h 15830"/>
              <a:gd name="connsiteX13" fmla="*/ 7505 w 10000"/>
              <a:gd name="connsiteY13" fmla="*/ 3490 h 15830"/>
              <a:gd name="connsiteX14" fmla="*/ 9462 w 10000"/>
              <a:gd name="connsiteY14" fmla="*/ 3490 h 15830"/>
              <a:gd name="connsiteX15" fmla="*/ 9457 w 10000"/>
              <a:gd name="connsiteY15" fmla="*/ 2318 h 15830"/>
              <a:gd name="connsiteX0" fmla="*/ 9457 w 10000"/>
              <a:gd name="connsiteY0" fmla="*/ 2318 h 18848"/>
              <a:gd name="connsiteX1" fmla="*/ 9457 w 10000"/>
              <a:gd name="connsiteY1" fmla="*/ 2318 h 18848"/>
              <a:gd name="connsiteX2" fmla="*/ 5986 w 10000"/>
              <a:gd name="connsiteY2" fmla="*/ 240 h 18848"/>
              <a:gd name="connsiteX3" fmla="*/ 4995 w 10000"/>
              <a:gd name="connsiteY3" fmla="*/ 0 h 18848"/>
              <a:gd name="connsiteX4" fmla="*/ 4003 w 10000"/>
              <a:gd name="connsiteY4" fmla="*/ 240 h 18848"/>
              <a:gd name="connsiteX5" fmla="*/ 533 w 10000"/>
              <a:gd name="connsiteY5" fmla="*/ 2318 h 18848"/>
              <a:gd name="connsiteX6" fmla="*/ 533 w 10000"/>
              <a:gd name="connsiteY6" fmla="*/ 3490 h 18848"/>
              <a:gd name="connsiteX7" fmla="*/ 2489 w 10000"/>
              <a:gd name="connsiteY7" fmla="*/ 3487 h 18848"/>
              <a:gd name="connsiteX8" fmla="*/ 3460 w 10000"/>
              <a:gd name="connsiteY8" fmla="*/ 2906 h 18848"/>
              <a:gd name="connsiteX9" fmla="*/ 3460 w 10000"/>
              <a:gd name="connsiteY9" fmla="*/ 9081 h 18848"/>
              <a:gd name="connsiteX10" fmla="*/ 5075 w 10000"/>
              <a:gd name="connsiteY10" fmla="*/ 15830 h 18848"/>
              <a:gd name="connsiteX11" fmla="*/ 6450 w 10000"/>
              <a:gd name="connsiteY11" fmla="*/ 18343 h 18848"/>
              <a:gd name="connsiteX12" fmla="*/ 6530 w 10000"/>
              <a:gd name="connsiteY12" fmla="*/ 2906 h 18848"/>
              <a:gd name="connsiteX13" fmla="*/ 7505 w 10000"/>
              <a:gd name="connsiteY13" fmla="*/ 3490 h 18848"/>
              <a:gd name="connsiteX14" fmla="*/ 9462 w 10000"/>
              <a:gd name="connsiteY14" fmla="*/ 3490 h 18848"/>
              <a:gd name="connsiteX15" fmla="*/ 9457 w 10000"/>
              <a:gd name="connsiteY15" fmla="*/ 2318 h 18848"/>
              <a:gd name="connsiteX0" fmla="*/ 9457 w 10000"/>
              <a:gd name="connsiteY0" fmla="*/ 2318 h 21092"/>
              <a:gd name="connsiteX1" fmla="*/ 9457 w 10000"/>
              <a:gd name="connsiteY1" fmla="*/ 2318 h 21092"/>
              <a:gd name="connsiteX2" fmla="*/ 5986 w 10000"/>
              <a:gd name="connsiteY2" fmla="*/ 240 h 21092"/>
              <a:gd name="connsiteX3" fmla="*/ 4995 w 10000"/>
              <a:gd name="connsiteY3" fmla="*/ 0 h 21092"/>
              <a:gd name="connsiteX4" fmla="*/ 4003 w 10000"/>
              <a:gd name="connsiteY4" fmla="*/ 240 h 21092"/>
              <a:gd name="connsiteX5" fmla="*/ 533 w 10000"/>
              <a:gd name="connsiteY5" fmla="*/ 2318 h 21092"/>
              <a:gd name="connsiteX6" fmla="*/ 533 w 10000"/>
              <a:gd name="connsiteY6" fmla="*/ 3490 h 21092"/>
              <a:gd name="connsiteX7" fmla="*/ 2489 w 10000"/>
              <a:gd name="connsiteY7" fmla="*/ 3487 h 21092"/>
              <a:gd name="connsiteX8" fmla="*/ 3460 w 10000"/>
              <a:gd name="connsiteY8" fmla="*/ 2906 h 21092"/>
              <a:gd name="connsiteX9" fmla="*/ 3460 w 10000"/>
              <a:gd name="connsiteY9" fmla="*/ 20587 h 21092"/>
              <a:gd name="connsiteX10" fmla="*/ 5075 w 10000"/>
              <a:gd name="connsiteY10" fmla="*/ 15830 h 21092"/>
              <a:gd name="connsiteX11" fmla="*/ 6450 w 10000"/>
              <a:gd name="connsiteY11" fmla="*/ 18343 h 21092"/>
              <a:gd name="connsiteX12" fmla="*/ 6530 w 10000"/>
              <a:gd name="connsiteY12" fmla="*/ 2906 h 21092"/>
              <a:gd name="connsiteX13" fmla="*/ 7505 w 10000"/>
              <a:gd name="connsiteY13" fmla="*/ 3490 h 21092"/>
              <a:gd name="connsiteX14" fmla="*/ 9462 w 10000"/>
              <a:gd name="connsiteY14" fmla="*/ 3490 h 21092"/>
              <a:gd name="connsiteX15" fmla="*/ 9457 w 10000"/>
              <a:gd name="connsiteY15" fmla="*/ 2318 h 21092"/>
              <a:gd name="connsiteX0" fmla="*/ 9457 w 10000"/>
              <a:gd name="connsiteY0" fmla="*/ 2318 h 21466"/>
              <a:gd name="connsiteX1" fmla="*/ 9457 w 10000"/>
              <a:gd name="connsiteY1" fmla="*/ 2318 h 21466"/>
              <a:gd name="connsiteX2" fmla="*/ 5986 w 10000"/>
              <a:gd name="connsiteY2" fmla="*/ 240 h 21466"/>
              <a:gd name="connsiteX3" fmla="*/ 4995 w 10000"/>
              <a:gd name="connsiteY3" fmla="*/ 0 h 21466"/>
              <a:gd name="connsiteX4" fmla="*/ 4003 w 10000"/>
              <a:gd name="connsiteY4" fmla="*/ 240 h 21466"/>
              <a:gd name="connsiteX5" fmla="*/ 533 w 10000"/>
              <a:gd name="connsiteY5" fmla="*/ 2318 h 21466"/>
              <a:gd name="connsiteX6" fmla="*/ 533 w 10000"/>
              <a:gd name="connsiteY6" fmla="*/ 3490 h 21466"/>
              <a:gd name="connsiteX7" fmla="*/ 2489 w 10000"/>
              <a:gd name="connsiteY7" fmla="*/ 3487 h 21466"/>
              <a:gd name="connsiteX8" fmla="*/ 3460 w 10000"/>
              <a:gd name="connsiteY8" fmla="*/ 2906 h 21466"/>
              <a:gd name="connsiteX9" fmla="*/ 3460 w 10000"/>
              <a:gd name="connsiteY9" fmla="*/ 20587 h 21466"/>
              <a:gd name="connsiteX10" fmla="*/ 5155 w 10000"/>
              <a:gd name="connsiteY10" fmla="*/ 21092 h 21466"/>
              <a:gd name="connsiteX11" fmla="*/ 6450 w 10000"/>
              <a:gd name="connsiteY11" fmla="*/ 18343 h 21466"/>
              <a:gd name="connsiteX12" fmla="*/ 6530 w 10000"/>
              <a:gd name="connsiteY12" fmla="*/ 2906 h 21466"/>
              <a:gd name="connsiteX13" fmla="*/ 7505 w 10000"/>
              <a:gd name="connsiteY13" fmla="*/ 3490 h 21466"/>
              <a:gd name="connsiteX14" fmla="*/ 9462 w 10000"/>
              <a:gd name="connsiteY14" fmla="*/ 3490 h 21466"/>
              <a:gd name="connsiteX15" fmla="*/ 9457 w 10000"/>
              <a:gd name="connsiteY15" fmla="*/ 2318 h 21466"/>
              <a:gd name="connsiteX0" fmla="*/ 9457 w 10000"/>
              <a:gd name="connsiteY0" fmla="*/ 2318 h 21561"/>
              <a:gd name="connsiteX1" fmla="*/ 9457 w 10000"/>
              <a:gd name="connsiteY1" fmla="*/ 2318 h 21561"/>
              <a:gd name="connsiteX2" fmla="*/ 5986 w 10000"/>
              <a:gd name="connsiteY2" fmla="*/ 240 h 21561"/>
              <a:gd name="connsiteX3" fmla="*/ 4995 w 10000"/>
              <a:gd name="connsiteY3" fmla="*/ 0 h 21561"/>
              <a:gd name="connsiteX4" fmla="*/ 4003 w 10000"/>
              <a:gd name="connsiteY4" fmla="*/ 240 h 21561"/>
              <a:gd name="connsiteX5" fmla="*/ 533 w 10000"/>
              <a:gd name="connsiteY5" fmla="*/ 2318 h 21561"/>
              <a:gd name="connsiteX6" fmla="*/ 533 w 10000"/>
              <a:gd name="connsiteY6" fmla="*/ 3490 h 21561"/>
              <a:gd name="connsiteX7" fmla="*/ 2489 w 10000"/>
              <a:gd name="connsiteY7" fmla="*/ 3487 h 21561"/>
              <a:gd name="connsiteX8" fmla="*/ 3460 w 10000"/>
              <a:gd name="connsiteY8" fmla="*/ 2906 h 21561"/>
              <a:gd name="connsiteX9" fmla="*/ 3460 w 10000"/>
              <a:gd name="connsiteY9" fmla="*/ 20587 h 21561"/>
              <a:gd name="connsiteX10" fmla="*/ 5155 w 10000"/>
              <a:gd name="connsiteY10" fmla="*/ 21092 h 21561"/>
              <a:gd name="connsiteX11" fmla="*/ 5891 w 10000"/>
              <a:gd name="connsiteY11" fmla="*/ 17770 h 21561"/>
              <a:gd name="connsiteX12" fmla="*/ 6530 w 10000"/>
              <a:gd name="connsiteY12" fmla="*/ 2906 h 21561"/>
              <a:gd name="connsiteX13" fmla="*/ 7505 w 10000"/>
              <a:gd name="connsiteY13" fmla="*/ 3490 h 21561"/>
              <a:gd name="connsiteX14" fmla="*/ 9462 w 10000"/>
              <a:gd name="connsiteY14" fmla="*/ 3490 h 21561"/>
              <a:gd name="connsiteX15" fmla="*/ 9457 w 10000"/>
              <a:gd name="connsiteY15" fmla="*/ 2318 h 21561"/>
              <a:gd name="connsiteX0" fmla="*/ 9457 w 10679"/>
              <a:gd name="connsiteY0" fmla="*/ 2318 h 21561"/>
              <a:gd name="connsiteX1" fmla="*/ 9457 w 10679"/>
              <a:gd name="connsiteY1" fmla="*/ 2318 h 21561"/>
              <a:gd name="connsiteX2" fmla="*/ 5986 w 10679"/>
              <a:gd name="connsiteY2" fmla="*/ 240 h 21561"/>
              <a:gd name="connsiteX3" fmla="*/ 4995 w 10679"/>
              <a:gd name="connsiteY3" fmla="*/ 0 h 21561"/>
              <a:gd name="connsiteX4" fmla="*/ 4003 w 10679"/>
              <a:gd name="connsiteY4" fmla="*/ 240 h 21561"/>
              <a:gd name="connsiteX5" fmla="*/ 533 w 10679"/>
              <a:gd name="connsiteY5" fmla="*/ 2318 h 21561"/>
              <a:gd name="connsiteX6" fmla="*/ 533 w 10679"/>
              <a:gd name="connsiteY6" fmla="*/ 3490 h 21561"/>
              <a:gd name="connsiteX7" fmla="*/ 2489 w 10679"/>
              <a:gd name="connsiteY7" fmla="*/ 3487 h 21561"/>
              <a:gd name="connsiteX8" fmla="*/ 3460 w 10679"/>
              <a:gd name="connsiteY8" fmla="*/ 2906 h 21561"/>
              <a:gd name="connsiteX9" fmla="*/ 3460 w 10679"/>
              <a:gd name="connsiteY9" fmla="*/ 20587 h 21561"/>
              <a:gd name="connsiteX10" fmla="*/ 5155 w 10679"/>
              <a:gd name="connsiteY10" fmla="*/ 21092 h 21561"/>
              <a:gd name="connsiteX11" fmla="*/ 5891 w 10679"/>
              <a:gd name="connsiteY11" fmla="*/ 17770 h 21561"/>
              <a:gd name="connsiteX12" fmla="*/ 6530 w 10679"/>
              <a:gd name="connsiteY12" fmla="*/ 2906 h 21561"/>
              <a:gd name="connsiteX13" fmla="*/ 7505 w 10679"/>
              <a:gd name="connsiteY13" fmla="*/ 3490 h 21561"/>
              <a:gd name="connsiteX14" fmla="*/ 9462 w 10679"/>
              <a:gd name="connsiteY14" fmla="*/ 3490 h 21561"/>
              <a:gd name="connsiteX15" fmla="*/ 9457 w 10679"/>
              <a:gd name="connsiteY15" fmla="*/ 2318 h 21561"/>
              <a:gd name="connsiteX0" fmla="*/ 9457 w 10000"/>
              <a:gd name="connsiteY0" fmla="*/ 2318 h 24039"/>
              <a:gd name="connsiteX1" fmla="*/ 9457 w 10000"/>
              <a:gd name="connsiteY1" fmla="*/ 2318 h 24039"/>
              <a:gd name="connsiteX2" fmla="*/ 5986 w 10000"/>
              <a:gd name="connsiteY2" fmla="*/ 240 h 24039"/>
              <a:gd name="connsiteX3" fmla="*/ 4995 w 10000"/>
              <a:gd name="connsiteY3" fmla="*/ 0 h 24039"/>
              <a:gd name="connsiteX4" fmla="*/ 4003 w 10000"/>
              <a:gd name="connsiteY4" fmla="*/ 240 h 24039"/>
              <a:gd name="connsiteX5" fmla="*/ 533 w 10000"/>
              <a:gd name="connsiteY5" fmla="*/ 2318 h 24039"/>
              <a:gd name="connsiteX6" fmla="*/ 533 w 10000"/>
              <a:gd name="connsiteY6" fmla="*/ 3490 h 24039"/>
              <a:gd name="connsiteX7" fmla="*/ 2489 w 10000"/>
              <a:gd name="connsiteY7" fmla="*/ 3487 h 24039"/>
              <a:gd name="connsiteX8" fmla="*/ 3460 w 10000"/>
              <a:gd name="connsiteY8" fmla="*/ 2906 h 24039"/>
              <a:gd name="connsiteX9" fmla="*/ 3460 w 10000"/>
              <a:gd name="connsiteY9" fmla="*/ 20587 h 24039"/>
              <a:gd name="connsiteX10" fmla="*/ 5155 w 10000"/>
              <a:gd name="connsiteY10" fmla="*/ 21092 h 24039"/>
              <a:gd name="connsiteX11" fmla="*/ 6530 w 10000"/>
              <a:gd name="connsiteY11" fmla="*/ 2906 h 24039"/>
              <a:gd name="connsiteX12" fmla="*/ 7505 w 10000"/>
              <a:gd name="connsiteY12" fmla="*/ 3490 h 24039"/>
              <a:gd name="connsiteX13" fmla="*/ 9462 w 10000"/>
              <a:gd name="connsiteY13" fmla="*/ 3490 h 24039"/>
              <a:gd name="connsiteX14" fmla="*/ 9457 w 10000"/>
              <a:gd name="connsiteY14" fmla="*/ 2318 h 24039"/>
              <a:gd name="connsiteX0" fmla="*/ 9457 w 10000"/>
              <a:gd name="connsiteY0" fmla="*/ 2318 h 22845"/>
              <a:gd name="connsiteX1" fmla="*/ 9457 w 10000"/>
              <a:gd name="connsiteY1" fmla="*/ 2318 h 22845"/>
              <a:gd name="connsiteX2" fmla="*/ 5986 w 10000"/>
              <a:gd name="connsiteY2" fmla="*/ 240 h 22845"/>
              <a:gd name="connsiteX3" fmla="*/ 4995 w 10000"/>
              <a:gd name="connsiteY3" fmla="*/ 0 h 22845"/>
              <a:gd name="connsiteX4" fmla="*/ 4003 w 10000"/>
              <a:gd name="connsiteY4" fmla="*/ 240 h 22845"/>
              <a:gd name="connsiteX5" fmla="*/ 533 w 10000"/>
              <a:gd name="connsiteY5" fmla="*/ 2318 h 22845"/>
              <a:gd name="connsiteX6" fmla="*/ 533 w 10000"/>
              <a:gd name="connsiteY6" fmla="*/ 3490 h 22845"/>
              <a:gd name="connsiteX7" fmla="*/ 2489 w 10000"/>
              <a:gd name="connsiteY7" fmla="*/ 3487 h 22845"/>
              <a:gd name="connsiteX8" fmla="*/ 3460 w 10000"/>
              <a:gd name="connsiteY8" fmla="*/ 2906 h 22845"/>
              <a:gd name="connsiteX9" fmla="*/ 3460 w 10000"/>
              <a:gd name="connsiteY9" fmla="*/ 20587 h 22845"/>
              <a:gd name="connsiteX10" fmla="*/ 6592 w 10000"/>
              <a:gd name="connsiteY10" fmla="*/ 19898 h 22845"/>
              <a:gd name="connsiteX11" fmla="*/ 6530 w 10000"/>
              <a:gd name="connsiteY11" fmla="*/ 2906 h 22845"/>
              <a:gd name="connsiteX12" fmla="*/ 7505 w 10000"/>
              <a:gd name="connsiteY12" fmla="*/ 3490 h 22845"/>
              <a:gd name="connsiteX13" fmla="*/ 9462 w 10000"/>
              <a:gd name="connsiteY13" fmla="*/ 3490 h 22845"/>
              <a:gd name="connsiteX14" fmla="*/ 9457 w 10000"/>
              <a:gd name="connsiteY14" fmla="*/ 2318 h 22845"/>
              <a:gd name="connsiteX0" fmla="*/ 9457 w 10000"/>
              <a:gd name="connsiteY0" fmla="*/ 2318 h 22845"/>
              <a:gd name="connsiteX1" fmla="*/ 9457 w 10000"/>
              <a:gd name="connsiteY1" fmla="*/ 2318 h 22845"/>
              <a:gd name="connsiteX2" fmla="*/ 5986 w 10000"/>
              <a:gd name="connsiteY2" fmla="*/ 240 h 22845"/>
              <a:gd name="connsiteX3" fmla="*/ 4995 w 10000"/>
              <a:gd name="connsiteY3" fmla="*/ 0 h 22845"/>
              <a:gd name="connsiteX4" fmla="*/ 4003 w 10000"/>
              <a:gd name="connsiteY4" fmla="*/ 240 h 22845"/>
              <a:gd name="connsiteX5" fmla="*/ 533 w 10000"/>
              <a:gd name="connsiteY5" fmla="*/ 2318 h 22845"/>
              <a:gd name="connsiteX6" fmla="*/ 533 w 10000"/>
              <a:gd name="connsiteY6" fmla="*/ 3490 h 22845"/>
              <a:gd name="connsiteX7" fmla="*/ 2489 w 10000"/>
              <a:gd name="connsiteY7" fmla="*/ 3487 h 22845"/>
              <a:gd name="connsiteX8" fmla="*/ 3460 w 10000"/>
              <a:gd name="connsiteY8" fmla="*/ 2906 h 22845"/>
              <a:gd name="connsiteX9" fmla="*/ 3460 w 10000"/>
              <a:gd name="connsiteY9" fmla="*/ 20587 h 22845"/>
              <a:gd name="connsiteX10" fmla="*/ 6592 w 10000"/>
              <a:gd name="connsiteY10" fmla="*/ 19898 h 22845"/>
              <a:gd name="connsiteX11" fmla="*/ 6530 w 10000"/>
              <a:gd name="connsiteY11" fmla="*/ 2906 h 22845"/>
              <a:gd name="connsiteX12" fmla="*/ 7505 w 10000"/>
              <a:gd name="connsiteY12" fmla="*/ 3490 h 22845"/>
              <a:gd name="connsiteX13" fmla="*/ 9462 w 10000"/>
              <a:gd name="connsiteY13" fmla="*/ 3490 h 22845"/>
              <a:gd name="connsiteX14" fmla="*/ 9457 w 10000"/>
              <a:gd name="connsiteY14" fmla="*/ 2318 h 22845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530 w 10000"/>
              <a:gd name="connsiteY11" fmla="*/ 2906 h 22797"/>
              <a:gd name="connsiteX12" fmla="*/ 7505 w 10000"/>
              <a:gd name="connsiteY12" fmla="*/ 3490 h 22797"/>
              <a:gd name="connsiteX13" fmla="*/ 9462 w 10000"/>
              <a:gd name="connsiteY13" fmla="*/ 3490 h 22797"/>
              <a:gd name="connsiteX14" fmla="*/ 9457 w 10000"/>
              <a:gd name="connsiteY14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496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496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496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054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579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579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2797"/>
              <a:gd name="connsiteX1" fmla="*/ 9457 w 10000"/>
              <a:gd name="connsiteY1" fmla="*/ 2318 h 22797"/>
              <a:gd name="connsiteX2" fmla="*/ 5986 w 10000"/>
              <a:gd name="connsiteY2" fmla="*/ 240 h 22797"/>
              <a:gd name="connsiteX3" fmla="*/ 4995 w 10000"/>
              <a:gd name="connsiteY3" fmla="*/ 0 h 22797"/>
              <a:gd name="connsiteX4" fmla="*/ 4003 w 10000"/>
              <a:gd name="connsiteY4" fmla="*/ 240 h 22797"/>
              <a:gd name="connsiteX5" fmla="*/ 533 w 10000"/>
              <a:gd name="connsiteY5" fmla="*/ 2318 h 22797"/>
              <a:gd name="connsiteX6" fmla="*/ 533 w 10000"/>
              <a:gd name="connsiteY6" fmla="*/ 3490 h 22797"/>
              <a:gd name="connsiteX7" fmla="*/ 2489 w 10000"/>
              <a:gd name="connsiteY7" fmla="*/ 3487 h 22797"/>
              <a:gd name="connsiteX8" fmla="*/ 3460 w 10000"/>
              <a:gd name="connsiteY8" fmla="*/ 2906 h 22797"/>
              <a:gd name="connsiteX9" fmla="*/ 3460 w 10000"/>
              <a:gd name="connsiteY9" fmla="*/ 20587 h 22797"/>
              <a:gd name="connsiteX10" fmla="*/ 5315 w 10000"/>
              <a:gd name="connsiteY10" fmla="*/ 19850 h 22797"/>
              <a:gd name="connsiteX11" fmla="*/ 6579 w 10000"/>
              <a:gd name="connsiteY11" fmla="*/ 19224 h 22797"/>
              <a:gd name="connsiteX12" fmla="*/ 6530 w 10000"/>
              <a:gd name="connsiteY12" fmla="*/ 2906 h 22797"/>
              <a:gd name="connsiteX13" fmla="*/ 7505 w 10000"/>
              <a:gd name="connsiteY13" fmla="*/ 3490 h 22797"/>
              <a:gd name="connsiteX14" fmla="*/ 9462 w 10000"/>
              <a:gd name="connsiteY14" fmla="*/ 3490 h 22797"/>
              <a:gd name="connsiteX15" fmla="*/ 9457 w 10000"/>
              <a:gd name="connsiteY15" fmla="*/ 2318 h 2279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30 w 10000"/>
              <a:gd name="connsiteY11" fmla="*/ 2906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60 w 10000"/>
              <a:gd name="connsiteY9" fmla="*/ 20587 h 23307"/>
              <a:gd name="connsiteX10" fmla="*/ 6579 w 10000"/>
              <a:gd name="connsiteY10" fmla="*/ 19224 h 23307"/>
              <a:gd name="connsiteX11" fmla="*/ 6558 w 10000"/>
              <a:gd name="connsiteY11" fmla="*/ 2873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515 w 10000"/>
              <a:gd name="connsiteY9" fmla="*/ 20587 h 23307"/>
              <a:gd name="connsiteX10" fmla="*/ 6579 w 10000"/>
              <a:gd name="connsiteY10" fmla="*/ 19224 h 23307"/>
              <a:gd name="connsiteX11" fmla="*/ 6558 w 10000"/>
              <a:gd name="connsiteY11" fmla="*/ 2873 h 23307"/>
              <a:gd name="connsiteX12" fmla="*/ 7505 w 10000"/>
              <a:gd name="connsiteY12" fmla="*/ 3490 h 23307"/>
              <a:gd name="connsiteX13" fmla="*/ 9462 w 10000"/>
              <a:gd name="connsiteY13" fmla="*/ 3490 h 23307"/>
              <a:gd name="connsiteX14" fmla="*/ 9457 w 10000"/>
              <a:gd name="connsiteY14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14 w 10000"/>
              <a:gd name="connsiteY9" fmla="*/ 4879 h 23307"/>
              <a:gd name="connsiteX10" fmla="*/ 3515 w 10000"/>
              <a:gd name="connsiteY10" fmla="*/ 20587 h 23307"/>
              <a:gd name="connsiteX11" fmla="*/ 6579 w 10000"/>
              <a:gd name="connsiteY11" fmla="*/ 19224 h 23307"/>
              <a:gd name="connsiteX12" fmla="*/ 6558 w 10000"/>
              <a:gd name="connsiteY12" fmla="*/ 2873 h 23307"/>
              <a:gd name="connsiteX13" fmla="*/ 7505 w 10000"/>
              <a:gd name="connsiteY13" fmla="*/ 3490 h 23307"/>
              <a:gd name="connsiteX14" fmla="*/ 9462 w 10000"/>
              <a:gd name="connsiteY14" fmla="*/ 3490 h 23307"/>
              <a:gd name="connsiteX15" fmla="*/ 9457 w 10000"/>
              <a:gd name="connsiteY15" fmla="*/ 2318 h 23307"/>
              <a:gd name="connsiteX0" fmla="*/ 9457 w 10000"/>
              <a:gd name="connsiteY0" fmla="*/ 2318 h 23307"/>
              <a:gd name="connsiteX1" fmla="*/ 9457 w 10000"/>
              <a:gd name="connsiteY1" fmla="*/ 2318 h 23307"/>
              <a:gd name="connsiteX2" fmla="*/ 5986 w 10000"/>
              <a:gd name="connsiteY2" fmla="*/ 240 h 23307"/>
              <a:gd name="connsiteX3" fmla="*/ 4995 w 10000"/>
              <a:gd name="connsiteY3" fmla="*/ 0 h 23307"/>
              <a:gd name="connsiteX4" fmla="*/ 4003 w 10000"/>
              <a:gd name="connsiteY4" fmla="*/ 240 h 23307"/>
              <a:gd name="connsiteX5" fmla="*/ 533 w 10000"/>
              <a:gd name="connsiteY5" fmla="*/ 2318 h 23307"/>
              <a:gd name="connsiteX6" fmla="*/ 533 w 10000"/>
              <a:gd name="connsiteY6" fmla="*/ 3490 h 23307"/>
              <a:gd name="connsiteX7" fmla="*/ 2489 w 10000"/>
              <a:gd name="connsiteY7" fmla="*/ 3487 h 23307"/>
              <a:gd name="connsiteX8" fmla="*/ 3460 w 10000"/>
              <a:gd name="connsiteY8" fmla="*/ 2906 h 23307"/>
              <a:gd name="connsiteX9" fmla="*/ 3414 w 10000"/>
              <a:gd name="connsiteY9" fmla="*/ 4879 h 23307"/>
              <a:gd name="connsiteX10" fmla="*/ 3515 w 10000"/>
              <a:gd name="connsiteY10" fmla="*/ 20587 h 23307"/>
              <a:gd name="connsiteX11" fmla="*/ 6579 w 10000"/>
              <a:gd name="connsiteY11" fmla="*/ 19224 h 23307"/>
              <a:gd name="connsiteX12" fmla="*/ 6526 w 10000"/>
              <a:gd name="connsiteY12" fmla="*/ 4926 h 23307"/>
              <a:gd name="connsiteX13" fmla="*/ 6558 w 10000"/>
              <a:gd name="connsiteY13" fmla="*/ 2873 h 23307"/>
              <a:gd name="connsiteX14" fmla="*/ 7505 w 10000"/>
              <a:gd name="connsiteY14" fmla="*/ 3490 h 23307"/>
              <a:gd name="connsiteX15" fmla="*/ 9462 w 10000"/>
              <a:gd name="connsiteY15" fmla="*/ 3490 h 23307"/>
              <a:gd name="connsiteX16" fmla="*/ 9457 w 10000"/>
              <a:gd name="connsiteY16" fmla="*/ 2318 h 23307"/>
              <a:gd name="connsiteX0" fmla="*/ 9457 w 10000"/>
              <a:gd name="connsiteY0" fmla="*/ 2318 h 19232"/>
              <a:gd name="connsiteX1" fmla="*/ 9457 w 10000"/>
              <a:gd name="connsiteY1" fmla="*/ 2318 h 19232"/>
              <a:gd name="connsiteX2" fmla="*/ 5986 w 10000"/>
              <a:gd name="connsiteY2" fmla="*/ 240 h 19232"/>
              <a:gd name="connsiteX3" fmla="*/ 4995 w 10000"/>
              <a:gd name="connsiteY3" fmla="*/ 0 h 19232"/>
              <a:gd name="connsiteX4" fmla="*/ 4003 w 10000"/>
              <a:gd name="connsiteY4" fmla="*/ 240 h 19232"/>
              <a:gd name="connsiteX5" fmla="*/ 533 w 10000"/>
              <a:gd name="connsiteY5" fmla="*/ 2318 h 19232"/>
              <a:gd name="connsiteX6" fmla="*/ 533 w 10000"/>
              <a:gd name="connsiteY6" fmla="*/ 3490 h 19232"/>
              <a:gd name="connsiteX7" fmla="*/ 2489 w 10000"/>
              <a:gd name="connsiteY7" fmla="*/ 3487 h 19232"/>
              <a:gd name="connsiteX8" fmla="*/ 3460 w 10000"/>
              <a:gd name="connsiteY8" fmla="*/ 2906 h 19232"/>
              <a:gd name="connsiteX9" fmla="*/ 3414 w 10000"/>
              <a:gd name="connsiteY9" fmla="*/ 4879 h 19232"/>
              <a:gd name="connsiteX10" fmla="*/ 6579 w 10000"/>
              <a:gd name="connsiteY10" fmla="*/ 19224 h 19232"/>
              <a:gd name="connsiteX11" fmla="*/ 6526 w 10000"/>
              <a:gd name="connsiteY11" fmla="*/ 4926 h 19232"/>
              <a:gd name="connsiteX12" fmla="*/ 6558 w 10000"/>
              <a:gd name="connsiteY12" fmla="*/ 2873 h 19232"/>
              <a:gd name="connsiteX13" fmla="*/ 7505 w 10000"/>
              <a:gd name="connsiteY13" fmla="*/ 3490 h 19232"/>
              <a:gd name="connsiteX14" fmla="*/ 9462 w 10000"/>
              <a:gd name="connsiteY14" fmla="*/ 3490 h 19232"/>
              <a:gd name="connsiteX15" fmla="*/ 9457 w 10000"/>
              <a:gd name="connsiteY15" fmla="*/ 2318 h 19232"/>
              <a:gd name="connsiteX0" fmla="*/ 9457 w 10000"/>
              <a:gd name="connsiteY0" fmla="*/ 2318 h 5260"/>
              <a:gd name="connsiteX1" fmla="*/ 9457 w 10000"/>
              <a:gd name="connsiteY1" fmla="*/ 2318 h 5260"/>
              <a:gd name="connsiteX2" fmla="*/ 5986 w 10000"/>
              <a:gd name="connsiteY2" fmla="*/ 240 h 5260"/>
              <a:gd name="connsiteX3" fmla="*/ 4995 w 10000"/>
              <a:gd name="connsiteY3" fmla="*/ 0 h 5260"/>
              <a:gd name="connsiteX4" fmla="*/ 4003 w 10000"/>
              <a:gd name="connsiteY4" fmla="*/ 240 h 5260"/>
              <a:gd name="connsiteX5" fmla="*/ 533 w 10000"/>
              <a:gd name="connsiteY5" fmla="*/ 2318 h 5260"/>
              <a:gd name="connsiteX6" fmla="*/ 533 w 10000"/>
              <a:gd name="connsiteY6" fmla="*/ 3490 h 5260"/>
              <a:gd name="connsiteX7" fmla="*/ 2489 w 10000"/>
              <a:gd name="connsiteY7" fmla="*/ 3487 h 5260"/>
              <a:gd name="connsiteX8" fmla="*/ 3460 w 10000"/>
              <a:gd name="connsiteY8" fmla="*/ 2906 h 5260"/>
              <a:gd name="connsiteX9" fmla="*/ 3414 w 10000"/>
              <a:gd name="connsiteY9" fmla="*/ 4879 h 5260"/>
              <a:gd name="connsiteX10" fmla="*/ 6526 w 10000"/>
              <a:gd name="connsiteY10" fmla="*/ 4926 h 5260"/>
              <a:gd name="connsiteX11" fmla="*/ 6558 w 10000"/>
              <a:gd name="connsiteY11" fmla="*/ 2873 h 5260"/>
              <a:gd name="connsiteX12" fmla="*/ 7505 w 10000"/>
              <a:gd name="connsiteY12" fmla="*/ 3490 h 5260"/>
              <a:gd name="connsiteX13" fmla="*/ 9462 w 10000"/>
              <a:gd name="connsiteY13" fmla="*/ 3490 h 5260"/>
              <a:gd name="connsiteX14" fmla="*/ 9457 w 10000"/>
              <a:gd name="connsiteY14" fmla="*/ 2318 h 526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10000"/>
              <a:gd name="connsiteX1" fmla="*/ 9457 w 10000"/>
              <a:gd name="connsiteY1" fmla="*/ 4407 h 10000"/>
              <a:gd name="connsiteX2" fmla="*/ 5986 w 10000"/>
              <a:gd name="connsiteY2" fmla="*/ 456 h 10000"/>
              <a:gd name="connsiteX3" fmla="*/ 4995 w 10000"/>
              <a:gd name="connsiteY3" fmla="*/ 0 h 10000"/>
              <a:gd name="connsiteX4" fmla="*/ 4003 w 10000"/>
              <a:gd name="connsiteY4" fmla="*/ 456 h 10000"/>
              <a:gd name="connsiteX5" fmla="*/ 533 w 10000"/>
              <a:gd name="connsiteY5" fmla="*/ 4407 h 10000"/>
              <a:gd name="connsiteX6" fmla="*/ 533 w 10000"/>
              <a:gd name="connsiteY6" fmla="*/ 6635 h 10000"/>
              <a:gd name="connsiteX7" fmla="*/ 2489 w 10000"/>
              <a:gd name="connsiteY7" fmla="*/ 6629 h 10000"/>
              <a:gd name="connsiteX8" fmla="*/ 3460 w 10000"/>
              <a:gd name="connsiteY8" fmla="*/ 5525 h 10000"/>
              <a:gd name="connsiteX9" fmla="*/ 3414 w 10000"/>
              <a:gd name="connsiteY9" fmla="*/ 9276 h 10000"/>
              <a:gd name="connsiteX10" fmla="*/ 6526 w 10000"/>
              <a:gd name="connsiteY10" fmla="*/ 9365 h 10000"/>
              <a:gd name="connsiteX11" fmla="*/ 6558 w 10000"/>
              <a:gd name="connsiteY11" fmla="*/ 5462 h 10000"/>
              <a:gd name="connsiteX12" fmla="*/ 7505 w 10000"/>
              <a:gd name="connsiteY12" fmla="*/ 6635 h 10000"/>
              <a:gd name="connsiteX13" fmla="*/ 9462 w 10000"/>
              <a:gd name="connsiteY13" fmla="*/ 6635 h 10000"/>
              <a:gd name="connsiteX14" fmla="*/ 9457 w 10000"/>
              <a:gd name="connsiteY14" fmla="*/ 4407 h 10000"/>
              <a:gd name="connsiteX0" fmla="*/ 9457 w 10000"/>
              <a:gd name="connsiteY0" fmla="*/ 4407 h 9365"/>
              <a:gd name="connsiteX1" fmla="*/ 9457 w 10000"/>
              <a:gd name="connsiteY1" fmla="*/ 4407 h 9365"/>
              <a:gd name="connsiteX2" fmla="*/ 5986 w 10000"/>
              <a:gd name="connsiteY2" fmla="*/ 456 h 9365"/>
              <a:gd name="connsiteX3" fmla="*/ 4995 w 10000"/>
              <a:gd name="connsiteY3" fmla="*/ 0 h 9365"/>
              <a:gd name="connsiteX4" fmla="*/ 4003 w 10000"/>
              <a:gd name="connsiteY4" fmla="*/ 456 h 9365"/>
              <a:gd name="connsiteX5" fmla="*/ 533 w 10000"/>
              <a:gd name="connsiteY5" fmla="*/ 4407 h 9365"/>
              <a:gd name="connsiteX6" fmla="*/ 533 w 10000"/>
              <a:gd name="connsiteY6" fmla="*/ 6635 h 9365"/>
              <a:gd name="connsiteX7" fmla="*/ 2489 w 10000"/>
              <a:gd name="connsiteY7" fmla="*/ 6629 h 9365"/>
              <a:gd name="connsiteX8" fmla="*/ 3460 w 10000"/>
              <a:gd name="connsiteY8" fmla="*/ 5525 h 9365"/>
              <a:gd name="connsiteX9" fmla="*/ 3414 w 10000"/>
              <a:gd name="connsiteY9" fmla="*/ 9276 h 9365"/>
              <a:gd name="connsiteX10" fmla="*/ 6526 w 10000"/>
              <a:gd name="connsiteY10" fmla="*/ 9365 h 9365"/>
              <a:gd name="connsiteX11" fmla="*/ 6558 w 10000"/>
              <a:gd name="connsiteY11" fmla="*/ 5462 h 9365"/>
              <a:gd name="connsiteX12" fmla="*/ 7505 w 10000"/>
              <a:gd name="connsiteY12" fmla="*/ 6635 h 9365"/>
              <a:gd name="connsiteX13" fmla="*/ 9462 w 10000"/>
              <a:gd name="connsiteY13" fmla="*/ 6635 h 9365"/>
              <a:gd name="connsiteX14" fmla="*/ 9457 w 10000"/>
              <a:gd name="connsiteY14" fmla="*/ 4407 h 9365"/>
              <a:gd name="connsiteX0" fmla="*/ 9457 w 10000"/>
              <a:gd name="connsiteY0" fmla="*/ 4706 h 10000"/>
              <a:gd name="connsiteX1" fmla="*/ 9457 w 10000"/>
              <a:gd name="connsiteY1" fmla="*/ 4706 h 10000"/>
              <a:gd name="connsiteX2" fmla="*/ 5986 w 10000"/>
              <a:gd name="connsiteY2" fmla="*/ 487 h 10000"/>
              <a:gd name="connsiteX3" fmla="*/ 4995 w 10000"/>
              <a:gd name="connsiteY3" fmla="*/ 0 h 10000"/>
              <a:gd name="connsiteX4" fmla="*/ 4003 w 10000"/>
              <a:gd name="connsiteY4" fmla="*/ 487 h 10000"/>
              <a:gd name="connsiteX5" fmla="*/ 533 w 10000"/>
              <a:gd name="connsiteY5" fmla="*/ 4706 h 10000"/>
              <a:gd name="connsiteX6" fmla="*/ 533 w 10000"/>
              <a:gd name="connsiteY6" fmla="*/ 7085 h 10000"/>
              <a:gd name="connsiteX7" fmla="*/ 2489 w 10000"/>
              <a:gd name="connsiteY7" fmla="*/ 7078 h 10000"/>
              <a:gd name="connsiteX8" fmla="*/ 3460 w 10000"/>
              <a:gd name="connsiteY8" fmla="*/ 5900 h 10000"/>
              <a:gd name="connsiteX9" fmla="*/ 3414 w 10000"/>
              <a:gd name="connsiteY9" fmla="*/ 9905 h 10000"/>
              <a:gd name="connsiteX10" fmla="*/ 6526 w 10000"/>
              <a:gd name="connsiteY10" fmla="*/ 10000 h 10000"/>
              <a:gd name="connsiteX11" fmla="*/ 6558 w 10000"/>
              <a:gd name="connsiteY11" fmla="*/ 5832 h 10000"/>
              <a:gd name="connsiteX12" fmla="*/ 7505 w 10000"/>
              <a:gd name="connsiteY12" fmla="*/ 7085 h 10000"/>
              <a:gd name="connsiteX13" fmla="*/ 9462 w 10000"/>
              <a:gd name="connsiteY13" fmla="*/ 7085 h 10000"/>
              <a:gd name="connsiteX14" fmla="*/ 9457 w 10000"/>
              <a:gd name="connsiteY14" fmla="*/ 4706 h 10000"/>
              <a:gd name="connsiteX0" fmla="*/ 9457 w 10000"/>
              <a:gd name="connsiteY0" fmla="*/ 4706 h 10000"/>
              <a:gd name="connsiteX1" fmla="*/ 9457 w 10000"/>
              <a:gd name="connsiteY1" fmla="*/ 4706 h 10000"/>
              <a:gd name="connsiteX2" fmla="*/ 5986 w 10000"/>
              <a:gd name="connsiteY2" fmla="*/ 487 h 10000"/>
              <a:gd name="connsiteX3" fmla="*/ 4995 w 10000"/>
              <a:gd name="connsiteY3" fmla="*/ 0 h 10000"/>
              <a:gd name="connsiteX4" fmla="*/ 4003 w 10000"/>
              <a:gd name="connsiteY4" fmla="*/ 487 h 10000"/>
              <a:gd name="connsiteX5" fmla="*/ 533 w 10000"/>
              <a:gd name="connsiteY5" fmla="*/ 4706 h 10000"/>
              <a:gd name="connsiteX6" fmla="*/ 533 w 10000"/>
              <a:gd name="connsiteY6" fmla="*/ 7085 h 10000"/>
              <a:gd name="connsiteX7" fmla="*/ 2489 w 10000"/>
              <a:gd name="connsiteY7" fmla="*/ 7078 h 10000"/>
              <a:gd name="connsiteX8" fmla="*/ 3460 w 10000"/>
              <a:gd name="connsiteY8" fmla="*/ 5900 h 10000"/>
              <a:gd name="connsiteX9" fmla="*/ 3414 w 10000"/>
              <a:gd name="connsiteY9" fmla="*/ 9905 h 10000"/>
              <a:gd name="connsiteX10" fmla="*/ 6526 w 10000"/>
              <a:gd name="connsiteY10" fmla="*/ 10000 h 10000"/>
              <a:gd name="connsiteX11" fmla="*/ 6558 w 10000"/>
              <a:gd name="connsiteY11" fmla="*/ 5832 h 10000"/>
              <a:gd name="connsiteX12" fmla="*/ 7505 w 10000"/>
              <a:gd name="connsiteY12" fmla="*/ 7085 h 10000"/>
              <a:gd name="connsiteX13" fmla="*/ 9462 w 10000"/>
              <a:gd name="connsiteY13" fmla="*/ 7085 h 10000"/>
              <a:gd name="connsiteX14" fmla="*/ 9457 w 10000"/>
              <a:gd name="connsiteY14" fmla="*/ 4706 h 10000"/>
              <a:gd name="connsiteX0" fmla="*/ 9457 w 10000"/>
              <a:gd name="connsiteY0" fmla="*/ 4706 h 10000"/>
              <a:gd name="connsiteX1" fmla="*/ 9457 w 10000"/>
              <a:gd name="connsiteY1" fmla="*/ 4706 h 10000"/>
              <a:gd name="connsiteX2" fmla="*/ 5986 w 10000"/>
              <a:gd name="connsiteY2" fmla="*/ 487 h 10000"/>
              <a:gd name="connsiteX3" fmla="*/ 4995 w 10000"/>
              <a:gd name="connsiteY3" fmla="*/ 0 h 10000"/>
              <a:gd name="connsiteX4" fmla="*/ 4003 w 10000"/>
              <a:gd name="connsiteY4" fmla="*/ 487 h 10000"/>
              <a:gd name="connsiteX5" fmla="*/ 533 w 10000"/>
              <a:gd name="connsiteY5" fmla="*/ 4706 h 10000"/>
              <a:gd name="connsiteX6" fmla="*/ 533 w 10000"/>
              <a:gd name="connsiteY6" fmla="*/ 7085 h 10000"/>
              <a:gd name="connsiteX7" fmla="*/ 2489 w 10000"/>
              <a:gd name="connsiteY7" fmla="*/ 7078 h 10000"/>
              <a:gd name="connsiteX8" fmla="*/ 3460 w 10000"/>
              <a:gd name="connsiteY8" fmla="*/ 5900 h 10000"/>
              <a:gd name="connsiteX9" fmla="*/ 3414 w 10000"/>
              <a:gd name="connsiteY9" fmla="*/ 9905 h 10000"/>
              <a:gd name="connsiteX10" fmla="*/ 6526 w 10000"/>
              <a:gd name="connsiteY10" fmla="*/ 10000 h 10000"/>
              <a:gd name="connsiteX11" fmla="*/ 6558 w 10000"/>
              <a:gd name="connsiteY11" fmla="*/ 5832 h 10000"/>
              <a:gd name="connsiteX12" fmla="*/ 7505 w 10000"/>
              <a:gd name="connsiteY12" fmla="*/ 7085 h 10000"/>
              <a:gd name="connsiteX13" fmla="*/ 9462 w 10000"/>
              <a:gd name="connsiteY13" fmla="*/ 7085 h 10000"/>
              <a:gd name="connsiteX14" fmla="*/ 9457 w 10000"/>
              <a:gd name="connsiteY14" fmla="*/ 4706 h 10000"/>
              <a:gd name="connsiteX0" fmla="*/ 9457 w 10000"/>
              <a:gd name="connsiteY0" fmla="*/ 4706 h 10000"/>
              <a:gd name="connsiteX1" fmla="*/ 9457 w 10000"/>
              <a:gd name="connsiteY1" fmla="*/ 4706 h 10000"/>
              <a:gd name="connsiteX2" fmla="*/ 5986 w 10000"/>
              <a:gd name="connsiteY2" fmla="*/ 487 h 10000"/>
              <a:gd name="connsiteX3" fmla="*/ 4995 w 10000"/>
              <a:gd name="connsiteY3" fmla="*/ 0 h 10000"/>
              <a:gd name="connsiteX4" fmla="*/ 4003 w 10000"/>
              <a:gd name="connsiteY4" fmla="*/ 487 h 10000"/>
              <a:gd name="connsiteX5" fmla="*/ 533 w 10000"/>
              <a:gd name="connsiteY5" fmla="*/ 4706 h 10000"/>
              <a:gd name="connsiteX6" fmla="*/ 533 w 10000"/>
              <a:gd name="connsiteY6" fmla="*/ 7085 h 10000"/>
              <a:gd name="connsiteX7" fmla="*/ 2489 w 10000"/>
              <a:gd name="connsiteY7" fmla="*/ 7078 h 10000"/>
              <a:gd name="connsiteX8" fmla="*/ 3460 w 10000"/>
              <a:gd name="connsiteY8" fmla="*/ 5900 h 10000"/>
              <a:gd name="connsiteX9" fmla="*/ 3414 w 10000"/>
              <a:gd name="connsiteY9" fmla="*/ 9905 h 10000"/>
              <a:gd name="connsiteX10" fmla="*/ 6526 w 10000"/>
              <a:gd name="connsiteY10" fmla="*/ 10000 h 10000"/>
              <a:gd name="connsiteX11" fmla="*/ 6558 w 10000"/>
              <a:gd name="connsiteY11" fmla="*/ 5832 h 10000"/>
              <a:gd name="connsiteX12" fmla="*/ 7505 w 10000"/>
              <a:gd name="connsiteY12" fmla="*/ 7085 h 10000"/>
              <a:gd name="connsiteX13" fmla="*/ 9462 w 10000"/>
              <a:gd name="connsiteY13" fmla="*/ 7085 h 10000"/>
              <a:gd name="connsiteX14" fmla="*/ 9457 w 10000"/>
              <a:gd name="connsiteY14" fmla="*/ 4706 h 10000"/>
              <a:gd name="connsiteX0" fmla="*/ 9457 w 10000"/>
              <a:gd name="connsiteY0" fmla="*/ 4706 h 9908"/>
              <a:gd name="connsiteX1" fmla="*/ 9457 w 10000"/>
              <a:gd name="connsiteY1" fmla="*/ 4706 h 9908"/>
              <a:gd name="connsiteX2" fmla="*/ 5986 w 10000"/>
              <a:gd name="connsiteY2" fmla="*/ 487 h 9908"/>
              <a:gd name="connsiteX3" fmla="*/ 4995 w 10000"/>
              <a:gd name="connsiteY3" fmla="*/ 0 h 9908"/>
              <a:gd name="connsiteX4" fmla="*/ 4003 w 10000"/>
              <a:gd name="connsiteY4" fmla="*/ 487 h 9908"/>
              <a:gd name="connsiteX5" fmla="*/ 533 w 10000"/>
              <a:gd name="connsiteY5" fmla="*/ 4706 h 9908"/>
              <a:gd name="connsiteX6" fmla="*/ 533 w 10000"/>
              <a:gd name="connsiteY6" fmla="*/ 7085 h 9908"/>
              <a:gd name="connsiteX7" fmla="*/ 2489 w 10000"/>
              <a:gd name="connsiteY7" fmla="*/ 7078 h 9908"/>
              <a:gd name="connsiteX8" fmla="*/ 3460 w 10000"/>
              <a:gd name="connsiteY8" fmla="*/ 5900 h 9908"/>
              <a:gd name="connsiteX9" fmla="*/ 3414 w 10000"/>
              <a:gd name="connsiteY9" fmla="*/ 9905 h 9908"/>
              <a:gd name="connsiteX10" fmla="*/ 5766 w 10000"/>
              <a:gd name="connsiteY10" fmla="*/ 9253 h 9908"/>
              <a:gd name="connsiteX11" fmla="*/ 6558 w 10000"/>
              <a:gd name="connsiteY11" fmla="*/ 5832 h 9908"/>
              <a:gd name="connsiteX12" fmla="*/ 7505 w 10000"/>
              <a:gd name="connsiteY12" fmla="*/ 7085 h 9908"/>
              <a:gd name="connsiteX13" fmla="*/ 9462 w 10000"/>
              <a:gd name="connsiteY13" fmla="*/ 7085 h 9908"/>
              <a:gd name="connsiteX14" fmla="*/ 9457 w 10000"/>
              <a:gd name="connsiteY14" fmla="*/ 4706 h 9908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414 w 10000"/>
              <a:gd name="connsiteY9" fmla="*/ 9997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57"/>
              <a:gd name="connsiteX1" fmla="*/ 9457 w 10000"/>
              <a:gd name="connsiteY1" fmla="*/ 4750 h 10057"/>
              <a:gd name="connsiteX2" fmla="*/ 5986 w 10000"/>
              <a:gd name="connsiteY2" fmla="*/ 492 h 10057"/>
              <a:gd name="connsiteX3" fmla="*/ 4995 w 10000"/>
              <a:gd name="connsiteY3" fmla="*/ 0 h 10057"/>
              <a:gd name="connsiteX4" fmla="*/ 4003 w 10000"/>
              <a:gd name="connsiteY4" fmla="*/ 492 h 10057"/>
              <a:gd name="connsiteX5" fmla="*/ 533 w 10000"/>
              <a:gd name="connsiteY5" fmla="*/ 4750 h 10057"/>
              <a:gd name="connsiteX6" fmla="*/ 533 w 10000"/>
              <a:gd name="connsiteY6" fmla="*/ 7151 h 10057"/>
              <a:gd name="connsiteX7" fmla="*/ 2489 w 10000"/>
              <a:gd name="connsiteY7" fmla="*/ 7144 h 10057"/>
              <a:gd name="connsiteX8" fmla="*/ 3460 w 10000"/>
              <a:gd name="connsiteY8" fmla="*/ 5955 h 10057"/>
              <a:gd name="connsiteX9" fmla="*/ 3414 w 10000"/>
              <a:gd name="connsiteY9" fmla="*/ 9997 h 10057"/>
              <a:gd name="connsiteX10" fmla="*/ 6502 w 10000"/>
              <a:gd name="connsiteY10" fmla="*/ 10000 h 10057"/>
              <a:gd name="connsiteX11" fmla="*/ 6558 w 10000"/>
              <a:gd name="connsiteY11" fmla="*/ 5886 h 10057"/>
              <a:gd name="connsiteX12" fmla="*/ 7505 w 10000"/>
              <a:gd name="connsiteY12" fmla="*/ 7151 h 10057"/>
              <a:gd name="connsiteX13" fmla="*/ 9462 w 10000"/>
              <a:gd name="connsiteY13" fmla="*/ 7151 h 10057"/>
              <a:gd name="connsiteX14" fmla="*/ 9457 w 10000"/>
              <a:gd name="connsiteY14" fmla="*/ 4750 h 10057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414 w 10000"/>
              <a:gd name="connsiteY9" fmla="*/ 9997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514 w 10000"/>
              <a:gd name="connsiteY9" fmla="*/ 10000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189 w 10000"/>
              <a:gd name="connsiteY9" fmla="*/ 10000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434 w 10000"/>
              <a:gd name="connsiteY9" fmla="*/ 9940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  <a:gd name="connsiteX0" fmla="*/ 9457 w 10000"/>
              <a:gd name="connsiteY0" fmla="*/ 4750 h 10000"/>
              <a:gd name="connsiteX1" fmla="*/ 9457 w 10000"/>
              <a:gd name="connsiteY1" fmla="*/ 4750 h 10000"/>
              <a:gd name="connsiteX2" fmla="*/ 5986 w 10000"/>
              <a:gd name="connsiteY2" fmla="*/ 492 h 10000"/>
              <a:gd name="connsiteX3" fmla="*/ 4995 w 10000"/>
              <a:gd name="connsiteY3" fmla="*/ 0 h 10000"/>
              <a:gd name="connsiteX4" fmla="*/ 4003 w 10000"/>
              <a:gd name="connsiteY4" fmla="*/ 492 h 10000"/>
              <a:gd name="connsiteX5" fmla="*/ 533 w 10000"/>
              <a:gd name="connsiteY5" fmla="*/ 4750 h 10000"/>
              <a:gd name="connsiteX6" fmla="*/ 533 w 10000"/>
              <a:gd name="connsiteY6" fmla="*/ 7151 h 10000"/>
              <a:gd name="connsiteX7" fmla="*/ 2489 w 10000"/>
              <a:gd name="connsiteY7" fmla="*/ 7144 h 10000"/>
              <a:gd name="connsiteX8" fmla="*/ 3460 w 10000"/>
              <a:gd name="connsiteY8" fmla="*/ 5955 h 10000"/>
              <a:gd name="connsiteX9" fmla="*/ 3434 w 10000"/>
              <a:gd name="connsiteY9" fmla="*/ 9970 h 10000"/>
              <a:gd name="connsiteX10" fmla="*/ 6502 w 10000"/>
              <a:gd name="connsiteY10" fmla="*/ 10000 h 10000"/>
              <a:gd name="connsiteX11" fmla="*/ 6558 w 10000"/>
              <a:gd name="connsiteY11" fmla="*/ 5886 h 10000"/>
              <a:gd name="connsiteX12" fmla="*/ 7505 w 10000"/>
              <a:gd name="connsiteY12" fmla="*/ 7151 h 10000"/>
              <a:gd name="connsiteX13" fmla="*/ 9462 w 10000"/>
              <a:gd name="connsiteY13" fmla="*/ 7151 h 10000"/>
              <a:gd name="connsiteX14" fmla="*/ 9457 w 10000"/>
              <a:gd name="connsiteY14" fmla="*/ 475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000" h="10000">
                <a:moveTo>
                  <a:pt x="9457" y="4750"/>
                </a:moveTo>
                <a:lnTo>
                  <a:pt x="9457" y="4750"/>
                </a:lnTo>
                <a:lnTo>
                  <a:pt x="5986" y="492"/>
                </a:lnTo>
                <a:cubicBezTo>
                  <a:pt x="5717" y="155"/>
                  <a:pt x="5353" y="0"/>
                  <a:pt x="4995" y="0"/>
                </a:cubicBezTo>
                <a:cubicBezTo>
                  <a:pt x="4636" y="0"/>
                  <a:pt x="4277" y="155"/>
                  <a:pt x="4003" y="492"/>
                </a:cubicBezTo>
                <a:lnTo>
                  <a:pt x="533" y="4750"/>
                </a:lnTo>
                <a:cubicBezTo>
                  <a:pt x="0" y="5411"/>
                  <a:pt x="0" y="6491"/>
                  <a:pt x="533" y="7151"/>
                </a:cubicBezTo>
                <a:cubicBezTo>
                  <a:pt x="1071" y="7810"/>
                  <a:pt x="1951" y="7810"/>
                  <a:pt x="2489" y="7144"/>
                </a:cubicBezTo>
                <a:lnTo>
                  <a:pt x="3460" y="5955"/>
                </a:lnTo>
                <a:cubicBezTo>
                  <a:pt x="3467" y="6790"/>
                  <a:pt x="3414" y="9280"/>
                  <a:pt x="3434" y="9970"/>
                </a:cubicBezTo>
                <a:lnTo>
                  <a:pt x="6502" y="10000"/>
                </a:lnTo>
                <a:cubicBezTo>
                  <a:pt x="6523" y="9257"/>
                  <a:pt x="6518" y="6376"/>
                  <a:pt x="6558" y="5886"/>
                </a:cubicBezTo>
                <a:lnTo>
                  <a:pt x="7505" y="7151"/>
                </a:lnTo>
                <a:cubicBezTo>
                  <a:pt x="8043" y="7810"/>
                  <a:pt x="8924" y="7810"/>
                  <a:pt x="9462" y="7151"/>
                </a:cubicBezTo>
                <a:cubicBezTo>
                  <a:pt x="10000" y="6491"/>
                  <a:pt x="9995" y="5411"/>
                  <a:pt x="9457" y="4750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defTabSz="1219170"/>
            <a:endParaRPr lang="en-US" sz="2400" dirty="0">
              <a:solidFill>
                <a:srgbClr val="FBB040"/>
              </a:solidFill>
              <a:latin typeface="Calibri"/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176169" y="5255525"/>
            <a:ext cx="117865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/>
            <a:r>
              <a:rPr lang="cs-CZ" sz="2400" b="1" dirty="0">
                <a:solidFill>
                  <a:srgbClr val="FFFFFF"/>
                </a:solidFill>
                <a:latin typeface="Calibri"/>
              </a:rPr>
              <a:t>Hlavním cílem výzkumu bylo zmapovat </a:t>
            </a:r>
            <a:r>
              <a:rPr lang="cs-CZ" sz="2400" b="1" dirty="0">
                <a:solidFill>
                  <a:srgbClr val="FBB040"/>
                </a:solidFill>
                <a:latin typeface="Calibri"/>
              </a:rPr>
              <a:t>postoje české populace a potenciálních provozoven k projektu zapojení podnikatelů do poštovních služeb v projektu Pošta Partner.</a:t>
            </a:r>
            <a:endParaRPr lang="cs-CZ" sz="24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10032437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13" name="Picture 2" descr="http://www.aspectio.cz/Files/logoAMS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09365" y="10568"/>
            <a:ext cx="587808" cy="626296"/>
          </a:xfrm>
          <a:prstGeom prst="rect">
            <a:avLst/>
          </a:prstGeom>
          <a:noFill/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173" y="119670"/>
            <a:ext cx="896120" cy="50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94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84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>
                <a:solidFill>
                  <a:srgbClr val="FFFFFF"/>
                </a:solidFill>
              </a:rPr>
              <a:pPr defTabSz="1219170"/>
              <a:t>11</a:t>
            </a:fld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7" name="Zástupný symbol pro zápatí 3"/>
          <p:cNvSpPr txBox="1">
            <a:spLocks/>
          </p:cNvSpPr>
          <p:nvPr/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60960" rIns="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300" b="1" kern="1200">
                <a:solidFill>
                  <a:srgbClr val="404040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r>
              <a:rPr lang="cs-CZ" sz="1467" dirty="0">
                <a:solidFill>
                  <a:srgbClr val="FFFFFF"/>
                </a:solidFill>
              </a:rPr>
              <a:t>Ipsos pro AMSP: Výzkum k projektu Pošta Partner</a:t>
            </a:r>
            <a:endParaRPr lang="cs-CZ" sz="1467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Nadpis 4"/>
          <p:cNvSpPr txBox="1">
            <a:spLocks/>
          </p:cNvSpPr>
          <p:nvPr/>
        </p:nvSpPr>
        <p:spPr>
          <a:xfrm>
            <a:off x="474765" y="8475"/>
            <a:ext cx="11573896" cy="626296"/>
          </a:xfrm>
          <a:prstGeom prst="rect">
            <a:avLst/>
          </a:prstGeom>
        </p:spPr>
        <p:txBody>
          <a:bodyPr vert="horz" lIns="48000" tIns="60960" rIns="48000" bIns="6096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404040"/>
                </a:solidFill>
                <a:latin typeface="Calibri" pitchFamily="34" charset="0"/>
                <a:ea typeface="+mj-ea"/>
                <a:cs typeface="Arial" pitchFamily="34" charset="0"/>
              </a:defRPr>
            </a:lvl1pPr>
          </a:lstStyle>
          <a:p>
            <a:pPr defTabSz="1219170">
              <a:defRPr/>
            </a:pPr>
            <a:r>
              <a:rPr lang="cs-CZ" sz="3733" dirty="0">
                <a:solidFill>
                  <a:srgbClr val="FFFFFF"/>
                </a:solidFill>
              </a:rPr>
              <a:t>Metodika</a:t>
            </a:r>
          </a:p>
        </p:txBody>
      </p:sp>
      <p:graphicFrame>
        <p:nvGraphicFramePr>
          <p:cNvPr id="10" name="Tabulk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404098"/>
              </p:ext>
            </p:extLst>
          </p:nvPr>
        </p:nvGraphicFramePr>
        <p:xfrm>
          <a:off x="2072191" y="695491"/>
          <a:ext cx="8614028" cy="5664628"/>
        </p:xfrm>
        <a:graphic>
          <a:graphicData uri="http://schemas.openxmlformats.org/drawingml/2006/table">
            <a:tbl>
              <a:tblPr firstRow="1" bandRow="1"/>
              <a:tblGrid>
                <a:gridCol w="1652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1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161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300" b="1" kern="0" dirty="0">
                          <a:solidFill>
                            <a:srgbClr val="62A3C2"/>
                          </a:solidFill>
                        </a:rPr>
                        <a:t>Metoda</a:t>
                      </a:r>
                      <a:br>
                        <a:rPr lang="cs-CZ" sz="2300" b="1" kern="0" dirty="0">
                          <a:solidFill>
                            <a:srgbClr val="62A3C2"/>
                          </a:solidFill>
                        </a:rPr>
                      </a:br>
                      <a:r>
                        <a:rPr lang="cs-CZ" sz="2300" b="1" kern="0" dirty="0">
                          <a:solidFill>
                            <a:srgbClr val="62A3C2"/>
                          </a:solidFill>
                        </a:rPr>
                        <a:t>výzkumu</a:t>
                      </a:r>
                      <a:endParaRPr lang="en-GB" sz="2300" b="1" kern="0" dirty="0">
                        <a:solidFill>
                          <a:srgbClr val="62A3C2"/>
                        </a:solidFill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1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Výzkum populace: CASI </a:t>
                      </a: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panelové dotazování</a:t>
                      </a:r>
                      <a:br>
                        <a:rPr kumimoji="0" lang="cs-CZ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cs-CZ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Výzkum potenciálních provozoven: CATI</a:t>
                      </a: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telefonické dotazování</a:t>
                      </a:r>
                      <a:b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Sběr probíhal ve dnech 2.-10.8.2017</a:t>
                      </a:r>
                      <a:endParaRPr kumimoji="0" lang="cs-CZ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61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300" b="1" kern="0" dirty="0">
                          <a:solidFill>
                            <a:schemeClr val="accent6">
                              <a:lumMod val="25000"/>
                              <a:lumOff val="75000"/>
                            </a:schemeClr>
                          </a:solidFill>
                        </a:rPr>
                        <a:t>Cílová</a:t>
                      </a:r>
                      <a:br>
                        <a:rPr lang="cs-CZ" sz="2300" b="1" kern="0" dirty="0">
                          <a:solidFill>
                            <a:schemeClr val="accent6">
                              <a:lumMod val="25000"/>
                              <a:lumOff val="75000"/>
                            </a:schemeClr>
                          </a:solidFill>
                        </a:rPr>
                      </a:br>
                      <a:r>
                        <a:rPr lang="cs-CZ" sz="2300" b="1" kern="0" dirty="0">
                          <a:solidFill>
                            <a:schemeClr val="accent6">
                              <a:lumMod val="25000"/>
                              <a:lumOff val="75000"/>
                            </a:schemeClr>
                          </a:solidFill>
                        </a:rPr>
                        <a:t>skupina</a:t>
                      </a:r>
                      <a:endParaRPr lang="en-GB" sz="2300" b="1" kern="0" dirty="0">
                        <a:solidFill>
                          <a:schemeClr val="accent6">
                            <a:lumMod val="25000"/>
                            <a:lumOff val="75000"/>
                          </a:schemeClr>
                        </a:solidFill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Výzkum občanů: občané obcí s 250 – 5000 obyvateli</a:t>
                      </a:r>
                      <a:r>
                        <a:rPr kumimoji="0" lang="cs-CZ" sz="1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kde zatím nefunguje Pošta Partner</a:t>
                      </a:r>
                      <a:br>
                        <a:rPr kumimoji="0" lang="cs-CZ" sz="1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cs-CZ" sz="1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Výzkum potenciálních provozoven: Potenciální provozovny z obcí 250 – 5000 obyvatel</a:t>
                      </a:r>
                      <a:r>
                        <a:rPr kumimoji="0" lang="cs-CZ" sz="1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kde zatím nefunguje Pošta Partner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61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157">
                        <a:defRPr/>
                      </a:pPr>
                      <a:r>
                        <a:rPr lang="cs-CZ" sz="2300" b="1" kern="0" dirty="0">
                          <a:solidFill>
                            <a:schemeClr val="accent3"/>
                          </a:solidFill>
                        </a:rPr>
                        <a:t>Velikost</a:t>
                      </a:r>
                      <a:br>
                        <a:rPr lang="cs-CZ" sz="2300" b="1" kern="0" dirty="0">
                          <a:solidFill>
                            <a:schemeClr val="accent3"/>
                          </a:solidFill>
                        </a:rPr>
                      </a:br>
                      <a:r>
                        <a:rPr lang="cs-CZ" sz="2300" b="1" kern="0" dirty="0">
                          <a:solidFill>
                            <a:schemeClr val="accent3"/>
                          </a:solidFill>
                        </a:rPr>
                        <a:t>vzorku</a:t>
                      </a:r>
                      <a:endParaRPr lang="en-GB" sz="2300" b="1" kern="0" dirty="0">
                        <a:solidFill>
                          <a:schemeClr val="accent3"/>
                        </a:solidFill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Výzkum populace: </a:t>
                      </a:r>
                      <a:r>
                        <a:rPr kumimoji="0" lang="cs-CZ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 občanů</a:t>
                      </a:r>
                      <a:br>
                        <a:rPr kumimoji="0" lang="cs-CZ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Výzkum potenciálních provozoven: </a:t>
                      </a:r>
                      <a:r>
                        <a:rPr kumimoji="0" lang="cs-CZ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 subjektů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61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 defTabSz="914157">
                        <a:defRPr/>
                      </a:pPr>
                      <a:r>
                        <a:rPr lang="cs-CZ" sz="2300" b="1" kern="0" dirty="0">
                          <a:solidFill>
                            <a:schemeClr val="accent2"/>
                          </a:solidFill>
                        </a:rPr>
                        <a:t>Výzkumný</a:t>
                      </a:r>
                      <a:r>
                        <a:rPr lang="cs-CZ" sz="2300" b="1" kern="0" baseline="0" dirty="0">
                          <a:solidFill>
                            <a:schemeClr val="accent2"/>
                          </a:solidFill>
                        </a:rPr>
                        <a:t> nástroj</a:t>
                      </a:r>
                      <a:endParaRPr lang="cs-CZ" sz="2300" b="1" kern="0" dirty="0">
                        <a:solidFill>
                          <a:schemeClr val="accent2"/>
                        </a:solidFill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itchFamily="34" charset="0"/>
                        </a:rPr>
                        <a:t>Strukturovaný dotazník </a:t>
                      </a: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itchFamily="34" charset="0"/>
                        </a:rPr>
                        <a:t>o délce 10 minut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1" name="Group 15"/>
          <p:cNvGrpSpPr>
            <a:grpSpLocks noChangeAspect="1"/>
          </p:cNvGrpSpPr>
          <p:nvPr/>
        </p:nvGrpSpPr>
        <p:grpSpPr>
          <a:xfrm>
            <a:off x="1156013" y="1204725"/>
            <a:ext cx="580273" cy="484929"/>
            <a:chOff x="5308593" y="2025650"/>
            <a:chExt cx="812804" cy="704850"/>
          </a:xfrm>
          <a:solidFill>
            <a:srgbClr val="A8CCDD">
              <a:lumMod val="75000"/>
            </a:srgbClr>
          </a:solidFill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5575297" y="2184400"/>
              <a:ext cx="546100" cy="546100"/>
            </a:xfrm>
            <a:custGeom>
              <a:avLst/>
              <a:gdLst/>
              <a:ahLst/>
              <a:cxnLst>
                <a:cxn ang="0">
                  <a:pos x="44" y="106"/>
                </a:cxn>
                <a:cxn ang="0">
                  <a:pos x="28" y="118"/>
                </a:cxn>
                <a:cxn ang="0">
                  <a:pos x="4" y="126"/>
                </a:cxn>
                <a:cxn ang="0">
                  <a:pos x="6" y="158"/>
                </a:cxn>
                <a:cxn ang="0">
                  <a:pos x="28" y="178"/>
                </a:cxn>
                <a:cxn ang="0">
                  <a:pos x="20" y="196"/>
                </a:cxn>
                <a:cxn ang="0">
                  <a:pos x="4" y="218"/>
                </a:cxn>
                <a:cxn ang="0">
                  <a:pos x="22" y="244"/>
                </a:cxn>
                <a:cxn ang="0">
                  <a:pos x="46" y="244"/>
                </a:cxn>
                <a:cxn ang="0">
                  <a:pos x="52" y="268"/>
                </a:cxn>
                <a:cxn ang="0">
                  <a:pos x="48" y="296"/>
                </a:cxn>
                <a:cxn ang="0">
                  <a:pos x="76" y="310"/>
                </a:cxn>
                <a:cxn ang="0">
                  <a:pos x="106" y="302"/>
                </a:cxn>
                <a:cxn ang="0">
                  <a:pos x="116" y="316"/>
                </a:cxn>
                <a:cxn ang="0">
                  <a:pos x="126" y="342"/>
                </a:cxn>
                <a:cxn ang="0">
                  <a:pos x="158" y="338"/>
                </a:cxn>
                <a:cxn ang="0">
                  <a:pos x="178" y="318"/>
                </a:cxn>
                <a:cxn ang="0">
                  <a:pos x="196" y="324"/>
                </a:cxn>
                <a:cxn ang="0">
                  <a:pos x="216" y="342"/>
                </a:cxn>
                <a:cxn ang="0">
                  <a:pos x="242" y="324"/>
                </a:cxn>
                <a:cxn ang="0">
                  <a:pos x="250" y="294"/>
                </a:cxn>
                <a:cxn ang="0">
                  <a:pos x="268" y="292"/>
                </a:cxn>
                <a:cxn ang="0">
                  <a:pos x="296" y="296"/>
                </a:cxn>
                <a:cxn ang="0">
                  <a:pos x="308" y="268"/>
                </a:cxn>
                <a:cxn ang="0">
                  <a:pos x="300" y="240"/>
                </a:cxn>
                <a:cxn ang="0">
                  <a:pos x="316" y="228"/>
                </a:cxn>
                <a:cxn ang="0">
                  <a:pos x="340" y="218"/>
                </a:cxn>
                <a:cxn ang="0">
                  <a:pos x="338" y="186"/>
                </a:cxn>
                <a:cxn ang="0">
                  <a:pos x="316" y="166"/>
                </a:cxn>
                <a:cxn ang="0">
                  <a:pos x="324" y="148"/>
                </a:cxn>
                <a:cxn ang="0">
                  <a:pos x="340" y="128"/>
                </a:cxn>
                <a:cxn ang="0">
                  <a:pos x="322" y="102"/>
                </a:cxn>
                <a:cxn ang="0">
                  <a:pos x="294" y="94"/>
                </a:cxn>
                <a:cxn ang="0">
                  <a:pos x="292" y="76"/>
                </a:cxn>
                <a:cxn ang="0">
                  <a:pos x="296" y="50"/>
                </a:cxn>
                <a:cxn ang="0">
                  <a:pos x="268" y="36"/>
                </a:cxn>
                <a:cxn ang="0">
                  <a:pos x="238" y="44"/>
                </a:cxn>
                <a:cxn ang="0">
                  <a:pos x="228" y="28"/>
                </a:cxn>
                <a:cxn ang="0">
                  <a:pos x="218" y="4"/>
                </a:cxn>
                <a:cxn ang="0">
                  <a:pos x="186" y="6"/>
                </a:cxn>
                <a:cxn ang="0">
                  <a:pos x="166" y="28"/>
                </a:cxn>
                <a:cxn ang="0">
                  <a:pos x="148" y="20"/>
                </a:cxn>
                <a:cxn ang="0">
                  <a:pos x="128" y="4"/>
                </a:cxn>
                <a:cxn ang="0">
                  <a:pos x="102" y="22"/>
                </a:cxn>
                <a:cxn ang="0">
                  <a:pos x="94" y="50"/>
                </a:cxn>
                <a:cxn ang="0">
                  <a:pos x="76" y="52"/>
                </a:cxn>
                <a:cxn ang="0">
                  <a:pos x="48" y="48"/>
                </a:cxn>
                <a:cxn ang="0">
                  <a:pos x="36" y="78"/>
                </a:cxn>
                <a:cxn ang="0">
                  <a:pos x="162" y="72"/>
                </a:cxn>
                <a:cxn ang="0">
                  <a:pos x="248" y="106"/>
                </a:cxn>
                <a:cxn ang="0">
                  <a:pos x="272" y="182"/>
                </a:cxn>
                <a:cxn ang="0">
                  <a:pos x="222" y="260"/>
                </a:cxn>
                <a:cxn ang="0">
                  <a:pos x="144" y="270"/>
                </a:cxn>
                <a:cxn ang="0">
                  <a:pos x="76" y="204"/>
                </a:cxn>
                <a:cxn ang="0">
                  <a:pos x="82" y="126"/>
                </a:cxn>
                <a:cxn ang="0">
                  <a:pos x="142" y="76"/>
                </a:cxn>
              </a:cxnLst>
              <a:rect l="0" t="0" r="r" b="b"/>
              <a:pathLst>
                <a:path w="344" h="344">
                  <a:moveTo>
                    <a:pt x="38" y="82"/>
                  </a:moveTo>
                  <a:lnTo>
                    <a:pt x="38" y="82"/>
                  </a:lnTo>
                  <a:lnTo>
                    <a:pt x="42" y="90"/>
                  </a:lnTo>
                  <a:lnTo>
                    <a:pt x="44" y="98"/>
                  </a:lnTo>
                  <a:lnTo>
                    <a:pt x="44" y="106"/>
                  </a:lnTo>
                  <a:lnTo>
                    <a:pt x="42" y="112"/>
                  </a:lnTo>
                  <a:lnTo>
                    <a:pt x="42" y="112"/>
                  </a:lnTo>
                  <a:lnTo>
                    <a:pt x="40" y="114"/>
                  </a:lnTo>
                  <a:lnTo>
                    <a:pt x="34" y="116"/>
                  </a:lnTo>
                  <a:lnTo>
                    <a:pt x="28" y="118"/>
                  </a:lnTo>
                  <a:lnTo>
                    <a:pt x="22" y="116"/>
                  </a:lnTo>
                  <a:lnTo>
                    <a:pt x="22" y="116"/>
                  </a:lnTo>
                  <a:lnTo>
                    <a:pt x="14" y="116"/>
                  </a:lnTo>
                  <a:lnTo>
                    <a:pt x="8" y="120"/>
                  </a:lnTo>
                  <a:lnTo>
                    <a:pt x="4" y="126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44"/>
                  </a:lnTo>
                  <a:lnTo>
                    <a:pt x="2" y="152"/>
                  </a:lnTo>
                  <a:lnTo>
                    <a:pt x="6" y="158"/>
                  </a:lnTo>
                  <a:lnTo>
                    <a:pt x="12" y="162"/>
                  </a:lnTo>
                  <a:lnTo>
                    <a:pt x="12" y="162"/>
                  </a:lnTo>
                  <a:lnTo>
                    <a:pt x="18" y="166"/>
                  </a:lnTo>
                  <a:lnTo>
                    <a:pt x="24" y="172"/>
                  </a:lnTo>
                  <a:lnTo>
                    <a:pt x="28" y="178"/>
                  </a:lnTo>
                  <a:lnTo>
                    <a:pt x="28" y="184"/>
                  </a:lnTo>
                  <a:lnTo>
                    <a:pt x="28" y="184"/>
                  </a:lnTo>
                  <a:lnTo>
                    <a:pt x="28" y="188"/>
                  </a:lnTo>
                  <a:lnTo>
                    <a:pt x="24" y="192"/>
                  </a:lnTo>
                  <a:lnTo>
                    <a:pt x="20" y="196"/>
                  </a:lnTo>
                  <a:lnTo>
                    <a:pt x="14" y="200"/>
                  </a:lnTo>
                  <a:lnTo>
                    <a:pt x="14" y="200"/>
                  </a:lnTo>
                  <a:lnTo>
                    <a:pt x="8" y="202"/>
                  </a:lnTo>
                  <a:lnTo>
                    <a:pt x="4" y="210"/>
                  </a:lnTo>
                  <a:lnTo>
                    <a:pt x="4" y="218"/>
                  </a:lnTo>
                  <a:lnTo>
                    <a:pt x="4" y="226"/>
                  </a:lnTo>
                  <a:lnTo>
                    <a:pt x="4" y="226"/>
                  </a:lnTo>
                  <a:lnTo>
                    <a:pt x="8" y="234"/>
                  </a:lnTo>
                  <a:lnTo>
                    <a:pt x="14" y="240"/>
                  </a:lnTo>
                  <a:lnTo>
                    <a:pt x="22" y="244"/>
                  </a:lnTo>
                  <a:lnTo>
                    <a:pt x="28" y="244"/>
                  </a:lnTo>
                  <a:lnTo>
                    <a:pt x="28" y="244"/>
                  </a:lnTo>
                  <a:lnTo>
                    <a:pt x="34" y="242"/>
                  </a:lnTo>
                  <a:lnTo>
                    <a:pt x="40" y="242"/>
                  </a:lnTo>
                  <a:lnTo>
                    <a:pt x="46" y="244"/>
                  </a:lnTo>
                  <a:lnTo>
                    <a:pt x="48" y="246"/>
                  </a:lnTo>
                  <a:lnTo>
                    <a:pt x="48" y="246"/>
                  </a:lnTo>
                  <a:lnTo>
                    <a:pt x="50" y="252"/>
                  </a:lnTo>
                  <a:lnTo>
                    <a:pt x="52" y="260"/>
                  </a:lnTo>
                  <a:lnTo>
                    <a:pt x="52" y="268"/>
                  </a:lnTo>
                  <a:lnTo>
                    <a:pt x="48" y="274"/>
                  </a:lnTo>
                  <a:lnTo>
                    <a:pt x="48" y="274"/>
                  </a:lnTo>
                  <a:lnTo>
                    <a:pt x="46" y="280"/>
                  </a:lnTo>
                  <a:lnTo>
                    <a:pt x="46" y="288"/>
                  </a:lnTo>
                  <a:lnTo>
                    <a:pt x="48" y="296"/>
                  </a:lnTo>
                  <a:lnTo>
                    <a:pt x="54" y="302"/>
                  </a:lnTo>
                  <a:lnTo>
                    <a:pt x="54" y="302"/>
                  </a:lnTo>
                  <a:lnTo>
                    <a:pt x="62" y="308"/>
                  </a:lnTo>
                  <a:lnTo>
                    <a:pt x="70" y="310"/>
                  </a:lnTo>
                  <a:lnTo>
                    <a:pt x="76" y="310"/>
                  </a:lnTo>
                  <a:lnTo>
                    <a:pt x="82" y="306"/>
                  </a:lnTo>
                  <a:lnTo>
                    <a:pt x="82" y="306"/>
                  </a:lnTo>
                  <a:lnTo>
                    <a:pt x="88" y="302"/>
                  </a:lnTo>
                  <a:lnTo>
                    <a:pt x="98" y="300"/>
                  </a:lnTo>
                  <a:lnTo>
                    <a:pt x="106" y="302"/>
                  </a:lnTo>
                  <a:lnTo>
                    <a:pt x="110" y="302"/>
                  </a:lnTo>
                  <a:lnTo>
                    <a:pt x="110" y="302"/>
                  </a:lnTo>
                  <a:lnTo>
                    <a:pt x="114" y="306"/>
                  </a:lnTo>
                  <a:lnTo>
                    <a:pt x="116" y="310"/>
                  </a:lnTo>
                  <a:lnTo>
                    <a:pt x="116" y="316"/>
                  </a:lnTo>
                  <a:lnTo>
                    <a:pt x="116" y="322"/>
                  </a:lnTo>
                  <a:lnTo>
                    <a:pt x="116" y="322"/>
                  </a:lnTo>
                  <a:lnTo>
                    <a:pt x="116" y="330"/>
                  </a:lnTo>
                  <a:lnTo>
                    <a:pt x="120" y="336"/>
                  </a:lnTo>
                  <a:lnTo>
                    <a:pt x="126" y="342"/>
                  </a:lnTo>
                  <a:lnTo>
                    <a:pt x="134" y="344"/>
                  </a:lnTo>
                  <a:lnTo>
                    <a:pt x="134" y="344"/>
                  </a:lnTo>
                  <a:lnTo>
                    <a:pt x="144" y="344"/>
                  </a:lnTo>
                  <a:lnTo>
                    <a:pt x="152" y="342"/>
                  </a:lnTo>
                  <a:lnTo>
                    <a:pt x="158" y="338"/>
                  </a:lnTo>
                  <a:lnTo>
                    <a:pt x="162" y="332"/>
                  </a:lnTo>
                  <a:lnTo>
                    <a:pt x="162" y="332"/>
                  </a:lnTo>
                  <a:lnTo>
                    <a:pt x="164" y="326"/>
                  </a:lnTo>
                  <a:lnTo>
                    <a:pt x="172" y="322"/>
                  </a:lnTo>
                  <a:lnTo>
                    <a:pt x="178" y="318"/>
                  </a:lnTo>
                  <a:lnTo>
                    <a:pt x="184" y="316"/>
                  </a:lnTo>
                  <a:lnTo>
                    <a:pt x="184" y="316"/>
                  </a:lnTo>
                  <a:lnTo>
                    <a:pt x="188" y="316"/>
                  </a:lnTo>
                  <a:lnTo>
                    <a:pt x="192" y="320"/>
                  </a:lnTo>
                  <a:lnTo>
                    <a:pt x="196" y="324"/>
                  </a:lnTo>
                  <a:lnTo>
                    <a:pt x="198" y="330"/>
                  </a:lnTo>
                  <a:lnTo>
                    <a:pt x="198" y="330"/>
                  </a:lnTo>
                  <a:lnTo>
                    <a:pt x="202" y="336"/>
                  </a:lnTo>
                  <a:lnTo>
                    <a:pt x="208" y="340"/>
                  </a:lnTo>
                  <a:lnTo>
                    <a:pt x="216" y="342"/>
                  </a:lnTo>
                  <a:lnTo>
                    <a:pt x="226" y="340"/>
                  </a:lnTo>
                  <a:lnTo>
                    <a:pt x="226" y="340"/>
                  </a:lnTo>
                  <a:lnTo>
                    <a:pt x="234" y="336"/>
                  </a:lnTo>
                  <a:lnTo>
                    <a:pt x="240" y="330"/>
                  </a:lnTo>
                  <a:lnTo>
                    <a:pt x="242" y="324"/>
                  </a:lnTo>
                  <a:lnTo>
                    <a:pt x="242" y="316"/>
                  </a:lnTo>
                  <a:lnTo>
                    <a:pt x="242" y="316"/>
                  </a:lnTo>
                  <a:lnTo>
                    <a:pt x="242" y="310"/>
                  </a:lnTo>
                  <a:lnTo>
                    <a:pt x="246" y="302"/>
                  </a:lnTo>
                  <a:lnTo>
                    <a:pt x="250" y="294"/>
                  </a:lnTo>
                  <a:lnTo>
                    <a:pt x="254" y="290"/>
                  </a:lnTo>
                  <a:lnTo>
                    <a:pt x="254" y="290"/>
                  </a:lnTo>
                  <a:lnTo>
                    <a:pt x="258" y="290"/>
                  </a:lnTo>
                  <a:lnTo>
                    <a:pt x="264" y="290"/>
                  </a:lnTo>
                  <a:lnTo>
                    <a:pt x="268" y="292"/>
                  </a:lnTo>
                  <a:lnTo>
                    <a:pt x="274" y="296"/>
                  </a:lnTo>
                  <a:lnTo>
                    <a:pt x="274" y="296"/>
                  </a:lnTo>
                  <a:lnTo>
                    <a:pt x="280" y="300"/>
                  </a:lnTo>
                  <a:lnTo>
                    <a:pt x="288" y="300"/>
                  </a:lnTo>
                  <a:lnTo>
                    <a:pt x="296" y="296"/>
                  </a:lnTo>
                  <a:lnTo>
                    <a:pt x="302" y="290"/>
                  </a:lnTo>
                  <a:lnTo>
                    <a:pt x="302" y="290"/>
                  </a:lnTo>
                  <a:lnTo>
                    <a:pt x="308" y="282"/>
                  </a:lnTo>
                  <a:lnTo>
                    <a:pt x="310" y="274"/>
                  </a:lnTo>
                  <a:lnTo>
                    <a:pt x="308" y="268"/>
                  </a:lnTo>
                  <a:lnTo>
                    <a:pt x="306" y="262"/>
                  </a:lnTo>
                  <a:lnTo>
                    <a:pt x="306" y="262"/>
                  </a:lnTo>
                  <a:lnTo>
                    <a:pt x="302" y="256"/>
                  </a:lnTo>
                  <a:lnTo>
                    <a:pt x="300" y="248"/>
                  </a:lnTo>
                  <a:lnTo>
                    <a:pt x="300" y="240"/>
                  </a:lnTo>
                  <a:lnTo>
                    <a:pt x="302" y="234"/>
                  </a:lnTo>
                  <a:lnTo>
                    <a:pt x="302" y="234"/>
                  </a:lnTo>
                  <a:lnTo>
                    <a:pt x="304" y="230"/>
                  </a:lnTo>
                  <a:lnTo>
                    <a:pt x="310" y="228"/>
                  </a:lnTo>
                  <a:lnTo>
                    <a:pt x="316" y="228"/>
                  </a:lnTo>
                  <a:lnTo>
                    <a:pt x="322" y="228"/>
                  </a:lnTo>
                  <a:lnTo>
                    <a:pt x="322" y="228"/>
                  </a:lnTo>
                  <a:lnTo>
                    <a:pt x="330" y="228"/>
                  </a:lnTo>
                  <a:lnTo>
                    <a:pt x="336" y="224"/>
                  </a:lnTo>
                  <a:lnTo>
                    <a:pt x="340" y="218"/>
                  </a:lnTo>
                  <a:lnTo>
                    <a:pt x="344" y="210"/>
                  </a:lnTo>
                  <a:lnTo>
                    <a:pt x="344" y="210"/>
                  </a:lnTo>
                  <a:lnTo>
                    <a:pt x="344" y="200"/>
                  </a:lnTo>
                  <a:lnTo>
                    <a:pt x="342" y="192"/>
                  </a:lnTo>
                  <a:lnTo>
                    <a:pt x="338" y="186"/>
                  </a:lnTo>
                  <a:lnTo>
                    <a:pt x="332" y="184"/>
                  </a:lnTo>
                  <a:lnTo>
                    <a:pt x="332" y="184"/>
                  </a:lnTo>
                  <a:lnTo>
                    <a:pt x="326" y="180"/>
                  </a:lnTo>
                  <a:lnTo>
                    <a:pt x="320" y="174"/>
                  </a:lnTo>
                  <a:lnTo>
                    <a:pt x="316" y="166"/>
                  </a:lnTo>
                  <a:lnTo>
                    <a:pt x="316" y="160"/>
                  </a:lnTo>
                  <a:lnTo>
                    <a:pt x="316" y="160"/>
                  </a:lnTo>
                  <a:lnTo>
                    <a:pt x="316" y="156"/>
                  </a:lnTo>
                  <a:lnTo>
                    <a:pt x="320" y="152"/>
                  </a:lnTo>
                  <a:lnTo>
                    <a:pt x="324" y="148"/>
                  </a:lnTo>
                  <a:lnTo>
                    <a:pt x="330" y="146"/>
                  </a:lnTo>
                  <a:lnTo>
                    <a:pt x="330" y="146"/>
                  </a:lnTo>
                  <a:lnTo>
                    <a:pt x="336" y="142"/>
                  </a:lnTo>
                  <a:lnTo>
                    <a:pt x="340" y="136"/>
                  </a:lnTo>
                  <a:lnTo>
                    <a:pt x="340" y="128"/>
                  </a:lnTo>
                  <a:lnTo>
                    <a:pt x="340" y="118"/>
                  </a:lnTo>
                  <a:lnTo>
                    <a:pt x="340" y="118"/>
                  </a:lnTo>
                  <a:lnTo>
                    <a:pt x="336" y="110"/>
                  </a:lnTo>
                  <a:lnTo>
                    <a:pt x="330" y="104"/>
                  </a:lnTo>
                  <a:lnTo>
                    <a:pt x="322" y="102"/>
                  </a:lnTo>
                  <a:lnTo>
                    <a:pt x="316" y="102"/>
                  </a:lnTo>
                  <a:lnTo>
                    <a:pt x="316" y="102"/>
                  </a:lnTo>
                  <a:lnTo>
                    <a:pt x="308" y="102"/>
                  </a:lnTo>
                  <a:lnTo>
                    <a:pt x="302" y="98"/>
                  </a:lnTo>
                  <a:lnTo>
                    <a:pt x="294" y="94"/>
                  </a:lnTo>
                  <a:lnTo>
                    <a:pt x="290" y="90"/>
                  </a:lnTo>
                  <a:lnTo>
                    <a:pt x="290" y="90"/>
                  </a:lnTo>
                  <a:lnTo>
                    <a:pt x="288" y="86"/>
                  </a:lnTo>
                  <a:lnTo>
                    <a:pt x="290" y="82"/>
                  </a:lnTo>
                  <a:lnTo>
                    <a:pt x="292" y="76"/>
                  </a:lnTo>
                  <a:lnTo>
                    <a:pt x="296" y="70"/>
                  </a:lnTo>
                  <a:lnTo>
                    <a:pt x="296" y="70"/>
                  </a:lnTo>
                  <a:lnTo>
                    <a:pt x="298" y="64"/>
                  </a:lnTo>
                  <a:lnTo>
                    <a:pt x="298" y="56"/>
                  </a:lnTo>
                  <a:lnTo>
                    <a:pt x="296" y="50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2" y="38"/>
                  </a:lnTo>
                  <a:lnTo>
                    <a:pt x="274" y="34"/>
                  </a:lnTo>
                  <a:lnTo>
                    <a:pt x="268" y="36"/>
                  </a:lnTo>
                  <a:lnTo>
                    <a:pt x="262" y="40"/>
                  </a:lnTo>
                  <a:lnTo>
                    <a:pt x="262" y="40"/>
                  </a:lnTo>
                  <a:lnTo>
                    <a:pt x="256" y="42"/>
                  </a:lnTo>
                  <a:lnTo>
                    <a:pt x="246" y="44"/>
                  </a:lnTo>
                  <a:lnTo>
                    <a:pt x="238" y="44"/>
                  </a:lnTo>
                  <a:lnTo>
                    <a:pt x="234" y="42"/>
                  </a:lnTo>
                  <a:lnTo>
                    <a:pt x="234" y="42"/>
                  </a:lnTo>
                  <a:lnTo>
                    <a:pt x="230" y="40"/>
                  </a:lnTo>
                  <a:lnTo>
                    <a:pt x="228" y="34"/>
                  </a:lnTo>
                  <a:lnTo>
                    <a:pt x="228" y="28"/>
                  </a:lnTo>
                  <a:lnTo>
                    <a:pt x="228" y="22"/>
                  </a:lnTo>
                  <a:lnTo>
                    <a:pt x="228" y="22"/>
                  </a:lnTo>
                  <a:lnTo>
                    <a:pt x="228" y="16"/>
                  </a:lnTo>
                  <a:lnTo>
                    <a:pt x="224" y="8"/>
                  </a:lnTo>
                  <a:lnTo>
                    <a:pt x="218" y="4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00" y="0"/>
                  </a:lnTo>
                  <a:lnTo>
                    <a:pt x="192" y="2"/>
                  </a:lnTo>
                  <a:lnTo>
                    <a:pt x="186" y="6"/>
                  </a:lnTo>
                  <a:lnTo>
                    <a:pt x="182" y="12"/>
                  </a:lnTo>
                  <a:lnTo>
                    <a:pt x="182" y="12"/>
                  </a:lnTo>
                  <a:lnTo>
                    <a:pt x="180" y="18"/>
                  </a:lnTo>
                  <a:lnTo>
                    <a:pt x="172" y="24"/>
                  </a:lnTo>
                  <a:lnTo>
                    <a:pt x="166" y="28"/>
                  </a:lnTo>
                  <a:lnTo>
                    <a:pt x="160" y="30"/>
                  </a:lnTo>
                  <a:lnTo>
                    <a:pt x="160" y="30"/>
                  </a:lnTo>
                  <a:lnTo>
                    <a:pt x="156" y="28"/>
                  </a:lnTo>
                  <a:lnTo>
                    <a:pt x="152" y="26"/>
                  </a:lnTo>
                  <a:lnTo>
                    <a:pt x="148" y="20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42" y="8"/>
                  </a:lnTo>
                  <a:lnTo>
                    <a:pt x="136" y="4"/>
                  </a:lnTo>
                  <a:lnTo>
                    <a:pt x="128" y="4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0" y="10"/>
                  </a:lnTo>
                  <a:lnTo>
                    <a:pt x="104" y="14"/>
                  </a:lnTo>
                  <a:lnTo>
                    <a:pt x="102" y="22"/>
                  </a:lnTo>
                  <a:lnTo>
                    <a:pt x="102" y="28"/>
                  </a:lnTo>
                  <a:lnTo>
                    <a:pt x="102" y="28"/>
                  </a:lnTo>
                  <a:lnTo>
                    <a:pt x="102" y="36"/>
                  </a:lnTo>
                  <a:lnTo>
                    <a:pt x="98" y="44"/>
                  </a:lnTo>
                  <a:lnTo>
                    <a:pt x="94" y="50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86" y="56"/>
                  </a:lnTo>
                  <a:lnTo>
                    <a:pt x="80" y="54"/>
                  </a:lnTo>
                  <a:lnTo>
                    <a:pt x="76" y="52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64" y="46"/>
                  </a:lnTo>
                  <a:lnTo>
                    <a:pt x="56" y="46"/>
                  </a:lnTo>
                  <a:lnTo>
                    <a:pt x="48" y="48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36" y="62"/>
                  </a:lnTo>
                  <a:lnTo>
                    <a:pt x="34" y="70"/>
                  </a:lnTo>
                  <a:lnTo>
                    <a:pt x="36" y="78"/>
                  </a:lnTo>
                  <a:lnTo>
                    <a:pt x="38" y="82"/>
                  </a:lnTo>
                  <a:lnTo>
                    <a:pt x="38" y="82"/>
                  </a:lnTo>
                  <a:close/>
                  <a:moveTo>
                    <a:pt x="142" y="76"/>
                  </a:moveTo>
                  <a:lnTo>
                    <a:pt x="142" y="76"/>
                  </a:lnTo>
                  <a:lnTo>
                    <a:pt x="162" y="72"/>
                  </a:lnTo>
                  <a:lnTo>
                    <a:pt x="180" y="72"/>
                  </a:lnTo>
                  <a:lnTo>
                    <a:pt x="200" y="76"/>
                  </a:lnTo>
                  <a:lnTo>
                    <a:pt x="218" y="82"/>
                  </a:lnTo>
                  <a:lnTo>
                    <a:pt x="234" y="94"/>
                  </a:lnTo>
                  <a:lnTo>
                    <a:pt x="248" y="106"/>
                  </a:lnTo>
                  <a:lnTo>
                    <a:pt x="260" y="122"/>
                  </a:lnTo>
                  <a:lnTo>
                    <a:pt x="268" y="142"/>
                  </a:lnTo>
                  <a:lnTo>
                    <a:pt x="268" y="142"/>
                  </a:lnTo>
                  <a:lnTo>
                    <a:pt x="272" y="162"/>
                  </a:lnTo>
                  <a:lnTo>
                    <a:pt x="272" y="182"/>
                  </a:lnTo>
                  <a:lnTo>
                    <a:pt x="268" y="200"/>
                  </a:lnTo>
                  <a:lnTo>
                    <a:pt x="262" y="218"/>
                  </a:lnTo>
                  <a:lnTo>
                    <a:pt x="252" y="234"/>
                  </a:lnTo>
                  <a:lnTo>
                    <a:pt x="238" y="248"/>
                  </a:lnTo>
                  <a:lnTo>
                    <a:pt x="222" y="260"/>
                  </a:lnTo>
                  <a:lnTo>
                    <a:pt x="202" y="268"/>
                  </a:lnTo>
                  <a:lnTo>
                    <a:pt x="202" y="268"/>
                  </a:lnTo>
                  <a:lnTo>
                    <a:pt x="182" y="272"/>
                  </a:lnTo>
                  <a:lnTo>
                    <a:pt x="164" y="272"/>
                  </a:lnTo>
                  <a:lnTo>
                    <a:pt x="144" y="270"/>
                  </a:lnTo>
                  <a:lnTo>
                    <a:pt x="126" y="262"/>
                  </a:lnTo>
                  <a:lnTo>
                    <a:pt x="110" y="252"/>
                  </a:lnTo>
                  <a:lnTo>
                    <a:pt x="96" y="238"/>
                  </a:lnTo>
                  <a:lnTo>
                    <a:pt x="84" y="222"/>
                  </a:lnTo>
                  <a:lnTo>
                    <a:pt x="76" y="204"/>
                  </a:lnTo>
                  <a:lnTo>
                    <a:pt x="76" y="204"/>
                  </a:lnTo>
                  <a:lnTo>
                    <a:pt x="72" y="184"/>
                  </a:lnTo>
                  <a:lnTo>
                    <a:pt x="72" y="164"/>
                  </a:lnTo>
                  <a:lnTo>
                    <a:pt x="76" y="144"/>
                  </a:lnTo>
                  <a:lnTo>
                    <a:pt x="82" y="126"/>
                  </a:lnTo>
                  <a:lnTo>
                    <a:pt x="92" y="110"/>
                  </a:lnTo>
                  <a:lnTo>
                    <a:pt x="106" y="96"/>
                  </a:lnTo>
                  <a:lnTo>
                    <a:pt x="122" y="84"/>
                  </a:lnTo>
                  <a:lnTo>
                    <a:pt x="142" y="76"/>
                  </a:lnTo>
                  <a:lnTo>
                    <a:pt x="142" y="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5308593" y="2025650"/>
              <a:ext cx="352425" cy="349250"/>
            </a:xfrm>
            <a:custGeom>
              <a:avLst/>
              <a:gdLst/>
              <a:ahLst/>
              <a:cxnLst>
                <a:cxn ang="0">
                  <a:pos x="28" y="70"/>
                </a:cxn>
                <a:cxn ang="0">
                  <a:pos x="14" y="74"/>
                </a:cxn>
                <a:cxn ang="0">
                  <a:pos x="0" y="86"/>
                </a:cxn>
                <a:cxn ang="0">
                  <a:pos x="8" y="102"/>
                </a:cxn>
                <a:cxn ang="0">
                  <a:pos x="18" y="120"/>
                </a:cxn>
                <a:cxn ang="0">
                  <a:pos x="4" y="134"/>
                </a:cxn>
                <a:cxn ang="0">
                  <a:pos x="10" y="154"/>
                </a:cxn>
                <a:cxn ang="0">
                  <a:pos x="30" y="156"/>
                </a:cxn>
                <a:cxn ang="0">
                  <a:pos x="32" y="176"/>
                </a:cxn>
                <a:cxn ang="0">
                  <a:pos x="36" y="194"/>
                </a:cxn>
                <a:cxn ang="0">
                  <a:pos x="54" y="196"/>
                </a:cxn>
                <a:cxn ang="0">
                  <a:pos x="72" y="194"/>
                </a:cxn>
                <a:cxn ang="0">
                  <a:pos x="76" y="212"/>
                </a:cxn>
                <a:cxn ang="0">
                  <a:pos x="94" y="220"/>
                </a:cxn>
                <a:cxn ang="0">
                  <a:pos x="106" y="208"/>
                </a:cxn>
                <a:cxn ang="0">
                  <a:pos x="124" y="204"/>
                </a:cxn>
                <a:cxn ang="0">
                  <a:pos x="140" y="218"/>
                </a:cxn>
                <a:cxn ang="0">
                  <a:pos x="156" y="208"/>
                </a:cxn>
                <a:cxn ang="0">
                  <a:pos x="164" y="186"/>
                </a:cxn>
                <a:cxn ang="0">
                  <a:pos x="176" y="190"/>
                </a:cxn>
                <a:cxn ang="0">
                  <a:pos x="194" y="186"/>
                </a:cxn>
                <a:cxn ang="0">
                  <a:pos x="196" y="168"/>
                </a:cxn>
                <a:cxn ang="0">
                  <a:pos x="196" y="148"/>
                </a:cxn>
                <a:cxn ang="0">
                  <a:pos x="216" y="144"/>
                </a:cxn>
                <a:cxn ang="0">
                  <a:pos x="220" y="122"/>
                </a:cxn>
                <a:cxn ang="0">
                  <a:pos x="206" y="110"/>
                </a:cxn>
                <a:cxn ang="0">
                  <a:pos x="212" y="92"/>
                </a:cxn>
                <a:cxn ang="0">
                  <a:pos x="218" y="76"/>
                </a:cxn>
                <a:cxn ang="0">
                  <a:pos x="204" y="64"/>
                </a:cxn>
                <a:cxn ang="0">
                  <a:pos x="188" y="58"/>
                </a:cxn>
                <a:cxn ang="0">
                  <a:pos x="192" y="40"/>
                </a:cxn>
                <a:cxn ang="0">
                  <a:pos x="182" y="22"/>
                </a:cxn>
                <a:cxn ang="0">
                  <a:pos x="164" y="26"/>
                </a:cxn>
                <a:cxn ang="0">
                  <a:pos x="148" y="22"/>
                </a:cxn>
                <a:cxn ang="0">
                  <a:pos x="140" y="2"/>
                </a:cxn>
                <a:cxn ang="0">
                  <a:pos x="120" y="4"/>
                </a:cxn>
                <a:cxn ang="0">
                  <a:pos x="104" y="18"/>
                </a:cxn>
                <a:cxn ang="0">
                  <a:pos x="94" y="8"/>
                </a:cxn>
                <a:cxn ang="0">
                  <a:pos x="76" y="2"/>
                </a:cxn>
                <a:cxn ang="0">
                  <a:pos x="66" y="18"/>
                </a:cxn>
                <a:cxn ang="0">
                  <a:pos x="56" y="34"/>
                </a:cxn>
                <a:cxn ang="0">
                  <a:pos x="36" y="28"/>
                </a:cxn>
                <a:cxn ang="0">
                  <a:pos x="22" y="44"/>
                </a:cxn>
                <a:cxn ang="0">
                  <a:pos x="92" y="48"/>
                </a:cxn>
                <a:cxn ang="0">
                  <a:pos x="152" y="58"/>
                </a:cxn>
                <a:cxn ang="0">
                  <a:pos x="176" y="102"/>
                </a:cxn>
                <a:cxn ang="0">
                  <a:pos x="154" y="160"/>
                </a:cxn>
                <a:cxn ang="0">
                  <a:pos x="106" y="174"/>
                </a:cxn>
                <a:cxn ang="0">
                  <a:pos x="54" y="142"/>
                </a:cxn>
                <a:cxn ang="0">
                  <a:pos x="48" y="92"/>
                </a:cxn>
                <a:cxn ang="0">
                  <a:pos x="92" y="48"/>
                </a:cxn>
              </a:cxnLst>
              <a:rect l="0" t="0" r="r" b="b"/>
              <a:pathLst>
                <a:path w="222" h="220">
                  <a:moveTo>
                    <a:pt x="26" y="52"/>
                  </a:moveTo>
                  <a:lnTo>
                    <a:pt x="26" y="52"/>
                  </a:lnTo>
                  <a:lnTo>
                    <a:pt x="28" y="56"/>
                  </a:lnTo>
                  <a:lnTo>
                    <a:pt x="28" y="62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26" y="72"/>
                  </a:lnTo>
                  <a:lnTo>
                    <a:pt x="22" y="74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0" y="74"/>
                  </a:lnTo>
                  <a:lnTo>
                    <a:pt x="6" y="76"/>
                  </a:lnTo>
                  <a:lnTo>
                    <a:pt x="2" y="80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92"/>
                  </a:lnTo>
                  <a:lnTo>
                    <a:pt x="2" y="98"/>
                  </a:lnTo>
                  <a:lnTo>
                    <a:pt x="4" y="100"/>
                  </a:lnTo>
                  <a:lnTo>
                    <a:pt x="8" y="102"/>
                  </a:lnTo>
                  <a:lnTo>
                    <a:pt x="8" y="102"/>
                  </a:lnTo>
                  <a:lnTo>
                    <a:pt x="12" y="106"/>
                  </a:lnTo>
                  <a:lnTo>
                    <a:pt x="16" y="110"/>
                  </a:lnTo>
                  <a:lnTo>
                    <a:pt x="18" y="118"/>
                  </a:lnTo>
                  <a:lnTo>
                    <a:pt x="18" y="118"/>
                  </a:lnTo>
                  <a:lnTo>
                    <a:pt x="18" y="120"/>
                  </a:lnTo>
                  <a:lnTo>
                    <a:pt x="16" y="122"/>
                  </a:lnTo>
                  <a:lnTo>
                    <a:pt x="10" y="128"/>
                  </a:lnTo>
                  <a:lnTo>
                    <a:pt x="10" y="128"/>
                  </a:lnTo>
                  <a:lnTo>
                    <a:pt x="6" y="130"/>
                  </a:lnTo>
                  <a:lnTo>
                    <a:pt x="4" y="134"/>
                  </a:lnTo>
                  <a:lnTo>
                    <a:pt x="2" y="138"/>
                  </a:lnTo>
                  <a:lnTo>
                    <a:pt x="4" y="144"/>
                  </a:lnTo>
                  <a:lnTo>
                    <a:pt x="4" y="144"/>
                  </a:lnTo>
                  <a:lnTo>
                    <a:pt x="6" y="150"/>
                  </a:lnTo>
                  <a:lnTo>
                    <a:pt x="10" y="154"/>
                  </a:lnTo>
                  <a:lnTo>
                    <a:pt x="14" y="156"/>
                  </a:lnTo>
                  <a:lnTo>
                    <a:pt x="18" y="156"/>
                  </a:lnTo>
                  <a:lnTo>
                    <a:pt x="18" y="156"/>
                  </a:lnTo>
                  <a:lnTo>
                    <a:pt x="26" y="154"/>
                  </a:lnTo>
                  <a:lnTo>
                    <a:pt x="30" y="156"/>
                  </a:lnTo>
                  <a:lnTo>
                    <a:pt x="32" y="158"/>
                  </a:lnTo>
                  <a:lnTo>
                    <a:pt x="32" y="158"/>
                  </a:lnTo>
                  <a:lnTo>
                    <a:pt x="34" y="166"/>
                  </a:lnTo>
                  <a:lnTo>
                    <a:pt x="34" y="172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30" y="180"/>
                  </a:lnTo>
                  <a:lnTo>
                    <a:pt x="30" y="184"/>
                  </a:lnTo>
                  <a:lnTo>
                    <a:pt x="32" y="190"/>
                  </a:lnTo>
                  <a:lnTo>
                    <a:pt x="36" y="194"/>
                  </a:lnTo>
                  <a:lnTo>
                    <a:pt x="36" y="194"/>
                  </a:lnTo>
                  <a:lnTo>
                    <a:pt x="40" y="196"/>
                  </a:lnTo>
                  <a:lnTo>
                    <a:pt x="46" y="198"/>
                  </a:lnTo>
                  <a:lnTo>
                    <a:pt x="50" y="198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8" y="194"/>
                  </a:lnTo>
                  <a:lnTo>
                    <a:pt x="62" y="192"/>
                  </a:lnTo>
                  <a:lnTo>
                    <a:pt x="72" y="194"/>
                  </a:lnTo>
                  <a:lnTo>
                    <a:pt x="72" y="194"/>
                  </a:lnTo>
                  <a:lnTo>
                    <a:pt x="74" y="196"/>
                  </a:lnTo>
                  <a:lnTo>
                    <a:pt x="74" y="198"/>
                  </a:lnTo>
                  <a:lnTo>
                    <a:pt x="76" y="206"/>
                  </a:lnTo>
                  <a:lnTo>
                    <a:pt x="76" y="206"/>
                  </a:lnTo>
                  <a:lnTo>
                    <a:pt x="76" y="212"/>
                  </a:lnTo>
                  <a:lnTo>
                    <a:pt x="78" y="216"/>
                  </a:lnTo>
                  <a:lnTo>
                    <a:pt x="82" y="218"/>
                  </a:lnTo>
                  <a:lnTo>
                    <a:pt x="88" y="220"/>
                  </a:lnTo>
                  <a:lnTo>
                    <a:pt x="88" y="220"/>
                  </a:lnTo>
                  <a:lnTo>
                    <a:pt x="94" y="220"/>
                  </a:lnTo>
                  <a:lnTo>
                    <a:pt x="98" y="220"/>
                  </a:lnTo>
                  <a:lnTo>
                    <a:pt x="102" y="216"/>
                  </a:lnTo>
                  <a:lnTo>
                    <a:pt x="104" y="212"/>
                  </a:lnTo>
                  <a:lnTo>
                    <a:pt x="104" y="212"/>
                  </a:lnTo>
                  <a:lnTo>
                    <a:pt x="106" y="208"/>
                  </a:lnTo>
                  <a:lnTo>
                    <a:pt x="110" y="206"/>
                  </a:lnTo>
                  <a:lnTo>
                    <a:pt x="118" y="202"/>
                  </a:lnTo>
                  <a:lnTo>
                    <a:pt x="118" y="202"/>
                  </a:lnTo>
                  <a:lnTo>
                    <a:pt x="122" y="202"/>
                  </a:lnTo>
                  <a:lnTo>
                    <a:pt x="124" y="204"/>
                  </a:lnTo>
                  <a:lnTo>
                    <a:pt x="128" y="212"/>
                  </a:lnTo>
                  <a:lnTo>
                    <a:pt x="128" y="212"/>
                  </a:lnTo>
                  <a:lnTo>
                    <a:pt x="130" y="216"/>
                  </a:lnTo>
                  <a:lnTo>
                    <a:pt x="134" y="218"/>
                  </a:lnTo>
                  <a:lnTo>
                    <a:pt x="140" y="218"/>
                  </a:lnTo>
                  <a:lnTo>
                    <a:pt x="146" y="218"/>
                  </a:lnTo>
                  <a:lnTo>
                    <a:pt x="146" y="218"/>
                  </a:lnTo>
                  <a:lnTo>
                    <a:pt x="150" y="214"/>
                  </a:lnTo>
                  <a:lnTo>
                    <a:pt x="154" y="212"/>
                  </a:lnTo>
                  <a:lnTo>
                    <a:pt x="156" y="208"/>
                  </a:lnTo>
                  <a:lnTo>
                    <a:pt x="156" y="202"/>
                  </a:lnTo>
                  <a:lnTo>
                    <a:pt x="156" y="202"/>
                  </a:lnTo>
                  <a:lnTo>
                    <a:pt x="156" y="198"/>
                  </a:lnTo>
                  <a:lnTo>
                    <a:pt x="158" y="192"/>
                  </a:lnTo>
                  <a:lnTo>
                    <a:pt x="164" y="186"/>
                  </a:lnTo>
                  <a:lnTo>
                    <a:pt x="164" y="186"/>
                  </a:lnTo>
                  <a:lnTo>
                    <a:pt x="166" y="186"/>
                  </a:lnTo>
                  <a:lnTo>
                    <a:pt x="170" y="186"/>
                  </a:lnTo>
                  <a:lnTo>
                    <a:pt x="176" y="190"/>
                  </a:lnTo>
                  <a:lnTo>
                    <a:pt x="176" y="190"/>
                  </a:lnTo>
                  <a:lnTo>
                    <a:pt x="180" y="192"/>
                  </a:lnTo>
                  <a:lnTo>
                    <a:pt x="186" y="192"/>
                  </a:lnTo>
                  <a:lnTo>
                    <a:pt x="190" y="190"/>
                  </a:lnTo>
                  <a:lnTo>
                    <a:pt x="194" y="186"/>
                  </a:lnTo>
                  <a:lnTo>
                    <a:pt x="194" y="186"/>
                  </a:lnTo>
                  <a:lnTo>
                    <a:pt x="198" y="180"/>
                  </a:lnTo>
                  <a:lnTo>
                    <a:pt x="200" y="176"/>
                  </a:lnTo>
                  <a:lnTo>
                    <a:pt x="200" y="172"/>
                  </a:lnTo>
                  <a:lnTo>
                    <a:pt x="196" y="168"/>
                  </a:lnTo>
                  <a:lnTo>
                    <a:pt x="196" y="168"/>
                  </a:lnTo>
                  <a:lnTo>
                    <a:pt x="194" y="164"/>
                  </a:lnTo>
                  <a:lnTo>
                    <a:pt x="194" y="158"/>
                  </a:lnTo>
                  <a:lnTo>
                    <a:pt x="194" y="150"/>
                  </a:lnTo>
                  <a:lnTo>
                    <a:pt x="194" y="150"/>
                  </a:lnTo>
                  <a:lnTo>
                    <a:pt x="196" y="148"/>
                  </a:lnTo>
                  <a:lnTo>
                    <a:pt x="200" y="146"/>
                  </a:lnTo>
                  <a:lnTo>
                    <a:pt x="208" y="146"/>
                  </a:lnTo>
                  <a:lnTo>
                    <a:pt x="208" y="146"/>
                  </a:lnTo>
                  <a:lnTo>
                    <a:pt x="212" y="146"/>
                  </a:lnTo>
                  <a:lnTo>
                    <a:pt x="216" y="144"/>
                  </a:lnTo>
                  <a:lnTo>
                    <a:pt x="220" y="140"/>
                  </a:lnTo>
                  <a:lnTo>
                    <a:pt x="222" y="134"/>
                  </a:lnTo>
                  <a:lnTo>
                    <a:pt x="222" y="134"/>
                  </a:lnTo>
                  <a:lnTo>
                    <a:pt x="222" y="128"/>
                  </a:lnTo>
                  <a:lnTo>
                    <a:pt x="220" y="122"/>
                  </a:lnTo>
                  <a:lnTo>
                    <a:pt x="218" y="118"/>
                  </a:lnTo>
                  <a:lnTo>
                    <a:pt x="214" y="116"/>
                  </a:lnTo>
                  <a:lnTo>
                    <a:pt x="214" y="116"/>
                  </a:lnTo>
                  <a:lnTo>
                    <a:pt x="210" y="114"/>
                  </a:lnTo>
                  <a:lnTo>
                    <a:pt x="206" y="110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4" y="100"/>
                  </a:lnTo>
                  <a:lnTo>
                    <a:pt x="206" y="96"/>
                  </a:lnTo>
                  <a:lnTo>
                    <a:pt x="212" y="92"/>
                  </a:lnTo>
                  <a:lnTo>
                    <a:pt x="212" y="92"/>
                  </a:lnTo>
                  <a:lnTo>
                    <a:pt x="216" y="90"/>
                  </a:lnTo>
                  <a:lnTo>
                    <a:pt x="218" y="86"/>
                  </a:lnTo>
                  <a:lnTo>
                    <a:pt x="220" y="82"/>
                  </a:lnTo>
                  <a:lnTo>
                    <a:pt x="218" y="76"/>
                  </a:lnTo>
                  <a:lnTo>
                    <a:pt x="218" y="76"/>
                  </a:lnTo>
                  <a:lnTo>
                    <a:pt x="216" y="70"/>
                  </a:lnTo>
                  <a:lnTo>
                    <a:pt x="212" y="66"/>
                  </a:lnTo>
                  <a:lnTo>
                    <a:pt x="208" y="64"/>
                  </a:lnTo>
                  <a:lnTo>
                    <a:pt x="204" y="64"/>
                  </a:lnTo>
                  <a:lnTo>
                    <a:pt x="204" y="64"/>
                  </a:lnTo>
                  <a:lnTo>
                    <a:pt x="200" y="64"/>
                  </a:lnTo>
                  <a:lnTo>
                    <a:pt x="194" y="62"/>
                  </a:lnTo>
                  <a:lnTo>
                    <a:pt x="188" y="58"/>
                  </a:lnTo>
                  <a:lnTo>
                    <a:pt x="188" y="58"/>
                  </a:lnTo>
                  <a:lnTo>
                    <a:pt x="186" y="54"/>
                  </a:lnTo>
                  <a:lnTo>
                    <a:pt x="186" y="52"/>
                  </a:lnTo>
                  <a:lnTo>
                    <a:pt x="190" y="44"/>
                  </a:lnTo>
                  <a:lnTo>
                    <a:pt x="190" y="44"/>
                  </a:lnTo>
                  <a:lnTo>
                    <a:pt x="192" y="40"/>
                  </a:lnTo>
                  <a:lnTo>
                    <a:pt x="192" y="36"/>
                  </a:lnTo>
                  <a:lnTo>
                    <a:pt x="190" y="30"/>
                  </a:lnTo>
                  <a:lnTo>
                    <a:pt x="188" y="26"/>
                  </a:lnTo>
                  <a:lnTo>
                    <a:pt x="188" y="26"/>
                  </a:lnTo>
                  <a:lnTo>
                    <a:pt x="182" y="22"/>
                  </a:lnTo>
                  <a:lnTo>
                    <a:pt x="178" y="22"/>
                  </a:lnTo>
                  <a:lnTo>
                    <a:pt x="172" y="22"/>
                  </a:lnTo>
                  <a:lnTo>
                    <a:pt x="168" y="24"/>
                  </a:lnTo>
                  <a:lnTo>
                    <a:pt x="168" y="24"/>
                  </a:lnTo>
                  <a:lnTo>
                    <a:pt x="164" y="26"/>
                  </a:lnTo>
                  <a:lnTo>
                    <a:pt x="160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48" y="24"/>
                  </a:lnTo>
                  <a:lnTo>
                    <a:pt x="148" y="22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46" y="8"/>
                  </a:lnTo>
                  <a:lnTo>
                    <a:pt x="144" y="4"/>
                  </a:lnTo>
                  <a:lnTo>
                    <a:pt x="140" y="2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30" y="0"/>
                  </a:lnTo>
                  <a:lnTo>
                    <a:pt x="124" y="0"/>
                  </a:lnTo>
                  <a:lnTo>
                    <a:pt x="120" y="4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6" y="10"/>
                  </a:lnTo>
                  <a:lnTo>
                    <a:pt x="112" y="14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0" y="18"/>
                  </a:lnTo>
                  <a:lnTo>
                    <a:pt x="98" y="16"/>
                  </a:lnTo>
                  <a:lnTo>
                    <a:pt x="94" y="8"/>
                  </a:lnTo>
                  <a:lnTo>
                    <a:pt x="94" y="8"/>
                  </a:lnTo>
                  <a:lnTo>
                    <a:pt x="92" y="4"/>
                  </a:lnTo>
                  <a:lnTo>
                    <a:pt x="88" y="2"/>
                  </a:lnTo>
                  <a:lnTo>
                    <a:pt x="8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8"/>
                  </a:lnTo>
                  <a:lnTo>
                    <a:pt x="66" y="12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66" y="22"/>
                  </a:lnTo>
                  <a:lnTo>
                    <a:pt x="64" y="26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6" y="34"/>
                  </a:lnTo>
                  <a:lnTo>
                    <a:pt x="52" y="34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2" y="28"/>
                  </a:lnTo>
                  <a:lnTo>
                    <a:pt x="36" y="28"/>
                  </a:lnTo>
                  <a:lnTo>
                    <a:pt x="32" y="30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2" y="44"/>
                  </a:lnTo>
                  <a:lnTo>
                    <a:pt x="24" y="48"/>
                  </a:lnTo>
                  <a:lnTo>
                    <a:pt x="26" y="52"/>
                  </a:lnTo>
                  <a:lnTo>
                    <a:pt x="26" y="52"/>
                  </a:lnTo>
                  <a:close/>
                  <a:moveTo>
                    <a:pt x="92" y="48"/>
                  </a:moveTo>
                  <a:lnTo>
                    <a:pt x="92" y="48"/>
                  </a:lnTo>
                  <a:lnTo>
                    <a:pt x="104" y="46"/>
                  </a:lnTo>
                  <a:lnTo>
                    <a:pt x="116" y="46"/>
                  </a:lnTo>
                  <a:lnTo>
                    <a:pt x="130" y="48"/>
                  </a:lnTo>
                  <a:lnTo>
                    <a:pt x="140" y="52"/>
                  </a:lnTo>
                  <a:lnTo>
                    <a:pt x="152" y="58"/>
                  </a:lnTo>
                  <a:lnTo>
                    <a:pt x="160" y="68"/>
                  </a:lnTo>
                  <a:lnTo>
                    <a:pt x="168" y="78"/>
                  </a:lnTo>
                  <a:lnTo>
                    <a:pt x="172" y="90"/>
                  </a:lnTo>
                  <a:lnTo>
                    <a:pt x="172" y="90"/>
                  </a:lnTo>
                  <a:lnTo>
                    <a:pt x="176" y="102"/>
                  </a:lnTo>
                  <a:lnTo>
                    <a:pt x="176" y="116"/>
                  </a:lnTo>
                  <a:lnTo>
                    <a:pt x="174" y="128"/>
                  </a:lnTo>
                  <a:lnTo>
                    <a:pt x="168" y="140"/>
                  </a:lnTo>
                  <a:lnTo>
                    <a:pt x="162" y="150"/>
                  </a:lnTo>
                  <a:lnTo>
                    <a:pt x="154" y="160"/>
                  </a:lnTo>
                  <a:lnTo>
                    <a:pt x="144" y="166"/>
                  </a:lnTo>
                  <a:lnTo>
                    <a:pt x="130" y="172"/>
                  </a:lnTo>
                  <a:lnTo>
                    <a:pt x="130" y="172"/>
                  </a:lnTo>
                  <a:lnTo>
                    <a:pt x="118" y="174"/>
                  </a:lnTo>
                  <a:lnTo>
                    <a:pt x="106" y="174"/>
                  </a:lnTo>
                  <a:lnTo>
                    <a:pt x="94" y="172"/>
                  </a:lnTo>
                  <a:lnTo>
                    <a:pt x="82" y="168"/>
                  </a:lnTo>
                  <a:lnTo>
                    <a:pt x="70" y="160"/>
                  </a:lnTo>
                  <a:lnTo>
                    <a:pt x="62" y="152"/>
                  </a:lnTo>
                  <a:lnTo>
                    <a:pt x="54" y="142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46" y="116"/>
                  </a:lnTo>
                  <a:lnTo>
                    <a:pt x="46" y="104"/>
                  </a:lnTo>
                  <a:lnTo>
                    <a:pt x="48" y="92"/>
                  </a:lnTo>
                  <a:lnTo>
                    <a:pt x="54" y="80"/>
                  </a:lnTo>
                  <a:lnTo>
                    <a:pt x="60" y="70"/>
                  </a:lnTo>
                  <a:lnTo>
                    <a:pt x="68" y="60"/>
                  </a:lnTo>
                  <a:lnTo>
                    <a:pt x="80" y="54"/>
                  </a:lnTo>
                  <a:lnTo>
                    <a:pt x="92" y="48"/>
                  </a:lnTo>
                  <a:lnTo>
                    <a:pt x="92" y="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5311776" y="2378075"/>
              <a:ext cx="269874" cy="269875"/>
            </a:xfrm>
            <a:custGeom>
              <a:avLst/>
              <a:gdLst/>
              <a:ahLst/>
              <a:cxnLst>
                <a:cxn ang="0">
                  <a:pos x="20" y="48"/>
                </a:cxn>
                <a:cxn ang="0">
                  <a:pos x="10" y="58"/>
                </a:cxn>
                <a:cxn ang="0">
                  <a:pos x="2" y="62"/>
                </a:cxn>
                <a:cxn ang="0">
                  <a:pos x="0" y="76"/>
                </a:cxn>
                <a:cxn ang="0">
                  <a:pos x="8" y="82"/>
                </a:cxn>
                <a:cxn ang="0">
                  <a:pos x="12" y="96"/>
                </a:cxn>
                <a:cxn ang="0">
                  <a:pos x="2" y="104"/>
                </a:cxn>
                <a:cxn ang="0">
                  <a:pos x="4" y="116"/>
                </a:cxn>
                <a:cxn ang="0">
                  <a:pos x="14" y="120"/>
                </a:cxn>
                <a:cxn ang="0">
                  <a:pos x="24" y="128"/>
                </a:cxn>
                <a:cxn ang="0">
                  <a:pos x="22" y="138"/>
                </a:cxn>
                <a:cxn ang="0">
                  <a:pos x="26" y="150"/>
                </a:cxn>
                <a:cxn ang="0">
                  <a:pos x="40" y="152"/>
                </a:cxn>
                <a:cxn ang="0">
                  <a:pos x="54" y="150"/>
                </a:cxn>
                <a:cxn ang="0">
                  <a:pos x="56" y="160"/>
                </a:cxn>
                <a:cxn ang="0">
                  <a:pos x="66" y="170"/>
                </a:cxn>
                <a:cxn ang="0">
                  <a:pos x="78" y="168"/>
                </a:cxn>
                <a:cxn ang="0">
                  <a:pos x="84" y="158"/>
                </a:cxn>
                <a:cxn ang="0">
                  <a:pos x="98" y="164"/>
                </a:cxn>
                <a:cxn ang="0">
                  <a:pos x="106" y="168"/>
                </a:cxn>
                <a:cxn ang="0">
                  <a:pos x="118" y="164"/>
                </a:cxn>
                <a:cxn ang="0">
                  <a:pos x="120" y="154"/>
                </a:cxn>
                <a:cxn ang="0">
                  <a:pos x="130" y="144"/>
                </a:cxn>
                <a:cxn ang="0">
                  <a:pos x="142" y="148"/>
                </a:cxn>
                <a:cxn ang="0">
                  <a:pos x="152" y="140"/>
                </a:cxn>
                <a:cxn ang="0">
                  <a:pos x="150" y="130"/>
                </a:cxn>
                <a:cxn ang="0">
                  <a:pos x="148" y="116"/>
                </a:cxn>
                <a:cxn ang="0">
                  <a:pos x="162" y="112"/>
                </a:cxn>
                <a:cxn ang="0">
                  <a:pos x="170" y="104"/>
                </a:cxn>
                <a:cxn ang="0">
                  <a:pos x="164" y="90"/>
                </a:cxn>
                <a:cxn ang="0">
                  <a:pos x="156" y="80"/>
                </a:cxn>
                <a:cxn ang="0">
                  <a:pos x="162" y="72"/>
                </a:cxn>
                <a:cxn ang="0">
                  <a:pos x="168" y="58"/>
                </a:cxn>
                <a:cxn ang="0">
                  <a:pos x="160" y="50"/>
                </a:cxn>
                <a:cxn ang="0">
                  <a:pos x="148" y="48"/>
                </a:cxn>
                <a:cxn ang="0">
                  <a:pos x="146" y="34"/>
                </a:cxn>
                <a:cxn ang="0">
                  <a:pos x="146" y="24"/>
                </a:cxn>
                <a:cxn ang="0">
                  <a:pos x="136" y="18"/>
                </a:cxn>
                <a:cxn ang="0">
                  <a:pos x="126" y="22"/>
                </a:cxn>
                <a:cxn ang="0">
                  <a:pos x="112" y="18"/>
                </a:cxn>
                <a:cxn ang="0">
                  <a:pos x="110" y="4"/>
                </a:cxn>
                <a:cxn ang="0">
                  <a:pos x="98" y="0"/>
                </a:cxn>
                <a:cxn ang="0">
                  <a:pos x="90" y="6"/>
                </a:cxn>
                <a:cxn ang="0">
                  <a:pos x="78" y="14"/>
                </a:cxn>
                <a:cxn ang="0">
                  <a:pos x="70" y="4"/>
                </a:cxn>
                <a:cxn ang="0">
                  <a:pos x="58" y="2"/>
                </a:cxn>
                <a:cxn ang="0">
                  <a:pos x="50" y="14"/>
                </a:cxn>
                <a:cxn ang="0">
                  <a:pos x="44" y="26"/>
                </a:cxn>
                <a:cxn ang="0">
                  <a:pos x="34" y="24"/>
                </a:cxn>
                <a:cxn ang="0">
                  <a:pos x="20" y="28"/>
                </a:cxn>
                <a:cxn ang="0">
                  <a:pos x="16" y="38"/>
                </a:cxn>
                <a:cxn ang="0">
                  <a:pos x="70" y="38"/>
                </a:cxn>
                <a:cxn ang="0">
                  <a:pos x="108" y="40"/>
                </a:cxn>
                <a:cxn ang="0">
                  <a:pos x="132" y="70"/>
                </a:cxn>
                <a:cxn ang="0">
                  <a:pos x="132" y="100"/>
                </a:cxn>
                <a:cxn ang="0">
                  <a:pos x="108" y="128"/>
                </a:cxn>
                <a:cxn ang="0">
                  <a:pos x="80" y="136"/>
                </a:cxn>
                <a:cxn ang="0">
                  <a:pos x="46" y="118"/>
                </a:cxn>
                <a:cxn ang="0">
                  <a:pos x="34" y="90"/>
                </a:cxn>
                <a:cxn ang="0">
                  <a:pos x="46" y="54"/>
                </a:cxn>
                <a:cxn ang="0">
                  <a:pos x="70" y="38"/>
                </a:cxn>
              </a:cxnLst>
              <a:rect l="0" t="0" r="r" b="b"/>
              <a:pathLst>
                <a:path w="170" h="170">
                  <a:moveTo>
                    <a:pt x="18" y="42"/>
                  </a:moveTo>
                  <a:lnTo>
                    <a:pt x="18" y="42"/>
                  </a:lnTo>
                  <a:lnTo>
                    <a:pt x="20" y="44"/>
                  </a:lnTo>
                  <a:lnTo>
                    <a:pt x="20" y="48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16" y="58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6" y="58"/>
                  </a:lnTo>
                  <a:lnTo>
                    <a:pt x="4" y="60"/>
                  </a:lnTo>
                  <a:lnTo>
                    <a:pt x="2" y="6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0" y="76"/>
                  </a:lnTo>
                  <a:lnTo>
                    <a:pt x="2" y="78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8" y="82"/>
                  </a:lnTo>
                  <a:lnTo>
                    <a:pt x="10" y="86"/>
                  </a:lnTo>
                  <a:lnTo>
                    <a:pt x="14" y="92"/>
                  </a:lnTo>
                  <a:lnTo>
                    <a:pt x="14" y="92"/>
                  </a:lnTo>
                  <a:lnTo>
                    <a:pt x="12" y="96"/>
                  </a:lnTo>
                  <a:lnTo>
                    <a:pt x="6" y="98"/>
                  </a:lnTo>
                  <a:lnTo>
                    <a:pt x="6" y="98"/>
                  </a:lnTo>
                  <a:lnTo>
                    <a:pt x="4" y="100"/>
                  </a:lnTo>
                  <a:lnTo>
                    <a:pt x="2" y="104"/>
                  </a:lnTo>
                  <a:lnTo>
                    <a:pt x="0" y="108"/>
                  </a:lnTo>
                  <a:lnTo>
                    <a:pt x="2" y="112"/>
                  </a:lnTo>
                  <a:lnTo>
                    <a:pt x="2" y="112"/>
                  </a:lnTo>
                  <a:lnTo>
                    <a:pt x="4" y="116"/>
                  </a:lnTo>
                  <a:lnTo>
                    <a:pt x="6" y="118"/>
                  </a:lnTo>
                  <a:lnTo>
                    <a:pt x="10" y="120"/>
                  </a:lnTo>
                  <a:lnTo>
                    <a:pt x="14" y="120"/>
                  </a:lnTo>
                  <a:lnTo>
                    <a:pt x="14" y="120"/>
                  </a:lnTo>
                  <a:lnTo>
                    <a:pt x="20" y="120"/>
                  </a:lnTo>
                  <a:lnTo>
                    <a:pt x="24" y="122"/>
                  </a:lnTo>
                  <a:lnTo>
                    <a:pt x="24" y="122"/>
                  </a:lnTo>
                  <a:lnTo>
                    <a:pt x="24" y="128"/>
                  </a:lnTo>
                  <a:lnTo>
                    <a:pt x="24" y="132"/>
                  </a:lnTo>
                  <a:lnTo>
                    <a:pt x="24" y="136"/>
                  </a:lnTo>
                  <a:lnTo>
                    <a:pt x="24" y="136"/>
                  </a:lnTo>
                  <a:lnTo>
                    <a:pt x="22" y="138"/>
                  </a:lnTo>
                  <a:lnTo>
                    <a:pt x="22" y="142"/>
                  </a:lnTo>
                  <a:lnTo>
                    <a:pt x="24" y="146"/>
                  </a:lnTo>
                  <a:lnTo>
                    <a:pt x="26" y="150"/>
                  </a:lnTo>
                  <a:lnTo>
                    <a:pt x="26" y="150"/>
                  </a:lnTo>
                  <a:lnTo>
                    <a:pt x="30" y="152"/>
                  </a:lnTo>
                  <a:lnTo>
                    <a:pt x="34" y="154"/>
                  </a:lnTo>
                  <a:lnTo>
                    <a:pt x="38" y="154"/>
                  </a:lnTo>
                  <a:lnTo>
                    <a:pt x="40" y="152"/>
                  </a:lnTo>
                  <a:lnTo>
                    <a:pt x="40" y="152"/>
                  </a:lnTo>
                  <a:lnTo>
                    <a:pt x="44" y="150"/>
                  </a:lnTo>
                  <a:lnTo>
                    <a:pt x="48" y="148"/>
                  </a:lnTo>
                  <a:lnTo>
                    <a:pt x="54" y="150"/>
                  </a:lnTo>
                  <a:lnTo>
                    <a:pt x="54" y="150"/>
                  </a:lnTo>
                  <a:lnTo>
                    <a:pt x="56" y="154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4"/>
                  </a:lnTo>
                  <a:lnTo>
                    <a:pt x="58" y="166"/>
                  </a:lnTo>
                  <a:lnTo>
                    <a:pt x="62" y="168"/>
                  </a:lnTo>
                  <a:lnTo>
                    <a:pt x="66" y="170"/>
                  </a:lnTo>
                  <a:lnTo>
                    <a:pt x="66" y="170"/>
                  </a:lnTo>
                  <a:lnTo>
                    <a:pt x="70" y="170"/>
                  </a:lnTo>
                  <a:lnTo>
                    <a:pt x="74" y="170"/>
                  </a:lnTo>
                  <a:lnTo>
                    <a:pt x="78" y="168"/>
                  </a:lnTo>
                  <a:lnTo>
                    <a:pt x="80" y="164"/>
                  </a:lnTo>
                  <a:lnTo>
                    <a:pt x="80" y="164"/>
                  </a:lnTo>
                  <a:lnTo>
                    <a:pt x="80" y="162"/>
                  </a:lnTo>
                  <a:lnTo>
                    <a:pt x="84" y="158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4" y="158"/>
                  </a:lnTo>
                  <a:lnTo>
                    <a:pt x="98" y="164"/>
                  </a:lnTo>
                  <a:lnTo>
                    <a:pt x="98" y="164"/>
                  </a:lnTo>
                  <a:lnTo>
                    <a:pt x="100" y="166"/>
                  </a:lnTo>
                  <a:lnTo>
                    <a:pt x="102" y="168"/>
                  </a:lnTo>
                  <a:lnTo>
                    <a:pt x="106" y="168"/>
                  </a:lnTo>
                  <a:lnTo>
                    <a:pt x="112" y="168"/>
                  </a:lnTo>
                  <a:lnTo>
                    <a:pt x="112" y="168"/>
                  </a:lnTo>
                  <a:lnTo>
                    <a:pt x="116" y="166"/>
                  </a:lnTo>
                  <a:lnTo>
                    <a:pt x="118" y="164"/>
                  </a:lnTo>
                  <a:lnTo>
                    <a:pt x="120" y="160"/>
                  </a:lnTo>
                  <a:lnTo>
                    <a:pt x="120" y="156"/>
                  </a:lnTo>
                  <a:lnTo>
                    <a:pt x="120" y="156"/>
                  </a:lnTo>
                  <a:lnTo>
                    <a:pt x="120" y="154"/>
                  </a:lnTo>
                  <a:lnTo>
                    <a:pt x="120" y="150"/>
                  </a:lnTo>
                  <a:lnTo>
                    <a:pt x="124" y="144"/>
                  </a:lnTo>
                  <a:lnTo>
                    <a:pt x="124" y="144"/>
                  </a:lnTo>
                  <a:lnTo>
                    <a:pt x="130" y="144"/>
                  </a:lnTo>
                  <a:lnTo>
                    <a:pt x="134" y="146"/>
                  </a:lnTo>
                  <a:lnTo>
                    <a:pt x="134" y="146"/>
                  </a:lnTo>
                  <a:lnTo>
                    <a:pt x="138" y="148"/>
                  </a:lnTo>
                  <a:lnTo>
                    <a:pt x="142" y="148"/>
                  </a:lnTo>
                  <a:lnTo>
                    <a:pt x="146" y="146"/>
                  </a:lnTo>
                  <a:lnTo>
                    <a:pt x="148" y="144"/>
                  </a:lnTo>
                  <a:lnTo>
                    <a:pt x="148" y="144"/>
                  </a:lnTo>
                  <a:lnTo>
                    <a:pt x="152" y="140"/>
                  </a:lnTo>
                  <a:lnTo>
                    <a:pt x="152" y="136"/>
                  </a:lnTo>
                  <a:lnTo>
                    <a:pt x="152" y="132"/>
                  </a:lnTo>
                  <a:lnTo>
                    <a:pt x="150" y="130"/>
                  </a:lnTo>
                  <a:lnTo>
                    <a:pt x="150" y="130"/>
                  </a:lnTo>
                  <a:lnTo>
                    <a:pt x="148" y="126"/>
                  </a:lnTo>
                  <a:lnTo>
                    <a:pt x="148" y="122"/>
                  </a:lnTo>
                  <a:lnTo>
                    <a:pt x="148" y="116"/>
                  </a:lnTo>
                  <a:lnTo>
                    <a:pt x="148" y="116"/>
                  </a:lnTo>
                  <a:lnTo>
                    <a:pt x="152" y="114"/>
                  </a:lnTo>
                  <a:lnTo>
                    <a:pt x="158" y="114"/>
                  </a:lnTo>
                  <a:lnTo>
                    <a:pt x="158" y="114"/>
                  </a:lnTo>
                  <a:lnTo>
                    <a:pt x="162" y="112"/>
                  </a:lnTo>
                  <a:lnTo>
                    <a:pt x="166" y="112"/>
                  </a:lnTo>
                  <a:lnTo>
                    <a:pt x="168" y="108"/>
                  </a:lnTo>
                  <a:lnTo>
                    <a:pt x="170" y="104"/>
                  </a:lnTo>
                  <a:lnTo>
                    <a:pt x="170" y="104"/>
                  </a:lnTo>
                  <a:lnTo>
                    <a:pt x="170" y="100"/>
                  </a:lnTo>
                  <a:lnTo>
                    <a:pt x="168" y="96"/>
                  </a:lnTo>
                  <a:lnTo>
                    <a:pt x="166" y="92"/>
                  </a:lnTo>
                  <a:lnTo>
                    <a:pt x="164" y="90"/>
                  </a:lnTo>
                  <a:lnTo>
                    <a:pt x="164" y="90"/>
                  </a:lnTo>
                  <a:lnTo>
                    <a:pt x="160" y="90"/>
                  </a:lnTo>
                  <a:lnTo>
                    <a:pt x="158" y="86"/>
                  </a:lnTo>
                  <a:lnTo>
                    <a:pt x="156" y="80"/>
                  </a:lnTo>
                  <a:lnTo>
                    <a:pt x="156" y="80"/>
                  </a:lnTo>
                  <a:lnTo>
                    <a:pt x="158" y="76"/>
                  </a:lnTo>
                  <a:lnTo>
                    <a:pt x="162" y="72"/>
                  </a:lnTo>
                  <a:lnTo>
                    <a:pt x="162" y="72"/>
                  </a:lnTo>
                  <a:lnTo>
                    <a:pt x="166" y="70"/>
                  </a:lnTo>
                  <a:lnTo>
                    <a:pt x="168" y="68"/>
                  </a:lnTo>
                  <a:lnTo>
                    <a:pt x="168" y="64"/>
                  </a:lnTo>
                  <a:lnTo>
                    <a:pt x="168" y="58"/>
                  </a:lnTo>
                  <a:lnTo>
                    <a:pt x="168" y="58"/>
                  </a:lnTo>
                  <a:lnTo>
                    <a:pt x="166" y="54"/>
                  </a:lnTo>
                  <a:lnTo>
                    <a:pt x="162" y="52"/>
                  </a:lnTo>
                  <a:lnTo>
                    <a:pt x="160" y="50"/>
                  </a:lnTo>
                  <a:lnTo>
                    <a:pt x="156" y="50"/>
                  </a:lnTo>
                  <a:lnTo>
                    <a:pt x="156" y="50"/>
                  </a:lnTo>
                  <a:lnTo>
                    <a:pt x="152" y="50"/>
                  </a:lnTo>
                  <a:lnTo>
                    <a:pt x="148" y="48"/>
                  </a:lnTo>
                  <a:lnTo>
                    <a:pt x="142" y="44"/>
                  </a:lnTo>
                  <a:lnTo>
                    <a:pt x="142" y="44"/>
                  </a:lnTo>
                  <a:lnTo>
                    <a:pt x="142" y="40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48" y="32"/>
                  </a:lnTo>
                  <a:lnTo>
                    <a:pt x="148" y="28"/>
                  </a:lnTo>
                  <a:lnTo>
                    <a:pt x="146" y="24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38" y="18"/>
                  </a:lnTo>
                  <a:lnTo>
                    <a:pt x="136" y="18"/>
                  </a:lnTo>
                  <a:lnTo>
                    <a:pt x="132" y="18"/>
                  </a:lnTo>
                  <a:lnTo>
                    <a:pt x="128" y="20"/>
                  </a:lnTo>
                  <a:lnTo>
                    <a:pt x="128" y="20"/>
                  </a:lnTo>
                  <a:lnTo>
                    <a:pt x="126" y="22"/>
                  </a:lnTo>
                  <a:lnTo>
                    <a:pt x="122" y="22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12" y="18"/>
                  </a:lnTo>
                  <a:lnTo>
                    <a:pt x="112" y="10"/>
                  </a:lnTo>
                  <a:lnTo>
                    <a:pt x="112" y="10"/>
                  </a:lnTo>
                  <a:lnTo>
                    <a:pt x="112" y="8"/>
                  </a:lnTo>
                  <a:lnTo>
                    <a:pt x="110" y="4"/>
                  </a:lnTo>
                  <a:lnTo>
                    <a:pt x="106" y="2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98" y="0"/>
                  </a:lnTo>
                  <a:lnTo>
                    <a:pt x="94" y="2"/>
                  </a:lnTo>
                  <a:lnTo>
                    <a:pt x="92" y="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88" y="10"/>
                  </a:lnTo>
                  <a:lnTo>
                    <a:pt x="84" y="12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4" y="12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4" y="4"/>
                  </a:lnTo>
                  <a:lnTo>
                    <a:pt x="50" y="8"/>
                  </a:lnTo>
                  <a:lnTo>
                    <a:pt x="50" y="10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18"/>
                  </a:lnTo>
                  <a:lnTo>
                    <a:pt x="48" y="22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0" y="28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18" y="30"/>
                  </a:lnTo>
                  <a:lnTo>
                    <a:pt x="16" y="34"/>
                  </a:lnTo>
                  <a:lnTo>
                    <a:pt x="16" y="38"/>
                  </a:lnTo>
                  <a:lnTo>
                    <a:pt x="18" y="42"/>
                  </a:lnTo>
                  <a:lnTo>
                    <a:pt x="18" y="42"/>
                  </a:lnTo>
                  <a:close/>
                  <a:moveTo>
                    <a:pt x="70" y="38"/>
                  </a:moveTo>
                  <a:lnTo>
                    <a:pt x="70" y="38"/>
                  </a:lnTo>
                  <a:lnTo>
                    <a:pt x="78" y="36"/>
                  </a:lnTo>
                  <a:lnTo>
                    <a:pt x="88" y="36"/>
                  </a:lnTo>
                  <a:lnTo>
                    <a:pt x="98" y="38"/>
                  </a:lnTo>
                  <a:lnTo>
                    <a:pt x="108" y="40"/>
                  </a:lnTo>
                  <a:lnTo>
                    <a:pt x="116" y="46"/>
                  </a:lnTo>
                  <a:lnTo>
                    <a:pt x="122" y="52"/>
                  </a:lnTo>
                  <a:lnTo>
                    <a:pt x="128" y="60"/>
                  </a:lnTo>
                  <a:lnTo>
                    <a:pt x="132" y="70"/>
                  </a:lnTo>
                  <a:lnTo>
                    <a:pt x="132" y="70"/>
                  </a:lnTo>
                  <a:lnTo>
                    <a:pt x="134" y="80"/>
                  </a:lnTo>
                  <a:lnTo>
                    <a:pt x="134" y="90"/>
                  </a:lnTo>
                  <a:lnTo>
                    <a:pt x="132" y="100"/>
                  </a:lnTo>
                  <a:lnTo>
                    <a:pt x="128" y="108"/>
                  </a:lnTo>
                  <a:lnTo>
                    <a:pt x="124" y="116"/>
                  </a:lnTo>
                  <a:lnTo>
                    <a:pt x="116" y="124"/>
                  </a:lnTo>
                  <a:lnTo>
                    <a:pt x="108" y="128"/>
                  </a:lnTo>
                  <a:lnTo>
                    <a:pt x="100" y="132"/>
                  </a:lnTo>
                  <a:lnTo>
                    <a:pt x="100" y="132"/>
                  </a:lnTo>
                  <a:lnTo>
                    <a:pt x="90" y="134"/>
                  </a:lnTo>
                  <a:lnTo>
                    <a:pt x="80" y="136"/>
                  </a:lnTo>
                  <a:lnTo>
                    <a:pt x="70" y="134"/>
                  </a:lnTo>
                  <a:lnTo>
                    <a:pt x="62" y="130"/>
                  </a:lnTo>
                  <a:lnTo>
                    <a:pt x="54" y="124"/>
                  </a:lnTo>
                  <a:lnTo>
                    <a:pt x="46" y="118"/>
                  </a:lnTo>
                  <a:lnTo>
                    <a:pt x="40" y="110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34" y="90"/>
                  </a:lnTo>
                  <a:lnTo>
                    <a:pt x="34" y="80"/>
                  </a:lnTo>
                  <a:lnTo>
                    <a:pt x="36" y="72"/>
                  </a:lnTo>
                  <a:lnTo>
                    <a:pt x="40" y="62"/>
                  </a:lnTo>
                  <a:lnTo>
                    <a:pt x="46" y="54"/>
                  </a:lnTo>
                  <a:lnTo>
                    <a:pt x="52" y="48"/>
                  </a:lnTo>
                  <a:lnTo>
                    <a:pt x="60" y="42"/>
                  </a:lnTo>
                  <a:lnTo>
                    <a:pt x="70" y="38"/>
                  </a:lnTo>
                  <a:lnTo>
                    <a:pt x="70" y="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</p:grpSp>
      <p:sp>
        <p:nvSpPr>
          <p:cNvPr id="15" name="Freeform 30"/>
          <p:cNvSpPr>
            <a:spLocks noEditPoints="1"/>
          </p:cNvSpPr>
          <p:nvPr/>
        </p:nvSpPr>
        <p:spPr bwMode="auto">
          <a:xfrm>
            <a:off x="1156013" y="2514457"/>
            <a:ext cx="610439" cy="586764"/>
          </a:xfrm>
          <a:custGeom>
            <a:avLst/>
            <a:gdLst>
              <a:gd name="T0" fmla="*/ 773 w 1545"/>
              <a:gd name="T1" fmla="*/ 0 h 1545"/>
              <a:gd name="T2" fmla="*/ 0 w 1545"/>
              <a:gd name="T3" fmla="*/ 773 h 1545"/>
              <a:gd name="T4" fmla="*/ 773 w 1545"/>
              <a:gd name="T5" fmla="*/ 1545 h 1545"/>
              <a:gd name="T6" fmla="*/ 1545 w 1545"/>
              <a:gd name="T7" fmla="*/ 773 h 1545"/>
              <a:gd name="T8" fmla="*/ 773 w 1545"/>
              <a:gd name="T9" fmla="*/ 0 h 1545"/>
              <a:gd name="T10" fmla="*/ 1217 w 1545"/>
              <a:gd name="T11" fmla="*/ 1217 h 1545"/>
              <a:gd name="T12" fmla="*/ 845 w 1545"/>
              <a:gd name="T13" fmla="*/ 1397 h 1545"/>
              <a:gd name="T14" fmla="*/ 845 w 1545"/>
              <a:gd name="T15" fmla="*/ 1215 h 1545"/>
              <a:gd name="T16" fmla="*/ 701 w 1545"/>
              <a:gd name="T17" fmla="*/ 1215 h 1545"/>
              <a:gd name="T18" fmla="*/ 701 w 1545"/>
              <a:gd name="T19" fmla="*/ 1397 h 1545"/>
              <a:gd name="T20" fmla="*/ 328 w 1545"/>
              <a:gd name="T21" fmla="*/ 1217 h 1545"/>
              <a:gd name="T22" fmla="*/ 148 w 1545"/>
              <a:gd name="T23" fmla="*/ 845 h 1545"/>
              <a:gd name="T24" fmla="*/ 330 w 1545"/>
              <a:gd name="T25" fmla="*/ 845 h 1545"/>
              <a:gd name="T26" fmla="*/ 330 w 1545"/>
              <a:gd name="T27" fmla="*/ 701 h 1545"/>
              <a:gd name="T28" fmla="*/ 148 w 1545"/>
              <a:gd name="T29" fmla="*/ 701 h 1545"/>
              <a:gd name="T30" fmla="*/ 328 w 1545"/>
              <a:gd name="T31" fmla="*/ 328 h 1545"/>
              <a:gd name="T32" fmla="*/ 701 w 1545"/>
              <a:gd name="T33" fmla="*/ 149 h 1545"/>
              <a:gd name="T34" fmla="*/ 701 w 1545"/>
              <a:gd name="T35" fmla="*/ 330 h 1545"/>
              <a:gd name="T36" fmla="*/ 845 w 1545"/>
              <a:gd name="T37" fmla="*/ 330 h 1545"/>
              <a:gd name="T38" fmla="*/ 845 w 1545"/>
              <a:gd name="T39" fmla="*/ 149 h 1545"/>
              <a:gd name="T40" fmla="*/ 1217 w 1545"/>
              <a:gd name="T41" fmla="*/ 328 h 1545"/>
              <a:gd name="T42" fmla="*/ 1397 w 1545"/>
              <a:gd name="T43" fmla="*/ 701 h 1545"/>
              <a:gd name="T44" fmla="*/ 1215 w 1545"/>
              <a:gd name="T45" fmla="*/ 701 h 1545"/>
              <a:gd name="T46" fmla="*/ 1215 w 1545"/>
              <a:gd name="T47" fmla="*/ 845 h 1545"/>
              <a:gd name="T48" fmla="*/ 1397 w 1545"/>
              <a:gd name="T49" fmla="*/ 845 h 1545"/>
              <a:gd name="T50" fmla="*/ 1217 w 1545"/>
              <a:gd name="T51" fmla="*/ 1217 h 1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45" h="1545">
                <a:moveTo>
                  <a:pt x="773" y="0"/>
                </a:moveTo>
                <a:cubicBezTo>
                  <a:pt x="346" y="0"/>
                  <a:pt x="0" y="346"/>
                  <a:pt x="0" y="773"/>
                </a:cubicBezTo>
                <a:cubicBezTo>
                  <a:pt x="0" y="1199"/>
                  <a:pt x="346" y="1545"/>
                  <a:pt x="773" y="1545"/>
                </a:cubicBezTo>
                <a:cubicBezTo>
                  <a:pt x="1199" y="1545"/>
                  <a:pt x="1545" y="1199"/>
                  <a:pt x="1545" y="773"/>
                </a:cubicBezTo>
                <a:cubicBezTo>
                  <a:pt x="1545" y="346"/>
                  <a:pt x="1199" y="0"/>
                  <a:pt x="773" y="0"/>
                </a:cubicBezTo>
                <a:close/>
                <a:moveTo>
                  <a:pt x="1217" y="1217"/>
                </a:moveTo>
                <a:cubicBezTo>
                  <a:pt x="1115" y="1319"/>
                  <a:pt x="985" y="1381"/>
                  <a:pt x="845" y="1397"/>
                </a:cubicBezTo>
                <a:cubicBezTo>
                  <a:pt x="845" y="1215"/>
                  <a:pt x="845" y="1215"/>
                  <a:pt x="845" y="1215"/>
                </a:cubicBezTo>
                <a:cubicBezTo>
                  <a:pt x="701" y="1215"/>
                  <a:pt x="701" y="1215"/>
                  <a:pt x="701" y="1215"/>
                </a:cubicBezTo>
                <a:cubicBezTo>
                  <a:pt x="701" y="1397"/>
                  <a:pt x="701" y="1397"/>
                  <a:pt x="701" y="1397"/>
                </a:cubicBezTo>
                <a:cubicBezTo>
                  <a:pt x="560" y="1381"/>
                  <a:pt x="430" y="1319"/>
                  <a:pt x="328" y="1217"/>
                </a:cubicBezTo>
                <a:cubicBezTo>
                  <a:pt x="227" y="1115"/>
                  <a:pt x="164" y="985"/>
                  <a:pt x="148" y="845"/>
                </a:cubicBezTo>
                <a:cubicBezTo>
                  <a:pt x="330" y="845"/>
                  <a:pt x="330" y="845"/>
                  <a:pt x="330" y="845"/>
                </a:cubicBezTo>
                <a:cubicBezTo>
                  <a:pt x="330" y="701"/>
                  <a:pt x="330" y="701"/>
                  <a:pt x="330" y="701"/>
                </a:cubicBezTo>
                <a:cubicBezTo>
                  <a:pt x="148" y="701"/>
                  <a:pt x="148" y="701"/>
                  <a:pt x="148" y="701"/>
                </a:cubicBezTo>
                <a:cubicBezTo>
                  <a:pt x="164" y="560"/>
                  <a:pt x="227" y="430"/>
                  <a:pt x="328" y="328"/>
                </a:cubicBezTo>
                <a:cubicBezTo>
                  <a:pt x="430" y="227"/>
                  <a:pt x="560" y="164"/>
                  <a:pt x="701" y="149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845" y="330"/>
                  <a:pt x="845" y="330"/>
                  <a:pt x="845" y="330"/>
                </a:cubicBezTo>
                <a:cubicBezTo>
                  <a:pt x="845" y="149"/>
                  <a:pt x="845" y="149"/>
                  <a:pt x="845" y="149"/>
                </a:cubicBezTo>
                <a:cubicBezTo>
                  <a:pt x="985" y="164"/>
                  <a:pt x="1115" y="227"/>
                  <a:pt x="1217" y="328"/>
                </a:cubicBezTo>
                <a:cubicBezTo>
                  <a:pt x="1318" y="430"/>
                  <a:pt x="1381" y="560"/>
                  <a:pt x="1397" y="701"/>
                </a:cubicBezTo>
                <a:cubicBezTo>
                  <a:pt x="1215" y="701"/>
                  <a:pt x="1215" y="701"/>
                  <a:pt x="1215" y="701"/>
                </a:cubicBezTo>
                <a:cubicBezTo>
                  <a:pt x="1215" y="845"/>
                  <a:pt x="1215" y="845"/>
                  <a:pt x="1215" y="845"/>
                </a:cubicBezTo>
                <a:cubicBezTo>
                  <a:pt x="1397" y="845"/>
                  <a:pt x="1397" y="845"/>
                  <a:pt x="1397" y="845"/>
                </a:cubicBezTo>
                <a:cubicBezTo>
                  <a:pt x="1381" y="985"/>
                  <a:pt x="1318" y="1115"/>
                  <a:pt x="1217" y="1217"/>
                </a:cubicBezTo>
                <a:close/>
              </a:path>
            </a:pathLst>
          </a:custGeom>
          <a:solidFill>
            <a:srgbClr val="281051">
              <a:lumMod val="25000"/>
              <a:lumOff val="75000"/>
            </a:srgb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endParaRPr lang="en-GB" sz="2400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16" name="Freeform 17"/>
          <p:cNvSpPr>
            <a:spLocks noChangeAspect="1" noEditPoints="1"/>
          </p:cNvSpPr>
          <p:nvPr/>
        </p:nvSpPr>
        <p:spPr bwMode="auto">
          <a:xfrm>
            <a:off x="1235451" y="3926023"/>
            <a:ext cx="544047" cy="645443"/>
          </a:xfrm>
          <a:custGeom>
            <a:avLst/>
            <a:gdLst/>
            <a:ahLst/>
            <a:cxnLst>
              <a:cxn ang="0">
                <a:pos x="1" y="132"/>
              </a:cxn>
              <a:cxn ang="0">
                <a:pos x="7" y="95"/>
              </a:cxn>
              <a:cxn ang="0">
                <a:pos x="33" y="76"/>
              </a:cxn>
              <a:cxn ang="0">
                <a:pos x="37" y="76"/>
              </a:cxn>
              <a:cxn ang="0">
                <a:pos x="65" y="81"/>
              </a:cxn>
              <a:cxn ang="0">
                <a:pos x="63" y="86"/>
              </a:cxn>
              <a:cxn ang="0">
                <a:pos x="55" y="132"/>
              </a:cxn>
              <a:cxn ang="0">
                <a:pos x="55" y="183"/>
              </a:cxn>
              <a:cxn ang="0">
                <a:pos x="79" y="202"/>
              </a:cxn>
              <a:cxn ang="0">
                <a:pos x="80" y="278"/>
              </a:cxn>
              <a:cxn ang="0">
                <a:pos x="55" y="275"/>
              </a:cxn>
              <a:cxn ang="0">
                <a:pos x="23" y="266"/>
              </a:cxn>
              <a:cxn ang="0">
                <a:pos x="22" y="182"/>
              </a:cxn>
              <a:cxn ang="0">
                <a:pos x="1" y="177"/>
              </a:cxn>
              <a:cxn ang="0">
                <a:pos x="1" y="132"/>
              </a:cxn>
              <a:cxn ang="0">
                <a:pos x="79" y="39"/>
              </a:cxn>
              <a:cxn ang="0">
                <a:pos x="55" y="16"/>
              </a:cxn>
              <a:cxn ang="0">
                <a:pos x="30" y="39"/>
              </a:cxn>
              <a:cxn ang="0">
                <a:pos x="79" y="39"/>
              </a:cxn>
              <a:cxn ang="0">
                <a:pos x="185" y="81"/>
              </a:cxn>
              <a:cxn ang="0">
                <a:pos x="214" y="76"/>
              </a:cxn>
              <a:cxn ang="0">
                <a:pos x="218" y="76"/>
              </a:cxn>
              <a:cxn ang="0">
                <a:pos x="244" y="95"/>
              </a:cxn>
              <a:cxn ang="0">
                <a:pos x="250" y="132"/>
              </a:cxn>
              <a:cxn ang="0">
                <a:pos x="250" y="177"/>
              </a:cxn>
              <a:cxn ang="0">
                <a:pos x="229" y="182"/>
              </a:cxn>
              <a:cxn ang="0">
                <a:pos x="227" y="266"/>
              </a:cxn>
              <a:cxn ang="0">
                <a:pos x="196" y="275"/>
              </a:cxn>
              <a:cxn ang="0">
                <a:pos x="170" y="278"/>
              </a:cxn>
              <a:cxn ang="0">
                <a:pos x="172" y="202"/>
              </a:cxn>
              <a:cxn ang="0">
                <a:pos x="196" y="183"/>
              </a:cxn>
              <a:cxn ang="0">
                <a:pos x="196" y="132"/>
              </a:cxn>
              <a:cxn ang="0">
                <a:pos x="188" y="86"/>
              </a:cxn>
              <a:cxn ang="0">
                <a:pos x="185" y="81"/>
              </a:cxn>
              <a:cxn ang="0">
                <a:pos x="220" y="39"/>
              </a:cxn>
              <a:cxn ang="0">
                <a:pos x="196" y="16"/>
              </a:cxn>
              <a:cxn ang="0">
                <a:pos x="172" y="39"/>
              </a:cxn>
              <a:cxn ang="0">
                <a:pos x="220" y="39"/>
              </a:cxn>
              <a:cxn ang="0">
                <a:pos x="64" y="132"/>
              </a:cxn>
              <a:cxn ang="0">
                <a:pos x="71" y="90"/>
              </a:cxn>
              <a:cxn ang="0">
                <a:pos x="100" y="69"/>
              </a:cxn>
              <a:cxn ang="0">
                <a:pos x="105" y="69"/>
              </a:cxn>
              <a:cxn ang="0">
                <a:pos x="146" y="69"/>
              </a:cxn>
              <a:cxn ang="0">
                <a:pos x="150" y="69"/>
              </a:cxn>
              <a:cxn ang="0">
                <a:pos x="180" y="90"/>
              </a:cxn>
              <a:cxn ang="0">
                <a:pos x="187" y="132"/>
              </a:cxn>
              <a:cxn ang="0">
                <a:pos x="187" y="183"/>
              </a:cxn>
              <a:cxn ang="0">
                <a:pos x="163" y="189"/>
              </a:cxn>
              <a:cxn ang="0">
                <a:pos x="161" y="285"/>
              </a:cxn>
              <a:cxn ang="0">
                <a:pos x="125" y="295"/>
              </a:cxn>
              <a:cxn ang="0">
                <a:pos x="89" y="285"/>
              </a:cxn>
              <a:cxn ang="0">
                <a:pos x="88" y="189"/>
              </a:cxn>
              <a:cxn ang="0">
                <a:pos x="64" y="183"/>
              </a:cxn>
              <a:cxn ang="0">
                <a:pos x="64" y="132"/>
              </a:cxn>
              <a:cxn ang="0">
                <a:pos x="153" y="27"/>
              </a:cxn>
              <a:cxn ang="0">
                <a:pos x="125" y="0"/>
              </a:cxn>
              <a:cxn ang="0">
                <a:pos x="98" y="27"/>
              </a:cxn>
              <a:cxn ang="0">
                <a:pos x="153" y="27"/>
              </a:cxn>
            </a:cxnLst>
            <a:rect l="0" t="0" r="r" b="b"/>
            <a:pathLst>
              <a:path w="251" h="308">
                <a:moveTo>
                  <a:pt x="1" y="132"/>
                </a:moveTo>
                <a:cubicBezTo>
                  <a:pt x="1" y="119"/>
                  <a:pt x="1" y="105"/>
                  <a:pt x="7" y="95"/>
                </a:cubicBezTo>
                <a:cubicBezTo>
                  <a:pt x="12" y="85"/>
                  <a:pt x="21" y="76"/>
                  <a:pt x="33" y="76"/>
                </a:cubicBezTo>
                <a:cubicBezTo>
                  <a:pt x="37" y="76"/>
                  <a:pt x="37" y="76"/>
                  <a:pt x="37" y="76"/>
                </a:cubicBezTo>
                <a:cubicBezTo>
                  <a:pt x="44" y="84"/>
                  <a:pt x="56" y="86"/>
                  <a:pt x="65" y="81"/>
                </a:cubicBezTo>
                <a:cubicBezTo>
                  <a:pt x="65" y="83"/>
                  <a:pt x="64" y="84"/>
                  <a:pt x="63" y="86"/>
                </a:cubicBezTo>
                <a:cubicBezTo>
                  <a:pt x="56" y="100"/>
                  <a:pt x="55" y="117"/>
                  <a:pt x="55" y="132"/>
                </a:cubicBezTo>
                <a:cubicBezTo>
                  <a:pt x="55" y="149"/>
                  <a:pt x="56" y="166"/>
                  <a:pt x="55" y="183"/>
                </a:cubicBezTo>
                <a:cubicBezTo>
                  <a:pt x="54" y="195"/>
                  <a:pt x="67" y="202"/>
                  <a:pt x="79" y="202"/>
                </a:cubicBezTo>
                <a:cubicBezTo>
                  <a:pt x="80" y="278"/>
                  <a:pt x="80" y="278"/>
                  <a:pt x="80" y="278"/>
                </a:cubicBezTo>
                <a:cubicBezTo>
                  <a:pt x="73" y="283"/>
                  <a:pt x="61" y="283"/>
                  <a:pt x="55" y="275"/>
                </a:cubicBezTo>
                <a:cubicBezTo>
                  <a:pt x="45" y="286"/>
                  <a:pt x="23" y="282"/>
                  <a:pt x="23" y="266"/>
                </a:cubicBezTo>
                <a:cubicBezTo>
                  <a:pt x="22" y="182"/>
                  <a:pt x="22" y="182"/>
                  <a:pt x="22" y="182"/>
                </a:cubicBezTo>
                <a:cubicBezTo>
                  <a:pt x="17" y="187"/>
                  <a:pt x="0" y="185"/>
                  <a:pt x="1" y="177"/>
                </a:cubicBezTo>
                <a:cubicBezTo>
                  <a:pt x="1" y="158"/>
                  <a:pt x="1" y="150"/>
                  <a:pt x="1" y="132"/>
                </a:cubicBezTo>
                <a:close/>
                <a:moveTo>
                  <a:pt x="79" y="39"/>
                </a:moveTo>
                <a:cubicBezTo>
                  <a:pt x="78" y="26"/>
                  <a:pt x="69" y="16"/>
                  <a:pt x="55" y="16"/>
                </a:cubicBezTo>
                <a:cubicBezTo>
                  <a:pt x="39" y="16"/>
                  <a:pt x="31" y="26"/>
                  <a:pt x="30" y="39"/>
                </a:cubicBezTo>
                <a:cubicBezTo>
                  <a:pt x="30" y="90"/>
                  <a:pt x="79" y="89"/>
                  <a:pt x="79" y="39"/>
                </a:cubicBezTo>
                <a:close/>
                <a:moveTo>
                  <a:pt x="185" y="81"/>
                </a:moveTo>
                <a:cubicBezTo>
                  <a:pt x="195" y="86"/>
                  <a:pt x="206" y="84"/>
                  <a:pt x="214" y="76"/>
                </a:cubicBezTo>
                <a:cubicBezTo>
                  <a:pt x="218" y="76"/>
                  <a:pt x="218" y="76"/>
                  <a:pt x="218" y="76"/>
                </a:cubicBezTo>
                <a:cubicBezTo>
                  <a:pt x="229" y="76"/>
                  <a:pt x="239" y="85"/>
                  <a:pt x="244" y="95"/>
                </a:cubicBezTo>
                <a:cubicBezTo>
                  <a:pt x="249" y="105"/>
                  <a:pt x="250" y="119"/>
                  <a:pt x="250" y="132"/>
                </a:cubicBezTo>
                <a:cubicBezTo>
                  <a:pt x="250" y="150"/>
                  <a:pt x="250" y="158"/>
                  <a:pt x="250" y="177"/>
                </a:cubicBezTo>
                <a:cubicBezTo>
                  <a:pt x="251" y="185"/>
                  <a:pt x="233" y="187"/>
                  <a:pt x="229" y="182"/>
                </a:cubicBezTo>
                <a:cubicBezTo>
                  <a:pt x="227" y="266"/>
                  <a:pt x="227" y="266"/>
                  <a:pt x="227" y="266"/>
                </a:cubicBezTo>
                <a:cubicBezTo>
                  <a:pt x="227" y="282"/>
                  <a:pt x="205" y="286"/>
                  <a:pt x="196" y="275"/>
                </a:cubicBezTo>
                <a:cubicBezTo>
                  <a:pt x="190" y="283"/>
                  <a:pt x="177" y="283"/>
                  <a:pt x="170" y="278"/>
                </a:cubicBezTo>
                <a:cubicBezTo>
                  <a:pt x="172" y="202"/>
                  <a:pt x="172" y="202"/>
                  <a:pt x="172" y="202"/>
                </a:cubicBezTo>
                <a:cubicBezTo>
                  <a:pt x="183" y="202"/>
                  <a:pt x="196" y="195"/>
                  <a:pt x="196" y="183"/>
                </a:cubicBezTo>
                <a:cubicBezTo>
                  <a:pt x="195" y="166"/>
                  <a:pt x="196" y="149"/>
                  <a:pt x="196" y="132"/>
                </a:cubicBezTo>
                <a:cubicBezTo>
                  <a:pt x="196" y="117"/>
                  <a:pt x="195" y="100"/>
                  <a:pt x="188" y="86"/>
                </a:cubicBezTo>
                <a:cubicBezTo>
                  <a:pt x="187" y="84"/>
                  <a:pt x="186" y="83"/>
                  <a:pt x="185" y="81"/>
                </a:cubicBezTo>
                <a:close/>
                <a:moveTo>
                  <a:pt x="220" y="39"/>
                </a:moveTo>
                <a:cubicBezTo>
                  <a:pt x="220" y="26"/>
                  <a:pt x="210" y="16"/>
                  <a:pt x="196" y="16"/>
                </a:cubicBezTo>
                <a:cubicBezTo>
                  <a:pt x="181" y="16"/>
                  <a:pt x="172" y="26"/>
                  <a:pt x="172" y="39"/>
                </a:cubicBezTo>
                <a:cubicBezTo>
                  <a:pt x="172" y="90"/>
                  <a:pt x="220" y="89"/>
                  <a:pt x="220" y="39"/>
                </a:cubicBezTo>
                <a:close/>
                <a:moveTo>
                  <a:pt x="64" y="132"/>
                </a:moveTo>
                <a:cubicBezTo>
                  <a:pt x="64" y="118"/>
                  <a:pt x="65" y="102"/>
                  <a:pt x="71" y="90"/>
                </a:cubicBezTo>
                <a:cubicBezTo>
                  <a:pt x="77" y="79"/>
                  <a:pt x="88" y="69"/>
                  <a:pt x="100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17" y="80"/>
                  <a:pt x="134" y="80"/>
                  <a:pt x="146" y="69"/>
                </a:cubicBezTo>
                <a:cubicBezTo>
                  <a:pt x="150" y="69"/>
                  <a:pt x="150" y="69"/>
                  <a:pt x="150" y="69"/>
                </a:cubicBezTo>
                <a:cubicBezTo>
                  <a:pt x="163" y="69"/>
                  <a:pt x="174" y="79"/>
                  <a:pt x="180" y="90"/>
                </a:cubicBezTo>
                <a:cubicBezTo>
                  <a:pt x="186" y="102"/>
                  <a:pt x="187" y="118"/>
                  <a:pt x="187" y="132"/>
                </a:cubicBezTo>
                <a:cubicBezTo>
                  <a:pt x="187" y="153"/>
                  <a:pt x="187" y="162"/>
                  <a:pt x="187" y="183"/>
                </a:cubicBezTo>
                <a:cubicBezTo>
                  <a:pt x="187" y="193"/>
                  <a:pt x="168" y="196"/>
                  <a:pt x="163" y="189"/>
                </a:cubicBezTo>
                <a:cubicBezTo>
                  <a:pt x="161" y="285"/>
                  <a:pt x="161" y="285"/>
                  <a:pt x="161" y="285"/>
                </a:cubicBezTo>
                <a:cubicBezTo>
                  <a:pt x="161" y="304"/>
                  <a:pt x="136" y="308"/>
                  <a:pt x="125" y="295"/>
                </a:cubicBezTo>
                <a:cubicBezTo>
                  <a:pt x="115" y="308"/>
                  <a:pt x="89" y="304"/>
                  <a:pt x="89" y="285"/>
                </a:cubicBezTo>
                <a:cubicBezTo>
                  <a:pt x="88" y="189"/>
                  <a:pt x="88" y="189"/>
                  <a:pt x="88" y="189"/>
                </a:cubicBezTo>
                <a:cubicBezTo>
                  <a:pt x="83" y="196"/>
                  <a:pt x="63" y="193"/>
                  <a:pt x="64" y="183"/>
                </a:cubicBezTo>
                <a:cubicBezTo>
                  <a:pt x="64" y="162"/>
                  <a:pt x="64" y="153"/>
                  <a:pt x="64" y="132"/>
                </a:cubicBezTo>
                <a:close/>
                <a:moveTo>
                  <a:pt x="153" y="27"/>
                </a:moveTo>
                <a:cubicBezTo>
                  <a:pt x="153" y="12"/>
                  <a:pt x="142" y="0"/>
                  <a:pt x="125" y="0"/>
                </a:cubicBezTo>
                <a:cubicBezTo>
                  <a:pt x="108" y="0"/>
                  <a:pt x="98" y="12"/>
                  <a:pt x="98" y="27"/>
                </a:cubicBezTo>
                <a:cubicBezTo>
                  <a:pt x="98" y="84"/>
                  <a:pt x="153" y="83"/>
                  <a:pt x="153" y="27"/>
                </a:cubicBezTo>
                <a:close/>
              </a:path>
            </a:pathLst>
          </a:custGeom>
          <a:solidFill>
            <a:srgbClr val="ED673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endParaRPr lang="en-GB" sz="2400" dirty="0">
              <a:solidFill>
                <a:srgbClr val="1F497D"/>
              </a:solidFill>
              <a:latin typeface="Calibri"/>
            </a:endParaRPr>
          </a:p>
        </p:txBody>
      </p:sp>
      <p:grpSp>
        <p:nvGrpSpPr>
          <p:cNvPr id="17" name="Group 205"/>
          <p:cNvGrpSpPr>
            <a:grpSpLocks noChangeAspect="1"/>
          </p:cNvGrpSpPr>
          <p:nvPr/>
        </p:nvGrpSpPr>
        <p:grpSpPr>
          <a:xfrm>
            <a:off x="1204373" y="5396272"/>
            <a:ext cx="571148" cy="625017"/>
            <a:chOff x="2679700" y="2424113"/>
            <a:chExt cx="846138" cy="960684"/>
          </a:xfrm>
          <a:solidFill>
            <a:srgbClr val="FBB040"/>
          </a:solidFill>
        </p:grpSpPr>
        <p:sp>
          <p:nvSpPr>
            <p:cNvPr id="18" name="Freeform 51"/>
            <p:cNvSpPr>
              <a:spLocks/>
            </p:cNvSpPr>
            <p:nvPr/>
          </p:nvSpPr>
          <p:spPr bwMode="auto">
            <a:xfrm>
              <a:off x="3076575" y="2730500"/>
              <a:ext cx="9525" cy="793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4"/>
                </a:cxn>
                <a:cxn ang="0">
                  <a:pos x="0" y="0"/>
                </a:cxn>
                <a:cxn ang="0">
                  <a:pos x="5" y="3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3" y="3"/>
                    <a:pt x="2" y="1"/>
                    <a:pt x="0" y="0"/>
                  </a:cubicBezTo>
                  <a:lnTo>
                    <a:pt x="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19" name="Freeform 52"/>
            <p:cNvSpPr>
              <a:spLocks/>
            </p:cNvSpPr>
            <p:nvPr/>
          </p:nvSpPr>
          <p:spPr bwMode="auto">
            <a:xfrm>
              <a:off x="3074988" y="2732088"/>
              <a:ext cx="11113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2"/>
                </a:cxn>
                <a:cxn ang="0">
                  <a:pos x="6" y="3"/>
                </a:cxn>
                <a:cxn ang="0">
                  <a:pos x="0" y="0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2" y="1"/>
                    <a:pt x="4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24" name="Freeform 53"/>
            <p:cNvSpPr>
              <a:spLocks/>
            </p:cNvSpPr>
            <p:nvPr/>
          </p:nvSpPr>
          <p:spPr bwMode="auto">
            <a:xfrm>
              <a:off x="2679700" y="2424113"/>
              <a:ext cx="496888" cy="442912"/>
            </a:xfrm>
            <a:custGeom>
              <a:avLst/>
              <a:gdLst/>
              <a:ahLst/>
              <a:cxnLst>
                <a:cxn ang="0">
                  <a:pos x="235" y="178"/>
                </a:cxn>
                <a:cxn ang="0">
                  <a:pos x="175" y="231"/>
                </a:cxn>
                <a:cxn ang="0">
                  <a:pos x="169" y="230"/>
                </a:cxn>
                <a:cxn ang="0">
                  <a:pos x="15" y="142"/>
                </a:cxn>
                <a:cxn ang="0">
                  <a:pos x="12" y="140"/>
                </a:cxn>
                <a:cxn ang="0">
                  <a:pos x="26" y="58"/>
                </a:cxn>
                <a:cxn ang="0">
                  <a:pos x="89" y="5"/>
                </a:cxn>
                <a:cxn ang="0">
                  <a:pos x="92" y="6"/>
                </a:cxn>
                <a:cxn ang="0">
                  <a:pos x="246" y="94"/>
                </a:cxn>
                <a:cxn ang="0">
                  <a:pos x="251" y="98"/>
                </a:cxn>
                <a:cxn ang="0">
                  <a:pos x="235" y="178"/>
                </a:cxn>
              </a:cxnLst>
              <a:rect l="0" t="0" r="r" b="b"/>
              <a:pathLst>
                <a:path w="260" h="232">
                  <a:moveTo>
                    <a:pt x="235" y="178"/>
                  </a:moveTo>
                  <a:cubicBezTo>
                    <a:pt x="217" y="210"/>
                    <a:pt x="191" y="232"/>
                    <a:pt x="175" y="231"/>
                  </a:cubicBezTo>
                  <a:cubicBezTo>
                    <a:pt x="173" y="231"/>
                    <a:pt x="171" y="231"/>
                    <a:pt x="169" y="230"/>
                  </a:cubicBezTo>
                  <a:cubicBezTo>
                    <a:pt x="15" y="142"/>
                    <a:pt x="15" y="142"/>
                    <a:pt x="15" y="142"/>
                  </a:cubicBezTo>
                  <a:cubicBezTo>
                    <a:pt x="14" y="141"/>
                    <a:pt x="13" y="141"/>
                    <a:pt x="12" y="140"/>
                  </a:cubicBezTo>
                  <a:cubicBezTo>
                    <a:pt x="0" y="128"/>
                    <a:pt x="6" y="93"/>
                    <a:pt x="26" y="58"/>
                  </a:cubicBezTo>
                  <a:cubicBezTo>
                    <a:pt x="45" y="23"/>
                    <a:pt x="73" y="0"/>
                    <a:pt x="89" y="5"/>
                  </a:cubicBezTo>
                  <a:cubicBezTo>
                    <a:pt x="90" y="5"/>
                    <a:pt x="91" y="5"/>
                    <a:pt x="92" y="6"/>
                  </a:cubicBezTo>
                  <a:cubicBezTo>
                    <a:pt x="246" y="94"/>
                    <a:pt x="246" y="94"/>
                    <a:pt x="246" y="94"/>
                  </a:cubicBezTo>
                  <a:cubicBezTo>
                    <a:pt x="248" y="95"/>
                    <a:pt x="250" y="96"/>
                    <a:pt x="251" y="98"/>
                  </a:cubicBezTo>
                  <a:cubicBezTo>
                    <a:pt x="260" y="112"/>
                    <a:pt x="254" y="145"/>
                    <a:pt x="235" y="17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25" name="Freeform 54"/>
            <p:cNvSpPr>
              <a:spLocks/>
            </p:cNvSpPr>
            <p:nvPr/>
          </p:nvSpPr>
          <p:spPr bwMode="auto">
            <a:xfrm>
              <a:off x="2979738" y="2647950"/>
              <a:ext cx="368300" cy="301625"/>
            </a:xfrm>
            <a:custGeom>
              <a:avLst/>
              <a:gdLst/>
              <a:ahLst/>
              <a:cxnLst>
                <a:cxn ang="0">
                  <a:pos x="42" y="113"/>
                </a:cxn>
                <a:cxn ang="0">
                  <a:pos x="94" y="69"/>
                </a:cxn>
                <a:cxn ang="0">
                  <a:pos x="106" y="1"/>
                </a:cxn>
                <a:cxn ang="0">
                  <a:pos x="105" y="0"/>
                </a:cxn>
                <a:cxn ang="0">
                  <a:pos x="106" y="0"/>
                </a:cxn>
                <a:cxn ang="0">
                  <a:pos x="179" y="42"/>
                </a:cxn>
                <a:cxn ang="0">
                  <a:pos x="176" y="115"/>
                </a:cxn>
                <a:cxn ang="0">
                  <a:pos x="115" y="155"/>
                </a:cxn>
                <a:cxn ang="0">
                  <a:pos x="0" y="90"/>
                </a:cxn>
                <a:cxn ang="0">
                  <a:pos x="40" y="113"/>
                </a:cxn>
                <a:cxn ang="0">
                  <a:pos x="42" y="113"/>
                </a:cxn>
              </a:cxnLst>
              <a:rect l="0" t="0" r="r" b="b"/>
              <a:pathLst>
                <a:path w="193" h="158">
                  <a:moveTo>
                    <a:pt x="42" y="113"/>
                  </a:moveTo>
                  <a:cubicBezTo>
                    <a:pt x="55" y="117"/>
                    <a:pt x="78" y="98"/>
                    <a:pt x="94" y="69"/>
                  </a:cubicBezTo>
                  <a:cubicBezTo>
                    <a:pt x="111" y="39"/>
                    <a:pt x="115" y="10"/>
                    <a:pt x="106" y="1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106" y="0"/>
                    <a:pt x="179" y="42"/>
                    <a:pt x="179" y="42"/>
                  </a:cubicBezTo>
                  <a:cubicBezTo>
                    <a:pt x="189" y="52"/>
                    <a:pt x="193" y="86"/>
                    <a:pt x="176" y="115"/>
                  </a:cubicBezTo>
                  <a:cubicBezTo>
                    <a:pt x="159" y="144"/>
                    <a:pt x="129" y="158"/>
                    <a:pt x="115" y="155"/>
                  </a:cubicBezTo>
                  <a:cubicBezTo>
                    <a:pt x="114" y="155"/>
                    <a:pt x="0" y="90"/>
                    <a:pt x="0" y="90"/>
                  </a:cubicBezTo>
                  <a:cubicBezTo>
                    <a:pt x="0" y="90"/>
                    <a:pt x="41" y="113"/>
                    <a:pt x="40" y="113"/>
                  </a:cubicBezTo>
                  <a:cubicBezTo>
                    <a:pt x="41" y="113"/>
                    <a:pt x="41" y="113"/>
                    <a:pt x="42" y="1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26" name="Freeform 55"/>
            <p:cNvSpPr>
              <a:spLocks/>
            </p:cNvSpPr>
            <p:nvPr/>
          </p:nvSpPr>
          <p:spPr bwMode="auto">
            <a:xfrm>
              <a:off x="3263900" y="2792413"/>
              <a:ext cx="261938" cy="227012"/>
            </a:xfrm>
            <a:custGeom>
              <a:avLst/>
              <a:gdLst/>
              <a:ahLst/>
              <a:cxnLst>
                <a:cxn ang="0">
                  <a:pos x="129" y="98"/>
                </a:cxn>
                <a:cxn ang="0">
                  <a:pos x="98" y="113"/>
                </a:cxn>
                <a:cxn ang="0">
                  <a:pos x="81" y="104"/>
                </a:cxn>
                <a:cxn ang="0">
                  <a:pos x="77" y="100"/>
                </a:cxn>
                <a:cxn ang="0">
                  <a:pos x="54" y="107"/>
                </a:cxn>
                <a:cxn ang="0">
                  <a:pos x="0" y="76"/>
                </a:cxn>
                <a:cxn ang="0">
                  <a:pos x="3" y="78"/>
                </a:cxn>
                <a:cxn ang="0">
                  <a:pos x="3" y="78"/>
                </a:cxn>
                <a:cxn ang="0">
                  <a:pos x="40" y="47"/>
                </a:cxn>
                <a:cxn ang="0">
                  <a:pos x="48" y="0"/>
                </a:cxn>
                <a:cxn ang="0">
                  <a:pos x="47" y="0"/>
                </a:cxn>
                <a:cxn ang="0">
                  <a:pos x="48" y="0"/>
                </a:cxn>
                <a:cxn ang="0">
                  <a:pos x="99" y="29"/>
                </a:cxn>
                <a:cxn ang="0">
                  <a:pos x="104" y="53"/>
                </a:cxn>
                <a:cxn ang="0">
                  <a:pos x="109" y="54"/>
                </a:cxn>
                <a:cxn ang="0">
                  <a:pos x="126" y="64"/>
                </a:cxn>
                <a:cxn ang="0">
                  <a:pos x="129" y="98"/>
                </a:cxn>
              </a:cxnLst>
              <a:rect l="0" t="0" r="r" b="b"/>
              <a:pathLst>
                <a:path w="137" h="119">
                  <a:moveTo>
                    <a:pt x="129" y="98"/>
                  </a:moveTo>
                  <a:cubicBezTo>
                    <a:pt x="122" y="112"/>
                    <a:pt x="107" y="119"/>
                    <a:pt x="98" y="11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3"/>
                    <a:pt x="78" y="102"/>
                    <a:pt x="77" y="100"/>
                  </a:cubicBezTo>
                  <a:cubicBezTo>
                    <a:pt x="68" y="106"/>
                    <a:pt x="59" y="108"/>
                    <a:pt x="54" y="107"/>
                  </a:cubicBezTo>
                  <a:cubicBezTo>
                    <a:pt x="54" y="107"/>
                    <a:pt x="23" y="90"/>
                    <a:pt x="0" y="76"/>
                  </a:cubicBezTo>
                  <a:cubicBezTo>
                    <a:pt x="2" y="77"/>
                    <a:pt x="3" y="78"/>
                    <a:pt x="3" y="78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3" y="81"/>
                    <a:pt x="28" y="68"/>
                    <a:pt x="40" y="47"/>
                  </a:cubicBezTo>
                  <a:cubicBezTo>
                    <a:pt x="51" y="27"/>
                    <a:pt x="54" y="7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8" y="0"/>
                    <a:pt x="48" y="0"/>
                  </a:cubicBezTo>
                  <a:cubicBezTo>
                    <a:pt x="48" y="0"/>
                    <a:pt x="98" y="29"/>
                    <a:pt x="99" y="29"/>
                  </a:cubicBezTo>
                  <a:cubicBezTo>
                    <a:pt x="102" y="33"/>
                    <a:pt x="105" y="42"/>
                    <a:pt x="104" y="53"/>
                  </a:cubicBezTo>
                  <a:cubicBezTo>
                    <a:pt x="106" y="53"/>
                    <a:pt x="108" y="53"/>
                    <a:pt x="109" y="54"/>
                  </a:cubicBezTo>
                  <a:cubicBezTo>
                    <a:pt x="126" y="64"/>
                    <a:pt x="126" y="64"/>
                    <a:pt x="126" y="64"/>
                  </a:cubicBezTo>
                  <a:cubicBezTo>
                    <a:pt x="136" y="69"/>
                    <a:pt x="137" y="85"/>
                    <a:pt x="129" y="9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27" name="Freeform 56"/>
            <p:cNvSpPr>
              <a:spLocks/>
            </p:cNvSpPr>
            <p:nvPr/>
          </p:nvSpPr>
          <p:spPr bwMode="auto">
            <a:xfrm>
              <a:off x="2705100" y="2447925"/>
              <a:ext cx="179388" cy="249237"/>
            </a:xfrm>
            <a:custGeom>
              <a:avLst/>
              <a:gdLst/>
              <a:ahLst/>
              <a:cxnLst>
                <a:cxn ang="0">
                  <a:pos x="74" y="80"/>
                </a:cxn>
                <a:cxn ang="0">
                  <a:pos x="15" y="122"/>
                </a:cxn>
                <a:cxn ang="0">
                  <a:pos x="21" y="50"/>
                </a:cxn>
                <a:cxn ang="0">
                  <a:pos x="80" y="8"/>
                </a:cxn>
                <a:cxn ang="0">
                  <a:pos x="74" y="80"/>
                </a:cxn>
              </a:cxnLst>
              <a:rect l="0" t="0" r="r" b="b"/>
              <a:pathLst>
                <a:path w="94" h="130">
                  <a:moveTo>
                    <a:pt x="74" y="80"/>
                  </a:moveTo>
                  <a:cubicBezTo>
                    <a:pt x="56" y="111"/>
                    <a:pt x="29" y="130"/>
                    <a:pt x="15" y="122"/>
                  </a:cubicBezTo>
                  <a:cubicBezTo>
                    <a:pt x="0" y="114"/>
                    <a:pt x="3" y="81"/>
                    <a:pt x="21" y="50"/>
                  </a:cubicBezTo>
                  <a:cubicBezTo>
                    <a:pt x="39" y="18"/>
                    <a:pt x="65" y="0"/>
                    <a:pt x="80" y="8"/>
                  </a:cubicBezTo>
                  <a:cubicBezTo>
                    <a:pt x="94" y="16"/>
                    <a:pt x="92" y="48"/>
                    <a:pt x="74" y="80"/>
                  </a:cubicBezTo>
                  <a:close/>
                </a:path>
              </a:pathLst>
            </a:custGeom>
            <a:solidFill>
              <a:srgbClr val="40404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28" name="Freeform 57"/>
            <p:cNvSpPr>
              <a:spLocks/>
            </p:cNvSpPr>
            <p:nvPr/>
          </p:nvSpPr>
          <p:spPr bwMode="auto">
            <a:xfrm>
              <a:off x="2727325" y="2486025"/>
              <a:ext cx="107950" cy="158750"/>
            </a:xfrm>
            <a:custGeom>
              <a:avLst/>
              <a:gdLst/>
              <a:ahLst/>
              <a:cxnLst>
                <a:cxn ang="0">
                  <a:pos x="21" y="37"/>
                </a:cxn>
                <a:cxn ang="0">
                  <a:pos x="56" y="8"/>
                </a:cxn>
                <a:cxn ang="0">
                  <a:pos x="53" y="6"/>
                </a:cxn>
                <a:cxn ang="0">
                  <a:pos x="14" y="34"/>
                </a:cxn>
                <a:cxn ang="0">
                  <a:pos x="10" y="82"/>
                </a:cxn>
                <a:cxn ang="0">
                  <a:pos x="14" y="83"/>
                </a:cxn>
                <a:cxn ang="0">
                  <a:pos x="21" y="37"/>
                </a:cxn>
              </a:cxnLst>
              <a:rect l="0" t="0" r="r" b="b"/>
              <a:pathLst>
                <a:path w="56" h="83">
                  <a:moveTo>
                    <a:pt x="21" y="37"/>
                  </a:moveTo>
                  <a:cubicBezTo>
                    <a:pt x="31" y="19"/>
                    <a:pt x="46" y="7"/>
                    <a:pt x="56" y="8"/>
                  </a:cubicBezTo>
                  <a:cubicBezTo>
                    <a:pt x="55" y="7"/>
                    <a:pt x="54" y="6"/>
                    <a:pt x="53" y="6"/>
                  </a:cubicBezTo>
                  <a:cubicBezTo>
                    <a:pt x="44" y="0"/>
                    <a:pt x="26" y="13"/>
                    <a:pt x="14" y="34"/>
                  </a:cubicBezTo>
                  <a:cubicBezTo>
                    <a:pt x="2" y="55"/>
                    <a:pt x="0" y="76"/>
                    <a:pt x="10" y="82"/>
                  </a:cubicBezTo>
                  <a:cubicBezTo>
                    <a:pt x="11" y="83"/>
                    <a:pt x="13" y="83"/>
                    <a:pt x="14" y="83"/>
                  </a:cubicBezTo>
                  <a:cubicBezTo>
                    <a:pt x="7" y="76"/>
                    <a:pt x="10" y="56"/>
                    <a:pt x="21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29" name="Oval 58"/>
            <p:cNvSpPr>
              <a:spLocks noChangeArrowheads="1"/>
            </p:cNvSpPr>
            <p:nvPr/>
          </p:nvSpPr>
          <p:spPr bwMode="auto">
            <a:xfrm>
              <a:off x="3040064" y="2921248"/>
              <a:ext cx="115887" cy="1143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  <p:sp>
          <p:nvSpPr>
            <p:cNvPr id="30" name="Freeform 59"/>
            <p:cNvSpPr>
              <a:spLocks/>
            </p:cNvSpPr>
            <p:nvPr/>
          </p:nvSpPr>
          <p:spPr bwMode="auto">
            <a:xfrm>
              <a:off x="2940050" y="3056185"/>
              <a:ext cx="331789" cy="328612"/>
            </a:xfrm>
            <a:custGeom>
              <a:avLst/>
              <a:gdLst/>
              <a:ahLst/>
              <a:cxnLst>
                <a:cxn ang="0">
                  <a:pos x="174" y="158"/>
                </a:cxn>
                <a:cxn ang="0">
                  <a:pos x="166" y="170"/>
                </a:cxn>
                <a:cxn ang="0">
                  <a:pos x="153" y="158"/>
                </a:cxn>
                <a:cxn ang="0">
                  <a:pos x="126" y="21"/>
                </a:cxn>
                <a:cxn ang="0">
                  <a:pos x="96" y="21"/>
                </a:cxn>
                <a:cxn ang="0">
                  <a:pos x="96" y="157"/>
                </a:cxn>
                <a:cxn ang="0">
                  <a:pos x="86" y="172"/>
                </a:cxn>
                <a:cxn ang="0">
                  <a:pos x="75" y="157"/>
                </a:cxn>
                <a:cxn ang="0">
                  <a:pos x="75" y="21"/>
                </a:cxn>
                <a:cxn ang="0">
                  <a:pos x="48" y="21"/>
                </a:cxn>
                <a:cxn ang="0">
                  <a:pos x="21" y="158"/>
                </a:cxn>
                <a:cxn ang="0">
                  <a:pos x="8" y="170"/>
                </a:cxn>
                <a:cxn ang="0">
                  <a:pos x="0" y="158"/>
                </a:cxn>
                <a:cxn ang="0">
                  <a:pos x="1" y="154"/>
                </a:cxn>
                <a:cxn ang="0">
                  <a:pos x="28" y="18"/>
                </a:cxn>
                <a:cxn ang="0">
                  <a:pos x="25" y="11"/>
                </a:cxn>
                <a:cxn ang="0">
                  <a:pos x="36" y="0"/>
                </a:cxn>
                <a:cxn ang="0">
                  <a:pos x="136" y="0"/>
                </a:cxn>
                <a:cxn ang="0">
                  <a:pos x="146" y="11"/>
                </a:cxn>
                <a:cxn ang="0">
                  <a:pos x="146" y="15"/>
                </a:cxn>
                <a:cxn ang="0">
                  <a:pos x="146" y="16"/>
                </a:cxn>
                <a:cxn ang="0">
                  <a:pos x="174" y="154"/>
                </a:cxn>
                <a:cxn ang="0">
                  <a:pos x="174" y="158"/>
                </a:cxn>
              </a:cxnLst>
              <a:rect l="0" t="0" r="r" b="b"/>
              <a:pathLst>
                <a:path w="174" h="172">
                  <a:moveTo>
                    <a:pt x="174" y="158"/>
                  </a:moveTo>
                  <a:cubicBezTo>
                    <a:pt x="174" y="164"/>
                    <a:pt x="171" y="169"/>
                    <a:pt x="166" y="170"/>
                  </a:cubicBezTo>
                  <a:cubicBezTo>
                    <a:pt x="161" y="172"/>
                    <a:pt x="155" y="166"/>
                    <a:pt x="153" y="158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157"/>
                    <a:pt x="96" y="157"/>
                    <a:pt x="96" y="157"/>
                  </a:cubicBezTo>
                  <a:cubicBezTo>
                    <a:pt x="96" y="165"/>
                    <a:pt x="92" y="172"/>
                    <a:pt x="86" y="172"/>
                  </a:cubicBezTo>
                  <a:cubicBezTo>
                    <a:pt x="80" y="172"/>
                    <a:pt x="75" y="166"/>
                    <a:pt x="75" y="157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21" y="158"/>
                    <a:pt x="21" y="158"/>
                    <a:pt x="21" y="158"/>
                  </a:cubicBezTo>
                  <a:cubicBezTo>
                    <a:pt x="19" y="166"/>
                    <a:pt x="13" y="172"/>
                    <a:pt x="8" y="170"/>
                  </a:cubicBezTo>
                  <a:cubicBezTo>
                    <a:pt x="3" y="169"/>
                    <a:pt x="0" y="164"/>
                    <a:pt x="0" y="158"/>
                  </a:cubicBezTo>
                  <a:cubicBezTo>
                    <a:pt x="0" y="157"/>
                    <a:pt x="0" y="155"/>
                    <a:pt x="1" y="154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6" y="16"/>
                    <a:pt x="25" y="13"/>
                    <a:pt x="25" y="11"/>
                  </a:cubicBezTo>
                  <a:cubicBezTo>
                    <a:pt x="25" y="5"/>
                    <a:pt x="30" y="0"/>
                    <a:pt x="36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42" y="0"/>
                    <a:pt x="146" y="5"/>
                    <a:pt x="146" y="11"/>
                  </a:cubicBezTo>
                  <a:cubicBezTo>
                    <a:pt x="146" y="12"/>
                    <a:pt x="146" y="13"/>
                    <a:pt x="146" y="15"/>
                  </a:cubicBezTo>
                  <a:cubicBezTo>
                    <a:pt x="146" y="15"/>
                    <a:pt x="146" y="16"/>
                    <a:pt x="146" y="16"/>
                  </a:cubicBezTo>
                  <a:cubicBezTo>
                    <a:pt x="174" y="154"/>
                    <a:pt x="174" y="154"/>
                    <a:pt x="174" y="154"/>
                  </a:cubicBezTo>
                  <a:cubicBezTo>
                    <a:pt x="174" y="155"/>
                    <a:pt x="174" y="157"/>
                    <a:pt x="174" y="15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endParaRPr lang="en-GB" sz="2400" dirty="0">
                <a:solidFill>
                  <a:srgbClr val="1F497D"/>
                </a:solidFill>
                <a:latin typeface="Calibri"/>
              </a:endParaRPr>
            </a:p>
          </p:txBody>
        </p:sp>
      </p:grpSp>
      <p:cxnSp>
        <p:nvCxnSpPr>
          <p:cNvPr id="31" name="Přímá spojnice se šipkou 30"/>
          <p:cNvCxnSpPr/>
          <p:nvPr/>
        </p:nvCxnSpPr>
        <p:spPr>
          <a:xfrm flipH="1">
            <a:off x="1151467" y="3513621"/>
            <a:ext cx="9408000" cy="0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cxnSp>
        <p:nvCxnSpPr>
          <p:cNvPr id="32" name="Přímá spojnice se šipkou 31"/>
          <p:cNvCxnSpPr/>
          <p:nvPr/>
        </p:nvCxnSpPr>
        <p:spPr>
          <a:xfrm flipH="1">
            <a:off x="1151467" y="2102055"/>
            <a:ext cx="9408000" cy="0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cxnSp>
        <p:nvCxnSpPr>
          <p:cNvPr id="33" name="Přímá spojnice se šipkou 32"/>
          <p:cNvCxnSpPr/>
          <p:nvPr/>
        </p:nvCxnSpPr>
        <p:spPr>
          <a:xfrm flipH="1">
            <a:off x="1151467" y="4983867"/>
            <a:ext cx="9408000" cy="0"/>
          </a:xfrm>
          <a:prstGeom prst="straightConnector1">
            <a:avLst/>
          </a:prstGeom>
          <a:noFill/>
          <a:ln w="28575" cap="rnd" cmpd="sng" algn="ctr">
            <a:solidFill>
              <a:srgbClr val="FFFFFF"/>
            </a:solidFill>
            <a:prstDash val="sysDot"/>
            <a:tailEnd type="none" w="med" len="sm"/>
          </a:ln>
          <a:effectLst/>
        </p:spPr>
      </p:cxnSp>
      <p:sp>
        <p:nvSpPr>
          <p:cNvPr id="34" name="Obdélník 33"/>
          <p:cNvSpPr/>
          <p:nvPr/>
        </p:nvSpPr>
        <p:spPr>
          <a:xfrm>
            <a:off x="10032437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35" name="Picture 2" descr="http://www.aspectio.cz/Files/logoAMS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09365" y="10568"/>
            <a:ext cx="587808" cy="626296"/>
          </a:xfrm>
          <a:prstGeom prst="rect">
            <a:avLst/>
          </a:prstGeom>
          <a:noFill/>
        </p:spPr>
      </p:pic>
      <p:pic>
        <p:nvPicPr>
          <p:cNvPr id="36" name="Obrázek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173" y="119670"/>
            <a:ext cx="896120" cy="50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296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84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>
                <a:solidFill>
                  <a:srgbClr val="FFFFFF"/>
                </a:solidFill>
              </a:rPr>
              <a:pPr defTabSz="1219170"/>
              <a:t>12</a:t>
            </a:fld>
            <a:endParaRPr lang="cs-CZ" sz="1467" dirty="0">
              <a:solidFill>
                <a:srgbClr val="FFFFFF"/>
              </a:solidFill>
            </a:endParaRPr>
          </a:p>
        </p:txBody>
      </p:sp>
      <p:sp>
        <p:nvSpPr>
          <p:cNvPr id="7" name="Zástupný symbol pro zápatí 3"/>
          <p:cNvSpPr txBox="1">
            <a:spLocks/>
          </p:cNvSpPr>
          <p:nvPr/>
        </p:nvSpPr>
        <p:spPr>
          <a:xfrm>
            <a:off x="473523" y="6570000"/>
            <a:ext cx="6826944" cy="306000"/>
          </a:xfrm>
          <a:prstGeom prst="rect">
            <a:avLst/>
          </a:prstGeom>
        </p:spPr>
        <p:txBody>
          <a:bodyPr vert="horz" lIns="0" tIns="60960" rIns="0" bIns="60960" rtlCol="0" anchor="ctr"/>
          <a:lstStyle>
            <a:defPPr>
              <a:defRPr lang="cs-CZ"/>
            </a:defPPr>
            <a:lvl1pPr marL="0" algn="l" defTabSz="914400" rtl="0" eaLnBrk="1" latinLnBrk="0" hangingPunct="1">
              <a:defRPr sz="1300" b="1" kern="1200">
                <a:solidFill>
                  <a:srgbClr val="404040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r>
              <a:rPr lang="cs-CZ" sz="1467" dirty="0">
                <a:solidFill>
                  <a:srgbClr val="FFFFFF"/>
                </a:solidFill>
              </a:rPr>
              <a:t>Ipsos pro AMSP: Výzkum k projektu Pošta Partner</a:t>
            </a:r>
            <a:endParaRPr lang="cs-CZ" sz="1467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Nadpis 4"/>
          <p:cNvSpPr txBox="1">
            <a:spLocks/>
          </p:cNvSpPr>
          <p:nvPr/>
        </p:nvSpPr>
        <p:spPr>
          <a:xfrm>
            <a:off x="474765" y="8475"/>
            <a:ext cx="11573896" cy="626296"/>
          </a:xfrm>
          <a:prstGeom prst="rect">
            <a:avLst/>
          </a:prstGeom>
        </p:spPr>
        <p:txBody>
          <a:bodyPr vert="horz" lIns="48000" tIns="60960" rIns="48000" bIns="6096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404040"/>
                </a:solidFill>
                <a:latin typeface="Calibri" pitchFamily="34" charset="0"/>
                <a:ea typeface="+mj-ea"/>
                <a:cs typeface="Arial" pitchFamily="34" charset="0"/>
              </a:defRPr>
            </a:lvl1pPr>
          </a:lstStyle>
          <a:p>
            <a:pPr defTabSz="1219170">
              <a:defRPr/>
            </a:pPr>
            <a:r>
              <a:rPr lang="cs-CZ" sz="3733" dirty="0">
                <a:solidFill>
                  <a:srgbClr val="FFFFFF"/>
                </a:solidFill>
              </a:rPr>
              <a:t>Hlavní závěry</a:t>
            </a:r>
          </a:p>
        </p:txBody>
      </p:sp>
      <p:sp>
        <p:nvSpPr>
          <p:cNvPr id="10" name="Obdélník 5"/>
          <p:cNvSpPr/>
          <p:nvPr/>
        </p:nvSpPr>
        <p:spPr>
          <a:xfrm>
            <a:off x="1583499" y="756954"/>
            <a:ext cx="1043037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"/>
            <a:r>
              <a:rPr lang="cs-CZ" sz="2400" b="1" dirty="0">
                <a:solidFill>
                  <a:schemeClr val="accent2"/>
                </a:solidFill>
                <a:latin typeface="Calibri"/>
              </a:rPr>
              <a:t>Občané se staví k možnému zavedení Pošty Partner ve své obci spíše pozitivně. </a:t>
            </a:r>
            <a:br>
              <a:rPr lang="cs-CZ" sz="2400" b="1" dirty="0">
                <a:solidFill>
                  <a:schemeClr val="accent2"/>
                </a:solidFill>
                <a:latin typeface="Calibri"/>
              </a:rPr>
            </a:br>
            <a:r>
              <a:rPr lang="cs-CZ" sz="2400" dirty="0">
                <a:solidFill>
                  <a:srgbClr val="FFFFFF"/>
                </a:solidFill>
                <a:latin typeface="Calibri"/>
              </a:rPr>
              <a:t>50 % by to uvítalo, naopak jen 18 % odmítalo. Zbytek má neutrální postoj.</a:t>
            </a:r>
            <a:br>
              <a:rPr lang="cs-CZ" sz="2400" dirty="0">
                <a:solidFill>
                  <a:srgbClr val="FFFFFF"/>
                </a:solidFill>
                <a:latin typeface="Calibri"/>
              </a:rPr>
            </a:br>
            <a:br>
              <a:rPr lang="cs-CZ" sz="2400" dirty="0">
                <a:solidFill>
                  <a:srgbClr val="FFFFFF"/>
                </a:solidFill>
                <a:latin typeface="Calibri"/>
              </a:rPr>
            </a:br>
            <a:r>
              <a:rPr lang="cs-CZ" sz="2400" b="1" dirty="0">
                <a:solidFill>
                  <a:schemeClr val="accent2"/>
                </a:solidFill>
                <a:latin typeface="Calibri"/>
              </a:rPr>
              <a:t>70 % občanů preferuje možnost zajít si na Poštu Partner ve své obci </a:t>
            </a:r>
            <a:r>
              <a:rPr lang="cs-CZ" sz="2400" dirty="0">
                <a:solidFill>
                  <a:srgbClr val="FFFFFF"/>
                </a:solidFill>
                <a:latin typeface="Calibri"/>
              </a:rPr>
              <a:t>oproti dojíždění do klasické poštovní pobočky do jiné obce.</a:t>
            </a:r>
          </a:p>
          <a:p>
            <a:pPr defTabSz="1219170"/>
            <a:endParaRPr lang="cs-CZ" sz="2400" dirty="0">
              <a:solidFill>
                <a:srgbClr val="FFFFFF"/>
              </a:solidFill>
              <a:latin typeface="Calibri"/>
            </a:endParaRPr>
          </a:p>
          <a:p>
            <a:pPr defTabSz="1219170" fontAlgn="b"/>
            <a:r>
              <a:rPr lang="cs-CZ" sz="2400" dirty="0">
                <a:solidFill>
                  <a:srgbClr val="FFFFFF"/>
                </a:solidFill>
                <a:latin typeface="Calibri"/>
              </a:rPr>
              <a:t>Nejčastěji pak lidé považují za nejvhodnější typ provozovny pro Poštu Partner </a:t>
            </a:r>
            <a:r>
              <a:rPr lang="cs-CZ" sz="2400" b="1" dirty="0">
                <a:solidFill>
                  <a:schemeClr val="accent2"/>
                </a:solidFill>
                <a:latin typeface="Calibri"/>
              </a:rPr>
              <a:t>obecní úřad </a:t>
            </a:r>
            <a:r>
              <a:rPr lang="cs-CZ" sz="2400" dirty="0">
                <a:solidFill>
                  <a:srgbClr val="FFFFFF"/>
                </a:solidFill>
                <a:latin typeface="Calibri"/>
              </a:rPr>
              <a:t>(45 %) nebo </a:t>
            </a:r>
            <a:r>
              <a:rPr lang="cs-CZ" sz="2400" b="1" dirty="0">
                <a:solidFill>
                  <a:schemeClr val="accent2"/>
                </a:solidFill>
                <a:latin typeface="Calibri"/>
              </a:rPr>
              <a:t>obchod</a:t>
            </a:r>
            <a:r>
              <a:rPr lang="cs-CZ" sz="2400" dirty="0">
                <a:solidFill>
                  <a:srgbClr val="FFFFFF"/>
                </a:solidFill>
                <a:latin typeface="Calibri"/>
              </a:rPr>
              <a:t> (38 %).</a:t>
            </a:r>
            <a:br>
              <a:rPr lang="cs-CZ" sz="2400" dirty="0">
                <a:solidFill>
                  <a:srgbClr val="FFFFFF"/>
                </a:solidFill>
                <a:latin typeface="Calibri"/>
              </a:rPr>
            </a:br>
            <a:br>
              <a:rPr lang="cs-CZ" sz="2400" dirty="0">
                <a:solidFill>
                  <a:srgbClr val="FFFFFF"/>
                </a:solidFill>
                <a:latin typeface="Calibri"/>
              </a:rPr>
            </a:br>
            <a:r>
              <a:rPr lang="cs-CZ" sz="2400" dirty="0">
                <a:solidFill>
                  <a:srgbClr val="FFFFFF"/>
                </a:solidFill>
                <a:latin typeface="Calibri"/>
              </a:rPr>
              <a:t>Ve výzkumu mezi potenciálními subjekty vhodnými pro provoz Pošty Partner </a:t>
            </a:r>
            <a:br>
              <a:rPr lang="cs-CZ" sz="2400" dirty="0">
                <a:solidFill>
                  <a:srgbClr val="FFFFFF"/>
                </a:solidFill>
                <a:latin typeface="Calibri"/>
              </a:rPr>
            </a:br>
            <a:r>
              <a:rPr lang="cs-CZ" sz="2400" dirty="0">
                <a:solidFill>
                  <a:srgbClr val="FFFFFF"/>
                </a:solidFill>
                <a:latin typeface="Calibri"/>
              </a:rPr>
              <a:t>se ukázalo, že přibližně </a:t>
            </a:r>
            <a:r>
              <a:rPr lang="cs-CZ" sz="2400" b="1" dirty="0">
                <a:solidFill>
                  <a:schemeClr val="accent2"/>
                </a:solidFill>
              </a:rPr>
              <a:t>každý 10. z </a:t>
            </a:r>
            <a:r>
              <a:rPr lang="cs-CZ" sz="2400" b="1" dirty="0">
                <a:solidFill>
                  <a:schemeClr val="accent2"/>
                </a:solidFill>
                <a:latin typeface="Calibri"/>
              </a:rPr>
              <a:t>nich by měl zájem se tohoto projektu aktivně účastnit. </a:t>
            </a:r>
            <a:r>
              <a:rPr lang="cs-CZ" sz="2400" dirty="0">
                <a:solidFill>
                  <a:srgbClr val="FFFFFF"/>
                </a:solidFill>
                <a:latin typeface="Calibri"/>
              </a:rPr>
              <a:t>Většině z těchto zájemců by stačil dodatečný příjem 10 000 Kč měsíčně. </a:t>
            </a:r>
            <a:br>
              <a:rPr lang="cs-CZ" sz="2400" dirty="0">
                <a:solidFill>
                  <a:srgbClr val="FFFFFF"/>
                </a:solidFill>
                <a:latin typeface="Calibri"/>
              </a:rPr>
            </a:br>
            <a:br>
              <a:rPr lang="cs-CZ" sz="2400" dirty="0">
                <a:solidFill>
                  <a:srgbClr val="FFFFFF"/>
                </a:solidFill>
                <a:latin typeface="Calibri"/>
              </a:rPr>
            </a:br>
            <a:r>
              <a:rPr lang="cs-CZ" sz="2400" dirty="0">
                <a:solidFill>
                  <a:srgbClr val="FFFFFF"/>
                </a:solidFill>
                <a:latin typeface="Calibri"/>
              </a:rPr>
              <a:t>V případě zájmu by je pak nejvíce zajímaly </a:t>
            </a:r>
            <a:r>
              <a:rPr lang="cs-CZ" sz="2400" b="1" dirty="0">
                <a:solidFill>
                  <a:schemeClr val="accent2"/>
                </a:solidFill>
                <a:latin typeface="Calibri"/>
              </a:rPr>
              <a:t>obecné i finanční podmínky provozování </a:t>
            </a:r>
            <a:r>
              <a:rPr lang="cs-CZ" sz="2400" dirty="0">
                <a:solidFill>
                  <a:srgbClr val="FFFFFF"/>
                </a:solidFill>
                <a:latin typeface="Calibri"/>
              </a:rPr>
              <a:t>Pošty Partner.</a:t>
            </a:r>
            <a:endParaRPr lang="cs-CZ" sz="2400" b="1" dirty="0">
              <a:solidFill>
                <a:srgbClr val="FBB040"/>
              </a:solidFill>
              <a:latin typeface="Calibri"/>
            </a:endParaRPr>
          </a:p>
        </p:txBody>
      </p:sp>
      <p:grpSp>
        <p:nvGrpSpPr>
          <p:cNvPr id="18" name="Group 163"/>
          <p:cNvGrpSpPr>
            <a:grpSpLocks noChangeAspect="1"/>
          </p:cNvGrpSpPr>
          <p:nvPr/>
        </p:nvGrpSpPr>
        <p:grpSpPr>
          <a:xfrm>
            <a:off x="581604" y="5454654"/>
            <a:ext cx="688696" cy="960000"/>
            <a:chOff x="6837363" y="5462588"/>
            <a:chExt cx="471488" cy="657225"/>
          </a:xfrm>
          <a:solidFill>
            <a:schemeClr val="bg1"/>
          </a:solidFill>
        </p:grpSpPr>
        <p:sp>
          <p:nvSpPr>
            <p:cNvPr id="19" name="Freeform 31"/>
            <p:cNvSpPr>
              <a:spLocks noEditPoints="1"/>
            </p:cNvSpPr>
            <p:nvPr/>
          </p:nvSpPr>
          <p:spPr bwMode="auto">
            <a:xfrm>
              <a:off x="6837363" y="5462588"/>
              <a:ext cx="471488" cy="657225"/>
            </a:xfrm>
            <a:custGeom>
              <a:avLst/>
              <a:gdLst/>
              <a:ahLst/>
              <a:cxnLst>
                <a:cxn ang="0">
                  <a:pos x="427" y="1135"/>
                </a:cxn>
                <a:cxn ang="0">
                  <a:pos x="409" y="1142"/>
                </a:cxn>
                <a:cxn ang="0">
                  <a:pos x="391" y="1135"/>
                </a:cxn>
                <a:cxn ang="0">
                  <a:pos x="2" y="453"/>
                </a:cxn>
                <a:cxn ang="0">
                  <a:pos x="0" y="409"/>
                </a:cxn>
                <a:cxn ang="0">
                  <a:pos x="0" y="396"/>
                </a:cxn>
                <a:cxn ang="0">
                  <a:pos x="0" y="396"/>
                </a:cxn>
                <a:cxn ang="0">
                  <a:pos x="0" y="396"/>
                </a:cxn>
                <a:cxn ang="0">
                  <a:pos x="409" y="0"/>
                </a:cxn>
                <a:cxn ang="0">
                  <a:pos x="818" y="396"/>
                </a:cxn>
                <a:cxn ang="0">
                  <a:pos x="818" y="396"/>
                </a:cxn>
                <a:cxn ang="0">
                  <a:pos x="818" y="396"/>
                </a:cxn>
                <a:cxn ang="0">
                  <a:pos x="818" y="409"/>
                </a:cxn>
                <a:cxn ang="0">
                  <a:pos x="815" y="453"/>
                </a:cxn>
                <a:cxn ang="0">
                  <a:pos x="427" y="1135"/>
                </a:cxn>
                <a:cxn ang="0">
                  <a:pos x="409" y="125"/>
                </a:cxn>
                <a:cxn ang="0">
                  <a:pos x="125" y="409"/>
                </a:cxn>
                <a:cxn ang="0">
                  <a:pos x="409" y="693"/>
                </a:cxn>
                <a:cxn ang="0">
                  <a:pos x="693" y="409"/>
                </a:cxn>
                <a:cxn ang="0">
                  <a:pos x="409" y="125"/>
                </a:cxn>
              </a:cxnLst>
              <a:rect l="0" t="0" r="r" b="b"/>
              <a:pathLst>
                <a:path w="818" h="1142">
                  <a:moveTo>
                    <a:pt x="427" y="1135"/>
                  </a:moveTo>
                  <a:cubicBezTo>
                    <a:pt x="422" y="1139"/>
                    <a:pt x="416" y="1142"/>
                    <a:pt x="409" y="1142"/>
                  </a:cubicBezTo>
                  <a:cubicBezTo>
                    <a:pt x="402" y="1142"/>
                    <a:pt x="396" y="1139"/>
                    <a:pt x="391" y="1135"/>
                  </a:cubicBezTo>
                  <a:cubicBezTo>
                    <a:pt x="391" y="1135"/>
                    <a:pt x="33" y="870"/>
                    <a:pt x="2" y="453"/>
                  </a:cubicBezTo>
                  <a:cubicBezTo>
                    <a:pt x="1" y="438"/>
                    <a:pt x="0" y="424"/>
                    <a:pt x="0" y="409"/>
                  </a:cubicBezTo>
                  <a:cubicBezTo>
                    <a:pt x="0" y="405"/>
                    <a:pt x="0" y="400"/>
                    <a:pt x="0" y="396"/>
                  </a:cubicBezTo>
                  <a:cubicBezTo>
                    <a:pt x="0" y="396"/>
                    <a:pt x="0" y="396"/>
                    <a:pt x="0" y="396"/>
                  </a:cubicBezTo>
                  <a:cubicBezTo>
                    <a:pt x="0" y="396"/>
                    <a:pt x="0" y="396"/>
                    <a:pt x="0" y="396"/>
                  </a:cubicBezTo>
                  <a:cubicBezTo>
                    <a:pt x="7" y="176"/>
                    <a:pt x="187" y="0"/>
                    <a:pt x="409" y="0"/>
                  </a:cubicBezTo>
                  <a:cubicBezTo>
                    <a:pt x="630" y="0"/>
                    <a:pt x="811" y="176"/>
                    <a:pt x="818" y="396"/>
                  </a:cubicBezTo>
                  <a:cubicBezTo>
                    <a:pt x="818" y="396"/>
                    <a:pt x="818" y="396"/>
                    <a:pt x="818" y="396"/>
                  </a:cubicBezTo>
                  <a:cubicBezTo>
                    <a:pt x="818" y="396"/>
                    <a:pt x="818" y="396"/>
                    <a:pt x="818" y="396"/>
                  </a:cubicBezTo>
                  <a:cubicBezTo>
                    <a:pt x="818" y="400"/>
                    <a:pt x="818" y="405"/>
                    <a:pt x="818" y="409"/>
                  </a:cubicBezTo>
                  <a:cubicBezTo>
                    <a:pt x="818" y="424"/>
                    <a:pt x="817" y="438"/>
                    <a:pt x="815" y="453"/>
                  </a:cubicBezTo>
                  <a:cubicBezTo>
                    <a:pt x="785" y="870"/>
                    <a:pt x="427" y="1135"/>
                    <a:pt x="427" y="1135"/>
                  </a:cubicBezTo>
                  <a:close/>
                  <a:moveTo>
                    <a:pt x="409" y="125"/>
                  </a:moveTo>
                  <a:cubicBezTo>
                    <a:pt x="252" y="125"/>
                    <a:pt x="125" y="252"/>
                    <a:pt x="125" y="409"/>
                  </a:cubicBezTo>
                  <a:cubicBezTo>
                    <a:pt x="125" y="566"/>
                    <a:pt x="252" y="693"/>
                    <a:pt x="409" y="693"/>
                  </a:cubicBezTo>
                  <a:cubicBezTo>
                    <a:pt x="566" y="693"/>
                    <a:pt x="693" y="566"/>
                    <a:pt x="693" y="409"/>
                  </a:cubicBezTo>
                  <a:cubicBezTo>
                    <a:pt x="693" y="252"/>
                    <a:pt x="566" y="125"/>
                    <a:pt x="409" y="12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 dirty="0">
                <a:solidFill>
                  <a:srgbClr val="003399"/>
                </a:solidFill>
                <a:latin typeface="Calibri"/>
              </a:endParaRPr>
            </a:p>
          </p:txBody>
        </p:sp>
        <p:sp>
          <p:nvSpPr>
            <p:cNvPr id="24" name="Freeform 32"/>
            <p:cNvSpPr>
              <a:spLocks noEditPoints="1"/>
            </p:cNvSpPr>
            <p:nvPr/>
          </p:nvSpPr>
          <p:spPr bwMode="auto">
            <a:xfrm>
              <a:off x="7016750" y="5570538"/>
              <a:ext cx="111125" cy="225425"/>
            </a:xfrm>
            <a:custGeom>
              <a:avLst/>
              <a:gdLst/>
              <a:ahLst/>
              <a:cxnLst>
                <a:cxn ang="0">
                  <a:pos x="145" y="365"/>
                </a:cxn>
                <a:cxn ang="0">
                  <a:pos x="145" y="165"/>
                </a:cxn>
                <a:cxn ang="0">
                  <a:pos x="0" y="165"/>
                </a:cxn>
                <a:cxn ang="0">
                  <a:pos x="0" y="181"/>
                </a:cxn>
                <a:cxn ang="0">
                  <a:pos x="49" y="181"/>
                </a:cxn>
                <a:cxn ang="0">
                  <a:pos x="49" y="365"/>
                </a:cxn>
                <a:cxn ang="0">
                  <a:pos x="0" y="365"/>
                </a:cxn>
                <a:cxn ang="0">
                  <a:pos x="0" y="393"/>
                </a:cxn>
                <a:cxn ang="0">
                  <a:pos x="193" y="393"/>
                </a:cxn>
                <a:cxn ang="0">
                  <a:pos x="193" y="365"/>
                </a:cxn>
                <a:cxn ang="0">
                  <a:pos x="145" y="365"/>
                </a:cxn>
                <a:cxn ang="0">
                  <a:pos x="97" y="131"/>
                </a:cxn>
                <a:cxn ang="0">
                  <a:pos x="162" y="66"/>
                </a:cxn>
                <a:cxn ang="0">
                  <a:pos x="97" y="0"/>
                </a:cxn>
                <a:cxn ang="0">
                  <a:pos x="31" y="66"/>
                </a:cxn>
                <a:cxn ang="0">
                  <a:pos x="97" y="131"/>
                </a:cxn>
              </a:cxnLst>
              <a:rect l="0" t="0" r="r" b="b"/>
              <a:pathLst>
                <a:path w="193" h="393">
                  <a:moveTo>
                    <a:pt x="145" y="365"/>
                  </a:moveTo>
                  <a:cubicBezTo>
                    <a:pt x="145" y="165"/>
                    <a:pt x="145" y="165"/>
                    <a:pt x="145" y="165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49" y="181"/>
                    <a:pt x="49" y="181"/>
                    <a:pt x="49" y="181"/>
                  </a:cubicBezTo>
                  <a:cubicBezTo>
                    <a:pt x="49" y="365"/>
                    <a:pt x="49" y="365"/>
                    <a:pt x="49" y="365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0" y="393"/>
                    <a:pt x="0" y="393"/>
                    <a:pt x="0" y="393"/>
                  </a:cubicBezTo>
                  <a:cubicBezTo>
                    <a:pt x="193" y="393"/>
                    <a:pt x="193" y="393"/>
                    <a:pt x="193" y="393"/>
                  </a:cubicBezTo>
                  <a:cubicBezTo>
                    <a:pt x="193" y="365"/>
                    <a:pt x="193" y="365"/>
                    <a:pt x="193" y="365"/>
                  </a:cubicBezTo>
                  <a:lnTo>
                    <a:pt x="145" y="365"/>
                  </a:lnTo>
                  <a:close/>
                  <a:moveTo>
                    <a:pt x="97" y="131"/>
                  </a:moveTo>
                  <a:cubicBezTo>
                    <a:pt x="133" y="131"/>
                    <a:pt x="162" y="102"/>
                    <a:pt x="162" y="66"/>
                  </a:cubicBezTo>
                  <a:cubicBezTo>
                    <a:pt x="162" y="30"/>
                    <a:pt x="133" y="0"/>
                    <a:pt x="97" y="0"/>
                  </a:cubicBezTo>
                  <a:cubicBezTo>
                    <a:pt x="61" y="0"/>
                    <a:pt x="31" y="30"/>
                    <a:pt x="31" y="66"/>
                  </a:cubicBezTo>
                  <a:cubicBezTo>
                    <a:pt x="31" y="102"/>
                    <a:pt x="61" y="131"/>
                    <a:pt x="97" y="1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 dirty="0">
                <a:solidFill>
                  <a:srgbClr val="003399"/>
                </a:solidFill>
                <a:latin typeface="Calibri"/>
              </a:endParaRPr>
            </a:p>
          </p:txBody>
        </p:sp>
      </p:grpSp>
      <p:sp>
        <p:nvSpPr>
          <p:cNvPr id="38" name="Obdélník 37"/>
          <p:cNvSpPr/>
          <p:nvPr/>
        </p:nvSpPr>
        <p:spPr>
          <a:xfrm>
            <a:off x="10032437" y="8475"/>
            <a:ext cx="2159563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39" name="Picture 2" descr="http://www.aspectio.cz/Files/logoAMS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09365" y="10568"/>
            <a:ext cx="587808" cy="626296"/>
          </a:xfrm>
          <a:prstGeom prst="rect">
            <a:avLst/>
          </a:prstGeom>
          <a:noFill/>
        </p:spPr>
      </p:pic>
      <p:pic>
        <p:nvPicPr>
          <p:cNvPr id="40" name="Obrázek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173" y="119670"/>
            <a:ext cx="896120" cy="504815"/>
          </a:xfrm>
          <a:prstGeom prst="rect">
            <a:avLst/>
          </a:prstGeom>
        </p:spPr>
      </p:pic>
      <p:cxnSp>
        <p:nvCxnSpPr>
          <p:cNvPr id="4" name="Přímá spojnice 3"/>
          <p:cNvCxnSpPr/>
          <p:nvPr/>
        </p:nvCxnSpPr>
        <p:spPr>
          <a:xfrm flipV="1">
            <a:off x="490301" y="3934437"/>
            <a:ext cx="11383117" cy="33556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 5"/>
          <p:cNvSpPr>
            <a:spLocks noEditPoints="1"/>
          </p:cNvSpPr>
          <p:nvPr/>
        </p:nvSpPr>
        <p:spPr bwMode="auto">
          <a:xfrm>
            <a:off x="518581" y="3198068"/>
            <a:ext cx="845851" cy="395841"/>
          </a:xfrm>
          <a:custGeom>
            <a:avLst/>
            <a:gdLst/>
            <a:ahLst/>
            <a:cxnLst>
              <a:cxn ang="0">
                <a:pos x="701" y="85"/>
              </a:cxn>
              <a:cxn ang="0">
                <a:pos x="729" y="0"/>
              </a:cxn>
              <a:cxn ang="0">
                <a:pos x="314" y="21"/>
              </a:cxn>
              <a:cxn ang="0">
                <a:pos x="0" y="108"/>
              </a:cxn>
              <a:cxn ang="0">
                <a:pos x="0" y="392"/>
              </a:cxn>
              <a:cxn ang="0">
                <a:pos x="314" y="446"/>
              </a:cxn>
              <a:cxn ang="0">
                <a:pos x="736" y="475"/>
              </a:cxn>
              <a:cxn ang="0">
                <a:pos x="701" y="416"/>
              </a:cxn>
              <a:cxn ang="0">
                <a:pos x="991" y="392"/>
              </a:cxn>
              <a:cxn ang="0">
                <a:pos x="125" y="352"/>
              </a:cxn>
              <a:cxn ang="0">
                <a:pos x="125" y="302"/>
              </a:cxn>
              <a:cxn ang="0">
                <a:pos x="75" y="281"/>
              </a:cxn>
              <a:cxn ang="0">
                <a:pos x="125" y="281"/>
              </a:cxn>
              <a:cxn ang="0">
                <a:pos x="75" y="160"/>
              </a:cxn>
              <a:cxn ang="0">
                <a:pos x="196" y="352"/>
              </a:cxn>
              <a:cxn ang="0">
                <a:pos x="196" y="302"/>
              </a:cxn>
              <a:cxn ang="0">
                <a:pos x="146" y="281"/>
              </a:cxn>
              <a:cxn ang="0">
                <a:pos x="196" y="281"/>
              </a:cxn>
              <a:cxn ang="0">
                <a:pos x="146" y="160"/>
              </a:cxn>
              <a:cxn ang="0">
                <a:pos x="269" y="352"/>
              </a:cxn>
              <a:cxn ang="0">
                <a:pos x="269" y="302"/>
              </a:cxn>
              <a:cxn ang="0">
                <a:pos x="217" y="281"/>
              </a:cxn>
              <a:cxn ang="0">
                <a:pos x="269" y="281"/>
              </a:cxn>
              <a:cxn ang="0">
                <a:pos x="217" y="160"/>
              </a:cxn>
              <a:cxn ang="0">
                <a:pos x="314" y="364"/>
              </a:cxn>
              <a:cxn ang="0">
                <a:pos x="314" y="144"/>
              </a:cxn>
              <a:cxn ang="0">
                <a:pos x="536" y="52"/>
              </a:cxn>
              <a:cxn ang="0">
                <a:pos x="479" y="52"/>
              </a:cxn>
              <a:cxn ang="0">
                <a:pos x="536" y="191"/>
              </a:cxn>
              <a:cxn ang="0">
                <a:pos x="479" y="215"/>
              </a:cxn>
              <a:cxn ang="0">
                <a:pos x="479" y="271"/>
              </a:cxn>
              <a:cxn ang="0">
                <a:pos x="396" y="380"/>
              </a:cxn>
              <a:cxn ang="0">
                <a:pos x="425" y="380"/>
              </a:cxn>
              <a:cxn ang="0">
                <a:pos x="396" y="215"/>
              </a:cxn>
              <a:cxn ang="0">
                <a:pos x="453" y="191"/>
              </a:cxn>
              <a:cxn ang="0">
                <a:pos x="453" y="132"/>
              </a:cxn>
              <a:cxn ang="0">
                <a:pos x="396" y="108"/>
              </a:cxn>
              <a:cxn ang="0">
                <a:pos x="453" y="108"/>
              </a:cxn>
              <a:cxn ang="0">
                <a:pos x="477" y="321"/>
              </a:cxn>
              <a:cxn ang="0">
                <a:pos x="618" y="380"/>
              </a:cxn>
              <a:cxn ang="0">
                <a:pos x="618" y="321"/>
              </a:cxn>
              <a:cxn ang="0">
                <a:pos x="559" y="271"/>
              </a:cxn>
              <a:cxn ang="0">
                <a:pos x="618" y="271"/>
              </a:cxn>
              <a:cxn ang="0">
                <a:pos x="559" y="132"/>
              </a:cxn>
              <a:cxn ang="0">
                <a:pos x="618" y="108"/>
              </a:cxn>
              <a:cxn ang="0">
                <a:pos x="618" y="52"/>
              </a:cxn>
              <a:cxn ang="0">
                <a:pos x="699" y="364"/>
              </a:cxn>
              <a:cxn ang="0">
                <a:pos x="703" y="364"/>
              </a:cxn>
              <a:cxn ang="0">
                <a:pos x="746" y="302"/>
              </a:cxn>
              <a:cxn ang="0">
                <a:pos x="795" y="281"/>
              </a:cxn>
              <a:cxn ang="0">
                <a:pos x="795" y="234"/>
              </a:cxn>
              <a:cxn ang="0">
                <a:pos x="746" y="210"/>
              </a:cxn>
              <a:cxn ang="0">
                <a:pos x="795" y="210"/>
              </a:cxn>
              <a:cxn ang="0">
                <a:pos x="817" y="302"/>
              </a:cxn>
              <a:cxn ang="0">
                <a:pos x="869" y="281"/>
              </a:cxn>
              <a:cxn ang="0">
                <a:pos x="869" y="234"/>
              </a:cxn>
              <a:cxn ang="0">
                <a:pos x="817" y="210"/>
              </a:cxn>
              <a:cxn ang="0">
                <a:pos x="869" y="210"/>
              </a:cxn>
              <a:cxn ang="0">
                <a:pos x="888" y="302"/>
              </a:cxn>
              <a:cxn ang="0">
                <a:pos x="937" y="281"/>
              </a:cxn>
              <a:cxn ang="0">
                <a:pos x="937" y="234"/>
              </a:cxn>
              <a:cxn ang="0">
                <a:pos x="888" y="210"/>
              </a:cxn>
              <a:cxn ang="0">
                <a:pos x="937" y="210"/>
              </a:cxn>
            </a:cxnLst>
            <a:rect l="0" t="0" r="r" b="b"/>
            <a:pathLst>
              <a:path w="1015" h="475">
                <a:moveTo>
                  <a:pt x="1015" y="108"/>
                </a:moveTo>
                <a:lnTo>
                  <a:pt x="1015" y="85"/>
                </a:lnTo>
                <a:lnTo>
                  <a:pt x="701" y="85"/>
                </a:lnTo>
                <a:lnTo>
                  <a:pt x="701" y="21"/>
                </a:lnTo>
                <a:lnTo>
                  <a:pt x="729" y="21"/>
                </a:lnTo>
                <a:lnTo>
                  <a:pt x="729" y="0"/>
                </a:lnTo>
                <a:lnTo>
                  <a:pt x="285" y="0"/>
                </a:lnTo>
                <a:lnTo>
                  <a:pt x="285" y="21"/>
                </a:lnTo>
                <a:lnTo>
                  <a:pt x="314" y="21"/>
                </a:lnTo>
                <a:lnTo>
                  <a:pt x="314" y="85"/>
                </a:lnTo>
                <a:lnTo>
                  <a:pt x="0" y="85"/>
                </a:lnTo>
                <a:lnTo>
                  <a:pt x="0" y="108"/>
                </a:lnTo>
                <a:lnTo>
                  <a:pt x="23" y="108"/>
                </a:lnTo>
                <a:lnTo>
                  <a:pt x="23" y="392"/>
                </a:lnTo>
                <a:lnTo>
                  <a:pt x="0" y="392"/>
                </a:lnTo>
                <a:lnTo>
                  <a:pt x="0" y="416"/>
                </a:lnTo>
                <a:lnTo>
                  <a:pt x="314" y="416"/>
                </a:lnTo>
                <a:lnTo>
                  <a:pt x="314" y="446"/>
                </a:lnTo>
                <a:lnTo>
                  <a:pt x="278" y="446"/>
                </a:lnTo>
                <a:lnTo>
                  <a:pt x="278" y="475"/>
                </a:lnTo>
                <a:lnTo>
                  <a:pt x="736" y="475"/>
                </a:lnTo>
                <a:lnTo>
                  <a:pt x="736" y="446"/>
                </a:lnTo>
                <a:lnTo>
                  <a:pt x="701" y="446"/>
                </a:lnTo>
                <a:lnTo>
                  <a:pt x="701" y="416"/>
                </a:lnTo>
                <a:lnTo>
                  <a:pt x="1015" y="416"/>
                </a:lnTo>
                <a:lnTo>
                  <a:pt x="1015" y="392"/>
                </a:lnTo>
                <a:lnTo>
                  <a:pt x="991" y="392"/>
                </a:lnTo>
                <a:lnTo>
                  <a:pt x="991" y="108"/>
                </a:lnTo>
                <a:lnTo>
                  <a:pt x="1015" y="108"/>
                </a:lnTo>
                <a:close/>
                <a:moveTo>
                  <a:pt x="125" y="352"/>
                </a:moveTo>
                <a:lnTo>
                  <a:pt x="75" y="352"/>
                </a:lnTo>
                <a:lnTo>
                  <a:pt x="75" y="302"/>
                </a:lnTo>
                <a:lnTo>
                  <a:pt x="125" y="302"/>
                </a:lnTo>
                <a:lnTo>
                  <a:pt x="125" y="352"/>
                </a:lnTo>
                <a:close/>
                <a:moveTo>
                  <a:pt x="125" y="281"/>
                </a:moveTo>
                <a:lnTo>
                  <a:pt x="75" y="281"/>
                </a:lnTo>
                <a:lnTo>
                  <a:pt x="75" y="234"/>
                </a:lnTo>
                <a:lnTo>
                  <a:pt x="125" y="234"/>
                </a:lnTo>
                <a:lnTo>
                  <a:pt x="125" y="281"/>
                </a:lnTo>
                <a:close/>
                <a:moveTo>
                  <a:pt x="125" y="210"/>
                </a:moveTo>
                <a:lnTo>
                  <a:pt x="75" y="210"/>
                </a:lnTo>
                <a:lnTo>
                  <a:pt x="75" y="160"/>
                </a:lnTo>
                <a:lnTo>
                  <a:pt x="125" y="160"/>
                </a:lnTo>
                <a:lnTo>
                  <a:pt x="125" y="210"/>
                </a:lnTo>
                <a:close/>
                <a:moveTo>
                  <a:pt x="196" y="352"/>
                </a:moveTo>
                <a:lnTo>
                  <a:pt x="146" y="352"/>
                </a:lnTo>
                <a:lnTo>
                  <a:pt x="146" y="302"/>
                </a:lnTo>
                <a:lnTo>
                  <a:pt x="196" y="302"/>
                </a:lnTo>
                <a:lnTo>
                  <a:pt x="196" y="352"/>
                </a:lnTo>
                <a:close/>
                <a:moveTo>
                  <a:pt x="196" y="281"/>
                </a:moveTo>
                <a:lnTo>
                  <a:pt x="146" y="281"/>
                </a:lnTo>
                <a:lnTo>
                  <a:pt x="146" y="234"/>
                </a:lnTo>
                <a:lnTo>
                  <a:pt x="196" y="234"/>
                </a:lnTo>
                <a:lnTo>
                  <a:pt x="196" y="281"/>
                </a:lnTo>
                <a:close/>
                <a:moveTo>
                  <a:pt x="196" y="210"/>
                </a:moveTo>
                <a:lnTo>
                  <a:pt x="146" y="210"/>
                </a:lnTo>
                <a:lnTo>
                  <a:pt x="146" y="160"/>
                </a:lnTo>
                <a:lnTo>
                  <a:pt x="196" y="160"/>
                </a:lnTo>
                <a:lnTo>
                  <a:pt x="196" y="210"/>
                </a:lnTo>
                <a:close/>
                <a:moveTo>
                  <a:pt x="269" y="352"/>
                </a:moveTo>
                <a:lnTo>
                  <a:pt x="217" y="352"/>
                </a:lnTo>
                <a:lnTo>
                  <a:pt x="217" y="302"/>
                </a:lnTo>
                <a:lnTo>
                  <a:pt x="269" y="302"/>
                </a:lnTo>
                <a:lnTo>
                  <a:pt x="269" y="352"/>
                </a:lnTo>
                <a:close/>
                <a:moveTo>
                  <a:pt x="269" y="281"/>
                </a:moveTo>
                <a:lnTo>
                  <a:pt x="217" y="281"/>
                </a:lnTo>
                <a:lnTo>
                  <a:pt x="217" y="234"/>
                </a:lnTo>
                <a:lnTo>
                  <a:pt x="269" y="234"/>
                </a:lnTo>
                <a:lnTo>
                  <a:pt x="269" y="281"/>
                </a:lnTo>
                <a:close/>
                <a:moveTo>
                  <a:pt x="269" y="210"/>
                </a:moveTo>
                <a:lnTo>
                  <a:pt x="217" y="210"/>
                </a:lnTo>
                <a:lnTo>
                  <a:pt x="217" y="160"/>
                </a:lnTo>
                <a:lnTo>
                  <a:pt x="269" y="160"/>
                </a:lnTo>
                <a:lnTo>
                  <a:pt x="269" y="210"/>
                </a:lnTo>
                <a:close/>
                <a:moveTo>
                  <a:pt x="314" y="364"/>
                </a:moveTo>
                <a:lnTo>
                  <a:pt x="309" y="364"/>
                </a:lnTo>
                <a:lnTo>
                  <a:pt x="309" y="144"/>
                </a:lnTo>
                <a:lnTo>
                  <a:pt x="314" y="144"/>
                </a:lnTo>
                <a:lnTo>
                  <a:pt x="314" y="364"/>
                </a:lnTo>
                <a:close/>
                <a:moveTo>
                  <a:pt x="479" y="52"/>
                </a:moveTo>
                <a:lnTo>
                  <a:pt x="536" y="52"/>
                </a:lnTo>
                <a:lnTo>
                  <a:pt x="536" y="108"/>
                </a:lnTo>
                <a:lnTo>
                  <a:pt x="479" y="108"/>
                </a:lnTo>
                <a:lnTo>
                  <a:pt x="479" y="52"/>
                </a:lnTo>
                <a:close/>
                <a:moveTo>
                  <a:pt x="479" y="132"/>
                </a:moveTo>
                <a:lnTo>
                  <a:pt x="536" y="132"/>
                </a:lnTo>
                <a:lnTo>
                  <a:pt x="536" y="191"/>
                </a:lnTo>
                <a:lnTo>
                  <a:pt x="479" y="191"/>
                </a:lnTo>
                <a:lnTo>
                  <a:pt x="479" y="132"/>
                </a:lnTo>
                <a:close/>
                <a:moveTo>
                  <a:pt x="479" y="215"/>
                </a:moveTo>
                <a:lnTo>
                  <a:pt x="536" y="215"/>
                </a:lnTo>
                <a:lnTo>
                  <a:pt x="536" y="271"/>
                </a:lnTo>
                <a:lnTo>
                  <a:pt x="479" y="271"/>
                </a:lnTo>
                <a:lnTo>
                  <a:pt x="479" y="215"/>
                </a:lnTo>
                <a:close/>
                <a:moveTo>
                  <a:pt x="425" y="380"/>
                </a:moveTo>
                <a:lnTo>
                  <a:pt x="396" y="380"/>
                </a:lnTo>
                <a:lnTo>
                  <a:pt x="396" y="321"/>
                </a:lnTo>
                <a:lnTo>
                  <a:pt x="425" y="321"/>
                </a:lnTo>
                <a:lnTo>
                  <a:pt x="425" y="380"/>
                </a:lnTo>
                <a:close/>
                <a:moveTo>
                  <a:pt x="453" y="271"/>
                </a:moveTo>
                <a:lnTo>
                  <a:pt x="396" y="271"/>
                </a:lnTo>
                <a:lnTo>
                  <a:pt x="396" y="215"/>
                </a:lnTo>
                <a:lnTo>
                  <a:pt x="453" y="215"/>
                </a:lnTo>
                <a:lnTo>
                  <a:pt x="453" y="271"/>
                </a:lnTo>
                <a:close/>
                <a:moveTo>
                  <a:pt x="453" y="191"/>
                </a:moveTo>
                <a:lnTo>
                  <a:pt x="396" y="191"/>
                </a:lnTo>
                <a:lnTo>
                  <a:pt x="396" y="132"/>
                </a:lnTo>
                <a:lnTo>
                  <a:pt x="453" y="132"/>
                </a:lnTo>
                <a:lnTo>
                  <a:pt x="453" y="191"/>
                </a:lnTo>
                <a:close/>
                <a:moveTo>
                  <a:pt x="453" y="108"/>
                </a:moveTo>
                <a:lnTo>
                  <a:pt x="396" y="108"/>
                </a:lnTo>
                <a:lnTo>
                  <a:pt x="396" y="52"/>
                </a:lnTo>
                <a:lnTo>
                  <a:pt x="453" y="52"/>
                </a:lnTo>
                <a:lnTo>
                  <a:pt x="453" y="108"/>
                </a:lnTo>
                <a:close/>
                <a:moveTo>
                  <a:pt x="536" y="430"/>
                </a:moveTo>
                <a:lnTo>
                  <a:pt x="477" y="430"/>
                </a:lnTo>
                <a:lnTo>
                  <a:pt x="477" y="321"/>
                </a:lnTo>
                <a:lnTo>
                  <a:pt x="536" y="321"/>
                </a:lnTo>
                <a:lnTo>
                  <a:pt x="536" y="430"/>
                </a:lnTo>
                <a:close/>
                <a:moveTo>
                  <a:pt x="618" y="380"/>
                </a:moveTo>
                <a:lnTo>
                  <a:pt x="590" y="380"/>
                </a:lnTo>
                <a:lnTo>
                  <a:pt x="590" y="321"/>
                </a:lnTo>
                <a:lnTo>
                  <a:pt x="618" y="321"/>
                </a:lnTo>
                <a:lnTo>
                  <a:pt x="618" y="380"/>
                </a:lnTo>
                <a:close/>
                <a:moveTo>
                  <a:pt x="618" y="271"/>
                </a:moveTo>
                <a:lnTo>
                  <a:pt x="559" y="271"/>
                </a:lnTo>
                <a:lnTo>
                  <a:pt x="559" y="215"/>
                </a:lnTo>
                <a:lnTo>
                  <a:pt x="618" y="215"/>
                </a:lnTo>
                <a:lnTo>
                  <a:pt x="618" y="271"/>
                </a:lnTo>
                <a:close/>
                <a:moveTo>
                  <a:pt x="618" y="191"/>
                </a:moveTo>
                <a:lnTo>
                  <a:pt x="559" y="191"/>
                </a:lnTo>
                <a:lnTo>
                  <a:pt x="559" y="132"/>
                </a:lnTo>
                <a:lnTo>
                  <a:pt x="618" y="132"/>
                </a:lnTo>
                <a:lnTo>
                  <a:pt x="618" y="191"/>
                </a:lnTo>
                <a:close/>
                <a:moveTo>
                  <a:pt x="618" y="108"/>
                </a:moveTo>
                <a:lnTo>
                  <a:pt x="559" y="108"/>
                </a:lnTo>
                <a:lnTo>
                  <a:pt x="559" y="52"/>
                </a:lnTo>
                <a:lnTo>
                  <a:pt x="618" y="52"/>
                </a:lnTo>
                <a:lnTo>
                  <a:pt x="618" y="108"/>
                </a:lnTo>
                <a:close/>
                <a:moveTo>
                  <a:pt x="703" y="364"/>
                </a:moveTo>
                <a:lnTo>
                  <a:pt x="699" y="364"/>
                </a:lnTo>
                <a:lnTo>
                  <a:pt x="699" y="144"/>
                </a:lnTo>
                <a:lnTo>
                  <a:pt x="703" y="144"/>
                </a:lnTo>
                <a:lnTo>
                  <a:pt x="703" y="364"/>
                </a:lnTo>
                <a:close/>
                <a:moveTo>
                  <a:pt x="795" y="352"/>
                </a:moveTo>
                <a:lnTo>
                  <a:pt x="746" y="352"/>
                </a:lnTo>
                <a:lnTo>
                  <a:pt x="746" y="302"/>
                </a:lnTo>
                <a:lnTo>
                  <a:pt x="795" y="302"/>
                </a:lnTo>
                <a:lnTo>
                  <a:pt x="795" y="352"/>
                </a:lnTo>
                <a:close/>
                <a:moveTo>
                  <a:pt x="795" y="281"/>
                </a:moveTo>
                <a:lnTo>
                  <a:pt x="746" y="281"/>
                </a:lnTo>
                <a:lnTo>
                  <a:pt x="746" y="234"/>
                </a:lnTo>
                <a:lnTo>
                  <a:pt x="795" y="234"/>
                </a:lnTo>
                <a:lnTo>
                  <a:pt x="795" y="281"/>
                </a:lnTo>
                <a:close/>
                <a:moveTo>
                  <a:pt x="795" y="210"/>
                </a:moveTo>
                <a:lnTo>
                  <a:pt x="746" y="210"/>
                </a:lnTo>
                <a:lnTo>
                  <a:pt x="746" y="160"/>
                </a:lnTo>
                <a:lnTo>
                  <a:pt x="795" y="160"/>
                </a:lnTo>
                <a:lnTo>
                  <a:pt x="795" y="210"/>
                </a:lnTo>
                <a:close/>
                <a:moveTo>
                  <a:pt x="869" y="352"/>
                </a:moveTo>
                <a:lnTo>
                  <a:pt x="817" y="352"/>
                </a:lnTo>
                <a:lnTo>
                  <a:pt x="817" y="302"/>
                </a:lnTo>
                <a:lnTo>
                  <a:pt x="869" y="302"/>
                </a:lnTo>
                <a:lnTo>
                  <a:pt x="869" y="352"/>
                </a:lnTo>
                <a:close/>
                <a:moveTo>
                  <a:pt x="869" y="281"/>
                </a:moveTo>
                <a:lnTo>
                  <a:pt x="817" y="281"/>
                </a:lnTo>
                <a:lnTo>
                  <a:pt x="817" y="234"/>
                </a:lnTo>
                <a:lnTo>
                  <a:pt x="869" y="234"/>
                </a:lnTo>
                <a:lnTo>
                  <a:pt x="869" y="281"/>
                </a:lnTo>
                <a:close/>
                <a:moveTo>
                  <a:pt x="869" y="210"/>
                </a:moveTo>
                <a:lnTo>
                  <a:pt x="817" y="210"/>
                </a:lnTo>
                <a:lnTo>
                  <a:pt x="817" y="160"/>
                </a:lnTo>
                <a:lnTo>
                  <a:pt x="869" y="160"/>
                </a:lnTo>
                <a:lnTo>
                  <a:pt x="869" y="210"/>
                </a:lnTo>
                <a:close/>
                <a:moveTo>
                  <a:pt x="937" y="352"/>
                </a:moveTo>
                <a:lnTo>
                  <a:pt x="888" y="352"/>
                </a:lnTo>
                <a:lnTo>
                  <a:pt x="888" y="302"/>
                </a:lnTo>
                <a:lnTo>
                  <a:pt x="937" y="302"/>
                </a:lnTo>
                <a:lnTo>
                  <a:pt x="937" y="352"/>
                </a:lnTo>
                <a:close/>
                <a:moveTo>
                  <a:pt x="937" y="281"/>
                </a:moveTo>
                <a:lnTo>
                  <a:pt x="888" y="281"/>
                </a:lnTo>
                <a:lnTo>
                  <a:pt x="888" y="234"/>
                </a:lnTo>
                <a:lnTo>
                  <a:pt x="937" y="234"/>
                </a:lnTo>
                <a:lnTo>
                  <a:pt x="937" y="281"/>
                </a:lnTo>
                <a:close/>
                <a:moveTo>
                  <a:pt x="937" y="210"/>
                </a:moveTo>
                <a:lnTo>
                  <a:pt x="888" y="210"/>
                </a:lnTo>
                <a:lnTo>
                  <a:pt x="888" y="160"/>
                </a:lnTo>
                <a:lnTo>
                  <a:pt x="937" y="160"/>
                </a:lnTo>
                <a:lnTo>
                  <a:pt x="937" y="2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GB" sz="2400" dirty="0">
              <a:solidFill>
                <a:srgbClr val="404040"/>
              </a:solidFill>
              <a:latin typeface="Calibri"/>
            </a:endParaRPr>
          </a:p>
        </p:txBody>
      </p:sp>
      <p:grpSp>
        <p:nvGrpSpPr>
          <p:cNvPr id="42" name="Group 126"/>
          <p:cNvGrpSpPr>
            <a:grpSpLocks noChangeAspect="1"/>
          </p:cNvGrpSpPr>
          <p:nvPr/>
        </p:nvGrpSpPr>
        <p:grpSpPr>
          <a:xfrm>
            <a:off x="465473" y="2144348"/>
            <a:ext cx="968969" cy="334400"/>
            <a:chOff x="4435476" y="2270125"/>
            <a:chExt cx="584200" cy="201613"/>
          </a:xfrm>
          <a:solidFill>
            <a:schemeClr val="bg1"/>
          </a:solidFill>
        </p:grpSpPr>
        <p:sp>
          <p:nvSpPr>
            <p:cNvPr id="43" name="Freeform 6"/>
            <p:cNvSpPr>
              <a:spLocks noEditPoints="1"/>
            </p:cNvSpPr>
            <p:nvPr/>
          </p:nvSpPr>
          <p:spPr bwMode="auto">
            <a:xfrm>
              <a:off x="4435476" y="2270125"/>
              <a:ext cx="584200" cy="168275"/>
            </a:xfrm>
            <a:custGeom>
              <a:avLst/>
              <a:gdLst/>
              <a:ahLst/>
              <a:cxnLst>
                <a:cxn ang="0">
                  <a:pos x="484" y="106"/>
                </a:cxn>
                <a:cxn ang="0">
                  <a:pos x="471" y="106"/>
                </a:cxn>
                <a:cxn ang="0">
                  <a:pos x="431" y="18"/>
                </a:cxn>
                <a:cxn ang="0">
                  <a:pos x="231" y="13"/>
                </a:cxn>
                <a:cxn ang="0">
                  <a:pos x="144" y="54"/>
                </a:cxn>
                <a:cxn ang="0">
                  <a:pos x="27" y="74"/>
                </a:cxn>
                <a:cxn ang="0">
                  <a:pos x="11" y="106"/>
                </a:cxn>
                <a:cxn ang="0">
                  <a:pos x="11" y="106"/>
                </a:cxn>
                <a:cxn ang="0">
                  <a:pos x="7" y="106"/>
                </a:cxn>
                <a:cxn ang="0">
                  <a:pos x="7" y="139"/>
                </a:cxn>
                <a:cxn ang="0">
                  <a:pos x="32" y="139"/>
                </a:cxn>
                <a:cxn ang="0">
                  <a:pos x="50" y="139"/>
                </a:cxn>
                <a:cxn ang="0">
                  <a:pos x="50" y="133"/>
                </a:cxn>
                <a:cxn ang="0">
                  <a:pos x="95" y="88"/>
                </a:cxn>
                <a:cxn ang="0">
                  <a:pos x="140" y="133"/>
                </a:cxn>
                <a:cxn ang="0">
                  <a:pos x="139" y="140"/>
                </a:cxn>
                <a:cxn ang="0">
                  <a:pos x="362" y="141"/>
                </a:cxn>
                <a:cxn ang="0">
                  <a:pos x="361" y="133"/>
                </a:cxn>
                <a:cxn ang="0">
                  <a:pos x="406" y="88"/>
                </a:cxn>
                <a:cxn ang="0">
                  <a:pos x="451" y="133"/>
                </a:cxn>
                <a:cxn ang="0">
                  <a:pos x="450" y="141"/>
                </a:cxn>
                <a:cxn ang="0">
                  <a:pos x="471" y="139"/>
                </a:cxn>
                <a:cxn ang="0">
                  <a:pos x="484" y="139"/>
                </a:cxn>
                <a:cxn ang="0">
                  <a:pos x="484" y="106"/>
                </a:cxn>
                <a:cxn ang="0">
                  <a:pos x="27" y="104"/>
                </a:cxn>
                <a:cxn ang="0">
                  <a:pos x="19" y="101"/>
                </a:cxn>
                <a:cxn ang="0">
                  <a:pos x="22" y="85"/>
                </a:cxn>
                <a:cxn ang="0">
                  <a:pos x="41" y="90"/>
                </a:cxn>
                <a:cxn ang="0">
                  <a:pos x="27" y="104"/>
                </a:cxn>
                <a:cxn ang="0">
                  <a:pos x="311" y="63"/>
                </a:cxn>
                <a:cxn ang="0">
                  <a:pos x="171" y="63"/>
                </a:cxn>
                <a:cxn ang="0">
                  <a:pos x="170" y="60"/>
                </a:cxn>
                <a:cxn ang="0">
                  <a:pos x="242" y="27"/>
                </a:cxn>
                <a:cxn ang="0">
                  <a:pos x="290" y="20"/>
                </a:cxn>
                <a:cxn ang="0">
                  <a:pos x="302" y="27"/>
                </a:cxn>
                <a:cxn ang="0">
                  <a:pos x="315" y="55"/>
                </a:cxn>
                <a:cxn ang="0">
                  <a:pos x="311" y="63"/>
                </a:cxn>
                <a:cxn ang="0">
                  <a:pos x="417" y="55"/>
                </a:cxn>
                <a:cxn ang="0">
                  <a:pos x="404" y="62"/>
                </a:cxn>
                <a:cxn ang="0">
                  <a:pos x="349" y="62"/>
                </a:cxn>
                <a:cxn ang="0">
                  <a:pos x="338" y="55"/>
                </a:cxn>
                <a:cxn ang="0">
                  <a:pos x="324" y="26"/>
                </a:cxn>
                <a:cxn ang="0">
                  <a:pos x="329" y="19"/>
                </a:cxn>
                <a:cxn ang="0">
                  <a:pos x="420" y="35"/>
                </a:cxn>
                <a:cxn ang="0">
                  <a:pos x="417" y="55"/>
                </a:cxn>
              </a:cxnLst>
              <a:rect l="0" t="0" r="r" b="b"/>
              <a:pathLst>
                <a:path w="492" h="141">
                  <a:moveTo>
                    <a:pt x="484" y="106"/>
                  </a:moveTo>
                  <a:cubicBezTo>
                    <a:pt x="471" y="106"/>
                    <a:pt x="471" y="106"/>
                    <a:pt x="471" y="106"/>
                  </a:cubicBezTo>
                  <a:cubicBezTo>
                    <a:pt x="468" y="71"/>
                    <a:pt x="455" y="31"/>
                    <a:pt x="431" y="18"/>
                  </a:cubicBezTo>
                  <a:cubicBezTo>
                    <a:pt x="400" y="0"/>
                    <a:pt x="260" y="2"/>
                    <a:pt x="231" y="13"/>
                  </a:cubicBezTo>
                  <a:cubicBezTo>
                    <a:pt x="203" y="24"/>
                    <a:pt x="144" y="54"/>
                    <a:pt x="144" y="54"/>
                  </a:cubicBezTo>
                  <a:cubicBezTo>
                    <a:pt x="92" y="55"/>
                    <a:pt x="47" y="68"/>
                    <a:pt x="27" y="74"/>
                  </a:cubicBezTo>
                  <a:cubicBezTo>
                    <a:pt x="7" y="80"/>
                    <a:pt x="11" y="106"/>
                    <a:pt x="11" y="106"/>
                  </a:cubicBezTo>
                  <a:cubicBezTo>
                    <a:pt x="11" y="106"/>
                    <a:pt x="11" y="106"/>
                    <a:pt x="11" y="106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0" y="118"/>
                    <a:pt x="0" y="127"/>
                    <a:pt x="7" y="139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2" y="139"/>
                    <a:pt x="38" y="139"/>
                    <a:pt x="50" y="139"/>
                  </a:cubicBezTo>
                  <a:cubicBezTo>
                    <a:pt x="50" y="137"/>
                    <a:pt x="50" y="135"/>
                    <a:pt x="50" y="133"/>
                  </a:cubicBezTo>
                  <a:cubicBezTo>
                    <a:pt x="50" y="108"/>
                    <a:pt x="70" y="88"/>
                    <a:pt x="95" y="88"/>
                  </a:cubicBezTo>
                  <a:cubicBezTo>
                    <a:pt x="120" y="88"/>
                    <a:pt x="140" y="108"/>
                    <a:pt x="140" y="133"/>
                  </a:cubicBezTo>
                  <a:cubicBezTo>
                    <a:pt x="140" y="135"/>
                    <a:pt x="139" y="138"/>
                    <a:pt x="139" y="140"/>
                  </a:cubicBezTo>
                  <a:cubicBezTo>
                    <a:pt x="207" y="141"/>
                    <a:pt x="294" y="141"/>
                    <a:pt x="362" y="141"/>
                  </a:cubicBezTo>
                  <a:cubicBezTo>
                    <a:pt x="361" y="138"/>
                    <a:pt x="361" y="136"/>
                    <a:pt x="361" y="133"/>
                  </a:cubicBezTo>
                  <a:cubicBezTo>
                    <a:pt x="361" y="108"/>
                    <a:pt x="381" y="88"/>
                    <a:pt x="406" y="88"/>
                  </a:cubicBezTo>
                  <a:cubicBezTo>
                    <a:pt x="431" y="88"/>
                    <a:pt x="451" y="108"/>
                    <a:pt x="451" y="133"/>
                  </a:cubicBezTo>
                  <a:cubicBezTo>
                    <a:pt x="451" y="136"/>
                    <a:pt x="451" y="138"/>
                    <a:pt x="450" y="141"/>
                  </a:cubicBezTo>
                  <a:cubicBezTo>
                    <a:pt x="463" y="140"/>
                    <a:pt x="471" y="140"/>
                    <a:pt x="471" y="139"/>
                  </a:cubicBezTo>
                  <a:cubicBezTo>
                    <a:pt x="484" y="139"/>
                    <a:pt x="484" y="139"/>
                    <a:pt x="484" y="139"/>
                  </a:cubicBezTo>
                  <a:cubicBezTo>
                    <a:pt x="492" y="127"/>
                    <a:pt x="492" y="118"/>
                    <a:pt x="484" y="106"/>
                  </a:cubicBezTo>
                  <a:close/>
                  <a:moveTo>
                    <a:pt x="27" y="104"/>
                  </a:moveTo>
                  <a:cubicBezTo>
                    <a:pt x="26" y="105"/>
                    <a:pt x="21" y="106"/>
                    <a:pt x="19" y="101"/>
                  </a:cubicBezTo>
                  <a:cubicBezTo>
                    <a:pt x="17" y="90"/>
                    <a:pt x="22" y="85"/>
                    <a:pt x="22" y="85"/>
                  </a:cubicBezTo>
                  <a:cubicBezTo>
                    <a:pt x="27" y="78"/>
                    <a:pt x="41" y="90"/>
                    <a:pt x="41" y="90"/>
                  </a:cubicBezTo>
                  <a:cubicBezTo>
                    <a:pt x="37" y="92"/>
                    <a:pt x="29" y="103"/>
                    <a:pt x="27" y="104"/>
                  </a:cubicBezTo>
                  <a:close/>
                  <a:moveTo>
                    <a:pt x="311" y="63"/>
                  </a:moveTo>
                  <a:cubicBezTo>
                    <a:pt x="171" y="63"/>
                    <a:pt x="171" y="63"/>
                    <a:pt x="171" y="63"/>
                  </a:cubicBezTo>
                  <a:cubicBezTo>
                    <a:pt x="169" y="63"/>
                    <a:pt x="168" y="61"/>
                    <a:pt x="170" y="60"/>
                  </a:cubicBezTo>
                  <a:cubicBezTo>
                    <a:pt x="187" y="52"/>
                    <a:pt x="226" y="33"/>
                    <a:pt x="242" y="27"/>
                  </a:cubicBezTo>
                  <a:cubicBezTo>
                    <a:pt x="249" y="24"/>
                    <a:pt x="267" y="21"/>
                    <a:pt x="290" y="20"/>
                  </a:cubicBezTo>
                  <a:cubicBezTo>
                    <a:pt x="295" y="20"/>
                    <a:pt x="300" y="22"/>
                    <a:pt x="302" y="27"/>
                  </a:cubicBezTo>
                  <a:cubicBezTo>
                    <a:pt x="315" y="55"/>
                    <a:pt x="315" y="55"/>
                    <a:pt x="315" y="55"/>
                  </a:cubicBezTo>
                  <a:cubicBezTo>
                    <a:pt x="317" y="59"/>
                    <a:pt x="315" y="63"/>
                    <a:pt x="311" y="63"/>
                  </a:cubicBezTo>
                  <a:close/>
                  <a:moveTo>
                    <a:pt x="417" y="55"/>
                  </a:moveTo>
                  <a:cubicBezTo>
                    <a:pt x="414" y="60"/>
                    <a:pt x="409" y="62"/>
                    <a:pt x="404" y="62"/>
                  </a:cubicBezTo>
                  <a:cubicBezTo>
                    <a:pt x="349" y="62"/>
                    <a:pt x="349" y="62"/>
                    <a:pt x="349" y="62"/>
                  </a:cubicBezTo>
                  <a:cubicBezTo>
                    <a:pt x="344" y="63"/>
                    <a:pt x="340" y="60"/>
                    <a:pt x="338" y="55"/>
                  </a:cubicBezTo>
                  <a:cubicBezTo>
                    <a:pt x="324" y="26"/>
                    <a:pt x="324" y="26"/>
                    <a:pt x="324" y="26"/>
                  </a:cubicBezTo>
                  <a:cubicBezTo>
                    <a:pt x="322" y="23"/>
                    <a:pt x="325" y="19"/>
                    <a:pt x="329" y="19"/>
                  </a:cubicBezTo>
                  <a:cubicBezTo>
                    <a:pt x="365" y="19"/>
                    <a:pt x="403" y="23"/>
                    <a:pt x="420" y="35"/>
                  </a:cubicBezTo>
                  <a:cubicBezTo>
                    <a:pt x="425" y="39"/>
                    <a:pt x="421" y="49"/>
                    <a:pt x="417" y="5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4" name="Freeform 7"/>
            <p:cNvSpPr>
              <a:spLocks/>
            </p:cNvSpPr>
            <p:nvPr/>
          </p:nvSpPr>
          <p:spPr bwMode="auto">
            <a:xfrm>
              <a:off x="4591051" y="2447925"/>
              <a:ext cx="280988" cy="1111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9"/>
                </a:cxn>
                <a:cxn ang="0">
                  <a:pos x="236" y="9"/>
                </a:cxn>
                <a:cxn ang="0">
                  <a:pos x="232" y="0"/>
                </a:cxn>
                <a:cxn ang="0">
                  <a:pos x="5" y="0"/>
                </a:cxn>
              </a:cxnLst>
              <a:rect l="0" t="0" r="r" b="b"/>
              <a:pathLst>
                <a:path w="236" h="9">
                  <a:moveTo>
                    <a:pt x="5" y="0"/>
                  </a:moveTo>
                  <a:cubicBezTo>
                    <a:pt x="4" y="3"/>
                    <a:pt x="2" y="6"/>
                    <a:pt x="0" y="9"/>
                  </a:cubicBezTo>
                  <a:cubicBezTo>
                    <a:pt x="236" y="9"/>
                    <a:pt x="236" y="9"/>
                    <a:pt x="236" y="9"/>
                  </a:cubicBezTo>
                  <a:cubicBezTo>
                    <a:pt x="234" y="6"/>
                    <a:pt x="233" y="3"/>
                    <a:pt x="232" y="0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5" name="Freeform 8"/>
            <p:cNvSpPr>
              <a:spLocks noEditPoints="1"/>
            </p:cNvSpPr>
            <p:nvPr/>
          </p:nvSpPr>
          <p:spPr bwMode="auto">
            <a:xfrm>
              <a:off x="4505326" y="2386013"/>
              <a:ext cx="85725" cy="85725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0" y="36"/>
                </a:cxn>
                <a:cxn ang="0">
                  <a:pos x="0" y="43"/>
                </a:cxn>
                <a:cxn ang="0">
                  <a:pos x="36" y="72"/>
                </a:cxn>
                <a:cxn ang="0">
                  <a:pos x="71" y="43"/>
                </a:cxn>
                <a:cxn ang="0">
                  <a:pos x="72" y="36"/>
                </a:cxn>
                <a:cxn ang="0">
                  <a:pos x="36" y="0"/>
                </a:cxn>
                <a:cxn ang="0">
                  <a:pos x="55" y="43"/>
                </a:cxn>
                <a:cxn ang="0">
                  <a:pos x="36" y="57"/>
                </a:cxn>
                <a:cxn ang="0">
                  <a:pos x="16" y="43"/>
                </a:cxn>
                <a:cxn ang="0">
                  <a:pos x="15" y="36"/>
                </a:cxn>
                <a:cxn ang="0">
                  <a:pos x="36" y="15"/>
                </a:cxn>
                <a:cxn ang="0">
                  <a:pos x="56" y="36"/>
                </a:cxn>
                <a:cxn ang="0">
                  <a:pos x="55" y="43"/>
                </a:cxn>
              </a:cxnLst>
              <a:rect l="0" t="0" r="r" b="b"/>
              <a:pathLst>
                <a:path w="72" h="72"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38"/>
                    <a:pt x="0" y="40"/>
                    <a:pt x="0" y="43"/>
                  </a:cubicBezTo>
                  <a:cubicBezTo>
                    <a:pt x="3" y="59"/>
                    <a:pt x="18" y="72"/>
                    <a:pt x="36" y="72"/>
                  </a:cubicBezTo>
                  <a:cubicBezTo>
                    <a:pt x="53" y="72"/>
                    <a:pt x="68" y="60"/>
                    <a:pt x="71" y="43"/>
                  </a:cubicBezTo>
                  <a:cubicBezTo>
                    <a:pt x="72" y="41"/>
                    <a:pt x="72" y="38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lose/>
                  <a:moveTo>
                    <a:pt x="55" y="43"/>
                  </a:moveTo>
                  <a:cubicBezTo>
                    <a:pt x="52" y="51"/>
                    <a:pt x="45" y="57"/>
                    <a:pt x="36" y="57"/>
                  </a:cubicBezTo>
                  <a:cubicBezTo>
                    <a:pt x="27" y="57"/>
                    <a:pt x="19" y="51"/>
                    <a:pt x="16" y="43"/>
                  </a:cubicBezTo>
                  <a:cubicBezTo>
                    <a:pt x="16" y="41"/>
                    <a:pt x="15" y="38"/>
                    <a:pt x="15" y="36"/>
                  </a:cubicBezTo>
                  <a:cubicBezTo>
                    <a:pt x="15" y="25"/>
                    <a:pt x="24" y="15"/>
                    <a:pt x="36" y="15"/>
                  </a:cubicBezTo>
                  <a:cubicBezTo>
                    <a:pt x="47" y="15"/>
                    <a:pt x="56" y="25"/>
                    <a:pt x="56" y="36"/>
                  </a:cubicBezTo>
                  <a:cubicBezTo>
                    <a:pt x="56" y="38"/>
                    <a:pt x="56" y="41"/>
                    <a:pt x="55" y="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6" name="Freeform 9"/>
            <p:cNvSpPr>
              <a:spLocks noEditPoints="1"/>
            </p:cNvSpPr>
            <p:nvPr/>
          </p:nvSpPr>
          <p:spPr bwMode="auto">
            <a:xfrm>
              <a:off x="4875213" y="2386013"/>
              <a:ext cx="85725" cy="85725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0" y="36"/>
                </a:cxn>
                <a:cxn ang="0">
                  <a:pos x="1" y="44"/>
                </a:cxn>
                <a:cxn ang="0">
                  <a:pos x="3" y="52"/>
                </a:cxn>
                <a:cxn ang="0">
                  <a:pos x="10" y="61"/>
                </a:cxn>
                <a:cxn ang="0">
                  <a:pos x="36" y="72"/>
                </a:cxn>
                <a:cxn ang="0">
                  <a:pos x="71" y="44"/>
                </a:cxn>
                <a:cxn ang="0">
                  <a:pos x="72" y="36"/>
                </a:cxn>
                <a:cxn ang="0">
                  <a:pos x="36" y="0"/>
                </a:cxn>
                <a:cxn ang="0">
                  <a:pos x="55" y="44"/>
                </a:cxn>
                <a:cxn ang="0">
                  <a:pos x="36" y="57"/>
                </a:cxn>
                <a:cxn ang="0">
                  <a:pos x="24" y="53"/>
                </a:cxn>
                <a:cxn ang="0">
                  <a:pos x="22" y="52"/>
                </a:cxn>
                <a:cxn ang="0">
                  <a:pos x="17" y="44"/>
                </a:cxn>
                <a:cxn ang="0">
                  <a:pos x="15" y="36"/>
                </a:cxn>
                <a:cxn ang="0">
                  <a:pos x="36" y="15"/>
                </a:cxn>
                <a:cxn ang="0">
                  <a:pos x="56" y="36"/>
                </a:cxn>
                <a:cxn ang="0">
                  <a:pos x="55" y="44"/>
                </a:cxn>
              </a:cxnLst>
              <a:rect l="0" t="0" r="r" b="b"/>
              <a:pathLst>
                <a:path w="72" h="72"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39"/>
                    <a:pt x="0" y="41"/>
                    <a:pt x="1" y="44"/>
                  </a:cubicBezTo>
                  <a:cubicBezTo>
                    <a:pt x="1" y="47"/>
                    <a:pt x="2" y="49"/>
                    <a:pt x="3" y="52"/>
                  </a:cubicBezTo>
                  <a:cubicBezTo>
                    <a:pt x="5" y="55"/>
                    <a:pt x="7" y="58"/>
                    <a:pt x="10" y="61"/>
                  </a:cubicBezTo>
                  <a:cubicBezTo>
                    <a:pt x="16" y="68"/>
                    <a:pt x="25" y="72"/>
                    <a:pt x="36" y="72"/>
                  </a:cubicBezTo>
                  <a:cubicBezTo>
                    <a:pt x="53" y="72"/>
                    <a:pt x="67" y="60"/>
                    <a:pt x="71" y="44"/>
                  </a:cubicBezTo>
                  <a:cubicBezTo>
                    <a:pt x="72" y="41"/>
                    <a:pt x="72" y="39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lose/>
                  <a:moveTo>
                    <a:pt x="55" y="44"/>
                  </a:moveTo>
                  <a:cubicBezTo>
                    <a:pt x="52" y="51"/>
                    <a:pt x="44" y="57"/>
                    <a:pt x="36" y="57"/>
                  </a:cubicBezTo>
                  <a:cubicBezTo>
                    <a:pt x="31" y="57"/>
                    <a:pt x="27" y="55"/>
                    <a:pt x="24" y="53"/>
                  </a:cubicBezTo>
                  <a:cubicBezTo>
                    <a:pt x="23" y="52"/>
                    <a:pt x="23" y="52"/>
                    <a:pt x="22" y="52"/>
                  </a:cubicBezTo>
                  <a:cubicBezTo>
                    <a:pt x="20" y="49"/>
                    <a:pt x="18" y="47"/>
                    <a:pt x="17" y="44"/>
                  </a:cubicBezTo>
                  <a:cubicBezTo>
                    <a:pt x="16" y="42"/>
                    <a:pt x="15" y="39"/>
                    <a:pt x="15" y="36"/>
                  </a:cubicBezTo>
                  <a:cubicBezTo>
                    <a:pt x="15" y="25"/>
                    <a:pt x="24" y="15"/>
                    <a:pt x="36" y="15"/>
                  </a:cubicBezTo>
                  <a:cubicBezTo>
                    <a:pt x="47" y="15"/>
                    <a:pt x="56" y="25"/>
                    <a:pt x="56" y="36"/>
                  </a:cubicBezTo>
                  <a:cubicBezTo>
                    <a:pt x="56" y="39"/>
                    <a:pt x="56" y="41"/>
                    <a:pt x="55" y="4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47" name="Freeform 7"/>
          <p:cNvSpPr>
            <a:spLocks noChangeAspect="1" noEditPoints="1"/>
          </p:cNvSpPr>
          <p:nvPr/>
        </p:nvSpPr>
        <p:spPr bwMode="auto">
          <a:xfrm>
            <a:off x="715705" y="861768"/>
            <a:ext cx="512662" cy="674336"/>
          </a:xfrm>
          <a:custGeom>
            <a:avLst/>
            <a:gdLst/>
            <a:ahLst/>
            <a:cxnLst>
              <a:cxn ang="0">
                <a:pos x="236" y="34"/>
              </a:cxn>
              <a:cxn ang="0">
                <a:pos x="119" y="0"/>
              </a:cxn>
              <a:cxn ang="0">
                <a:pos x="3" y="34"/>
              </a:cxn>
              <a:cxn ang="0">
                <a:pos x="0" y="39"/>
              </a:cxn>
              <a:cxn ang="0">
                <a:pos x="13" y="216"/>
              </a:cxn>
              <a:cxn ang="0">
                <a:pos x="119" y="314"/>
              </a:cxn>
              <a:cxn ang="0">
                <a:pos x="226" y="216"/>
              </a:cxn>
              <a:cxn ang="0">
                <a:pos x="239" y="39"/>
              </a:cxn>
              <a:cxn ang="0">
                <a:pos x="236" y="34"/>
              </a:cxn>
              <a:cxn ang="0">
                <a:pos x="130" y="179"/>
              </a:cxn>
              <a:cxn ang="0">
                <a:pos x="119" y="187"/>
              </a:cxn>
              <a:cxn ang="0">
                <a:pos x="108" y="179"/>
              </a:cxn>
              <a:cxn ang="0">
                <a:pos x="119" y="183"/>
              </a:cxn>
              <a:cxn ang="0">
                <a:pos x="130" y="179"/>
              </a:cxn>
              <a:cxn ang="0">
                <a:pos x="74" y="67"/>
              </a:cxn>
              <a:cxn ang="0">
                <a:pos x="109" y="93"/>
              </a:cxn>
              <a:cxn ang="0">
                <a:pos x="73" y="77"/>
              </a:cxn>
              <a:cxn ang="0">
                <a:pos x="23" y="96"/>
              </a:cxn>
              <a:cxn ang="0">
                <a:pos x="74" y="67"/>
              </a:cxn>
              <a:cxn ang="0">
                <a:pos x="42" y="133"/>
              </a:cxn>
              <a:cxn ang="0">
                <a:pos x="71" y="115"/>
              </a:cxn>
              <a:cxn ang="0">
                <a:pos x="95" y="129"/>
              </a:cxn>
              <a:cxn ang="0">
                <a:pos x="42" y="133"/>
              </a:cxn>
              <a:cxn ang="0">
                <a:pos x="119" y="252"/>
              </a:cxn>
              <a:cxn ang="0">
                <a:pos x="53" y="189"/>
              </a:cxn>
              <a:cxn ang="0">
                <a:pos x="170" y="210"/>
              </a:cxn>
              <a:cxn ang="0">
                <a:pos x="119" y="252"/>
              </a:cxn>
              <a:cxn ang="0">
                <a:pos x="143" y="129"/>
              </a:cxn>
              <a:cxn ang="0">
                <a:pos x="168" y="115"/>
              </a:cxn>
              <a:cxn ang="0">
                <a:pos x="197" y="133"/>
              </a:cxn>
              <a:cxn ang="0">
                <a:pos x="143" y="129"/>
              </a:cxn>
              <a:cxn ang="0">
                <a:pos x="166" y="77"/>
              </a:cxn>
              <a:cxn ang="0">
                <a:pos x="130" y="93"/>
              </a:cxn>
              <a:cxn ang="0">
                <a:pos x="165" y="67"/>
              </a:cxn>
              <a:cxn ang="0">
                <a:pos x="216" y="96"/>
              </a:cxn>
              <a:cxn ang="0">
                <a:pos x="166" y="77"/>
              </a:cxn>
            </a:cxnLst>
            <a:rect l="0" t="0" r="r" b="b"/>
            <a:pathLst>
              <a:path w="239" h="314">
                <a:moveTo>
                  <a:pt x="236" y="34"/>
                </a:moveTo>
                <a:cubicBezTo>
                  <a:pt x="226" y="26"/>
                  <a:pt x="188" y="0"/>
                  <a:pt x="119" y="0"/>
                </a:cubicBezTo>
                <a:cubicBezTo>
                  <a:pt x="51" y="0"/>
                  <a:pt x="13" y="26"/>
                  <a:pt x="3" y="34"/>
                </a:cubicBezTo>
                <a:cubicBezTo>
                  <a:pt x="1" y="35"/>
                  <a:pt x="0" y="37"/>
                  <a:pt x="0" y="39"/>
                </a:cubicBezTo>
                <a:cubicBezTo>
                  <a:pt x="1" y="61"/>
                  <a:pt x="3" y="176"/>
                  <a:pt x="13" y="216"/>
                </a:cubicBezTo>
                <a:cubicBezTo>
                  <a:pt x="24" y="260"/>
                  <a:pt x="80" y="314"/>
                  <a:pt x="119" y="314"/>
                </a:cubicBezTo>
                <a:cubicBezTo>
                  <a:pt x="159" y="314"/>
                  <a:pt x="215" y="260"/>
                  <a:pt x="226" y="216"/>
                </a:cubicBezTo>
                <a:cubicBezTo>
                  <a:pt x="236" y="176"/>
                  <a:pt x="238" y="61"/>
                  <a:pt x="239" y="39"/>
                </a:cubicBezTo>
                <a:cubicBezTo>
                  <a:pt x="239" y="37"/>
                  <a:pt x="238" y="35"/>
                  <a:pt x="236" y="34"/>
                </a:cubicBezTo>
                <a:close/>
                <a:moveTo>
                  <a:pt x="130" y="179"/>
                </a:moveTo>
                <a:cubicBezTo>
                  <a:pt x="130" y="181"/>
                  <a:pt x="127" y="187"/>
                  <a:pt x="119" y="187"/>
                </a:cubicBezTo>
                <a:cubicBezTo>
                  <a:pt x="112" y="187"/>
                  <a:pt x="108" y="181"/>
                  <a:pt x="108" y="179"/>
                </a:cubicBezTo>
                <a:cubicBezTo>
                  <a:pt x="108" y="178"/>
                  <a:pt x="112" y="183"/>
                  <a:pt x="119" y="183"/>
                </a:cubicBezTo>
                <a:cubicBezTo>
                  <a:pt x="127" y="183"/>
                  <a:pt x="130" y="178"/>
                  <a:pt x="130" y="179"/>
                </a:cubicBezTo>
                <a:close/>
                <a:moveTo>
                  <a:pt x="74" y="67"/>
                </a:moveTo>
                <a:cubicBezTo>
                  <a:pt x="87" y="67"/>
                  <a:pt x="109" y="93"/>
                  <a:pt x="109" y="93"/>
                </a:cubicBezTo>
                <a:cubicBezTo>
                  <a:pt x="109" y="93"/>
                  <a:pt x="87" y="77"/>
                  <a:pt x="73" y="77"/>
                </a:cubicBezTo>
                <a:cubicBezTo>
                  <a:pt x="59" y="77"/>
                  <a:pt x="23" y="96"/>
                  <a:pt x="23" y="96"/>
                </a:cubicBezTo>
                <a:cubicBezTo>
                  <a:pt x="23" y="96"/>
                  <a:pt x="61" y="67"/>
                  <a:pt x="74" y="67"/>
                </a:cubicBezTo>
                <a:close/>
                <a:moveTo>
                  <a:pt x="42" y="133"/>
                </a:moveTo>
                <a:cubicBezTo>
                  <a:pt x="42" y="126"/>
                  <a:pt x="57" y="115"/>
                  <a:pt x="71" y="115"/>
                </a:cubicBezTo>
                <a:cubicBezTo>
                  <a:pt x="85" y="115"/>
                  <a:pt x="95" y="123"/>
                  <a:pt x="95" y="129"/>
                </a:cubicBezTo>
                <a:cubicBezTo>
                  <a:pt x="87" y="138"/>
                  <a:pt x="61" y="134"/>
                  <a:pt x="42" y="133"/>
                </a:cubicBezTo>
                <a:close/>
                <a:moveTo>
                  <a:pt x="119" y="252"/>
                </a:moveTo>
                <a:cubicBezTo>
                  <a:pt x="75" y="250"/>
                  <a:pt x="57" y="199"/>
                  <a:pt x="53" y="189"/>
                </a:cubicBezTo>
                <a:cubicBezTo>
                  <a:pt x="97" y="237"/>
                  <a:pt x="148" y="215"/>
                  <a:pt x="170" y="210"/>
                </a:cubicBezTo>
                <a:cubicBezTo>
                  <a:pt x="164" y="236"/>
                  <a:pt x="137" y="253"/>
                  <a:pt x="119" y="252"/>
                </a:cubicBezTo>
                <a:close/>
                <a:moveTo>
                  <a:pt x="143" y="129"/>
                </a:moveTo>
                <a:cubicBezTo>
                  <a:pt x="143" y="123"/>
                  <a:pt x="154" y="115"/>
                  <a:pt x="168" y="115"/>
                </a:cubicBezTo>
                <a:cubicBezTo>
                  <a:pt x="182" y="115"/>
                  <a:pt x="197" y="126"/>
                  <a:pt x="197" y="133"/>
                </a:cubicBezTo>
                <a:cubicBezTo>
                  <a:pt x="178" y="134"/>
                  <a:pt x="152" y="138"/>
                  <a:pt x="143" y="129"/>
                </a:cubicBezTo>
                <a:close/>
                <a:moveTo>
                  <a:pt x="166" y="77"/>
                </a:moveTo>
                <a:cubicBezTo>
                  <a:pt x="152" y="77"/>
                  <a:pt x="130" y="93"/>
                  <a:pt x="130" y="93"/>
                </a:cubicBezTo>
                <a:cubicBezTo>
                  <a:pt x="130" y="93"/>
                  <a:pt x="152" y="67"/>
                  <a:pt x="165" y="67"/>
                </a:cubicBezTo>
                <a:cubicBezTo>
                  <a:pt x="178" y="67"/>
                  <a:pt x="216" y="96"/>
                  <a:pt x="216" y="96"/>
                </a:cubicBezTo>
                <a:cubicBezTo>
                  <a:pt x="216" y="96"/>
                  <a:pt x="180" y="77"/>
                  <a:pt x="166" y="7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48" name="Group 293"/>
          <p:cNvGrpSpPr>
            <a:grpSpLocks noChangeAspect="1"/>
          </p:cNvGrpSpPr>
          <p:nvPr/>
        </p:nvGrpSpPr>
        <p:grpSpPr>
          <a:xfrm>
            <a:off x="473815" y="4350466"/>
            <a:ext cx="883533" cy="607146"/>
            <a:chOff x="5929313" y="5072063"/>
            <a:chExt cx="619125" cy="425450"/>
          </a:xfrm>
          <a:solidFill>
            <a:schemeClr val="bg1"/>
          </a:solidFill>
        </p:grpSpPr>
        <p:sp>
          <p:nvSpPr>
            <p:cNvPr id="49" name="Freeform 60"/>
            <p:cNvSpPr>
              <a:spLocks/>
            </p:cNvSpPr>
            <p:nvPr/>
          </p:nvSpPr>
          <p:spPr bwMode="auto">
            <a:xfrm>
              <a:off x="6081713" y="5127625"/>
              <a:ext cx="385763" cy="352425"/>
            </a:xfrm>
            <a:custGeom>
              <a:avLst/>
              <a:gdLst>
                <a:gd name="T0" fmla="*/ 22 w 283"/>
                <a:gd name="T1" fmla="*/ 189 h 259"/>
                <a:gd name="T2" fmla="*/ 22 w 283"/>
                <a:gd name="T3" fmla="*/ 169 h 259"/>
                <a:gd name="T4" fmla="*/ 26 w 283"/>
                <a:gd name="T5" fmla="*/ 167 h 259"/>
                <a:gd name="T6" fmla="*/ 7 w 283"/>
                <a:gd name="T7" fmla="*/ 157 h 259"/>
                <a:gd name="T8" fmla="*/ 11 w 283"/>
                <a:gd name="T9" fmla="*/ 126 h 259"/>
                <a:gd name="T10" fmla="*/ 101 w 283"/>
                <a:gd name="T11" fmla="*/ 57 h 259"/>
                <a:gd name="T12" fmla="*/ 98 w 283"/>
                <a:gd name="T13" fmla="*/ 45 h 259"/>
                <a:gd name="T14" fmla="*/ 98 w 283"/>
                <a:gd name="T15" fmla="*/ 33 h 259"/>
                <a:gd name="T16" fmla="*/ 110 w 283"/>
                <a:gd name="T17" fmla="*/ 3 h 259"/>
                <a:gd name="T18" fmla="*/ 184 w 283"/>
                <a:gd name="T19" fmla="*/ 2 h 259"/>
                <a:gd name="T20" fmla="*/ 213 w 283"/>
                <a:gd name="T21" fmla="*/ 17 h 259"/>
                <a:gd name="T22" fmla="*/ 223 w 283"/>
                <a:gd name="T23" fmla="*/ 9 h 259"/>
                <a:gd name="T24" fmla="*/ 283 w 283"/>
                <a:gd name="T25" fmla="*/ 96 h 259"/>
                <a:gd name="T26" fmla="*/ 265 w 283"/>
                <a:gd name="T27" fmla="*/ 114 h 259"/>
                <a:gd name="T28" fmla="*/ 231 w 283"/>
                <a:gd name="T29" fmla="*/ 163 h 259"/>
                <a:gd name="T30" fmla="*/ 115 w 283"/>
                <a:gd name="T31" fmla="*/ 252 h 259"/>
                <a:gd name="T32" fmla="*/ 92 w 283"/>
                <a:gd name="T33" fmla="*/ 237 h 259"/>
                <a:gd name="T34" fmla="*/ 82 w 283"/>
                <a:gd name="T35" fmla="*/ 228 h 259"/>
                <a:gd name="T36" fmla="*/ 80 w 283"/>
                <a:gd name="T37" fmla="*/ 229 h 259"/>
                <a:gd name="T38" fmla="*/ 54 w 283"/>
                <a:gd name="T39" fmla="*/ 212 h 259"/>
                <a:gd name="T40" fmla="*/ 47 w 283"/>
                <a:gd name="T41" fmla="*/ 205 h 259"/>
                <a:gd name="T42" fmla="*/ 47 w 283"/>
                <a:gd name="T43" fmla="*/ 205 h 259"/>
                <a:gd name="T44" fmla="*/ 22 w 283"/>
                <a:gd name="T45" fmla="*/ 18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3" h="259">
                  <a:moveTo>
                    <a:pt x="22" y="189"/>
                  </a:moveTo>
                  <a:cubicBezTo>
                    <a:pt x="15" y="179"/>
                    <a:pt x="13" y="176"/>
                    <a:pt x="22" y="169"/>
                  </a:cubicBezTo>
                  <a:cubicBezTo>
                    <a:pt x="26" y="167"/>
                    <a:pt x="26" y="167"/>
                    <a:pt x="26" y="167"/>
                  </a:cubicBezTo>
                  <a:cubicBezTo>
                    <a:pt x="19" y="167"/>
                    <a:pt x="11" y="164"/>
                    <a:pt x="7" y="157"/>
                  </a:cubicBezTo>
                  <a:cubicBezTo>
                    <a:pt x="0" y="148"/>
                    <a:pt x="2" y="134"/>
                    <a:pt x="11" y="126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6" y="53"/>
                    <a:pt x="98" y="51"/>
                    <a:pt x="98" y="45"/>
                  </a:cubicBezTo>
                  <a:cubicBezTo>
                    <a:pt x="97" y="39"/>
                    <a:pt x="102" y="35"/>
                    <a:pt x="98" y="33"/>
                  </a:cubicBezTo>
                  <a:cubicBezTo>
                    <a:pt x="91" y="28"/>
                    <a:pt x="110" y="3"/>
                    <a:pt x="110" y="3"/>
                  </a:cubicBezTo>
                  <a:cubicBezTo>
                    <a:pt x="138" y="4"/>
                    <a:pt x="157" y="0"/>
                    <a:pt x="184" y="2"/>
                  </a:cubicBezTo>
                  <a:cubicBezTo>
                    <a:pt x="196" y="6"/>
                    <a:pt x="206" y="12"/>
                    <a:pt x="213" y="17"/>
                  </a:cubicBezTo>
                  <a:cubicBezTo>
                    <a:pt x="223" y="9"/>
                    <a:pt x="223" y="9"/>
                    <a:pt x="223" y="9"/>
                  </a:cubicBezTo>
                  <a:cubicBezTo>
                    <a:pt x="283" y="96"/>
                    <a:pt x="283" y="96"/>
                    <a:pt x="283" y="96"/>
                  </a:cubicBezTo>
                  <a:cubicBezTo>
                    <a:pt x="283" y="96"/>
                    <a:pt x="269" y="109"/>
                    <a:pt x="265" y="114"/>
                  </a:cubicBezTo>
                  <a:cubicBezTo>
                    <a:pt x="263" y="137"/>
                    <a:pt x="243" y="153"/>
                    <a:pt x="231" y="163"/>
                  </a:cubicBezTo>
                  <a:cubicBezTo>
                    <a:pt x="115" y="252"/>
                    <a:pt x="115" y="252"/>
                    <a:pt x="115" y="252"/>
                  </a:cubicBezTo>
                  <a:cubicBezTo>
                    <a:pt x="105" y="259"/>
                    <a:pt x="99" y="246"/>
                    <a:pt x="92" y="237"/>
                  </a:cubicBezTo>
                  <a:cubicBezTo>
                    <a:pt x="88" y="231"/>
                    <a:pt x="80" y="234"/>
                    <a:pt x="82" y="228"/>
                  </a:cubicBezTo>
                  <a:cubicBezTo>
                    <a:pt x="80" y="229"/>
                    <a:pt x="80" y="229"/>
                    <a:pt x="80" y="229"/>
                  </a:cubicBezTo>
                  <a:cubicBezTo>
                    <a:pt x="71" y="237"/>
                    <a:pt x="61" y="221"/>
                    <a:pt x="54" y="212"/>
                  </a:cubicBezTo>
                  <a:cubicBezTo>
                    <a:pt x="50" y="206"/>
                    <a:pt x="46" y="211"/>
                    <a:pt x="47" y="205"/>
                  </a:cubicBezTo>
                  <a:cubicBezTo>
                    <a:pt x="47" y="205"/>
                    <a:pt x="47" y="205"/>
                    <a:pt x="47" y="205"/>
                  </a:cubicBezTo>
                  <a:cubicBezTo>
                    <a:pt x="38" y="212"/>
                    <a:pt x="29" y="199"/>
                    <a:pt x="22" y="1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0" name="Freeform 61"/>
            <p:cNvSpPr>
              <a:spLocks/>
            </p:cNvSpPr>
            <p:nvPr/>
          </p:nvSpPr>
          <p:spPr bwMode="auto">
            <a:xfrm>
              <a:off x="6392863" y="5072063"/>
              <a:ext cx="155575" cy="190500"/>
            </a:xfrm>
            <a:custGeom>
              <a:avLst/>
              <a:gdLst>
                <a:gd name="T0" fmla="*/ 65 w 98"/>
                <a:gd name="T1" fmla="*/ 120 h 120"/>
                <a:gd name="T2" fmla="*/ 98 w 98"/>
                <a:gd name="T3" fmla="*/ 94 h 120"/>
                <a:gd name="T4" fmla="*/ 34 w 98"/>
                <a:gd name="T5" fmla="*/ 0 h 120"/>
                <a:gd name="T6" fmla="*/ 0 w 98"/>
                <a:gd name="T7" fmla="*/ 26 h 120"/>
                <a:gd name="T8" fmla="*/ 65 w 98"/>
                <a:gd name="T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20">
                  <a:moveTo>
                    <a:pt x="65" y="120"/>
                  </a:moveTo>
                  <a:lnTo>
                    <a:pt x="98" y="94"/>
                  </a:lnTo>
                  <a:lnTo>
                    <a:pt x="34" y="0"/>
                  </a:lnTo>
                  <a:lnTo>
                    <a:pt x="0" y="26"/>
                  </a:lnTo>
                  <a:lnTo>
                    <a:pt x="65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1" name="Freeform 62"/>
            <p:cNvSpPr>
              <a:spLocks/>
            </p:cNvSpPr>
            <p:nvPr/>
          </p:nvSpPr>
          <p:spPr bwMode="auto">
            <a:xfrm>
              <a:off x="6018213" y="5138738"/>
              <a:ext cx="385763" cy="352425"/>
            </a:xfrm>
            <a:custGeom>
              <a:avLst/>
              <a:gdLst>
                <a:gd name="T0" fmla="*/ 264 w 284"/>
                <a:gd name="T1" fmla="*/ 198 h 259"/>
                <a:gd name="T2" fmla="*/ 261 w 284"/>
                <a:gd name="T3" fmla="*/ 169 h 259"/>
                <a:gd name="T4" fmla="*/ 258 w 284"/>
                <a:gd name="T5" fmla="*/ 166 h 259"/>
                <a:gd name="T6" fmla="*/ 277 w 284"/>
                <a:gd name="T7" fmla="*/ 157 h 259"/>
                <a:gd name="T8" fmla="*/ 272 w 284"/>
                <a:gd name="T9" fmla="*/ 126 h 259"/>
                <a:gd name="T10" fmla="*/ 182 w 284"/>
                <a:gd name="T11" fmla="*/ 57 h 259"/>
                <a:gd name="T12" fmla="*/ 175 w 284"/>
                <a:gd name="T13" fmla="*/ 45 h 259"/>
                <a:gd name="T14" fmla="*/ 204 w 284"/>
                <a:gd name="T15" fmla="*/ 14 h 259"/>
                <a:gd name="T16" fmla="*/ 100 w 284"/>
                <a:gd name="T17" fmla="*/ 1 h 259"/>
                <a:gd name="T18" fmla="*/ 70 w 284"/>
                <a:gd name="T19" fmla="*/ 16 h 259"/>
                <a:gd name="T20" fmla="*/ 60 w 284"/>
                <a:gd name="T21" fmla="*/ 9 h 259"/>
                <a:gd name="T22" fmla="*/ 0 w 284"/>
                <a:gd name="T23" fmla="*/ 96 h 259"/>
                <a:gd name="T24" fmla="*/ 19 w 284"/>
                <a:gd name="T25" fmla="*/ 114 h 259"/>
                <a:gd name="T26" fmla="*/ 54 w 284"/>
                <a:gd name="T27" fmla="*/ 166 h 259"/>
                <a:gd name="T28" fmla="*/ 169 w 284"/>
                <a:gd name="T29" fmla="*/ 252 h 259"/>
                <a:gd name="T30" fmla="*/ 198 w 284"/>
                <a:gd name="T31" fmla="*/ 247 h 259"/>
                <a:gd name="T32" fmla="*/ 201 w 284"/>
                <a:gd name="T33" fmla="*/ 227 h 259"/>
                <a:gd name="T34" fmla="*/ 203 w 284"/>
                <a:gd name="T35" fmla="*/ 229 h 259"/>
                <a:gd name="T36" fmla="*/ 233 w 284"/>
                <a:gd name="T37" fmla="*/ 224 h 259"/>
                <a:gd name="T38" fmla="*/ 236 w 284"/>
                <a:gd name="T39" fmla="*/ 204 h 259"/>
                <a:gd name="T40" fmla="*/ 236 w 284"/>
                <a:gd name="T41" fmla="*/ 205 h 259"/>
                <a:gd name="T42" fmla="*/ 264 w 284"/>
                <a:gd name="T43" fmla="*/ 198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4" h="259">
                  <a:moveTo>
                    <a:pt x="264" y="198"/>
                  </a:moveTo>
                  <a:cubicBezTo>
                    <a:pt x="271" y="188"/>
                    <a:pt x="271" y="176"/>
                    <a:pt x="261" y="169"/>
                  </a:cubicBezTo>
                  <a:cubicBezTo>
                    <a:pt x="258" y="166"/>
                    <a:pt x="258" y="166"/>
                    <a:pt x="258" y="166"/>
                  </a:cubicBezTo>
                  <a:cubicBezTo>
                    <a:pt x="265" y="167"/>
                    <a:pt x="272" y="164"/>
                    <a:pt x="277" y="157"/>
                  </a:cubicBezTo>
                  <a:cubicBezTo>
                    <a:pt x="284" y="147"/>
                    <a:pt x="282" y="133"/>
                    <a:pt x="272" y="126"/>
                  </a:cubicBezTo>
                  <a:cubicBezTo>
                    <a:pt x="182" y="57"/>
                    <a:pt x="182" y="57"/>
                    <a:pt x="182" y="57"/>
                  </a:cubicBezTo>
                  <a:cubicBezTo>
                    <a:pt x="177" y="53"/>
                    <a:pt x="175" y="50"/>
                    <a:pt x="175" y="45"/>
                  </a:cubicBezTo>
                  <a:cubicBezTo>
                    <a:pt x="176" y="39"/>
                    <a:pt x="197" y="19"/>
                    <a:pt x="204" y="14"/>
                  </a:cubicBezTo>
                  <a:cubicBezTo>
                    <a:pt x="215" y="9"/>
                    <a:pt x="126" y="0"/>
                    <a:pt x="100" y="1"/>
                  </a:cubicBezTo>
                  <a:cubicBezTo>
                    <a:pt x="88" y="6"/>
                    <a:pt x="77" y="12"/>
                    <a:pt x="70" y="16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14" y="108"/>
                    <a:pt x="19" y="114"/>
                  </a:cubicBezTo>
                  <a:cubicBezTo>
                    <a:pt x="20" y="136"/>
                    <a:pt x="43" y="156"/>
                    <a:pt x="54" y="166"/>
                  </a:cubicBezTo>
                  <a:cubicBezTo>
                    <a:pt x="93" y="203"/>
                    <a:pt x="169" y="252"/>
                    <a:pt x="169" y="252"/>
                  </a:cubicBezTo>
                  <a:cubicBezTo>
                    <a:pt x="178" y="259"/>
                    <a:pt x="191" y="257"/>
                    <a:pt x="198" y="247"/>
                  </a:cubicBezTo>
                  <a:cubicBezTo>
                    <a:pt x="202" y="241"/>
                    <a:pt x="203" y="234"/>
                    <a:pt x="201" y="227"/>
                  </a:cubicBezTo>
                  <a:cubicBezTo>
                    <a:pt x="203" y="229"/>
                    <a:pt x="203" y="229"/>
                    <a:pt x="203" y="229"/>
                  </a:cubicBezTo>
                  <a:cubicBezTo>
                    <a:pt x="213" y="236"/>
                    <a:pt x="226" y="234"/>
                    <a:pt x="233" y="224"/>
                  </a:cubicBezTo>
                  <a:cubicBezTo>
                    <a:pt x="237" y="218"/>
                    <a:pt x="238" y="211"/>
                    <a:pt x="236" y="204"/>
                  </a:cubicBezTo>
                  <a:cubicBezTo>
                    <a:pt x="236" y="205"/>
                    <a:pt x="236" y="205"/>
                    <a:pt x="236" y="205"/>
                  </a:cubicBezTo>
                  <a:cubicBezTo>
                    <a:pt x="246" y="212"/>
                    <a:pt x="257" y="208"/>
                    <a:pt x="264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2" name="Freeform 63"/>
            <p:cNvSpPr>
              <a:spLocks noEditPoints="1"/>
            </p:cNvSpPr>
            <p:nvPr/>
          </p:nvSpPr>
          <p:spPr bwMode="auto">
            <a:xfrm>
              <a:off x="6005513" y="5129213"/>
              <a:ext cx="406400" cy="368300"/>
            </a:xfrm>
            <a:custGeom>
              <a:avLst/>
              <a:gdLst>
                <a:gd name="T0" fmla="*/ 173 w 298"/>
                <a:gd name="T1" fmla="*/ 265 h 271"/>
                <a:gd name="T2" fmla="*/ 20 w 298"/>
                <a:gd name="T3" fmla="*/ 124 h 271"/>
                <a:gd name="T4" fmla="*/ 12 w 298"/>
                <a:gd name="T5" fmla="*/ 116 h 271"/>
                <a:gd name="T6" fmla="*/ 3 w 298"/>
                <a:gd name="T7" fmla="*/ 98 h 271"/>
                <a:gd name="T8" fmla="*/ 68 w 298"/>
                <a:gd name="T9" fmla="*/ 8 h 271"/>
                <a:gd name="T10" fmla="*/ 74 w 298"/>
                <a:gd name="T11" fmla="*/ 10 h 271"/>
                <a:gd name="T12" fmla="*/ 106 w 298"/>
                <a:gd name="T13" fmla="*/ 1 h 271"/>
                <a:gd name="T14" fmla="*/ 117 w 298"/>
                <a:gd name="T15" fmla="*/ 0 h 271"/>
                <a:gd name="T16" fmla="*/ 218 w 298"/>
                <a:gd name="T17" fmla="*/ 13 h 271"/>
                <a:gd name="T18" fmla="*/ 222 w 298"/>
                <a:gd name="T19" fmla="*/ 20 h 271"/>
                <a:gd name="T20" fmla="*/ 217 w 298"/>
                <a:gd name="T21" fmla="*/ 28 h 271"/>
                <a:gd name="T22" fmla="*/ 203 w 298"/>
                <a:gd name="T23" fmla="*/ 40 h 271"/>
                <a:gd name="T24" fmla="*/ 193 w 298"/>
                <a:gd name="T25" fmla="*/ 54 h 271"/>
                <a:gd name="T26" fmla="*/ 196 w 298"/>
                <a:gd name="T27" fmla="*/ 57 h 271"/>
                <a:gd name="T28" fmla="*/ 298 w 298"/>
                <a:gd name="T29" fmla="*/ 151 h 271"/>
                <a:gd name="T30" fmla="*/ 282 w 298"/>
                <a:gd name="T31" fmla="*/ 178 h 271"/>
                <a:gd name="T32" fmla="*/ 286 w 298"/>
                <a:gd name="T33" fmla="*/ 191 h 271"/>
                <a:gd name="T34" fmla="*/ 273 w 298"/>
                <a:gd name="T35" fmla="*/ 205 h 271"/>
                <a:gd name="T36" fmla="*/ 256 w 298"/>
                <a:gd name="T37" fmla="*/ 223 h 271"/>
                <a:gd name="T38" fmla="*/ 249 w 298"/>
                <a:gd name="T39" fmla="*/ 236 h 271"/>
                <a:gd name="T40" fmla="*/ 225 w 298"/>
                <a:gd name="T41" fmla="*/ 248 h 271"/>
                <a:gd name="T42" fmla="*/ 214 w 298"/>
                <a:gd name="T43" fmla="*/ 258 h 271"/>
                <a:gd name="T44" fmla="*/ 190 w 298"/>
                <a:gd name="T45" fmla="*/ 271 h 271"/>
                <a:gd name="T46" fmla="*/ 36 w 298"/>
                <a:gd name="T47" fmla="*/ 120 h 271"/>
                <a:gd name="T48" fmla="*/ 68 w 298"/>
                <a:gd name="T49" fmla="*/ 167 h 271"/>
                <a:gd name="T50" fmla="*/ 182 w 298"/>
                <a:gd name="T51" fmla="*/ 252 h 271"/>
                <a:gd name="T52" fmla="*/ 190 w 298"/>
                <a:gd name="T53" fmla="*/ 255 h 271"/>
                <a:gd name="T54" fmla="*/ 201 w 298"/>
                <a:gd name="T55" fmla="*/ 249 h 271"/>
                <a:gd name="T56" fmla="*/ 203 w 298"/>
                <a:gd name="T57" fmla="*/ 237 h 271"/>
                <a:gd name="T58" fmla="*/ 206 w 298"/>
                <a:gd name="T59" fmla="*/ 228 h 271"/>
                <a:gd name="T60" fmla="*/ 217 w 298"/>
                <a:gd name="T61" fmla="*/ 230 h 271"/>
                <a:gd name="T62" fmla="*/ 235 w 298"/>
                <a:gd name="T63" fmla="*/ 226 h 271"/>
                <a:gd name="T64" fmla="*/ 238 w 298"/>
                <a:gd name="T65" fmla="*/ 218 h 271"/>
                <a:gd name="T66" fmla="*/ 241 w 298"/>
                <a:gd name="T67" fmla="*/ 205 h 271"/>
                <a:gd name="T68" fmla="*/ 250 w 298"/>
                <a:gd name="T69" fmla="*/ 205 h 271"/>
                <a:gd name="T70" fmla="*/ 256 w 298"/>
                <a:gd name="T71" fmla="*/ 207 h 271"/>
                <a:gd name="T72" fmla="*/ 266 w 298"/>
                <a:gd name="T73" fmla="*/ 200 h 271"/>
                <a:gd name="T74" fmla="*/ 265 w 298"/>
                <a:gd name="T75" fmla="*/ 182 h 271"/>
                <a:gd name="T76" fmla="*/ 259 w 298"/>
                <a:gd name="T77" fmla="*/ 170 h 271"/>
                <a:gd name="T78" fmla="*/ 268 w 298"/>
                <a:gd name="T79" fmla="*/ 165 h 271"/>
                <a:gd name="T80" fmla="*/ 279 w 298"/>
                <a:gd name="T81" fmla="*/ 159 h 271"/>
                <a:gd name="T82" fmla="*/ 282 w 298"/>
                <a:gd name="T83" fmla="*/ 151 h 271"/>
                <a:gd name="T84" fmla="*/ 187 w 298"/>
                <a:gd name="T85" fmla="*/ 70 h 271"/>
                <a:gd name="T86" fmla="*/ 176 w 298"/>
                <a:gd name="T87" fmla="*/ 53 h 271"/>
                <a:gd name="T88" fmla="*/ 176 w 298"/>
                <a:gd name="T89" fmla="*/ 51 h 271"/>
                <a:gd name="T90" fmla="*/ 190 w 298"/>
                <a:gd name="T91" fmla="*/ 30 h 271"/>
                <a:gd name="T92" fmla="*/ 198 w 298"/>
                <a:gd name="T93" fmla="*/ 23 h 271"/>
                <a:gd name="T94" fmla="*/ 117 w 298"/>
                <a:gd name="T95" fmla="*/ 16 h 271"/>
                <a:gd name="T96" fmla="*/ 110 w 298"/>
                <a:gd name="T97" fmla="*/ 16 h 271"/>
                <a:gd name="T98" fmla="*/ 74 w 298"/>
                <a:gd name="T99" fmla="*/ 30 h 271"/>
                <a:gd name="T100" fmla="*/ 20 w 298"/>
                <a:gd name="T101" fmla="*/ 10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8" h="271">
                  <a:moveTo>
                    <a:pt x="190" y="271"/>
                  </a:moveTo>
                  <a:cubicBezTo>
                    <a:pt x="184" y="271"/>
                    <a:pt x="178" y="269"/>
                    <a:pt x="173" y="265"/>
                  </a:cubicBezTo>
                  <a:cubicBezTo>
                    <a:pt x="173" y="265"/>
                    <a:pt x="173" y="265"/>
                    <a:pt x="173" y="265"/>
                  </a:cubicBezTo>
                  <a:cubicBezTo>
                    <a:pt x="168" y="262"/>
                    <a:pt x="96" y="216"/>
                    <a:pt x="57" y="179"/>
                  </a:cubicBezTo>
                  <a:cubicBezTo>
                    <a:pt x="57" y="179"/>
                    <a:pt x="57" y="179"/>
                    <a:pt x="57" y="179"/>
                  </a:cubicBezTo>
                  <a:cubicBezTo>
                    <a:pt x="47" y="169"/>
                    <a:pt x="24" y="150"/>
                    <a:pt x="20" y="124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18" y="122"/>
                    <a:pt x="15" y="118"/>
                    <a:pt x="12" y="116"/>
                  </a:cubicBezTo>
                  <a:cubicBezTo>
                    <a:pt x="12" y="116"/>
                    <a:pt x="12" y="116"/>
                    <a:pt x="12" y="116"/>
                  </a:cubicBezTo>
                  <a:cubicBezTo>
                    <a:pt x="7" y="112"/>
                    <a:pt x="4" y="109"/>
                    <a:pt x="4" y="109"/>
                  </a:cubicBezTo>
                  <a:cubicBezTo>
                    <a:pt x="4" y="109"/>
                    <a:pt x="4" y="109"/>
                    <a:pt x="4" y="109"/>
                  </a:cubicBezTo>
                  <a:cubicBezTo>
                    <a:pt x="1" y="106"/>
                    <a:pt x="0" y="102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4" y="10"/>
                    <a:pt x="66" y="8"/>
                    <a:pt x="68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70" y="8"/>
                    <a:pt x="73" y="8"/>
                    <a:pt x="74" y="1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7" y="9"/>
                    <a:pt x="96" y="4"/>
                    <a:pt x="106" y="1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1" y="0"/>
                    <a:pt x="114" y="0"/>
                    <a:pt x="117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44" y="0"/>
                    <a:pt x="192" y="5"/>
                    <a:pt x="210" y="10"/>
                  </a:cubicBezTo>
                  <a:cubicBezTo>
                    <a:pt x="210" y="10"/>
                    <a:pt x="210" y="10"/>
                    <a:pt x="210" y="10"/>
                  </a:cubicBezTo>
                  <a:cubicBezTo>
                    <a:pt x="213" y="11"/>
                    <a:pt x="215" y="11"/>
                    <a:pt x="218" y="13"/>
                  </a:cubicBezTo>
                  <a:cubicBezTo>
                    <a:pt x="218" y="13"/>
                    <a:pt x="218" y="13"/>
                    <a:pt x="218" y="13"/>
                  </a:cubicBezTo>
                  <a:cubicBezTo>
                    <a:pt x="219" y="14"/>
                    <a:pt x="222" y="15"/>
                    <a:pt x="222" y="20"/>
                  </a:cubicBezTo>
                  <a:cubicBezTo>
                    <a:pt x="222" y="20"/>
                    <a:pt x="222" y="20"/>
                    <a:pt x="222" y="20"/>
                  </a:cubicBezTo>
                  <a:cubicBezTo>
                    <a:pt x="222" y="23"/>
                    <a:pt x="221" y="25"/>
                    <a:pt x="220" y="26"/>
                  </a:cubicBezTo>
                  <a:cubicBezTo>
                    <a:pt x="220" y="26"/>
                    <a:pt x="220" y="26"/>
                    <a:pt x="220" y="26"/>
                  </a:cubicBezTo>
                  <a:cubicBezTo>
                    <a:pt x="219" y="27"/>
                    <a:pt x="218" y="28"/>
                    <a:pt x="217" y="28"/>
                  </a:cubicBezTo>
                  <a:cubicBezTo>
                    <a:pt x="217" y="28"/>
                    <a:pt x="217" y="28"/>
                    <a:pt x="217" y="28"/>
                  </a:cubicBezTo>
                  <a:cubicBezTo>
                    <a:pt x="215" y="29"/>
                    <a:pt x="208" y="35"/>
                    <a:pt x="203" y="40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198" y="45"/>
                    <a:pt x="193" y="51"/>
                    <a:pt x="192" y="5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92" y="54"/>
                    <a:pt x="192" y="54"/>
                    <a:pt x="193" y="54"/>
                  </a:cubicBezTo>
                  <a:cubicBezTo>
                    <a:pt x="193" y="54"/>
                    <a:pt x="193" y="54"/>
                    <a:pt x="193" y="54"/>
                  </a:cubicBezTo>
                  <a:cubicBezTo>
                    <a:pt x="193" y="55"/>
                    <a:pt x="194" y="56"/>
                    <a:pt x="196" y="57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286" y="127"/>
                    <a:pt x="286" y="127"/>
                    <a:pt x="286" y="127"/>
                  </a:cubicBezTo>
                  <a:cubicBezTo>
                    <a:pt x="294" y="133"/>
                    <a:pt x="298" y="142"/>
                    <a:pt x="298" y="151"/>
                  </a:cubicBezTo>
                  <a:cubicBezTo>
                    <a:pt x="298" y="151"/>
                    <a:pt x="298" y="151"/>
                    <a:pt x="298" y="151"/>
                  </a:cubicBezTo>
                  <a:cubicBezTo>
                    <a:pt x="298" y="157"/>
                    <a:pt x="296" y="163"/>
                    <a:pt x="292" y="169"/>
                  </a:cubicBezTo>
                  <a:cubicBezTo>
                    <a:pt x="292" y="169"/>
                    <a:pt x="292" y="169"/>
                    <a:pt x="292" y="169"/>
                  </a:cubicBezTo>
                  <a:cubicBezTo>
                    <a:pt x="290" y="172"/>
                    <a:pt x="286" y="176"/>
                    <a:pt x="282" y="178"/>
                  </a:cubicBezTo>
                  <a:cubicBezTo>
                    <a:pt x="282" y="178"/>
                    <a:pt x="282" y="178"/>
                    <a:pt x="282" y="178"/>
                  </a:cubicBezTo>
                  <a:cubicBezTo>
                    <a:pt x="285" y="182"/>
                    <a:pt x="286" y="186"/>
                    <a:pt x="286" y="191"/>
                  </a:cubicBezTo>
                  <a:cubicBezTo>
                    <a:pt x="286" y="191"/>
                    <a:pt x="286" y="191"/>
                    <a:pt x="286" y="191"/>
                  </a:cubicBezTo>
                  <a:cubicBezTo>
                    <a:pt x="286" y="197"/>
                    <a:pt x="283" y="204"/>
                    <a:pt x="279" y="210"/>
                  </a:cubicBezTo>
                  <a:cubicBezTo>
                    <a:pt x="279" y="210"/>
                    <a:pt x="279" y="210"/>
                    <a:pt x="279" y="210"/>
                  </a:cubicBezTo>
                  <a:cubicBezTo>
                    <a:pt x="273" y="205"/>
                    <a:pt x="273" y="205"/>
                    <a:pt x="273" y="205"/>
                  </a:cubicBezTo>
                  <a:cubicBezTo>
                    <a:pt x="279" y="210"/>
                    <a:pt x="279" y="210"/>
                    <a:pt x="279" y="210"/>
                  </a:cubicBezTo>
                  <a:cubicBezTo>
                    <a:pt x="274" y="218"/>
                    <a:pt x="265" y="223"/>
                    <a:pt x="256" y="223"/>
                  </a:cubicBezTo>
                  <a:cubicBezTo>
                    <a:pt x="256" y="223"/>
                    <a:pt x="256" y="223"/>
                    <a:pt x="256" y="223"/>
                  </a:cubicBezTo>
                  <a:cubicBezTo>
                    <a:pt x="255" y="223"/>
                    <a:pt x="254" y="223"/>
                    <a:pt x="254" y="223"/>
                  </a:cubicBezTo>
                  <a:cubicBezTo>
                    <a:pt x="254" y="223"/>
                    <a:pt x="254" y="223"/>
                    <a:pt x="254" y="223"/>
                  </a:cubicBezTo>
                  <a:cubicBezTo>
                    <a:pt x="253" y="227"/>
                    <a:pt x="251" y="232"/>
                    <a:pt x="249" y="236"/>
                  </a:cubicBezTo>
                  <a:cubicBezTo>
                    <a:pt x="249" y="236"/>
                    <a:pt x="249" y="236"/>
                    <a:pt x="249" y="236"/>
                  </a:cubicBezTo>
                  <a:cubicBezTo>
                    <a:pt x="243" y="244"/>
                    <a:pt x="234" y="248"/>
                    <a:pt x="225" y="248"/>
                  </a:cubicBezTo>
                  <a:cubicBezTo>
                    <a:pt x="225" y="248"/>
                    <a:pt x="225" y="248"/>
                    <a:pt x="225" y="248"/>
                  </a:cubicBezTo>
                  <a:cubicBezTo>
                    <a:pt x="223" y="248"/>
                    <a:pt x="221" y="248"/>
                    <a:pt x="219" y="247"/>
                  </a:cubicBezTo>
                  <a:cubicBezTo>
                    <a:pt x="219" y="247"/>
                    <a:pt x="219" y="247"/>
                    <a:pt x="219" y="247"/>
                  </a:cubicBezTo>
                  <a:cubicBezTo>
                    <a:pt x="218" y="251"/>
                    <a:pt x="216" y="255"/>
                    <a:pt x="214" y="258"/>
                  </a:cubicBezTo>
                  <a:cubicBezTo>
                    <a:pt x="214" y="258"/>
                    <a:pt x="214" y="258"/>
                    <a:pt x="214" y="258"/>
                  </a:cubicBezTo>
                  <a:cubicBezTo>
                    <a:pt x="208" y="266"/>
                    <a:pt x="199" y="271"/>
                    <a:pt x="190" y="271"/>
                  </a:cubicBezTo>
                  <a:cubicBezTo>
                    <a:pt x="190" y="271"/>
                    <a:pt x="190" y="271"/>
                    <a:pt x="190" y="271"/>
                  </a:cubicBezTo>
                  <a:cubicBezTo>
                    <a:pt x="190" y="271"/>
                    <a:pt x="190" y="271"/>
                    <a:pt x="190" y="271"/>
                  </a:cubicBezTo>
                  <a:close/>
                  <a:moveTo>
                    <a:pt x="34" y="116"/>
                  </a:moveTo>
                  <a:cubicBezTo>
                    <a:pt x="35" y="117"/>
                    <a:pt x="36" y="119"/>
                    <a:pt x="36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37" y="138"/>
                    <a:pt x="57" y="157"/>
                    <a:pt x="68" y="167"/>
                  </a:cubicBezTo>
                  <a:cubicBezTo>
                    <a:pt x="68" y="167"/>
                    <a:pt x="68" y="167"/>
                    <a:pt x="68" y="167"/>
                  </a:cubicBezTo>
                  <a:cubicBezTo>
                    <a:pt x="88" y="185"/>
                    <a:pt x="116" y="207"/>
                    <a:pt x="140" y="223"/>
                  </a:cubicBezTo>
                  <a:cubicBezTo>
                    <a:pt x="140" y="223"/>
                    <a:pt x="140" y="223"/>
                    <a:pt x="140" y="223"/>
                  </a:cubicBezTo>
                  <a:cubicBezTo>
                    <a:pt x="163" y="240"/>
                    <a:pt x="182" y="252"/>
                    <a:pt x="182" y="252"/>
                  </a:cubicBezTo>
                  <a:cubicBezTo>
                    <a:pt x="182" y="252"/>
                    <a:pt x="182" y="252"/>
                    <a:pt x="182" y="252"/>
                  </a:cubicBezTo>
                  <a:cubicBezTo>
                    <a:pt x="183" y="252"/>
                    <a:pt x="183" y="252"/>
                    <a:pt x="183" y="252"/>
                  </a:cubicBezTo>
                  <a:cubicBezTo>
                    <a:pt x="185" y="254"/>
                    <a:pt x="187" y="255"/>
                    <a:pt x="190" y="255"/>
                  </a:cubicBezTo>
                  <a:cubicBezTo>
                    <a:pt x="190" y="255"/>
                    <a:pt x="190" y="255"/>
                    <a:pt x="190" y="255"/>
                  </a:cubicBezTo>
                  <a:cubicBezTo>
                    <a:pt x="194" y="255"/>
                    <a:pt x="198" y="253"/>
                    <a:pt x="201" y="249"/>
                  </a:cubicBezTo>
                  <a:cubicBezTo>
                    <a:pt x="201" y="249"/>
                    <a:pt x="201" y="249"/>
                    <a:pt x="201" y="249"/>
                  </a:cubicBezTo>
                  <a:cubicBezTo>
                    <a:pt x="202" y="247"/>
                    <a:pt x="203" y="244"/>
                    <a:pt x="203" y="241"/>
                  </a:cubicBezTo>
                  <a:cubicBezTo>
                    <a:pt x="203" y="241"/>
                    <a:pt x="203" y="241"/>
                    <a:pt x="203" y="241"/>
                  </a:cubicBezTo>
                  <a:cubicBezTo>
                    <a:pt x="203" y="239"/>
                    <a:pt x="203" y="238"/>
                    <a:pt x="203" y="237"/>
                  </a:cubicBezTo>
                  <a:cubicBezTo>
                    <a:pt x="203" y="237"/>
                    <a:pt x="203" y="237"/>
                    <a:pt x="203" y="237"/>
                  </a:cubicBezTo>
                  <a:cubicBezTo>
                    <a:pt x="202" y="233"/>
                    <a:pt x="203" y="230"/>
                    <a:pt x="206" y="228"/>
                  </a:cubicBezTo>
                  <a:cubicBezTo>
                    <a:pt x="206" y="228"/>
                    <a:pt x="206" y="228"/>
                    <a:pt x="206" y="228"/>
                  </a:cubicBezTo>
                  <a:cubicBezTo>
                    <a:pt x="209" y="226"/>
                    <a:pt x="213" y="226"/>
                    <a:pt x="215" y="228"/>
                  </a:cubicBezTo>
                  <a:cubicBezTo>
                    <a:pt x="215" y="228"/>
                    <a:pt x="215" y="228"/>
                    <a:pt x="215" y="228"/>
                  </a:cubicBezTo>
                  <a:cubicBezTo>
                    <a:pt x="217" y="230"/>
                    <a:pt x="217" y="230"/>
                    <a:pt x="217" y="230"/>
                  </a:cubicBezTo>
                  <a:cubicBezTo>
                    <a:pt x="220" y="231"/>
                    <a:pt x="222" y="232"/>
                    <a:pt x="225" y="232"/>
                  </a:cubicBezTo>
                  <a:cubicBezTo>
                    <a:pt x="225" y="232"/>
                    <a:pt x="225" y="232"/>
                    <a:pt x="225" y="232"/>
                  </a:cubicBezTo>
                  <a:cubicBezTo>
                    <a:pt x="229" y="232"/>
                    <a:pt x="233" y="230"/>
                    <a:pt x="235" y="226"/>
                  </a:cubicBezTo>
                  <a:cubicBezTo>
                    <a:pt x="235" y="226"/>
                    <a:pt x="235" y="226"/>
                    <a:pt x="235" y="226"/>
                  </a:cubicBezTo>
                  <a:cubicBezTo>
                    <a:pt x="237" y="224"/>
                    <a:pt x="238" y="221"/>
                    <a:pt x="238" y="218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8" y="216"/>
                    <a:pt x="238" y="215"/>
                    <a:pt x="237" y="214"/>
                  </a:cubicBezTo>
                  <a:cubicBezTo>
                    <a:pt x="237" y="214"/>
                    <a:pt x="237" y="214"/>
                    <a:pt x="237" y="214"/>
                  </a:cubicBezTo>
                  <a:cubicBezTo>
                    <a:pt x="236" y="210"/>
                    <a:pt x="238" y="207"/>
                    <a:pt x="241" y="205"/>
                  </a:cubicBezTo>
                  <a:cubicBezTo>
                    <a:pt x="241" y="205"/>
                    <a:pt x="241" y="205"/>
                    <a:pt x="241" y="205"/>
                  </a:cubicBezTo>
                  <a:cubicBezTo>
                    <a:pt x="243" y="203"/>
                    <a:pt x="247" y="203"/>
                    <a:pt x="250" y="205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2" y="207"/>
                    <a:pt x="254" y="207"/>
                    <a:pt x="256" y="207"/>
                  </a:cubicBezTo>
                  <a:cubicBezTo>
                    <a:pt x="256" y="207"/>
                    <a:pt x="256" y="207"/>
                    <a:pt x="256" y="207"/>
                  </a:cubicBezTo>
                  <a:cubicBezTo>
                    <a:pt x="259" y="207"/>
                    <a:pt x="263" y="205"/>
                    <a:pt x="266" y="200"/>
                  </a:cubicBezTo>
                  <a:cubicBezTo>
                    <a:pt x="266" y="200"/>
                    <a:pt x="266" y="200"/>
                    <a:pt x="266" y="200"/>
                  </a:cubicBezTo>
                  <a:cubicBezTo>
                    <a:pt x="266" y="200"/>
                    <a:pt x="266" y="200"/>
                    <a:pt x="266" y="200"/>
                  </a:cubicBezTo>
                  <a:cubicBezTo>
                    <a:pt x="269" y="197"/>
                    <a:pt x="270" y="194"/>
                    <a:pt x="270" y="191"/>
                  </a:cubicBezTo>
                  <a:cubicBezTo>
                    <a:pt x="270" y="191"/>
                    <a:pt x="270" y="191"/>
                    <a:pt x="270" y="191"/>
                  </a:cubicBezTo>
                  <a:cubicBezTo>
                    <a:pt x="270" y="187"/>
                    <a:pt x="268" y="184"/>
                    <a:pt x="265" y="182"/>
                  </a:cubicBezTo>
                  <a:cubicBezTo>
                    <a:pt x="265" y="182"/>
                    <a:pt x="265" y="182"/>
                    <a:pt x="265" y="182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259" y="177"/>
                    <a:pt x="258" y="173"/>
                    <a:pt x="259" y="170"/>
                  </a:cubicBezTo>
                  <a:cubicBezTo>
                    <a:pt x="259" y="170"/>
                    <a:pt x="259" y="170"/>
                    <a:pt x="259" y="170"/>
                  </a:cubicBezTo>
                  <a:cubicBezTo>
                    <a:pt x="261" y="167"/>
                    <a:pt x="264" y="165"/>
                    <a:pt x="268" y="165"/>
                  </a:cubicBezTo>
                  <a:cubicBezTo>
                    <a:pt x="268" y="165"/>
                    <a:pt x="268" y="165"/>
                    <a:pt x="268" y="165"/>
                  </a:cubicBezTo>
                  <a:cubicBezTo>
                    <a:pt x="268" y="165"/>
                    <a:pt x="268" y="165"/>
                    <a:pt x="269" y="165"/>
                  </a:cubicBezTo>
                  <a:cubicBezTo>
                    <a:pt x="269" y="165"/>
                    <a:pt x="269" y="165"/>
                    <a:pt x="269" y="165"/>
                  </a:cubicBezTo>
                  <a:cubicBezTo>
                    <a:pt x="273" y="165"/>
                    <a:pt x="277" y="163"/>
                    <a:pt x="279" y="159"/>
                  </a:cubicBezTo>
                  <a:cubicBezTo>
                    <a:pt x="279" y="159"/>
                    <a:pt x="279" y="159"/>
                    <a:pt x="279" y="159"/>
                  </a:cubicBezTo>
                  <a:cubicBezTo>
                    <a:pt x="281" y="157"/>
                    <a:pt x="282" y="154"/>
                    <a:pt x="282" y="151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282" y="146"/>
                    <a:pt x="280" y="142"/>
                    <a:pt x="276" y="139"/>
                  </a:cubicBezTo>
                  <a:cubicBezTo>
                    <a:pt x="276" y="139"/>
                    <a:pt x="276" y="139"/>
                    <a:pt x="276" y="139"/>
                  </a:cubicBezTo>
                  <a:cubicBezTo>
                    <a:pt x="187" y="70"/>
                    <a:pt x="187" y="70"/>
                    <a:pt x="187" y="70"/>
                  </a:cubicBezTo>
                  <a:cubicBezTo>
                    <a:pt x="184" y="68"/>
                    <a:pt x="182" y="66"/>
                    <a:pt x="180" y="63"/>
                  </a:cubicBezTo>
                  <a:cubicBezTo>
                    <a:pt x="180" y="63"/>
                    <a:pt x="180" y="63"/>
                    <a:pt x="180" y="63"/>
                  </a:cubicBezTo>
                  <a:cubicBezTo>
                    <a:pt x="178" y="61"/>
                    <a:pt x="176" y="57"/>
                    <a:pt x="176" y="53"/>
                  </a:cubicBezTo>
                  <a:cubicBezTo>
                    <a:pt x="176" y="53"/>
                    <a:pt x="176" y="53"/>
                    <a:pt x="176" y="53"/>
                  </a:cubicBezTo>
                  <a:cubicBezTo>
                    <a:pt x="176" y="52"/>
                    <a:pt x="176" y="52"/>
                    <a:pt x="176" y="51"/>
                  </a:cubicBezTo>
                  <a:cubicBezTo>
                    <a:pt x="176" y="51"/>
                    <a:pt x="176" y="51"/>
                    <a:pt x="176" y="51"/>
                  </a:cubicBezTo>
                  <a:cubicBezTo>
                    <a:pt x="177" y="46"/>
                    <a:pt x="179" y="44"/>
                    <a:pt x="182" y="40"/>
                  </a:cubicBezTo>
                  <a:cubicBezTo>
                    <a:pt x="182" y="40"/>
                    <a:pt x="182" y="40"/>
                    <a:pt x="182" y="40"/>
                  </a:cubicBezTo>
                  <a:cubicBezTo>
                    <a:pt x="184" y="37"/>
                    <a:pt x="187" y="34"/>
                    <a:pt x="190" y="30"/>
                  </a:cubicBezTo>
                  <a:cubicBezTo>
                    <a:pt x="190" y="30"/>
                    <a:pt x="190" y="30"/>
                    <a:pt x="190" y="30"/>
                  </a:cubicBezTo>
                  <a:cubicBezTo>
                    <a:pt x="193" y="28"/>
                    <a:pt x="195" y="26"/>
                    <a:pt x="198" y="23"/>
                  </a:cubicBezTo>
                  <a:cubicBezTo>
                    <a:pt x="198" y="23"/>
                    <a:pt x="198" y="23"/>
                    <a:pt x="198" y="23"/>
                  </a:cubicBezTo>
                  <a:cubicBezTo>
                    <a:pt x="192" y="22"/>
                    <a:pt x="184" y="21"/>
                    <a:pt x="176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56" y="18"/>
                    <a:pt x="132" y="16"/>
                    <a:pt x="117" y="16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5" y="16"/>
                    <a:pt x="112" y="16"/>
                    <a:pt x="110" y="16"/>
                  </a:cubicBezTo>
                  <a:cubicBezTo>
                    <a:pt x="110" y="16"/>
                    <a:pt x="110" y="16"/>
                    <a:pt x="110" y="16"/>
                  </a:cubicBezTo>
                  <a:cubicBezTo>
                    <a:pt x="100" y="20"/>
                    <a:pt x="90" y="26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1" y="32"/>
                    <a:pt x="77" y="32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24" y="106"/>
                    <a:pt x="31" y="112"/>
                    <a:pt x="34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3" name="Freeform 64"/>
            <p:cNvSpPr>
              <a:spLocks/>
            </p:cNvSpPr>
            <p:nvPr/>
          </p:nvSpPr>
          <p:spPr bwMode="auto">
            <a:xfrm>
              <a:off x="5929313" y="5075238"/>
              <a:ext cx="155575" cy="188913"/>
            </a:xfrm>
            <a:custGeom>
              <a:avLst/>
              <a:gdLst>
                <a:gd name="T0" fmla="*/ 33 w 98"/>
                <a:gd name="T1" fmla="*/ 119 h 119"/>
                <a:gd name="T2" fmla="*/ 0 w 98"/>
                <a:gd name="T3" fmla="*/ 93 h 119"/>
                <a:gd name="T4" fmla="*/ 65 w 98"/>
                <a:gd name="T5" fmla="*/ 0 h 119"/>
                <a:gd name="T6" fmla="*/ 98 w 98"/>
                <a:gd name="T7" fmla="*/ 26 h 119"/>
                <a:gd name="T8" fmla="*/ 33 w 98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19">
                  <a:moveTo>
                    <a:pt x="33" y="119"/>
                  </a:moveTo>
                  <a:lnTo>
                    <a:pt x="0" y="93"/>
                  </a:lnTo>
                  <a:lnTo>
                    <a:pt x="65" y="0"/>
                  </a:lnTo>
                  <a:lnTo>
                    <a:pt x="98" y="26"/>
                  </a:lnTo>
                  <a:lnTo>
                    <a:pt x="33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4" name="Freeform 65"/>
            <p:cNvSpPr>
              <a:spLocks/>
            </p:cNvSpPr>
            <p:nvPr/>
          </p:nvSpPr>
          <p:spPr bwMode="auto">
            <a:xfrm>
              <a:off x="6286501" y="5297488"/>
              <a:ext cx="98425" cy="82550"/>
            </a:xfrm>
            <a:custGeom>
              <a:avLst/>
              <a:gdLst>
                <a:gd name="T0" fmla="*/ 59 w 73"/>
                <a:gd name="T1" fmla="*/ 58 h 60"/>
                <a:gd name="T2" fmla="*/ 4 w 73"/>
                <a:gd name="T3" fmla="*/ 15 h 60"/>
                <a:gd name="T4" fmla="*/ 3 w 73"/>
                <a:gd name="T5" fmla="*/ 4 h 60"/>
                <a:gd name="T6" fmla="*/ 3 w 73"/>
                <a:gd name="T7" fmla="*/ 4 h 60"/>
                <a:gd name="T8" fmla="*/ 14 w 73"/>
                <a:gd name="T9" fmla="*/ 3 h 60"/>
                <a:gd name="T10" fmla="*/ 14 w 73"/>
                <a:gd name="T11" fmla="*/ 3 h 60"/>
                <a:gd name="T12" fmla="*/ 69 w 73"/>
                <a:gd name="T13" fmla="*/ 45 h 60"/>
                <a:gd name="T14" fmla="*/ 70 w 73"/>
                <a:gd name="T15" fmla="*/ 56 h 60"/>
                <a:gd name="T16" fmla="*/ 70 w 73"/>
                <a:gd name="T17" fmla="*/ 56 h 60"/>
                <a:gd name="T18" fmla="*/ 64 w 73"/>
                <a:gd name="T19" fmla="*/ 60 h 60"/>
                <a:gd name="T20" fmla="*/ 64 w 73"/>
                <a:gd name="T21" fmla="*/ 60 h 60"/>
                <a:gd name="T22" fmla="*/ 59 w 73"/>
                <a:gd name="T23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" h="60">
                  <a:moveTo>
                    <a:pt x="59" y="58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0" y="13"/>
                    <a:pt x="0" y="8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5" y="1"/>
                    <a:pt x="10" y="0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73" y="48"/>
                    <a:pt x="73" y="53"/>
                    <a:pt x="70" y="56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69" y="58"/>
                    <a:pt x="67" y="60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2" y="60"/>
                    <a:pt x="61" y="59"/>
                    <a:pt x="59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5" name="Freeform 66"/>
            <p:cNvSpPr>
              <a:spLocks/>
            </p:cNvSpPr>
            <p:nvPr/>
          </p:nvSpPr>
          <p:spPr bwMode="auto">
            <a:xfrm>
              <a:off x="6249988" y="5337175"/>
              <a:ext cx="109538" cy="92075"/>
            </a:xfrm>
            <a:custGeom>
              <a:avLst/>
              <a:gdLst>
                <a:gd name="T0" fmla="*/ 67 w 81"/>
                <a:gd name="T1" fmla="*/ 65 h 67"/>
                <a:gd name="T2" fmla="*/ 4 w 81"/>
                <a:gd name="T3" fmla="*/ 15 h 67"/>
                <a:gd name="T4" fmla="*/ 2 w 81"/>
                <a:gd name="T5" fmla="*/ 4 h 67"/>
                <a:gd name="T6" fmla="*/ 2 w 81"/>
                <a:gd name="T7" fmla="*/ 4 h 67"/>
                <a:gd name="T8" fmla="*/ 14 w 81"/>
                <a:gd name="T9" fmla="*/ 2 h 67"/>
                <a:gd name="T10" fmla="*/ 14 w 81"/>
                <a:gd name="T11" fmla="*/ 2 h 67"/>
                <a:gd name="T12" fmla="*/ 77 w 81"/>
                <a:gd name="T13" fmla="*/ 53 h 67"/>
                <a:gd name="T14" fmla="*/ 78 w 81"/>
                <a:gd name="T15" fmla="*/ 64 h 67"/>
                <a:gd name="T16" fmla="*/ 78 w 81"/>
                <a:gd name="T17" fmla="*/ 64 h 67"/>
                <a:gd name="T18" fmla="*/ 72 w 81"/>
                <a:gd name="T19" fmla="*/ 67 h 67"/>
                <a:gd name="T20" fmla="*/ 72 w 81"/>
                <a:gd name="T21" fmla="*/ 67 h 67"/>
                <a:gd name="T22" fmla="*/ 67 w 81"/>
                <a:gd name="T23" fmla="*/ 6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" h="67">
                  <a:moveTo>
                    <a:pt x="67" y="65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0" y="12"/>
                    <a:pt x="0" y="7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5" y="0"/>
                    <a:pt x="10" y="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77" y="53"/>
                    <a:pt x="77" y="53"/>
                    <a:pt x="77" y="53"/>
                  </a:cubicBezTo>
                  <a:cubicBezTo>
                    <a:pt x="80" y="55"/>
                    <a:pt x="81" y="60"/>
                    <a:pt x="78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6" y="66"/>
                    <a:pt x="74" y="67"/>
                    <a:pt x="72" y="67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70" y="67"/>
                    <a:pt x="68" y="66"/>
                    <a:pt x="67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6" name="Freeform 67"/>
            <p:cNvSpPr>
              <a:spLocks/>
            </p:cNvSpPr>
            <p:nvPr/>
          </p:nvSpPr>
          <p:spPr bwMode="auto">
            <a:xfrm>
              <a:off x="6216651" y="5381625"/>
              <a:ext cx="103188" cy="85725"/>
            </a:xfrm>
            <a:custGeom>
              <a:avLst/>
              <a:gdLst>
                <a:gd name="T0" fmla="*/ 62 w 76"/>
                <a:gd name="T1" fmla="*/ 61 h 63"/>
                <a:gd name="T2" fmla="*/ 4 w 76"/>
                <a:gd name="T3" fmla="*/ 16 h 63"/>
                <a:gd name="T4" fmla="*/ 3 w 76"/>
                <a:gd name="T5" fmla="*/ 5 h 63"/>
                <a:gd name="T6" fmla="*/ 3 w 76"/>
                <a:gd name="T7" fmla="*/ 5 h 63"/>
                <a:gd name="T8" fmla="*/ 14 w 76"/>
                <a:gd name="T9" fmla="*/ 3 h 63"/>
                <a:gd name="T10" fmla="*/ 14 w 76"/>
                <a:gd name="T11" fmla="*/ 3 h 63"/>
                <a:gd name="T12" fmla="*/ 72 w 76"/>
                <a:gd name="T13" fmla="*/ 49 h 63"/>
                <a:gd name="T14" fmla="*/ 73 w 76"/>
                <a:gd name="T15" fmla="*/ 60 h 63"/>
                <a:gd name="T16" fmla="*/ 73 w 76"/>
                <a:gd name="T17" fmla="*/ 60 h 63"/>
                <a:gd name="T18" fmla="*/ 67 w 76"/>
                <a:gd name="T19" fmla="*/ 63 h 63"/>
                <a:gd name="T20" fmla="*/ 67 w 76"/>
                <a:gd name="T21" fmla="*/ 63 h 63"/>
                <a:gd name="T22" fmla="*/ 62 w 76"/>
                <a:gd name="T23" fmla="*/ 6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63">
                  <a:moveTo>
                    <a:pt x="62" y="61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1" y="13"/>
                    <a:pt x="0" y="8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1"/>
                    <a:pt x="10" y="0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75" y="51"/>
                    <a:pt x="76" y="56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1" y="62"/>
                    <a:pt x="69" y="63"/>
                    <a:pt x="67" y="63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65" y="63"/>
                    <a:pt x="63" y="62"/>
                    <a:pt x="62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7" name="Freeform 68"/>
            <p:cNvSpPr>
              <a:spLocks/>
            </p:cNvSpPr>
            <p:nvPr/>
          </p:nvSpPr>
          <p:spPr bwMode="auto">
            <a:xfrm>
              <a:off x="6135688" y="5135563"/>
              <a:ext cx="158750" cy="136525"/>
            </a:xfrm>
            <a:custGeom>
              <a:avLst/>
              <a:gdLst>
                <a:gd name="T0" fmla="*/ 102 w 117"/>
                <a:gd name="T1" fmla="*/ 0 h 101"/>
                <a:gd name="T2" fmla="*/ 53 w 117"/>
                <a:gd name="T3" fmla="*/ 12 h 101"/>
                <a:gd name="T4" fmla="*/ 0 w 117"/>
                <a:gd name="T5" fmla="*/ 73 h 101"/>
                <a:gd name="T6" fmla="*/ 36 w 117"/>
                <a:gd name="T7" fmla="*/ 85 h 101"/>
                <a:gd name="T8" fmla="*/ 85 w 117"/>
                <a:gd name="T9" fmla="*/ 39 h 101"/>
                <a:gd name="T10" fmla="*/ 117 w 117"/>
                <a:gd name="T11" fmla="*/ 37 h 101"/>
                <a:gd name="T12" fmla="*/ 102 w 117"/>
                <a:gd name="T1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101">
                  <a:moveTo>
                    <a:pt x="102" y="0"/>
                  </a:moveTo>
                  <a:cubicBezTo>
                    <a:pt x="102" y="0"/>
                    <a:pt x="58" y="10"/>
                    <a:pt x="53" y="12"/>
                  </a:cubicBezTo>
                  <a:cubicBezTo>
                    <a:pt x="47" y="15"/>
                    <a:pt x="0" y="73"/>
                    <a:pt x="0" y="73"/>
                  </a:cubicBezTo>
                  <a:cubicBezTo>
                    <a:pt x="0" y="73"/>
                    <a:pt x="20" y="101"/>
                    <a:pt x="36" y="85"/>
                  </a:cubicBezTo>
                  <a:cubicBezTo>
                    <a:pt x="53" y="69"/>
                    <a:pt x="85" y="39"/>
                    <a:pt x="85" y="39"/>
                  </a:cubicBezTo>
                  <a:cubicBezTo>
                    <a:pt x="117" y="37"/>
                    <a:pt x="117" y="37"/>
                    <a:pt x="117" y="37"/>
                  </a:cubicBezTo>
                  <a:lnTo>
                    <a:pt x="10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82253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84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>
                <a:solidFill>
                  <a:srgbClr val="FFFFFF"/>
                </a:solidFill>
              </a:rPr>
              <a:pPr defTabSz="1219170"/>
              <a:t>13</a:t>
            </a:fld>
            <a:endParaRPr lang="cs-CZ" sz="1467" dirty="0">
              <a:solidFill>
                <a:srgbClr val="FFFFFF"/>
              </a:solidFill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0" y="4389107"/>
            <a:ext cx="10343213" cy="1344149"/>
          </a:xfrm>
          <a:prstGeom prst="rect">
            <a:avLst/>
          </a:prstGeom>
          <a:solidFill>
            <a:srgbClr val="008BCA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3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VÝZKUM </a:t>
            </a:r>
            <a:r>
              <a:rPr lang="cs-CZ" sz="5333" b="1" dirty="0">
                <a:solidFill>
                  <a:srgbClr val="FFFFFF"/>
                </a:solidFill>
                <a:latin typeface="Calibri"/>
              </a:rPr>
              <a:t>OBČANŮ MENŠÍCH OBCÍ</a:t>
            </a:r>
            <a:endParaRPr kumimoji="0" lang="cs-CZ" sz="53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926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/>
          <p:cNvSpPr/>
          <p:nvPr/>
        </p:nvSpPr>
        <p:spPr>
          <a:xfrm>
            <a:off x="10394851" y="8475"/>
            <a:ext cx="1797149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14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Výzkum k projektu Pošta Partner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5" y="8475"/>
            <a:ext cx="9730944" cy="626296"/>
          </a:xfrm>
        </p:spPr>
        <p:txBody>
          <a:bodyPr>
            <a:noAutofit/>
          </a:bodyPr>
          <a:lstStyle/>
          <a:p>
            <a:r>
              <a:rPr lang="cs-CZ" sz="2667" dirty="0"/>
              <a:t>Přibližně 15 % lidí je schopno správně popsat, co je projekt Pošta Partner.  Nejčastěji jej znají z internetu.</a:t>
            </a:r>
          </a:p>
        </p:txBody>
      </p:sp>
      <p:pic>
        <p:nvPicPr>
          <p:cNvPr id="8" name="Picture 2" descr="http://www.aspectio.cz/Files/logoAMS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09365" y="10568"/>
            <a:ext cx="587808" cy="626296"/>
          </a:xfrm>
          <a:prstGeom prst="rect">
            <a:avLst/>
          </a:prstGeom>
          <a:noFill/>
        </p:spPr>
      </p:pic>
      <p:sp>
        <p:nvSpPr>
          <p:cNvPr id="17" name="TextovéPole 16"/>
          <p:cNvSpPr txBox="1"/>
          <p:nvPr/>
        </p:nvSpPr>
        <p:spPr>
          <a:xfrm>
            <a:off x="431371" y="5925277"/>
            <a:ext cx="11137237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333" dirty="0">
                <a:solidFill>
                  <a:srgbClr val="404040"/>
                </a:solidFill>
                <a:latin typeface="Calibri"/>
              </a:rPr>
              <a:t>Q1. Víte, co je to Pošta Partner? Q2. A mohl/a byste vlastními slovy popsat, co podle Vás je Pošta Partner? Q3. Odkud jste se o Poště Partner dozvěděli?</a:t>
            </a:r>
            <a:br>
              <a:rPr lang="cs-CZ" sz="1333" dirty="0">
                <a:solidFill>
                  <a:srgbClr val="404040"/>
                </a:solidFill>
                <a:latin typeface="Calibri"/>
              </a:rPr>
            </a:br>
            <a:r>
              <a:rPr lang="cs-CZ" sz="1333" i="1" kern="0" dirty="0">
                <a:solidFill>
                  <a:srgbClr val="404040"/>
                </a:solidFill>
                <a:latin typeface="Calibri"/>
              </a:rPr>
              <a:t>Báze: 260/42 (pro otázku odkud se lidé o projektu dozvěděli)</a:t>
            </a:r>
          </a:p>
        </p:txBody>
      </p:sp>
      <p:sp>
        <p:nvSpPr>
          <p:cNvPr id="27" name="Zaoblený obdélník 26"/>
          <p:cNvSpPr/>
          <p:nvPr/>
        </p:nvSpPr>
        <p:spPr>
          <a:xfrm>
            <a:off x="9200306" y="1220755"/>
            <a:ext cx="2560324" cy="466243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cs-CZ" sz="1600" b="1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Komentář AMSP ČR:</a:t>
            </a:r>
          </a:p>
          <a:p>
            <a:pPr algn="ctr" defTabSz="1219170"/>
            <a:r>
              <a:rPr lang="cs-CZ" sz="1600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Pro běžného spotřebitele není zásadní vědět, jak se projekt nazývá, ale jestli je poštovní služba v jeho obci kvalitní. Pokud i tak 14 % obyvatel na venkově udává, že Pošta Partner znají, pak je to poměrně vysoké číslo.</a:t>
            </a:r>
          </a:p>
          <a:p>
            <a:pPr algn="ctr" defTabSz="1219170"/>
            <a:endParaRPr lang="cs-CZ" sz="1600" b="1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397477" y="1316765"/>
            <a:ext cx="8442192" cy="148765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sz="3200" b="1" dirty="0">
                <a:solidFill>
                  <a:srgbClr val="ED6737"/>
                </a:solidFill>
                <a:latin typeface="Calibri" pitchFamily="34" charset="0"/>
                <a:cs typeface="Arial" pitchFamily="34" charset="0"/>
              </a:rPr>
              <a:t>14 % </a:t>
            </a:r>
            <a:r>
              <a:rPr lang="cs-CZ" sz="2667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lidí ví, co je projekt Pošta Partner</a:t>
            </a:r>
            <a:br>
              <a:rPr lang="cs-CZ" sz="2667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</a:br>
            <a:br>
              <a:rPr lang="cs-CZ" sz="2667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</a:br>
            <a:r>
              <a:rPr lang="cs-CZ" sz="2667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Další </a:t>
            </a:r>
            <a:r>
              <a:rPr lang="cs-CZ" sz="3200" b="1" dirty="0">
                <a:solidFill>
                  <a:srgbClr val="ED6737"/>
                </a:solidFill>
                <a:latin typeface="Calibri" pitchFamily="34" charset="0"/>
                <a:cs typeface="Arial" pitchFamily="34" charset="0"/>
              </a:rPr>
              <a:t>3 % </a:t>
            </a:r>
            <a:r>
              <a:rPr lang="cs-CZ" sz="2667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jsou schopná uvést alespoň částečnou definici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554414" y="3526301"/>
            <a:ext cx="4515660" cy="4873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1219170">
              <a:lnSpc>
                <a:spcPts val="1867"/>
              </a:lnSpc>
              <a:defRPr/>
            </a:pPr>
            <a:r>
              <a:rPr lang="cs-CZ" sz="2133" b="1" kern="0" dirty="0">
                <a:solidFill>
                  <a:srgbClr val="404040"/>
                </a:solidFill>
                <a:latin typeface="Calibri"/>
              </a:rPr>
              <a:t>Odkud se lidé o projektu dozvěděli?</a:t>
            </a:r>
            <a:br>
              <a:rPr lang="en-US" sz="2133" b="1" kern="0" dirty="0">
                <a:solidFill>
                  <a:srgbClr val="404040"/>
                </a:solidFill>
                <a:latin typeface="Calibri"/>
              </a:rPr>
            </a:br>
            <a:r>
              <a:rPr lang="cs-CZ" sz="1867" b="1" kern="0" dirty="0">
                <a:solidFill>
                  <a:srgbClr val="404040"/>
                </a:solidFill>
                <a:latin typeface="Calibri"/>
              </a:rPr>
              <a:t>v</a:t>
            </a:r>
            <a:r>
              <a:rPr lang="en-US" sz="1867" b="1" kern="0" dirty="0">
                <a:solidFill>
                  <a:srgbClr val="404040"/>
                </a:solidFill>
                <a:latin typeface="Calibri"/>
              </a:rPr>
              <a:t> %</a:t>
            </a:r>
            <a:r>
              <a:rPr lang="cs-CZ" sz="1867" b="1" kern="0" dirty="0">
                <a:solidFill>
                  <a:srgbClr val="404040"/>
                </a:solidFill>
                <a:latin typeface="Calibri"/>
              </a:rPr>
              <a:t>, lidé, co uvedli alespoň částečnou definici</a:t>
            </a:r>
          </a:p>
        </p:txBody>
      </p:sp>
      <p:pic>
        <p:nvPicPr>
          <p:cNvPr id="22" name="Obrázek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173" y="119670"/>
            <a:ext cx="896120" cy="504815"/>
          </a:xfrm>
          <a:prstGeom prst="rect">
            <a:avLst/>
          </a:prstGeom>
        </p:spPr>
      </p:pic>
      <p:grpSp>
        <p:nvGrpSpPr>
          <p:cNvPr id="14" name="Group 385"/>
          <p:cNvGrpSpPr>
            <a:grpSpLocks noChangeAspect="1"/>
          </p:cNvGrpSpPr>
          <p:nvPr/>
        </p:nvGrpSpPr>
        <p:grpSpPr>
          <a:xfrm>
            <a:off x="536637" y="4253406"/>
            <a:ext cx="949391" cy="621861"/>
            <a:chOff x="-4320040" y="1125538"/>
            <a:chExt cx="4567690" cy="2991888"/>
          </a:xfrm>
          <a:solidFill>
            <a:srgbClr val="F0B501"/>
          </a:solidFill>
        </p:grpSpPr>
        <p:grpSp>
          <p:nvGrpSpPr>
            <p:cNvPr id="15" name="Group 412"/>
            <p:cNvGrpSpPr/>
            <p:nvPr/>
          </p:nvGrpSpPr>
          <p:grpSpPr>
            <a:xfrm>
              <a:off x="-4320040" y="1125538"/>
              <a:ext cx="4567690" cy="2991888"/>
              <a:chOff x="325438" y="1633539"/>
              <a:chExt cx="681038" cy="446087"/>
            </a:xfrm>
            <a:grpFill/>
          </p:grpSpPr>
          <p:sp>
            <p:nvSpPr>
              <p:cNvPr id="41" name="Freeform 36"/>
              <p:cNvSpPr>
                <a:spLocks noEditPoints="1"/>
              </p:cNvSpPr>
              <p:nvPr/>
            </p:nvSpPr>
            <p:spPr bwMode="auto">
              <a:xfrm>
                <a:off x="406401" y="1633539"/>
                <a:ext cx="517525" cy="379413"/>
              </a:xfrm>
              <a:custGeom>
                <a:avLst/>
                <a:gdLst/>
                <a:ahLst/>
                <a:cxnLst>
                  <a:cxn ang="0">
                    <a:pos x="468" y="386"/>
                  </a:cxn>
                  <a:cxn ang="0">
                    <a:pos x="58" y="386"/>
                  </a:cxn>
                  <a:cxn ang="0">
                    <a:pos x="0" y="328"/>
                  </a:cxn>
                  <a:cxn ang="0">
                    <a:pos x="0" y="58"/>
                  </a:cxn>
                  <a:cxn ang="0">
                    <a:pos x="58" y="0"/>
                  </a:cxn>
                  <a:cxn ang="0">
                    <a:pos x="468" y="0"/>
                  </a:cxn>
                  <a:cxn ang="0">
                    <a:pos x="526" y="58"/>
                  </a:cxn>
                  <a:cxn ang="0">
                    <a:pos x="526" y="328"/>
                  </a:cxn>
                  <a:cxn ang="0">
                    <a:pos x="468" y="386"/>
                  </a:cxn>
                  <a:cxn ang="0">
                    <a:pos x="58" y="29"/>
                  </a:cxn>
                  <a:cxn ang="0">
                    <a:pos x="29" y="58"/>
                  </a:cxn>
                  <a:cxn ang="0">
                    <a:pos x="29" y="328"/>
                  </a:cxn>
                  <a:cxn ang="0">
                    <a:pos x="58" y="357"/>
                  </a:cxn>
                  <a:cxn ang="0">
                    <a:pos x="468" y="357"/>
                  </a:cxn>
                  <a:cxn ang="0">
                    <a:pos x="498" y="328"/>
                  </a:cxn>
                  <a:cxn ang="0">
                    <a:pos x="498" y="58"/>
                  </a:cxn>
                  <a:cxn ang="0">
                    <a:pos x="468" y="29"/>
                  </a:cxn>
                  <a:cxn ang="0">
                    <a:pos x="58" y="29"/>
                  </a:cxn>
                </a:cxnLst>
                <a:rect l="0" t="0" r="r" b="b"/>
                <a:pathLst>
                  <a:path w="526" h="386">
                    <a:moveTo>
                      <a:pt x="468" y="386"/>
                    </a:moveTo>
                    <a:cubicBezTo>
                      <a:pt x="58" y="386"/>
                      <a:pt x="58" y="386"/>
                      <a:pt x="58" y="386"/>
                    </a:cubicBezTo>
                    <a:cubicBezTo>
                      <a:pt x="26" y="386"/>
                      <a:pt x="0" y="360"/>
                      <a:pt x="0" y="32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468" y="0"/>
                      <a:pt x="468" y="0"/>
                      <a:pt x="468" y="0"/>
                    </a:cubicBezTo>
                    <a:cubicBezTo>
                      <a:pt x="500" y="0"/>
                      <a:pt x="526" y="26"/>
                      <a:pt x="526" y="58"/>
                    </a:cubicBezTo>
                    <a:cubicBezTo>
                      <a:pt x="526" y="328"/>
                      <a:pt x="526" y="328"/>
                      <a:pt x="526" y="328"/>
                    </a:cubicBezTo>
                    <a:cubicBezTo>
                      <a:pt x="526" y="360"/>
                      <a:pt x="500" y="386"/>
                      <a:pt x="468" y="386"/>
                    </a:cubicBezTo>
                    <a:close/>
                    <a:moveTo>
                      <a:pt x="58" y="29"/>
                    </a:moveTo>
                    <a:cubicBezTo>
                      <a:pt x="42" y="29"/>
                      <a:pt x="29" y="42"/>
                      <a:pt x="29" y="58"/>
                    </a:cubicBezTo>
                    <a:cubicBezTo>
                      <a:pt x="29" y="328"/>
                      <a:pt x="29" y="328"/>
                      <a:pt x="29" y="328"/>
                    </a:cubicBezTo>
                    <a:cubicBezTo>
                      <a:pt x="29" y="344"/>
                      <a:pt x="42" y="357"/>
                      <a:pt x="58" y="357"/>
                    </a:cubicBezTo>
                    <a:cubicBezTo>
                      <a:pt x="468" y="357"/>
                      <a:pt x="468" y="357"/>
                      <a:pt x="468" y="357"/>
                    </a:cubicBezTo>
                    <a:cubicBezTo>
                      <a:pt x="485" y="357"/>
                      <a:pt x="498" y="344"/>
                      <a:pt x="498" y="328"/>
                    </a:cubicBezTo>
                    <a:cubicBezTo>
                      <a:pt x="498" y="58"/>
                      <a:pt x="498" y="58"/>
                      <a:pt x="498" y="58"/>
                    </a:cubicBezTo>
                    <a:cubicBezTo>
                      <a:pt x="498" y="42"/>
                      <a:pt x="485" y="29"/>
                      <a:pt x="468" y="29"/>
                    </a:cubicBezTo>
                    <a:cubicBezTo>
                      <a:pt x="58" y="29"/>
                      <a:pt x="58" y="29"/>
                      <a:pt x="58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2" name="Freeform 37"/>
              <p:cNvSpPr>
                <a:spLocks noEditPoints="1"/>
              </p:cNvSpPr>
              <p:nvPr/>
            </p:nvSpPr>
            <p:spPr bwMode="auto">
              <a:xfrm>
                <a:off x="325438" y="1955801"/>
                <a:ext cx="681038" cy="123825"/>
              </a:xfrm>
              <a:custGeom>
                <a:avLst/>
                <a:gdLst/>
                <a:ahLst/>
                <a:cxnLst>
                  <a:cxn ang="0">
                    <a:pos x="678" y="73"/>
                  </a:cxn>
                  <a:cxn ang="0">
                    <a:pos x="621" y="22"/>
                  </a:cxn>
                  <a:cxn ang="0">
                    <a:pos x="593" y="0"/>
                  </a:cxn>
                  <a:cxn ang="0">
                    <a:pos x="99" y="0"/>
                  </a:cxn>
                  <a:cxn ang="0">
                    <a:pos x="72" y="22"/>
                  </a:cxn>
                  <a:cxn ang="0">
                    <a:pos x="14" y="73"/>
                  </a:cxn>
                  <a:cxn ang="0">
                    <a:pos x="0" y="106"/>
                  </a:cxn>
                  <a:cxn ang="0">
                    <a:pos x="18" y="126"/>
                  </a:cxn>
                  <a:cxn ang="0">
                    <a:pos x="674" y="126"/>
                  </a:cxn>
                  <a:cxn ang="0">
                    <a:pos x="693" y="106"/>
                  </a:cxn>
                  <a:cxn ang="0">
                    <a:pos x="678" y="73"/>
                  </a:cxn>
                  <a:cxn ang="0">
                    <a:pos x="411" y="82"/>
                  </a:cxn>
                  <a:cxn ang="0">
                    <a:pos x="281" y="82"/>
                  </a:cxn>
                  <a:cxn ang="0">
                    <a:pos x="277" y="76"/>
                  </a:cxn>
                  <a:cxn ang="0">
                    <a:pos x="280" y="66"/>
                  </a:cxn>
                  <a:cxn ang="0">
                    <a:pos x="292" y="50"/>
                  </a:cxn>
                  <a:cxn ang="0">
                    <a:pos x="303" y="43"/>
                  </a:cxn>
                  <a:cxn ang="0">
                    <a:pos x="390" y="43"/>
                  </a:cxn>
                  <a:cxn ang="0">
                    <a:pos x="401" y="50"/>
                  </a:cxn>
                  <a:cxn ang="0">
                    <a:pos x="412" y="66"/>
                  </a:cxn>
                  <a:cxn ang="0">
                    <a:pos x="415" y="76"/>
                  </a:cxn>
                  <a:cxn ang="0">
                    <a:pos x="411" y="82"/>
                  </a:cxn>
                </a:cxnLst>
                <a:rect l="0" t="0" r="r" b="b"/>
                <a:pathLst>
                  <a:path w="693" h="126">
                    <a:moveTo>
                      <a:pt x="678" y="73"/>
                    </a:moveTo>
                    <a:cubicBezTo>
                      <a:pt x="621" y="22"/>
                      <a:pt x="621" y="22"/>
                      <a:pt x="621" y="22"/>
                    </a:cubicBezTo>
                    <a:cubicBezTo>
                      <a:pt x="607" y="10"/>
                      <a:pt x="610" y="0"/>
                      <a:pt x="593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82" y="0"/>
                      <a:pt x="85" y="10"/>
                      <a:pt x="72" y="22"/>
                    </a:cubicBezTo>
                    <a:cubicBezTo>
                      <a:pt x="14" y="73"/>
                      <a:pt x="14" y="73"/>
                      <a:pt x="14" y="73"/>
                    </a:cubicBezTo>
                    <a:cubicBezTo>
                      <a:pt x="6" y="80"/>
                      <a:pt x="0" y="95"/>
                      <a:pt x="0" y="106"/>
                    </a:cubicBezTo>
                    <a:cubicBezTo>
                      <a:pt x="0" y="117"/>
                      <a:pt x="8" y="126"/>
                      <a:pt x="18" y="126"/>
                    </a:cubicBezTo>
                    <a:cubicBezTo>
                      <a:pt x="674" y="126"/>
                      <a:pt x="674" y="126"/>
                      <a:pt x="674" y="126"/>
                    </a:cubicBezTo>
                    <a:cubicBezTo>
                      <a:pt x="684" y="126"/>
                      <a:pt x="693" y="117"/>
                      <a:pt x="693" y="106"/>
                    </a:cubicBezTo>
                    <a:cubicBezTo>
                      <a:pt x="693" y="95"/>
                      <a:pt x="686" y="80"/>
                      <a:pt x="678" y="73"/>
                    </a:cubicBezTo>
                    <a:close/>
                    <a:moveTo>
                      <a:pt x="411" y="82"/>
                    </a:moveTo>
                    <a:cubicBezTo>
                      <a:pt x="281" y="82"/>
                      <a:pt x="281" y="82"/>
                      <a:pt x="281" y="82"/>
                    </a:cubicBezTo>
                    <a:cubicBezTo>
                      <a:pt x="279" y="82"/>
                      <a:pt x="277" y="80"/>
                      <a:pt x="277" y="76"/>
                    </a:cubicBezTo>
                    <a:cubicBezTo>
                      <a:pt x="277" y="73"/>
                      <a:pt x="279" y="68"/>
                      <a:pt x="280" y="66"/>
                    </a:cubicBezTo>
                    <a:cubicBezTo>
                      <a:pt x="292" y="50"/>
                      <a:pt x="292" y="50"/>
                      <a:pt x="292" y="50"/>
                    </a:cubicBezTo>
                    <a:cubicBezTo>
                      <a:pt x="294" y="46"/>
                      <a:pt x="299" y="43"/>
                      <a:pt x="303" y="43"/>
                    </a:cubicBezTo>
                    <a:cubicBezTo>
                      <a:pt x="390" y="43"/>
                      <a:pt x="390" y="43"/>
                      <a:pt x="390" y="43"/>
                    </a:cubicBezTo>
                    <a:cubicBezTo>
                      <a:pt x="393" y="43"/>
                      <a:pt x="398" y="46"/>
                      <a:pt x="401" y="50"/>
                    </a:cubicBezTo>
                    <a:cubicBezTo>
                      <a:pt x="412" y="66"/>
                      <a:pt x="412" y="66"/>
                      <a:pt x="412" y="66"/>
                    </a:cubicBezTo>
                    <a:cubicBezTo>
                      <a:pt x="414" y="68"/>
                      <a:pt x="415" y="73"/>
                      <a:pt x="415" y="76"/>
                    </a:cubicBezTo>
                    <a:cubicBezTo>
                      <a:pt x="415" y="80"/>
                      <a:pt x="414" y="82"/>
                      <a:pt x="411" y="8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sp>
          <p:nvSpPr>
            <p:cNvPr id="16" name="Rectangle 387"/>
            <p:cNvSpPr/>
            <p:nvPr/>
          </p:nvSpPr>
          <p:spPr bwMode="auto">
            <a:xfrm>
              <a:off x="-3485906" y="2041850"/>
              <a:ext cx="2815892" cy="87987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72000" rIns="90000" bIns="72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173038" marR="0" indent="-173038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</a:pPr>
              <a:endParaRPr kumimoji="0" lang="en-GB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Rectangle 388"/>
            <p:cNvSpPr/>
            <p:nvPr/>
          </p:nvSpPr>
          <p:spPr bwMode="auto">
            <a:xfrm>
              <a:off x="-3485906" y="2217843"/>
              <a:ext cx="879966" cy="615977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72000" rIns="90000" bIns="72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173038" marR="0" indent="-173038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</a:pPr>
              <a:endParaRPr kumimoji="0" lang="en-GB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389"/>
            <p:cNvSpPr/>
            <p:nvPr/>
          </p:nvSpPr>
          <p:spPr bwMode="auto">
            <a:xfrm>
              <a:off x="-2517738" y="2305840"/>
              <a:ext cx="1847724" cy="43993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72000" rIns="90000" bIns="72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173038" marR="0" indent="-173038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</a:pPr>
              <a:endParaRPr kumimoji="0" lang="en-GB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Rectangle 408"/>
            <p:cNvSpPr/>
            <p:nvPr/>
          </p:nvSpPr>
          <p:spPr bwMode="auto">
            <a:xfrm>
              <a:off x="-2517738" y="2437840"/>
              <a:ext cx="1099835" cy="43993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72000" rIns="90000" bIns="72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173038" marR="0" indent="-173038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</a:pPr>
              <a:endParaRPr kumimoji="0" lang="en-GB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Rectangle 409"/>
            <p:cNvSpPr/>
            <p:nvPr/>
          </p:nvSpPr>
          <p:spPr bwMode="auto">
            <a:xfrm>
              <a:off x="-2517738" y="2569830"/>
              <a:ext cx="879868" cy="43993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72000" rIns="90000" bIns="72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173038" marR="0" indent="-173038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</a:pPr>
              <a:endParaRPr kumimoji="0" lang="en-GB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410"/>
            <p:cNvSpPr/>
            <p:nvPr/>
          </p:nvSpPr>
          <p:spPr bwMode="auto">
            <a:xfrm>
              <a:off x="-1549883" y="2569830"/>
              <a:ext cx="879868" cy="43993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72000" rIns="90000" bIns="72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173038" marR="0" indent="-173038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</a:pPr>
              <a:endParaRPr kumimoji="0" lang="en-GB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ectangle 411"/>
            <p:cNvSpPr/>
            <p:nvPr/>
          </p:nvSpPr>
          <p:spPr bwMode="auto">
            <a:xfrm>
              <a:off x="-2517738" y="2701830"/>
              <a:ext cx="571914" cy="43993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72000" rIns="90000" bIns="72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173038" marR="0" indent="-173038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</a:pPr>
              <a:endParaRPr kumimoji="0" lang="en-GB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412"/>
            <p:cNvSpPr/>
            <p:nvPr/>
          </p:nvSpPr>
          <p:spPr bwMode="auto">
            <a:xfrm>
              <a:off x="-1813971" y="2701830"/>
              <a:ext cx="571914" cy="43993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72000" rIns="90000" bIns="72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173038" marR="0" indent="-173038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</a:pPr>
              <a:endParaRPr kumimoji="0" lang="en-GB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413"/>
            <p:cNvSpPr/>
            <p:nvPr/>
          </p:nvSpPr>
          <p:spPr bwMode="auto">
            <a:xfrm>
              <a:off x="-3485906" y="2921817"/>
              <a:ext cx="879868" cy="43993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72000" rIns="90000" bIns="72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173038" marR="0" indent="-173038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</a:pPr>
              <a:endParaRPr kumimoji="0" lang="en-GB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grpSp>
          <p:nvGrpSpPr>
            <p:cNvPr id="30" name="Group 424"/>
            <p:cNvGrpSpPr/>
            <p:nvPr/>
          </p:nvGrpSpPr>
          <p:grpSpPr>
            <a:xfrm>
              <a:off x="-3434886" y="1572419"/>
              <a:ext cx="2787253" cy="377078"/>
              <a:chOff x="9294539" y="1572419"/>
              <a:chExt cx="2546350" cy="344487"/>
            </a:xfrm>
            <a:grpFill/>
          </p:grpSpPr>
          <p:sp>
            <p:nvSpPr>
              <p:cNvPr id="31" name="Freeform 232"/>
              <p:cNvSpPr>
                <a:spLocks/>
              </p:cNvSpPr>
              <p:nvPr/>
            </p:nvSpPr>
            <p:spPr bwMode="auto">
              <a:xfrm>
                <a:off x="9294539" y="1575594"/>
                <a:ext cx="276225" cy="334962"/>
              </a:xfrm>
              <a:custGeom>
                <a:avLst/>
                <a:gdLst/>
                <a:ahLst/>
                <a:cxnLst>
                  <a:cxn ang="0">
                    <a:pos x="52" y="211"/>
                  </a:cxn>
                  <a:cxn ang="0">
                    <a:pos x="0" y="211"/>
                  </a:cxn>
                  <a:cxn ang="0">
                    <a:pos x="0" y="0"/>
                  </a:cxn>
                  <a:cxn ang="0">
                    <a:pos x="47" y="0"/>
                  </a:cxn>
                  <a:cxn ang="0">
                    <a:pos x="123" y="118"/>
                  </a:cxn>
                  <a:cxn ang="0">
                    <a:pos x="123" y="0"/>
                  </a:cxn>
                  <a:cxn ang="0">
                    <a:pos x="174" y="0"/>
                  </a:cxn>
                  <a:cxn ang="0">
                    <a:pos x="174" y="211"/>
                  </a:cxn>
                  <a:cxn ang="0">
                    <a:pos x="130" y="211"/>
                  </a:cxn>
                  <a:cxn ang="0">
                    <a:pos x="52" y="95"/>
                  </a:cxn>
                  <a:cxn ang="0">
                    <a:pos x="52" y="211"/>
                  </a:cxn>
                </a:cxnLst>
                <a:rect l="0" t="0" r="r" b="b"/>
                <a:pathLst>
                  <a:path w="174" h="211">
                    <a:moveTo>
                      <a:pt x="52" y="211"/>
                    </a:moveTo>
                    <a:lnTo>
                      <a:pt x="0" y="211"/>
                    </a:lnTo>
                    <a:lnTo>
                      <a:pt x="0" y="0"/>
                    </a:lnTo>
                    <a:lnTo>
                      <a:pt x="47" y="0"/>
                    </a:lnTo>
                    <a:lnTo>
                      <a:pt x="123" y="118"/>
                    </a:lnTo>
                    <a:lnTo>
                      <a:pt x="123" y="0"/>
                    </a:lnTo>
                    <a:lnTo>
                      <a:pt x="174" y="0"/>
                    </a:lnTo>
                    <a:lnTo>
                      <a:pt x="174" y="211"/>
                    </a:lnTo>
                    <a:lnTo>
                      <a:pt x="130" y="211"/>
                    </a:lnTo>
                    <a:lnTo>
                      <a:pt x="52" y="95"/>
                    </a:lnTo>
                    <a:lnTo>
                      <a:pt x="52" y="2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2" name="Freeform 233"/>
              <p:cNvSpPr>
                <a:spLocks/>
              </p:cNvSpPr>
              <p:nvPr/>
            </p:nvSpPr>
            <p:spPr bwMode="auto">
              <a:xfrm>
                <a:off x="9624739" y="1575594"/>
                <a:ext cx="179388" cy="334962"/>
              </a:xfrm>
              <a:custGeom>
                <a:avLst/>
                <a:gdLst/>
                <a:ahLst/>
                <a:cxnLst>
                  <a:cxn ang="0">
                    <a:pos x="113" y="211"/>
                  </a:cxn>
                  <a:cxn ang="0">
                    <a:pos x="0" y="211"/>
                  </a:cxn>
                  <a:cxn ang="0">
                    <a:pos x="0" y="0"/>
                  </a:cxn>
                  <a:cxn ang="0">
                    <a:pos x="113" y="0"/>
                  </a:cxn>
                  <a:cxn ang="0">
                    <a:pos x="113" y="47"/>
                  </a:cxn>
                  <a:cxn ang="0">
                    <a:pos x="49" y="47"/>
                  </a:cxn>
                  <a:cxn ang="0">
                    <a:pos x="49" y="81"/>
                  </a:cxn>
                  <a:cxn ang="0">
                    <a:pos x="113" y="81"/>
                  </a:cxn>
                  <a:cxn ang="0">
                    <a:pos x="113" y="128"/>
                  </a:cxn>
                  <a:cxn ang="0">
                    <a:pos x="49" y="128"/>
                  </a:cxn>
                  <a:cxn ang="0">
                    <a:pos x="49" y="163"/>
                  </a:cxn>
                  <a:cxn ang="0">
                    <a:pos x="113" y="163"/>
                  </a:cxn>
                  <a:cxn ang="0">
                    <a:pos x="113" y="211"/>
                  </a:cxn>
                </a:cxnLst>
                <a:rect l="0" t="0" r="r" b="b"/>
                <a:pathLst>
                  <a:path w="113" h="211">
                    <a:moveTo>
                      <a:pt x="113" y="211"/>
                    </a:moveTo>
                    <a:lnTo>
                      <a:pt x="0" y="211"/>
                    </a:lnTo>
                    <a:lnTo>
                      <a:pt x="0" y="0"/>
                    </a:lnTo>
                    <a:lnTo>
                      <a:pt x="113" y="0"/>
                    </a:lnTo>
                    <a:lnTo>
                      <a:pt x="113" y="47"/>
                    </a:lnTo>
                    <a:lnTo>
                      <a:pt x="49" y="47"/>
                    </a:lnTo>
                    <a:lnTo>
                      <a:pt x="49" y="81"/>
                    </a:lnTo>
                    <a:lnTo>
                      <a:pt x="113" y="81"/>
                    </a:lnTo>
                    <a:lnTo>
                      <a:pt x="113" y="128"/>
                    </a:lnTo>
                    <a:lnTo>
                      <a:pt x="49" y="128"/>
                    </a:lnTo>
                    <a:lnTo>
                      <a:pt x="49" y="163"/>
                    </a:lnTo>
                    <a:lnTo>
                      <a:pt x="113" y="163"/>
                    </a:lnTo>
                    <a:lnTo>
                      <a:pt x="113" y="2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3" name="Freeform 234"/>
              <p:cNvSpPr>
                <a:spLocks/>
              </p:cNvSpPr>
              <p:nvPr/>
            </p:nvSpPr>
            <p:spPr bwMode="auto">
              <a:xfrm>
                <a:off x="9818414" y="1575594"/>
                <a:ext cx="431800" cy="334962"/>
              </a:xfrm>
              <a:custGeom>
                <a:avLst/>
                <a:gdLst/>
                <a:ahLst/>
                <a:cxnLst>
                  <a:cxn ang="0">
                    <a:pos x="104" y="211"/>
                  </a:cxn>
                  <a:cxn ang="0">
                    <a:pos x="57" y="211"/>
                  </a:cxn>
                  <a:cxn ang="0">
                    <a:pos x="0" y="0"/>
                  </a:cxn>
                  <a:cxn ang="0">
                    <a:pos x="57" y="0"/>
                  </a:cxn>
                  <a:cxn ang="0">
                    <a:pos x="83" y="121"/>
                  </a:cxn>
                  <a:cxn ang="0">
                    <a:pos x="114" y="0"/>
                  </a:cxn>
                  <a:cxn ang="0">
                    <a:pos x="159" y="0"/>
                  </a:cxn>
                  <a:cxn ang="0">
                    <a:pos x="189" y="121"/>
                  </a:cxn>
                  <a:cxn ang="0">
                    <a:pos x="218" y="0"/>
                  </a:cxn>
                  <a:cxn ang="0">
                    <a:pos x="272" y="0"/>
                  </a:cxn>
                  <a:cxn ang="0">
                    <a:pos x="215" y="211"/>
                  </a:cxn>
                  <a:cxn ang="0">
                    <a:pos x="168" y="211"/>
                  </a:cxn>
                  <a:cxn ang="0">
                    <a:pos x="137" y="95"/>
                  </a:cxn>
                  <a:cxn ang="0">
                    <a:pos x="104" y="211"/>
                  </a:cxn>
                </a:cxnLst>
                <a:rect l="0" t="0" r="r" b="b"/>
                <a:pathLst>
                  <a:path w="272" h="211">
                    <a:moveTo>
                      <a:pt x="104" y="211"/>
                    </a:moveTo>
                    <a:lnTo>
                      <a:pt x="57" y="211"/>
                    </a:lnTo>
                    <a:lnTo>
                      <a:pt x="0" y="0"/>
                    </a:lnTo>
                    <a:lnTo>
                      <a:pt x="57" y="0"/>
                    </a:lnTo>
                    <a:lnTo>
                      <a:pt x="83" y="121"/>
                    </a:lnTo>
                    <a:lnTo>
                      <a:pt x="114" y="0"/>
                    </a:lnTo>
                    <a:lnTo>
                      <a:pt x="159" y="0"/>
                    </a:lnTo>
                    <a:lnTo>
                      <a:pt x="189" y="121"/>
                    </a:lnTo>
                    <a:lnTo>
                      <a:pt x="218" y="0"/>
                    </a:lnTo>
                    <a:lnTo>
                      <a:pt x="272" y="0"/>
                    </a:lnTo>
                    <a:lnTo>
                      <a:pt x="215" y="211"/>
                    </a:lnTo>
                    <a:lnTo>
                      <a:pt x="168" y="211"/>
                    </a:lnTo>
                    <a:lnTo>
                      <a:pt x="137" y="95"/>
                    </a:lnTo>
                    <a:lnTo>
                      <a:pt x="104" y="2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4" name="Freeform 235"/>
              <p:cNvSpPr>
                <a:spLocks/>
              </p:cNvSpPr>
              <p:nvPr/>
            </p:nvSpPr>
            <p:spPr bwMode="auto">
              <a:xfrm>
                <a:off x="10253389" y="1572419"/>
                <a:ext cx="222250" cy="344487"/>
              </a:xfrm>
              <a:custGeom>
                <a:avLst/>
                <a:gdLst/>
                <a:ahLst/>
                <a:cxnLst>
                  <a:cxn ang="0">
                    <a:pos x="0" y="61"/>
                  </a:cxn>
                  <a:cxn ang="0">
                    <a:pos x="20" y="61"/>
                  </a:cxn>
                  <a:cxn ang="0">
                    <a:pos x="20" y="62"/>
                  </a:cxn>
                  <a:cxn ang="0">
                    <a:pos x="22" y="70"/>
                  </a:cxn>
                  <a:cxn ang="0">
                    <a:pos x="29" y="73"/>
                  </a:cxn>
                  <a:cxn ang="0">
                    <a:pos x="35" y="71"/>
                  </a:cxn>
                  <a:cxn ang="0">
                    <a:pos x="37" y="65"/>
                  </a:cxn>
                  <a:cxn ang="0">
                    <a:pos x="26" y="54"/>
                  </a:cxn>
                  <a:cxn ang="0">
                    <a:pos x="21" y="52"/>
                  </a:cxn>
                  <a:cxn ang="0">
                    <a:pos x="6" y="41"/>
                  </a:cxn>
                  <a:cxn ang="0">
                    <a:pos x="1" y="27"/>
                  </a:cxn>
                  <a:cxn ang="0">
                    <a:pos x="10" y="7"/>
                  </a:cxn>
                  <a:cxn ang="0">
                    <a:pos x="31" y="0"/>
                  </a:cxn>
                  <a:cxn ang="0">
                    <a:pos x="51" y="7"/>
                  </a:cxn>
                  <a:cxn ang="0">
                    <a:pos x="58" y="26"/>
                  </a:cxn>
                  <a:cxn ang="0">
                    <a:pos x="58" y="27"/>
                  </a:cxn>
                  <a:cxn ang="0">
                    <a:pos x="38" y="27"/>
                  </a:cxn>
                  <a:cxn ang="0">
                    <a:pos x="36" y="21"/>
                  </a:cxn>
                  <a:cxn ang="0">
                    <a:pos x="30" y="18"/>
                  </a:cxn>
                  <a:cxn ang="0">
                    <a:pos x="25" y="20"/>
                  </a:cxn>
                  <a:cxn ang="0">
                    <a:pos x="23" y="25"/>
                  </a:cxn>
                  <a:cxn ang="0">
                    <a:pos x="35" y="36"/>
                  </a:cxn>
                  <a:cxn ang="0">
                    <a:pos x="41" y="39"/>
                  </a:cxn>
                  <a:cxn ang="0">
                    <a:pos x="55" y="50"/>
                  </a:cxn>
                  <a:cxn ang="0">
                    <a:pos x="59" y="64"/>
                  </a:cxn>
                  <a:cxn ang="0">
                    <a:pos x="51" y="84"/>
                  </a:cxn>
                  <a:cxn ang="0">
                    <a:pos x="30" y="92"/>
                  </a:cxn>
                  <a:cxn ang="0">
                    <a:pos x="7" y="84"/>
                  </a:cxn>
                  <a:cxn ang="0">
                    <a:pos x="0" y="63"/>
                  </a:cxn>
                  <a:cxn ang="0">
                    <a:pos x="0" y="61"/>
                  </a:cxn>
                </a:cxnLst>
                <a:rect l="0" t="0" r="r" b="b"/>
                <a:pathLst>
                  <a:path w="59" h="92">
                    <a:moveTo>
                      <a:pt x="0" y="61"/>
                    </a:moveTo>
                    <a:cubicBezTo>
                      <a:pt x="20" y="61"/>
                      <a:pt x="20" y="61"/>
                      <a:pt x="20" y="61"/>
                    </a:cubicBezTo>
                    <a:cubicBezTo>
                      <a:pt x="20" y="62"/>
                      <a:pt x="20" y="62"/>
                      <a:pt x="20" y="62"/>
                    </a:cubicBezTo>
                    <a:cubicBezTo>
                      <a:pt x="20" y="65"/>
                      <a:pt x="21" y="68"/>
                      <a:pt x="22" y="70"/>
                    </a:cubicBezTo>
                    <a:cubicBezTo>
                      <a:pt x="24" y="72"/>
                      <a:pt x="26" y="73"/>
                      <a:pt x="29" y="73"/>
                    </a:cubicBezTo>
                    <a:cubicBezTo>
                      <a:pt x="31" y="73"/>
                      <a:pt x="33" y="72"/>
                      <a:pt x="35" y="71"/>
                    </a:cubicBezTo>
                    <a:cubicBezTo>
                      <a:pt x="36" y="69"/>
                      <a:pt x="37" y="67"/>
                      <a:pt x="37" y="65"/>
                    </a:cubicBezTo>
                    <a:cubicBezTo>
                      <a:pt x="37" y="61"/>
                      <a:pt x="33" y="57"/>
                      <a:pt x="26" y="54"/>
                    </a:cubicBezTo>
                    <a:cubicBezTo>
                      <a:pt x="24" y="53"/>
                      <a:pt x="22" y="53"/>
                      <a:pt x="21" y="52"/>
                    </a:cubicBezTo>
                    <a:cubicBezTo>
                      <a:pt x="14" y="49"/>
                      <a:pt x="10" y="46"/>
                      <a:pt x="6" y="41"/>
                    </a:cubicBezTo>
                    <a:cubicBezTo>
                      <a:pt x="3" y="37"/>
                      <a:pt x="1" y="32"/>
                      <a:pt x="1" y="27"/>
                    </a:cubicBezTo>
                    <a:cubicBezTo>
                      <a:pt x="1" y="19"/>
                      <a:pt x="4" y="12"/>
                      <a:pt x="10" y="7"/>
                    </a:cubicBezTo>
                    <a:cubicBezTo>
                      <a:pt x="15" y="2"/>
                      <a:pt x="22" y="0"/>
                      <a:pt x="31" y="0"/>
                    </a:cubicBezTo>
                    <a:cubicBezTo>
                      <a:pt x="39" y="0"/>
                      <a:pt x="46" y="2"/>
                      <a:pt x="51" y="7"/>
                    </a:cubicBezTo>
                    <a:cubicBezTo>
                      <a:pt x="56" y="12"/>
                      <a:pt x="58" y="18"/>
                      <a:pt x="58" y="26"/>
                    </a:cubicBezTo>
                    <a:cubicBezTo>
                      <a:pt x="58" y="27"/>
                      <a:pt x="58" y="27"/>
                      <a:pt x="5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24"/>
                      <a:pt x="38" y="22"/>
                      <a:pt x="36" y="21"/>
                    </a:cubicBezTo>
                    <a:cubicBezTo>
                      <a:pt x="35" y="19"/>
                      <a:pt x="33" y="18"/>
                      <a:pt x="30" y="18"/>
                    </a:cubicBezTo>
                    <a:cubicBezTo>
                      <a:pt x="28" y="18"/>
                      <a:pt x="27" y="19"/>
                      <a:pt x="25" y="20"/>
                    </a:cubicBezTo>
                    <a:cubicBezTo>
                      <a:pt x="24" y="22"/>
                      <a:pt x="23" y="23"/>
                      <a:pt x="23" y="25"/>
                    </a:cubicBezTo>
                    <a:cubicBezTo>
                      <a:pt x="23" y="29"/>
                      <a:pt x="27" y="32"/>
                      <a:pt x="35" y="36"/>
                    </a:cubicBezTo>
                    <a:cubicBezTo>
                      <a:pt x="37" y="37"/>
                      <a:pt x="40" y="38"/>
                      <a:pt x="41" y="39"/>
                    </a:cubicBezTo>
                    <a:cubicBezTo>
                      <a:pt x="47" y="42"/>
                      <a:pt x="52" y="46"/>
                      <a:pt x="55" y="50"/>
                    </a:cubicBezTo>
                    <a:cubicBezTo>
                      <a:pt x="58" y="54"/>
                      <a:pt x="59" y="58"/>
                      <a:pt x="59" y="64"/>
                    </a:cubicBezTo>
                    <a:cubicBezTo>
                      <a:pt x="59" y="71"/>
                      <a:pt x="56" y="78"/>
                      <a:pt x="51" y="84"/>
                    </a:cubicBezTo>
                    <a:cubicBezTo>
                      <a:pt x="45" y="89"/>
                      <a:pt x="38" y="92"/>
                      <a:pt x="30" y="92"/>
                    </a:cubicBezTo>
                    <a:cubicBezTo>
                      <a:pt x="20" y="92"/>
                      <a:pt x="13" y="89"/>
                      <a:pt x="7" y="84"/>
                    </a:cubicBezTo>
                    <a:cubicBezTo>
                      <a:pt x="2" y="79"/>
                      <a:pt x="0" y="72"/>
                      <a:pt x="0" y="63"/>
                    </a:cubicBezTo>
                    <a:lnTo>
                      <a:pt x="0" y="6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5" name="Freeform 236"/>
              <p:cNvSpPr>
                <a:spLocks/>
              </p:cNvSpPr>
              <p:nvPr/>
            </p:nvSpPr>
            <p:spPr bwMode="auto">
              <a:xfrm>
                <a:off x="10516914" y="1575594"/>
                <a:ext cx="176213" cy="334962"/>
              </a:xfrm>
              <a:custGeom>
                <a:avLst/>
                <a:gdLst/>
                <a:ahLst/>
                <a:cxnLst>
                  <a:cxn ang="0">
                    <a:pos x="111" y="211"/>
                  </a:cxn>
                  <a:cxn ang="0">
                    <a:pos x="0" y="211"/>
                  </a:cxn>
                  <a:cxn ang="0">
                    <a:pos x="0" y="0"/>
                  </a:cxn>
                  <a:cxn ang="0">
                    <a:pos x="52" y="0"/>
                  </a:cxn>
                  <a:cxn ang="0">
                    <a:pos x="52" y="163"/>
                  </a:cxn>
                  <a:cxn ang="0">
                    <a:pos x="111" y="163"/>
                  </a:cxn>
                  <a:cxn ang="0">
                    <a:pos x="111" y="211"/>
                  </a:cxn>
                </a:cxnLst>
                <a:rect l="0" t="0" r="r" b="b"/>
                <a:pathLst>
                  <a:path w="111" h="211">
                    <a:moveTo>
                      <a:pt x="111" y="211"/>
                    </a:moveTo>
                    <a:lnTo>
                      <a:pt x="0" y="211"/>
                    </a:lnTo>
                    <a:lnTo>
                      <a:pt x="0" y="0"/>
                    </a:lnTo>
                    <a:lnTo>
                      <a:pt x="52" y="0"/>
                    </a:lnTo>
                    <a:lnTo>
                      <a:pt x="52" y="163"/>
                    </a:lnTo>
                    <a:lnTo>
                      <a:pt x="111" y="163"/>
                    </a:lnTo>
                    <a:lnTo>
                      <a:pt x="111" y="2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6" name="Freeform 237"/>
              <p:cNvSpPr>
                <a:spLocks/>
              </p:cNvSpPr>
              <p:nvPr/>
            </p:nvSpPr>
            <p:spPr bwMode="auto">
              <a:xfrm>
                <a:off x="10723289" y="1575594"/>
                <a:ext cx="179388" cy="334962"/>
              </a:xfrm>
              <a:custGeom>
                <a:avLst/>
                <a:gdLst/>
                <a:ahLst/>
                <a:cxnLst>
                  <a:cxn ang="0">
                    <a:pos x="113" y="211"/>
                  </a:cxn>
                  <a:cxn ang="0">
                    <a:pos x="0" y="211"/>
                  </a:cxn>
                  <a:cxn ang="0">
                    <a:pos x="0" y="0"/>
                  </a:cxn>
                  <a:cxn ang="0">
                    <a:pos x="113" y="0"/>
                  </a:cxn>
                  <a:cxn ang="0">
                    <a:pos x="113" y="47"/>
                  </a:cxn>
                  <a:cxn ang="0">
                    <a:pos x="49" y="47"/>
                  </a:cxn>
                  <a:cxn ang="0">
                    <a:pos x="49" y="81"/>
                  </a:cxn>
                  <a:cxn ang="0">
                    <a:pos x="113" y="81"/>
                  </a:cxn>
                  <a:cxn ang="0">
                    <a:pos x="113" y="128"/>
                  </a:cxn>
                  <a:cxn ang="0">
                    <a:pos x="49" y="128"/>
                  </a:cxn>
                  <a:cxn ang="0">
                    <a:pos x="49" y="163"/>
                  </a:cxn>
                  <a:cxn ang="0">
                    <a:pos x="113" y="163"/>
                  </a:cxn>
                  <a:cxn ang="0">
                    <a:pos x="113" y="211"/>
                  </a:cxn>
                </a:cxnLst>
                <a:rect l="0" t="0" r="r" b="b"/>
                <a:pathLst>
                  <a:path w="113" h="211">
                    <a:moveTo>
                      <a:pt x="113" y="211"/>
                    </a:moveTo>
                    <a:lnTo>
                      <a:pt x="0" y="211"/>
                    </a:lnTo>
                    <a:lnTo>
                      <a:pt x="0" y="0"/>
                    </a:lnTo>
                    <a:lnTo>
                      <a:pt x="113" y="0"/>
                    </a:lnTo>
                    <a:lnTo>
                      <a:pt x="113" y="47"/>
                    </a:lnTo>
                    <a:lnTo>
                      <a:pt x="49" y="47"/>
                    </a:lnTo>
                    <a:lnTo>
                      <a:pt x="49" y="81"/>
                    </a:lnTo>
                    <a:lnTo>
                      <a:pt x="113" y="81"/>
                    </a:lnTo>
                    <a:lnTo>
                      <a:pt x="113" y="128"/>
                    </a:lnTo>
                    <a:lnTo>
                      <a:pt x="49" y="128"/>
                    </a:lnTo>
                    <a:lnTo>
                      <a:pt x="49" y="163"/>
                    </a:lnTo>
                    <a:lnTo>
                      <a:pt x="113" y="163"/>
                    </a:lnTo>
                    <a:lnTo>
                      <a:pt x="113" y="2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7" name="Freeform 238"/>
              <p:cNvSpPr>
                <a:spLocks/>
              </p:cNvSpPr>
              <p:nvPr/>
            </p:nvSpPr>
            <p:spPr bwMode="auto">
              <a:xfrm>
                <a:off x="10929664" y="1575594"/>
                <a:ext cx="206375" cy="334962"/>
              </a:xfrm>
              <a:custGeom>
                <a:avLst/>
                <a:gdLst/>
                <a:ahLst/>
                <a:cxnLst>
                  <a:cxn ang="0">
                    <a:pos x="89" y="211"/>
                  </a:cxn>
                  <a:cxn ang="0">
                    <a:pos x="37" y="211"/>
                  </a:cxn>
                  <a:cxn ang="0">
                    <a:pos x="37" y="50"/>
                  </a:cxn>
                  <a:cxn ang="0">
                    <a:pos x="0" y="50"/>
                  </a:cxn>
                  <a:cxn ang="0">
                    <a:pos x="0" y="0"/>
                  </a:cxn>
                  <a:cxn ang="0">
                    <a:pos x="130" y="0"/>
                  </a:cxn>
                  <a:cxn ang="0">
                    <a:pos x="130" y="50"/>
                  </a:cxn>
                  <a:cxn ang="0">
                    <a:pos x="89" y="50"/>
                  </a:cxn>
                  <a:cxn ang="0">
                    <a:pos x="89" y="211"/>
                  </a:cxn>
                </a:cxnLst>
                <a:rect l="0" t="0" r="r" b="b"/>
                <a:pathLst>
                  <a:path w="130" h="211">
                    <a:moveTo>
                      <a:pt x="89" y="211"/>
                    </a:moveTo>
                    <a:lnTo>
                      <a:pt x="37" y="211"/>
                    </a:lnTo>
                    <a:lnTo>
                      <a:pt x="37" y="50"/>
                    </a:lnTo>
                    <a:lnTo>
                      <a:pt x="0" y="50"/>
                    </a:lnTo>
                    <a:lnTo>
                      <a:pt x="0" y="0"/>
                    </a:lnTo>
                    <a:lnTo>
                      <a:pt x="130" y="0"/>
                    </a:lnTo>
                    <a:lnTo>
                      <a:pt x="130" y="50"/>
                    </a:lnTo>
                    <a:lnTo>
                      <a:pt x="89" y="50"/>
                    </a:lnTo>
                    <a:lnTo>
                      <a:pt x="89" y="2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8" name="Freeform 239"/>
              <p:cNvSpPr>
                <a:spLocks/>
              </p:cNvSpPr>
              <p:nvPr/>
            </p:nvSpPr>
            <p:spPr bwMode="auto">
              <a:xfrm>
                <a:off x="11136039" y="1575594"/>
                <a:ext cx="206375" cy="334962"/>
              </a:xfrm>
              <a:custGeom>
                <a:avLst/>
                <a:gdLst/>
                <a:ahLst/>
                <a:cxnLst>
                  <a:cxn ang="0">
                    <a:pos x="89" y="211"/>
                  </a:cxn>
                  <a:cxn ang="0">
                    <a:pos x="37" y="211"/>
                  </a:cxn>
                  <a:cxn ang="0">
                    <a:pos x="37" y="50"/>
                  </a:cxn>
                  <a:cxn ang="0">
                    <a:pos x="0" y="50"/>
                  </a:cxn>
                  <a:cxn ang="0">
                    <a:pos x="0" y="0"/>
                  </a:cxn>
                  <a:cxn ang="0">
                    <a:pos x="130" y="0"/>
                  </a:cxn>
                  <a:cxn ang="0">
                    <a:pos x="130" y="50"/>
                  </a:cxn>
                  <a:cxn ang="0">
                    <a:pos x="89" y="50"/>
                  </a:cxn>
                  <a:cxn ang="0">
                    <a:pos x="89" y="211"/>
                  </a:cxn>
                </a:cxnLst>
                <a:rect l="0" t="0" r="r" b="b"/>
                <a:pathLst>
                  <a:path w="130" h="211">
                    <a:moveTo>
                      <a:pt x="89" y="211"/>
                    </a:moveTo>
                    <a:lnTo>
                      <a:pt x="37" y="211"/>
                    </a:lnTo>
                    <a:lnTo>
                      <a:pt x="37" y="50"/>
                    </a:lnTo>
                    <a:lnTo>
                      <a:pt x="0" y="50"/>
                    </a:lnTo>
                    <a:lnTo>
                      <a:pt x="0" y="0"/>
                    </a:lnTo>
                    <a:lnTo>
                      <a:pt x="130" y="0"/>
                    </a:lnTo>
                    <a:lnTo>
                      <a:pt x="130" y="50"/>
                    </a:lnTo>
                    <a:lnTo>
                      <a:pt x="89" y="50"/>
                    </a:lnTo>
                    <a:lnTo>
                      <a:pt x="89" y="2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9" name="Freeform 240"/>
              <p:cNvSpPr>
                <a:spLocks/>
              </p:cNvSpPr>
              <p:nvPr/>
            </p:nvSpPr>
            <p:spPr bwMode="auto">
              <a:xfrm>
                <a:off x="11364639" y="1575594"/>
                <a:ext cx="179388" cy="334962"/>
              </a:xfrm>
              <a:custGeom>
                <a:avLst/>
                <a:gdLst/>
                <a:ahLst/>
                <a:cxnLst>
                  <a:cxn ang="0">
                    <a:pos x="113" y="211"/>
                  </a:cxn>
                  <a:cxn ang="0">
                    <a:pos x="0" y="211"/>
                  </a:cxn>
                  <a:cxn ang="0">
                    <a:pos x="0" y="0"/>
                  </a:cxn>
                  <a:cxn ang="0">
                    <a:pos x="113" y="0"/>
                  </a:cxn>
                  <a:cxn ang="0">
                    <a:pos x="113" y="47"/>
                  </a:cxn>
                  <a:cxn ang="0">
                    <a:pos x="49" y="47"/>
                  </a:cxn>
                  <a:cxn ang="0">
                    <a:pos x="49" y="81"/>
                  </a:cxn>
                  <a:cxn ang="0">
                    <a:pos x="113" y="81"/>
                  </a:cxn>
                  <a:cxn ang="0">
                    <a:pos x="113" y="128"/>
                  </a:cxn>
                  <a:cxn ang="0">
                    <a:pos x="49" y="128"/>
                  </a:cxn>
                  <a:cxn ang="0">
                    <a:pos x="49" y="163"/>
                  </a:cxn>
                  <a:cxn ang="0">
                    <a:pos x="113" y="163"/>
                  </a:cxn>
                  <a:cxn ang="0">
                    <a:pos x="113" y="211"/>
                  </a:cxn>
                </a:cxnLst>
                <a:rect l="0" t="0" r="r" b="b"/>
                <a:pathLst>
                  <a:path w="113" h="211">
                    <a:moveTo>
                      <a:pt x="113" y="211"/>
                    </a:moveTo>
                    <a:lnTo>
                      <a:pt x="0" y="211"/>
                    </a:lnTo>
                    <a:lnTo>
                      <a:pt x="0" y="0"/>
                    </a:lnTo>
                    <a:lnTo>
                      <a:pt x="113" y="0"/>
                    </a:lnTo>
                    <a:lnTo>
                      <a:pt x="113" y="47"/>
                    </a:lnTo>
                    <a:lnTo>
                      <a:pt x="49" y="47"/>
                    </a:lnTo>
                    <a:lnTo>
                      <a:pt x="49" y="81"/>
                    </a:lnTo>
                    <a:lnTo>
                      <a:pt x="113" y="81"/>
                    </a:lnTo>
                    <a:lnTo>
                      <a:pt x="113" y="128"/>
                    </a:lnTo>
                    <a:lnTo>
                      <a:pt x="49" y="128"/>
                    </a:lnTo>
                    <a:lnTo>
                      <a:pt x="49" y="163"/>
                    </a:lnTo>
                    <a:lnTo>
                      <a:pt x="113" y="163"/>
                    </a:lnTo>
                    <a:lnTo>
                      <a:pt x="113" y="2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0" name="Freeform 241"/>
              <p:cNvSpPr>
                <a:spLocks noEditPoints="1"/>
              </p:cNvSpPr>
              <p:nvPr/>
            </p:nvSpPr>
            <p:spPr bwMode="auto">
              <a:xfrm>
                <a:off x="11596414" y="1575594"/>
                <a:ext cx="244475" cy="334962"/>
              </a:xfrm>
              <a:custGeom>
                <a:avLst/>
                <a:gdLst/>
                <a:ahLst/>
                <a:cxnLst>
                  <a:cxn ang="0">
                    <a:pos x="21" y="89"/>
                  </a:cxn>
                  <a:cxn ang="0">
                    <a:pos x="0" y="89"/>
                  </a:cxn>
                  <a:cxn ang="0">
                    <a:pos x="0" y="0"/>
                  </a:cxn>
                  <a:cxn ang="0">
                    <a:pos x="29" y="0"/>
                  </a:cxn>
                  <a:cxn ang="0">
                    <a:pos x="43" y="2"/>
                  </a:cxn>
                  <a:cxn ang="0">
                    <a:pos x="52" y="5"/>
                  </a:cxn>
                  <a:cxn ang="0">
                    <a:pos x="60" y="16"/>
                  </a:cxn>
                  <a:cxn ang="0">
                    <a:pos x="63" y="30"/>
                  </a:cxn>
                  <a:cxn ang="0">
                    <a:pos x="58" y="48"/>
                  </a:cxn>
                  <a:cxn ang="0">
                    <a:pos x="43" y="59"/>
                  </a:cxn>
                  <a:cxn ang="0">
                    <a:pos x="65" y="89"/>
                  </a:cxn>
                  <a:cxn ang="0">
                    <a:pos x="38" y="89"/>
                  </a:cxn>
                  <a:cxn ang="0">
                    <a:pos x="21" y="60"/>
                  </a:cxn>
                  <a:cxn ang="0">
                    <a:pos x="21" y="89"/>
                  </a:cxn>
                  <a:cxn ang="0">
                    <a:pos x="21" y="41"/>
                  </a:cxn>
                  <a:cxn ang="0">
                    <a:pos x="26" y="41"/>
                  </a:cxn>
                  <a:cxn ang="0">
                    <a:pos x="38" y="39"/>
                  </a:cxn>
                  <a:cxn ang="0">
                    <a:pos x="42" y="31"/>
                  </a:cxn>
                  <a:cxn ang="0">
                    <a:pos x="38" y="23"/>
                  </a:cxn>
                  <a:cxn ang="0">
                    <a:pos x="27" y="20"/>
                  </a:cxn>
                  <a:cxn ang="0">
                    <a:pos x="21" y="20"/>
                  </a:cxn>
                  <a:cxn ang="0">
                    <a:pos x="21" y="41"/>
                  </a:cxn>
                </a:cxnLst>
                <a:rect l="0" t="0" r="r" b="b"/>
                <a:pathLst>
                  <a:path w="65" h="89">
                    <a:moveTo>
                      <a:pt x="21" y="89"/>
                    </a:moveTo>
                    <a:cubicBezTo>
                      <a:pt x="0" y="89"/>
                      <a:pt x="0" y="89"/>
                      <a:pt x="0" y="8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5" y="0"/>
                      <a:pt x="40" y="1"/>
                      <a:pt x="43" y="2"/>
                    </a:cubicBezTo>
                    <a:cubicBezTo>
                      <a:pt x="46" y="2"/>
                      <a:pt x="49" y="4"/>
                      <a:pt x="52" y="5"/>
                    </a:cubicBezTo>
                    <a:cubicBezTo>
                      <a:pt x="55" y="8"/>
                      <a:pt x="58" y="12"/>
                      <a:pt x="60" y="16"/>
                    </a:cubicBezTo>
                    <a:cubicBezTo>
                      <a:pt x="62" y="20"/>
                      <a:pt x="63" y="25"/>
                      <a:pt x="63" y="30"/>
                    </a:cubicBezTo>
                    <a:cubicBezTo>
                      <a:pt x="63" y="37"/>
                      <a:pt x="62" y="43"/>
                      <a:pt x="58" y="48"/>
                    </a:cubicBezTo>
                    <a:cubicBezTo>
                      <a:pt x="55" y="53"/>
                      <a:pt x="50" y="57"/>
                      <a:pt x="43" y="59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38" y="89"/>
                      <a:pt x="38" y="89"/>
                      <a:pt x="38" y="89"/>
                    </a:cubicBezTo>
                    <a:cubicBezTo>
                      <a:pt x="21" y="60"/>
                      <a:pt x="21" y="60"/>
                      <a:pt x="21" y="60"/>
                    </a:cubicBezTo>
                    <a:lnTo>
                      <a:pt x="21" y="89"/>
                    </a:lnTo>
                    <a:close/>
                    <a:moveTo>
                      <a:pt x="21" y="41"/>
                    </a:moveTo>
                    <a:cubicBezTo>
                      <a:pt x="26" y="41"/>
                      <a:pt x="26" y="41"/>
                      <a:pt x="26" y="41"/>
                    </a:cubicBezTo>
                    <a:cubicBezTo>
                      <a:pt x="31" y="41"/>
                      <a:pt x="35" y="40"/>
                      <a:pt x="38" y="39"/>
                    </a:cubicBezTo>
                    <a:cubicBezTo>
                      <a:pt x="40" y="37"/>
                      <a:pt x="42" y="34"/>
                      <a:pt x="42" y="31"/>
                    </a:cubicBezTo>
                    <a:cubicBezTo>
                      <a:pt x="42" y="27"/>
                      <a:pt x="40" y="24"/>
                      <a:pt x="38" y="23"/>
                    </a:cubicBezTo>
                    <a:cubicBezTo>
                      <a:pt x="36" y="21"/>
                      <a:pt x="32" y="20"/>
                      <a:pt x="27" y="20"/>
                    </a:cubicBezTo>
                    <a:cubicBezTo>
                      <a:pt x="21" y="20"/>
                      <a:pt x="21" y="20"/>
                      <a:pt x="21" y="20"/>
                    </a:cubicBezTo>
                    <a:lnTo>
                      <a:pt x="21" y="4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</p:grpSp>
      <p:sp>
        <p:nvSpPr>
          <p:cNvPr id="7" name="TextovéPole 6"/>
          <p:cNvSpPr txBox="1"/>
          <p:nvPr/>
        </p:nvSpPr>
        <p:spPr>
          <a:xfrm>
            <a:off x="319522" y="4949505"/>
            <a:ext cx="1408610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cs-CZ" sz="16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Internet</a:t>
            </a:r>
            <a:br>
              <a:rPr lang="cs-CZ" sz="16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</a:br>
            <a:r>
              <a:rPr lang="cs-CZ" sz="16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36 %</a:t>
            </a:r>
          </a:p>
        </p:txBody>
      </p:sp>
      <p:sp>
        <p:nvSpPr>
          <p:cNvPr id="64" name="Freeform 20"/>
          <p:cNvSpPr>
            <a:spLocks noChangeAspect="1" noEditPoints="1"/>
          </p:cNvSpPr>
          <p:nvPr/>
        </p:nvSpPr>
        <p:spPr bwMode="auto">
          <a:xfrm>
            <a:off x="2032349" y="4120441"/>
            <a:ext cx="844201" cy="720000"/>
          </a:xfrm>
          <a:custGeom>
            <a:avLst/>
            <a:gdLst/>
            <a:ahLst/>
            <a:cxnLst>
              <a:cxn ang="0">
                <a:pos x="225" y="142"/>
              </a:cxn>
              <a:cxn ang="0">
                <a:pos x="660" y="142"/>
              </a:cxn>
              <a:cxn ang="0">
                <a:pos x="87" y="459"/>
              </a:cxn>
              <a:cxn ang="0">
                <a:pos x="0" y="225"/>
              </a:cxn>
              <a:cxn ang="0">
                <a:pos x="160" y="649"/>
              </a:cxn>
              <a:cxn ang="0">
                <a:pos x="157" y="650"/>
              </a:cxn>
              <a:cxn ang="0">
                <a:pos x="761" y="622"/>
              </a:cxn>
              <a:cxn ang="0">
                <a:pos x="114" y="169"/>
              </a:cxn>
              <a:cxn ang="0">
                <a:pos x="656" y="304"/>
              </a:cxn>
              <a:cxn ang="0">
                <a:pos x="602" y="308"/>
              </a:cxn>
              <a:cxn ang="0">
                <a:pos x="633" y="331"/>
              </a:cxn>
              <a:cxn ang="0">
                <a:pos x="652" y="275"/>
              </a:cxn>
              <a:cxn ang="0">
                <a:pos x="647" y="252"/>
              </a:cxn>
              <a:cxn ang="0">
                <a:pos x="681" y="240"/>
              </a:cxn>
              <a:cxn ang="0">
                <a:pos x="598" y="263"/>
              </a:cxn>
              <a:cxn ang="0">
                <a:pos x="656" y="304"/>
              </a:cxn>
              <a:cxn ang="0">
                <a:pos x="408" y="330"/>
              </a:cxn>
              <a:cxn ang="0">
                <a:pos x="354" y="313"/>
              </a:cxn>
              <a:cxn ang="0">
                <a:pos x="402" y="291"/>
              </a:cxn>
              <a:cxn ang="0">
                <a:pos x="354" y="273"/>
              </a:cxn>
              <a:cxn ang="0">
                <a:pos x="405" y="254"/>
              </a:cxn>
              <a:cxn ang="0">
                <a:pos x="324" y="237"/>
              </a:cxn>
              <a:cxn ang="0">
                <a:pos x="189" y="330"/>
              </a:cxn>
              <a:cxn ang="0">
                <a:pos x="216" y="302"/>
              </a:cxn>
              <a:cxn ang="0">
                <a:pos x="216" y="261"/>
              </a:cxn>
              <a:cxn ang="0">
                <a:pos x="267" y="330"/>
              </a:cxn>
              <a:cxn ang="0">
                <a:pos x="298" y="237"/>
              </a:cxn>
              <a:cxn ang="0">
                <a:pos x="271" y="264"/>
              </a:cxn>
              <a:cxn ang="0">
                <a:pos x="273" y="303"/>
              </a:cxn>
              <a:cxn ang="0">
                <a:pos x="224" y="237"/>
              </a:cxn>
              <a:cxn ang="0">
                <a:pos x="189" y="330"/>
              </a:cxn>
              <a:cxn ang="0">
                <a:pos x="174" y="553"/>
              </a:cxn>
              <a:cxn ang="0">
                <a:pos x="412" y="576"/>
              </a:cxn>
              <a:cxn ang="0">
                <a:pos x="412" y="498"/>
              </a:cxn>
              <a:cxn ang="0">
                <a:pos x="174" y="521"/>
              </a:cxn>
              <a:cxn ang="0">
                <a:pos x="412" y="498"/>
              </a:cxn>
              <a:cxn ang="0">
                <a:pos x="174" y="443"/>
              </a:cxn>
              <a:cxn ang="0">
                <a:pos x="412" y="466"/>
              </a:cxn>
              <a:cxn ang="0">
                <a:pos x="412" y="388"/>
              </a:cxn>
              <a:cxn ang="0">
                <a:pos x="174" y="411"/>
              </a:cxn>
              <a:cxn ang="0">
                <a:pos x="412" y="388"/>
              </a:cxn>
              <a:cxn ang="0">
                <a:pos x="483" y="330"/>
              </a:cxn>
              <a:cxn ang="0">
                <a:pos x="503" y="261"/>
              </a:cxn>
              <a:cxn ang="0">
                <a:pos x="510" y="290"/>
              </a:cxn>
              <a:cxn ang="0">
                <a:pos x="553" y="330"/>
              </a:cxn>
              <a:cxn ang="0">
                <a:pos x="557" y="237"/>
              </a:cxn>
              <a:cxn ang="0">
                <a:pos x="539" y="307"/>
              </a:cxn>
              <a:cxn ang="0">
                <a:pos x="531" y="276"/>
              </a:cxn>
              <a:cxn ang="0">
                <a:pos x="489" y="237"/>
              </a:cxn>
              <a:cxn ang="0">
                <a:pos x="469" y="308"/>
              </a:cxn>
              <a:cxn ang="0">
                <a:pos x="461" y="275"/>
              </a:cxn>
              <a:cxn ang="0">
                <a:pos x="419" y="237"/>
              </a:cxn>
              <a:cxn ang="0">
                <a:pos x="701" y="553"/>
              </a:cxn>
              <a:cxn ang="0">
                <a:pos x="464" y="576"/>
              </a:cxn>
              <a:cxn ang="0">
                <a:pos x="701" y="553"/>
              </a:cxn>
              <a:cxn ang="0">
                <a:pos x="464" y="498"/>
              </a:cxn>
              <a:cxn ang="0">
                <a:pos x="701" y="521"/>
              </a:cxn>
              <a:cxn ang="0">
                <a:pos x="701" y="443"/>
              </a:cxn>
              <a:cxn ang="0">
                <a:pos x="464" y="466"/>
              </a:cxn>
              <a:cxn ang="0">
                <a:pos x="701" y="443"/>
              </a:cxn>
              <a:cxn ang="0">
                <a:pos x="464" y="388"/>
              </a:cxn>
              <a:cxn ang="0">
                <a:pos x="701" y="411"/>
              </a:cxn>
            </a:cxnLst>
            <a:rect l="0" t="0" r="r" b="b"/>
            <a:pathLst>
              <a:path w="761" h="650">
                <a:moveTo>
                  <a:pt x="660" y="142"/>
                </a:moveTo>
                <a:cubicBezTo>
                  <a:pt x="225" y="142"/>
                  <a:pt x="225" y="142"/>
                  <a:pt x="225" y="142"/>
                </a:cubicBezTo>
                <a:cubicBezTo>
                  <a:pt x="608" y="0"/>
                  <a:pt x="608" y="0"/>
                  <a:pt x="608" y="0"/>
                </a:cubicBezTo>
                <a:lnTo>
                  <a:pt x="660" y="142"/>
                </a:lnTo>
                <a:close/>
                <a:moveTo>
                  <a:pt x="0" y="225"/>
                </a:moveTo>
                <a:cubicBezTo>
                  <a:pt x="87" y="459"/>
                  <a:pt x="87" y="459"/>
                  <a:pt x="87" y="459"/>
                </a:cubicBezTo>
                <a:cubicBezTo>
                  <a:pt x="87" y="193"/>
                  <a:pt x="87" y="193"/>
                  <a:pt x="87" y="193"/>
                </a:cubicBezTo>
                <a:lnTo>
                  <a:pt x="0" y="225"/>
                </a:lnTo>
                <a:close/>
                <a:moveTo>
                  <a:pt x="157" y="650"/>
                </a:moveTo>
                <a:cubicBezTo>
                  <a:pt x="160" y="649"/>
                  <a:pt x="160" y="649"/>
                  <a:pt x="160" y="649"/>
                </a:cubicBezTo>
                <a:cubicBezTo>
                  <a:pt x="157" y="649"/>
                  <a:pt x="157" y="649"/>
                  <a:pt x="157" y="649"/>
                </a:cubicBezTo>
                <a:lnTo>
                  <a:pt x="157" y="650"/>
                </a:lnTo>
                <a:close/>
                <a:moveTo>
                  <a:pt x="761" y="169"/>
                </a:moveTo>
                <a:cubicBezTo>
                  <a:pt x="761" y="622"/>
                  <a:pt x="761" y="622"/>
                  <a:pt x="761" y="622"/>
                </a:cubicBezTo>
                <a:cubicBezTo>
                  <a:pt x="114" y="622"/>
                  <a:pt x="114" y="622"/>
                  <a:pt x="114" y="622"/>
                </a:cubicBezTo>
                <a:cubicBezTo>
                  <a:pt x="114" y="169"/>
                  <a:pt x="114" y="169"/>
                  <a:pt x="114" y="169"/>
                </a:cubicBezTo>
                <a:lnTo>
                  <a:pt x="761" y="169"/>
                </a:lnTo>
                <a:close/>
                <a:moveTo>
                  <a:pt x="656" y="304"/>
                </a:moveTo>
                <a:cubicBezTo>
                  <a:pt x="656" y="310"/>
                  <a:pt x="649" y="314"/>
                  <a:pt x="635" y="314"/>
                </a:cubicBezTo>
                <a:cubicBezTo>
                  <a:pt x="622" y="314"/>
                  <a:pt x="610" y="311"/>
                  <a:pt x="602" y="308"/>
                </a:cubicBezTo>
                <a:cubicBezTo>
                  <a:pt x="596" y="326"/>
                  <a:pt x="596" y="326"/>
                  <a:pt x="596" y="326"/>
                </a:cubicBezTo>
                <a:cubicBezTo>
                  <a:pt x="603" y="329"/>
                  <a:pt x="618" y="331"/>
                  <a:pt x="633" y="331"/>
                </a:cubicBezTo>
                <a:cubicBezTo>
                  <a:pt x="669" y="331"/>
                  <a:pt x="686" y="318"/>
                  <a:pt x="686" y="302"/>
                </a:cubicBezTo>
                <a:cubicBezTo>
                  <a:pt x="686" y="289"/>
                  <a:pt x="675" y="281"/>
                  <a:pt x="652" y="275"/>
                </a:cubicBezTo>
                <a:cubicBezTo>
                  <a:pt x="635" y="270"/>
                  <a:pt x="628" y="267"/>
                  <a:pt x="628" y="261"/>
                </a:cubicBezTo>
                <a:cubicBezTo>
                  <a:pt x="628" y="257"/>
                  <a:pt x="634" y="252"/>
                  <a:pt x="647" y="252"/>
                </a:cubicBezTo>
                <a:cubicBezTo>
                  <a:pt x="660" y="252"/>
                  <a:pt x="669" y="255"/>
                  <a:pt x="674" y="257"/>
                </a:cubicBezTo>
                <a:cubicBezTo>
                  <a:pt x="681" y="240"/>
                  <a:pt x="681" y="240"/>
                  <a:pt x="681" y="240"/>
                </a:cubicBezTo>
                <a:cubicBezTo>
                  <a:pt x="673" y="237"/>
                  <a:pt x="662" y="235"/>
                  <a:pt x="647" y="235"/>
                </a:cubicBezTo>
                <a:cubicBezTo>
                  <a:pt x="616" y="235"/>
                  <a:pt x="598" y="247"/>
                  <a:pt x="598" y="263"/>
                </a:cubicBezTo>
                <a:cubicBezTo>
                  <a:pt x="598" y="277"/>
                  <a:pt x="612" y="285"/>
                  <a:pt x="634" y="291"/>
                </a:cubicBezTo>
                <a:cubicBezTo>
                  <a:pt x="650" y="295"/>
                  <a:pt x="656" y="298"/>
                  <a:pt x="656" y="304"/>
                </a:cubicBezTo>
                <a:close/>
                <a:moveTo>
                  <a:pt x="324" y="330"/>
                </a:moveTo>
                <a:cubicBezTo>
                  <a:pt x="408" y="330"/>
                  <a:pt x="408" y="330"/>
                  <a:pt x="408" y="330"/>
                </a:cubicBezTo>
                <a:cubicBezTo>
                  <a:pt x="408" y="313"/>
                  <a:pt x="408" y="313"/>
                  <a:pt x="408" y="313"/>
                </a:cubicBezTo>
                <a:cubicBezTo>
                  <a:pt x="354" y="313"/>
                  <a:pt x="354" y="313"/>
                  <a:pt x="354" y="313"/>
                </a:cubicBezTo>
                <a:cubicBezTo>
                  <a:pt x="354" y="291"/>
                  <a:pt x="354" y="291"/>
                  <a:pt x="354" y="291"/>
                </a:cubicBezTo>
                <a:cubicBezTo>
                  <a:pt x="402" y="291"/>
                  <a:pt x="402" y="291"/>
                  <a:pt x="402" y="291"/>
                </a:cubicBezTo>
                <a:cubicBezTo>
                  <a:pt x="402" y="273"/>
                  <a:pt x="402" y="273"/>
                  <a:pt x="402" y="273"/>
                </a:cubicBezTo>
                <a:cubicBezTo>
                  <a:pt x="354" y="273"/>
                  <a:pt x="354" y="273"/>
                  <a:pt x="354" y="273"/>
                </a:cubicBezTo>
                <a:cubicBezTo>
                  <a:pt x="354" y="254"/>
                  <a:pt x="354" y="254"/>
                  <a:pt x="354" y="254"/>
                </a:cubicBezTo>
                <a:cubicBezTo>
                  <a:pt x="405" y="254"/>
                  <a:pt x="405" y="254"/>
                  <a:pt x="405" y="254"/>
                </a:cubicBezTo>
                <a:cubicBezTo>
                  <a:pt x="405" y="237"/>
                  <a:pt x="405" y="237"/>
                  <a:pt x="405" y="237"/>
                </a:cubicBezTo>
                <a:cubicBezTo>
                  <a:pt x="324" y="237"/>
                  <a:pt x="324" y="237"/>
                  <a:pt x="324" y="237"/>
                </a:cubicBezTo>
                <a:lnTo>
                  <a:pt x="324" y="330"/>
                </a:lnTo>
                <a:close/>
                <a:moveTo>
                  <a:pt x="189" y="330"/>
                </a:moveTo>
                <a:cubicBezTo>
                  <a:pt x="216" y="330"/>
                  <a:pt x="216" y="330"/>
                  <a:pt x="216" y="330"/>
                </a:cubicBezTo>
                <a:cubicBezTo>
                  <a:pt x="216" y="302"/>
                  <a:pt x="216" y="302"/>
                  <a:pt x="216" y="302"/>
                </a:cubicBezTo>
                <a:cubicBezTo>
                  <a:pt x="216" y="287"/>
                  <a:pt x="216" y="273"/>
                  <a:pt x="215" y="261"/>
                </a:cubicBezTo>
                <a:cubicBezTo>
                  <a:pt x="216" y="261"/>
                  <a:pt x="216" y="261"/>
                  <a:pt x="216" y="261"/>
                </a:cubicBezTo>
                <a:cubicBezTo>
                  <a:pt x="222" y="272"/>
                  <a:pt x="231" y="284"/>
                  <a:pt x="239" y="294"/>
                </a:cubicBezTo>
                <a:cubicBezTo>
                  <a:pt x="267" y="330"/>
                  <a:pt x="267" y="330"/>
                  <a:pt x="267" y="330"/>
                </a:cubicBezTo>
                <a:cubicBezTo>
                  <a:pt x="298" y="330"/>
                  <a:pt x="298" y="330"/>
                  <a:pt x="298" y="330"/>
                </a:cubicBezTo>
                <a:cubicBezTo>
                  <a:pt x="298" y="237"/>
                  <a:pt x="298" y="237"/>
                  <a:pt x="298" y="237"/>
                </a:cubicBezTo>
                <a:cubicBezTo>
                  <a:pt x="271" y="237"/>
                  <a:pt x="271" y="237"/>
                  <a:pt x="271" y="237"/>
                </a:cubicBezTo>
                <a:cubicBezTo>
                  <a:pt x="271" y="264"/>
                  <a:pt x="271" y="264"/>
                  <a:pt x="271" y="264"/>
                </a:cubicBezTo>
                <a:cubicBezTo>
                  <a:pt x="271" y="278"/>
                  <a:pt x="271" y="291"/>
                  <a:pt x="273" y="303"/>
                </a:cubicBezTo>
                <a:cubicBezTo>
                  <a:pt x="273" y="303"/>
                  <a:pt x="273" y="303"/>
                  <a:pt x="273" y="303"/>
                </a:cubicBezTo>
                <a:cubicBezTo>
                  <a:pt x="267" y="292"/>
                  <a:pt x="259" y="281"/>
                  <a:pt x="251" y="271"/>
                </a:cubicBezTo>
                <a:cubicBezTo>
                  <a:pt x="224" y="237"/>
                  <a:pt x="224" y="237"/>
                  <a:pt x="224" y="237"/>
                </a:cubicBezTo>
                <a:cubicBezTo>
                  <a:pt x="189" y="237"/>
                  <a:pt x="189" y="237"/>
                  <a:pt x="189" y="237"/>
                </a:cubicBezTo>
                <a:lnTo>
                  <a:pt x="189" y="330"/>
                </a:lnTo>
                <a:close/>
                <a:moveTo>
                  <a:pt x="412" y="553"/>
                </a:moveTo>
                <a:cubicBezTo>
                  <a:pt x="174" y="553"/>
                  <a:pt x="174" y="553"/>
                  <a:pt x="174" y="553"/>
                </a:cubicBezTo>
                <a:cubicBezTo>
                  <a:pt x="174" y="576"/>
                  <a:pt x="174" y="576"/>
                  <a:pt x="174" y="576"/>
                </a:cubicBezTo>
                <a:cubicBezTo>
                  <a:pt x="412" y="576"/>
                  <a:pt x="412" y="576"/>
                  <a:pt x="412" y="576"/>
                </a:cubicBezTo>
                <a:lnTo>
                  <a:pt x="412" y="553"/>
                </a:lnTo>
                <a:close/>
                <a:moveTo>
                  <a:pt x="412" y="498"/>
                </a:moveTo>
                <a:cubicBezTo>
                  <a:pt x="174" y="498"/>
                  <a:pt x="174" y="498"/>
                  <a:pt x="174" y="498"/>
                </a:cubicBezTo>
                <a:cubicBezTo>
                  <a:pt x="174" y="521"/>
                  <a:pt x="174" y="521"/>
                  <a:pt x="174" y="521"/>
                </a:cubicBezTo>
                <a:cubicBezTo>
                  <a:pt x="412" y="521"/>
                  <a:pt x="412" y="521"/>
                  <a:pt x="412" y="521"/>
                </a:cubicBezTo>
                <a:lnTo>
                  <a:pt x="412" y="498"/>
                </a:lnTo>
                <a:close/>
                <a:moveTo>
                  <a:pt x="412" y="443"/>
                </a:moveTo>
                <a:cubicBezTo>
                  <a:pt x="174" y="443"/>
                  <a:pt x="174" y="443"/>
                  <a:pt x="174" y="443"/>
                </a:cubicBezTo>
                <a:cubicBezTo>
                  <a:pt x="174" y="466"/>
                  <a:pt x="174" y="466"/>
                  <a:pt x="174" y="466"/>
                </a:cubicBezTo>
                <a:cubicBezTo>
                  <a:pt x="412" y="466"/>
                  <a:pt x="412" y="466"/>
                  <a:pt x="412" y="466"/>
                </a:cubicBezTo>
                <a:lnTo>
                  <a:pt x="412" y="443"/>
                </a:lnTo>
                <a:close/>
                <a:moveTo>
                  <a:pt x="412" y="388"/>
                </a:moveTo>
                <a:cubicBezTo>
                  <a:pt x="174" y="388"/>
                  <a:pt x="174" y="388"/>
                  <a:pt x="174" y="388"/>
                </a:cubicBezTo>
                <a:cubicBezTo>
                  <a:pt x="174" y="411"/>
                  <a:pt x="174" y="411"/>
                  <a:pt x="174" y="411"/>
                </a:cubicBezTo>
                <a:cubicBezTo>
                  <a:pt x="412" y="411"/>
                  <a:pt x="412" y="411"/>
                  <a:pt x="412" y="411"/>
                </a:cubicBezTo>
                <a:lnTo>
                  <a:pt x="412" y="388"/>
                </a:lnTo>
                <a:close/>
                <a:moveTo>
                  <a:pt x="451" y="330"/>
                </a:moveTo>
                <a:cubicBezTo>
                  <a:pt x="483" y="330"/>
                  <a:pt x="483" y="330"/>
                  <a:pt x="483" y="330"/>
                </a:cubicBezTo>
                <a:cubicBezTo>
                  <a:pt x="496" y="290"/>
                  <a:pt x="496" y="290"/>
                  <a:pt x="496" y="290"/>
                </a:cubicBezTo>
                <a:cubicBezTo>
                  <a:pt x="499" y="280"/>
                  <a:pt x="501" y="271"/>
                  <a:pt x="503" y="261"/>
                </a:cubicBezTo>
                <a:cubicBezTo>
                  <a:pt x="504" y="261"/>
                  <a:pt x="504" y="261"/>
                  <a:pt x="504" y="261"/>
                </a:cubicBezTo>
                <a:cubicBezTo>
                  <a:pt x="505" y="272"/>
                  <a:pt x="507" y="280"/>
                  <a:pt x="510" y="290"/>
                </a:cubicBezTo>
                <a:cubicBezTo>
                  <a:pt x="521" y="330"/>
                  <a:pt x="521" y="330"/>
                  <a:pt x="521" y="330"/>
                </a:cubicBezTo>
                <a:cubicBezTo>
                  <a:pt x="553" y="330"/>
                  <a:pt x="553" y="330"/>
                  <a:pt x="553" y="330"/>
                </a:cubicBezTo>
                <a:cubicBezTo>
                  <a:pt x="587" y="237"/>
                  <a:pt x="587" y="237"/>
                  <a:pt x="587" y="237"/>
                </a:cubicBezTo>
                <a:cubicBezTo>
                  <a:pt x="557" y="237"/>
                  <a:pt x="557" y="237"/>
                  <a:pt x="557" y="237"/>
                </a:cubicBezTo>
                <a:cubicBezTo>
                  <a:pt x="546" y="275"/>
                  <a:pt x="546" y="275"/>
                  <a:pt x="546" y="275"/>
                </a:cubicBezTo>
                <a:cubicBezTo>
                  <a:pt x="543" y="286"/>
                  <a:pt x="541" y="297"/>
                  <a:pt x="539" y="307"/>
                </a:cubicBezTo>
                <a:cubicBezTo>
                  <a:pt x="538" y="307"/>
                  <a:pt x="538" y="307"/>
                  <a:pt x="538" y="307"/>
                </a:cubicBezTo>
                <a:cubicBezTo>
                  <a:pt x="536" y="297"/>
                  <a:pt x="534" y="287"/>
                  <a:pt x="531" y="276"/>
                </a:cubicBezTo>
                <a:cubicBezTo>
                  <a:pt x="521" y="237"/>
                  <a:pt x="521" y="237"/>
                  <a:pt x="521" y="237"/>
                </a:cubicBezTo>
                <a:cubicBezTo>
                  <a:pt x="489" y="237"/>
                  <a:pt x="489" y="237"/>
                  <a:pt x="489" y="237"/>
                </a:cubicBezTo>
                <a:cubicBezTo>
                  <a:pt x="478" y="275"/>
                  <a:pt x="478" y="275"/>
                  <a:pt x="478" y="275"/>
                </a:cubicBezTo>
                <a:cubicBezTo>
                  <a:pt x="475" y="286"/>
                  <a:pt x="471" y="298"/>
                  <a:pt x="469" y="308"/>
                </a:cubicBezTo>
                <a:cubicBezTo>
                  <a:pt x="469" y="308"/>
                  <a:pt x="469" y="308"/>
                  <a:pt x="469" y="308"/>
                </a:cubicBezTo>
                <a:cubicBezTo>
                  <a:pt x="467" y="298"/>
                  <a:pt x="464" y="286"/>
                  <a:pt x="461" y="275"/>
                </a:cubicBezTo>
                <a:cubicBezTo>
                  <a:pt x="451" y="237"/>
                  <a:pt x="451" y="237"/>
                  <a:pt x="451" y="237"/>
                </a:cubicBezTo>
                <a:cubicBezTo>
                  <a:pt x="419" y="237"/>
                  <a:pt x="419" y="237"/>
                  <a:pt x="419" y="237"/>
                </a:cubicBezTo>
                <a:lnTo>
                  <a:pt x="451" y="330"/>
                </a:lnTo>
                <a:close/>
                <a:moveTo>
                  <a:pt x="701" y="553"/>
                </a:moveTo>
                <a:cubicBezTo>
                  <a:pt x="464" y="553"/>
                  <a:pt x="464" y="553"/>
                  <a:pt x="464" y="553"/>
                </a:cubicBezTo>
                <a:cubicBezTo>
                  <a:pt x="464" y="576"/>
                  <a:pt x="464" y="576"/>
                  <a:pt x="464" y="576"/>
                </a:cubicBezTo>
                <a:cubicBezTo>
                  <a:pt x="701" y="576"/>
                  <a:pt x="701" y="576"/>
                  <a:pt x="701" y="576"/>
                </a:cubicBezTo>
                <a:lnTo>
                  <a:pt x="701" y="553"/>
                </a:lnTo>
                <a:close/>
                <a:moveTo>
                  <a:pt x="701" y="498"/>
                </a:moveTo>
                <a:cubicBezTo>
                  <a:pt x="464" y="498"/>
                  <a:pt x="464" y="498"/>
                  <a:pt x="464" y="498"/>
                </a:cubicBezTo>
                <a:cubicBezTo>
                  <a:pt x="464" y="521"/>
                  <a:pt x="464" y="521"/>
                  <a:pt x="464" y="521"/>
                </a:cubicBezTo>
                <a:cubicBezTo>
                  <a:pt x="701" y="521"/>
                  <a:pt x="701" y="521"/>
                  <a:pt x="701" y="521"/>
                </a:cubicBezTo>
                <a:lnTo>
                  <a:pt x="701" y="498"/>
                </a:lnTo>
                <a:close/>
                <a:moveTo>
                  <a:pt x="701" y="443"/>
                </a:moveTo>
                <a:cubicBezTo>
                  <a:pt x="464" y="443"/>
                  <a:pt x="464" y="443"/>
                  <a:pt x="464" y="443"/>
                </a:cubicBezTo>
                <a:cubicBezTo>
                  <a:pt x="464" y="466"/>
                  <a:pt x="464" y="466"/>
                  <a:pt x="464" y="466"/>
                </a:cubicBezTo>
                <a:cubicBezTo>
                  <a:pt x="701" y="466"/>
                  <a:pt x="701" y="466"/>
                  <a:pt x="701" y="466"/>
                </a:cubicBezTo>
                <a:lnTo>
                  <a:pt x="701" y="443"/>
                </a:lnTo>
                <a:close/>
                <a:moveTo>
                  <a:pt x="701" y="388"/>
                </a:moveTo>
                <a:cubicBezTo>
                  <a:pt x="464" y="388"/>
                  <a:pt x="464" y="388"/>
                  <a:pt x="464" y="388"/>
                </a:cubicBezTo>
                <a:cubicBezTo>
                  <a:pt x="464" y="411"/>
                  <a:pt x="464" y="411"/>
                  <a:pt x="464" y="411"/>
                </a:cubicBezTo>
                <a:cubicBezTo>
                  <a:pt x="701" y="411"/>
                  <a:pt x="701" y="411"/>
                  <a:pt x="701" y="411"/>
                </a:cubicBezTo>
                <a:lnTo>
                  <a:pt x="701" y="388"/>
                </a:lnTo>
                <a:close/>
              </a:path>
            </a:pathLst>
          </a:custGeom>
          <a:solidFill>
            <a:srgbClr val="EDB50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65" name="TextovéPole 64"/>
          <p:cNvSpPr txBox="1"/>
          <p:nvPr/>
        </p:nvSpPr>
        <p:spPr>
          <a:xfrm>
            <a:off x="1830940" y="4942514"/>
            <a:ext cx="1408610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cs-CZ" sz="16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Tisk</a:t>
            </a:r>
            <a:br>
              <a:rPr lang="cs-CZ" sz="16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</a:br>
            <a:r>
              <a:rPr lang="cs-CZ" sz="16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17 %</a:t>
            </a:r>
          </a:p>
        </p:txBody>
      </p:sp>
      <p:grpSp>
        <p:nvGrpSpPr>
          <p:cNvPr id="66" name="Group 140"/>
          <p:cNvGrpSpPr>
            <a:grpSpLocks noChangeAspect="1"/>
          </p:cNvGrpSpPr>
          <p:nvPr/>
        </p:nvGrpSpPr>
        <p:grpSpPr>
          <a:xfrm>
            <a:off x="3354739" y="4375116"/>
            <a:ext cx="1185722" cy="330522"/>
            <a:chOff x="1136650" y="3252788"/>
            <a:chExt cx="814388" cy="227012"/>
          </a:xfrm>
          <a:solidFill>
            <a:srgbClr val="EDB501"/>
          </a:solidFill>
        </p:grpSpPr>
        <p:sp>
          <p:nvSpPr>
            <p:cNvPr id="67" name="Freeform 15"/>
            <p:cNvSpPr>
              <a:spLocks/>
            </p:cNvSpPr>
            <p:nvPr/>
          </p:nvSpPr>
          <p:spPr bwMode="auto">
            <a:xfrm>
              <a:off x="1136650" y="3252788"/>
              <a:ext cx="814388" cy="106363"/>
            </a:xfrm>
            <a:custGeom>
              <a:avLst/>
              <a:gdLst/>
              <a:ahLst/>
              <a:cxnLst>
                <a:cxn ang="0">
                  <a:pos x="1133" y="89"/>
                </a:cxn>
                <a:cxn ang="0">
                  <a:pos x="886" y="32"/>
                </a:cxn>
                <a:cxn ang="0">
                  <a:pos x="798" y="114"/>
                </a:cxn>
                <a:cxn ang="0">
                  <a:pos x="709" y="32"/>
                </a:cxn>
                <a:cxn ang="0">
                  <a:pos x="462" y="89"/>
                </a:cxn>
                <a:cxn ang="0">
                  <a:pos x="0" y="209"/>
                </a:cxn>
                <a:cxn ang="0">
                  <a:pos x="544" y="171"/>
                </a:cxn>
                <a:cxn ang="0">
                  <a:pos x="962" y="177"/>
                </a:cxn>
                <a:cxn ang="0">
                  <a:pos x="1596" y="209"/>
                </a:cxn>
                <a:cxn ang="0">
                  <a:pos x="1133" y="89"/>
                </a:cxn>
              </a:cxnLst>
              <a:rect l="0" t="0" r="r" b="b"/>
              <a:pathLst>
                <a:path w="1596" h="209">
                  <a:moveTo>
                    <a:pt x="1133" y="89"/>
                  </a:moveTo>
                  <a:cubicBezTo>
                    <a:pt x="1038" y="25"/>
                    <a:pt x="918" y="0"/>
                    <a:pt x="886" y="32"/>
                  </a:cubicBezTo>
                  <a:cubicBezTo>
                    <a:pt x="855" y="63"/>
                    <a:pt x="798" y="114"/>
                    <a:pt x="798" y="114"/>
                  </a:cubicBezTo>
                  <a:cubicBezTo>
                    <a:pt x="798" y="114"/>
                    <a:pt x="741" y="63"/>
                    <a:pt x="709" y="32"/>
                  </a:cubicBezTo>
                  <a:cubicBezTo>
                    <a:pt x="677" y="0"/>
                    <a:pt x="557" y="25"/>
                    <a:pt x="462" y="89"/>
                  </a:cubicBezTo>
                  <a:cubicBezTo>
                    <a:pt x="367" y="152"/>
                    <a:pt x="0" y="209"/>
                    <a:pt x="0" y="209"/>
                  </a:cubicBezTo>
                  <a:cubicBezTo>
                    <a:pt x="0" y="209"/>
                    <a:pt x="437" y="152"/>
                    <a:pt x="544" y="171"/>
                  </a:cubicBezTo>
                  <a:cubicBezTo>
                    <a:pt x="652" y="190"/>
                    <a:pt x="785" y="190"/>
                    <a:pt x="962" y="177"/>
                  </a:cubicBezTo>
                  <a:cubicBezTo>
                    <a:pt x="1140" y="165"/>
                    <a:pt x="1596" y="209"/>
                    <a:pt x="1596" y="209"/>
                  </a:cubicBezTo>
                  <a:cubicBezTo>
                    <a:pt x="1596" y="209"/>
                    <a:pt x="1228" y="152"/>
                    <a:pt x="1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8" name="Freeform 16"/>
            <p:cNvSpPr>
              <a:spLocks/>
            </p:cNvSpPr>
            <p:nvPr/>
          </p:nvSpPr>
          <p:spPr bwMode="auto">
            <a:xfrm>
              <a:off x="1174750" y="3340100"/>
              <a:ext cx="744538" cy="139700"/>
            </a:xfrm>
            <a:custGeom>
              <a:avLst/>
              <a:gdLst/>
              <a:ahLst/>
              <a:cxnLst>
                <a:cxn ang="0">
                  <a:pos x="0" y="38"/>
                </a:cxn>
                <a:cxn ang="0">
                  <a:pos x="473" y="21"/>
                </a:cxn>
                <a:cxn ang="0">
                  <a:pos x="869" y="26"/>
                </a:cxn>
                <a:cxn ang="0">
                  <a:pos x="1461" y="38"/>
                </a:cxn>
                <a:cxn ang="0">
                  <a:pos x="1241" y="76"/>
                </a:cxn>
                <a:cxn ang="0">
                  <a:pos x="730" y="275"/>
                </a:cxn>
                <a:cxn ang="0">
                  <a:pos x="249" y="93"/>
                </a:cxn>
                <a:cxn ang="0">
                  <a:pos x="0" y="38"/>
                </a:cxn>
              </a:cxnLst>
              <a:rect l="0" t="0" r="r" b="b"/>
              <a:pathLst>
                <a:path w="1461" h="275">
                  <a:moveTo>
                    <a:pt x="0" y="38"/>
                  </a:moveTo>
                  <a:cubicBezTo>
                    <a:pt x="0" y="38"/>
                    <a:pt x="295" y="0"/>
                    <a:pt x="473" y="21"/>
                  </a:cubicBezTo>
                  <a:cubicBezTo>
                    <a:pt x="650" y="42"/>
                    <a:pt x="869" y="26"/>
                    <a:pt x="869" y="26"/>
                  </a:cubicBezTo>
                  <a:cubicBezTo>
                    <a:pt x="869" y="26"/>
                    <a:pt x="1127" y="13"/>
                    <a:pt x="1461" y="38"/>
                  </a:cubicBezTo>
                  <a:cubicBezTo>
                    <a:pt x="1461" y="38"/>
                    <a:pt x="1296" y="51"/>
                    <a:pt x="1241" y="76"/>
                  </a:cubicBezTo>
                  <a:cubicBezTo>
                    <a:pt x="1186" y="101"/>
                    <a:pt x="1068" y="275"/>
                    <a:pt x="730" y="275"/>
                  </a:cubicBezTo>
                  <a:cubicBezTo>
                    <a:pt x="730" y="275"/>
                    <a:pt x="405" y="266"/>
                    <a:pt x="249" y="93"/>
                  </a:cubicBezTo>
                  <a:cubicBezTo>
                    <a:pt x="249" y="93"/>
                    <a:pt x="156" y="13"/>
                    <a:pt x="0" y="3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69" name="TextovéPole 68"/>
          <p:cNvSpPr txBox="1"/>
          <p:nvPr/>
        </p:nvSpPr>
        <p:spPr>
          <a:xfrm>
            <a:off x="3166188" y="4943912"/>
            <a:ext cx="1657481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cs-CZ" sz="16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Ústní informace</a:t>
            </a:r>
            <a:br>
              <a:rPr lang="cs-CZ" sz="16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</a:br>
            <a:r>
              <a:rPr lang="cs-CZ" sz="16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10 %</a:t>
            </a:r>
          </a:p>
        </p:txBody>
      </p:sp>
      <p:pic>
        <p:nvPicPr>
          <p:cNvPr id="70" name="Obrázek 6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7720"/>
          <a:stretch/>
        </p:blipFill>
        <p:spPr>
          <a:xfrm>
            <a:off x="4924869" y="4337774"/>
            <a:ext cx="1091783" cy="444547"/>
          </a:xfrm>
          <a:prstGeom prst="rect">
            <a:avLst/>
          </a:prstGeom>
        </p:spPr>
      </p:pic>
      <p:sp>
        <p:nvSpPr>
          <p:cNvPr id="71" name="TextovéPole 70"/>
          <p:cNvSpPr txBox="1"/>
          <p:nvPr/>
        </p:nvSpPr>
        <p:spPr>
          <a:xfrm>
            <a:off x="4702773" y="4945310"/>
            <a:ext cx="1657481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cs-CZ" sz="16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Zkušenost s PP</a:t>
            </a:r>
            <a:br>
              <a:rPr lang="cs-CZ" sz="16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</a:br>
            <a:r>
              <a:rPr lang="cs-CZ" sz="16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10 %</a:t>
            </a:r>
          </a:p>
        </p:txBody>
      </p:sp>
      <p:sp>
        <p:nvSpPr>
          <p:cNvPr id="73" name="TextovéPole 72"/>
          <p:cNvSpPr txBox="1"/>
          <p:nvPr/>
        </p:nvSpPr>
        <p:spPr>
          <a:xfrm>
            <a:off x="6264525" y="4946708"/>
            <a:ext cx="1742798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cs-CZ" sz="16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Leták/Výzva od ČP</a:t>
            </a:r>
            <a:br>
              <a:rPr lang="cs-CZ" sz="16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</a:br>
            <a:r>
              <a:rPr lang="cs-CZ" sz="16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10 %</a:t>
            </a:r>
          </a:p>
        </p:txBody>
      </p:sp>
      <p:grpSp>
        <p:nvGrpSpPr>
          <p:cNvPr id="74" name="Skupina 73"/>
          <p:cNvGrpSpPr/>
          <p:nvPr/>
        </p:nvGrpSpPr>
        <p:grpSpPr>
          <a:xfrm>
            <a:off x="6797946" y="4326540"/>
            <a:ext cx="385851" cy="508994"/>
            <a:chOff x="4484753" y="3584467"/>
            <a:chExt cx="286278" cy="377643"/>
          </a:xfrm>
          <a:solidFill>
            <a:srgbClr val="EDB501"/>
          </a:solidFill>
        </p:grpSpPr>
        <p:sp>
          <p:nvSpPr>
            <p:cNvPr id="75" name="Freeform 43"/>
            <p:cNvSpPr>
              <a:spLocks noEditPoints="1"/>
            </p:cNvSpPr>
            <p:nvPr/>
          </p:nvSpPr>
          <p:spPr bwMode="auto">
            <a:xfrm>
              <a:off x="4484753" y="3584467"/>
              <a:ext cx="286278" cy="377643"/>
            </a:xfrm>
            <a:custGeom>
              <a:avLst/>
              <a:gdLst>
                <a:gd name="T0" fmla="*/ 98 w 102"/>
                <a:gd name="T1" fmla="*/ 0 h 134"/>
                <a:gd name="T2" fmla="*/ 4 w 102"/>
                <a:gd name="T3" fmla="*/ 0 h 134"/>
                <a:gd name="T4" fmla="*/ 0 w 102"/>
                <a:gd name="T5" fmla="*/ 5 h 134"/>
                <a:gd name="T6" fmla="*/ 0 w 102"/>
                <a:gd name="T7" fmla="*/ 102 h 134"/>
                <a:gd name="T8" fmla="*/ 1 w 102"/>
                <a:gd name="T9" fmla="*/ 105 h 134"/>
                <a:gd name="T10" fmla="*/ 29 w 102"/>
                <a:gd name="T11" fmla="*/ 132 h 134"/>
                <a:gd name="T12" fmla="*/ 31 w 102"/>
                <a:gd name="T13" fmla="*/ 134 h 134"/>
                <a:gd name="T14" fmla="*/ 98 w 102"/>
                <a:gd name="T15" fmla="*/ 133 h 134"/>
                <a:gd name="T16" fmla="*/ 102 w 102"/>
                <a:gd name="T17" fmla="*/ 129 h 134"/>
                <a:gd name="T18" fmla="*/ 102 w 102"/>
                <a:gd name="T19" fmla="*/ 5 h 134"/>
                <a:gd name="T20" fmla="*/ 98 w 102"/>
                <a:gd name="T21" fmla="*/ 0 h 134"/>
                <a:gd name="T22" fmla="*/ 95 w 102"/>
                <a:gd name="T23" fmla="*/ 124 h 134"/>
                <a:gd name="T24" fmla="*/ 93 w 102"/>
                <a:gd name="T25" fmla="*/ 126 h 134"/>
                <a:gd name="T26" fmla="*/ 35 w 102"/>
                <a:gd name="T27" fmla="*/ 126 h 134"/>
                <a:gd name="T28" fmla="*/ 33 w 102"/>
                <a:gd name="T29" fmla="*/ 125 h 134"/>
                <a:gd name="T30" fmla="*/ 8 w 102"/>
                <a:gd name="T31" fmla="*/ 101 h 134"/>
                <a:gd name="T32" fmla="*/ 7 w 102"/>
                <a:gd name="T33" fmla="*/ 98 h 134"/>
                <a:gd name="T34" fmla="*/ 7 w 102"/>
                <a:gd name="T35" fmla="*/ 9 h 134"/>
                <a:gd name="T36" fmla="*/ 9 w 102"/>
                <a:gd name="T37" fmla="*/ 8 h 134"/>
                <a:gd name="T38" fmla="*/ 93 w 102"/>
                <a:gd name="T39" fmla="*/ 8 h 134"/>
                <a:gd name="T40" fmla="*/ 95 w 102"/>
                <a:gd name="T41" fmla="*/ 9 h 134"/>
                <a:gd name="T42" fmla="*/ 95 w 102"/>
                <a:gd name="T43" fmla="*/ 12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2" h="134">
                  <a:moveTo>
                    <a:pt x="98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3"/>
                    <a:pt x="0" y="104"/>
                    <a:pt x="1" y="105"/>
                  </a:cubicBezTo>
                  <a:cubicBezTo>
                    <a:pt x="29" y="132"/>
                    <a:pt x="29" y="132"/>
                    <a:pt x="29" y="132"/>
                  </a:cubicBezTo>
                  <a:cubicBezTo>
                    <a:pt x="29" y="133"/>
                    <a:pt x="30" y="133"/>
                    <a:pt x="31" y="134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100" y="133"/>
                    <a:pt x="102" y="131"/>
                    <a:pt x="102" y="129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2"/>
                    <a:pt x="100" y="0"/>
                    <a:pt x="98" y="0"/>
                  </a:cubicBezTo>
                  <a:close/>
                  <a:moveTo>
                    <a:pt x="95" y="124"/>
                  </a:moveTo>
                  <a:cubicBezTo>
                    <a:pt x="95" y="125"/>
                    <a:pt x="94" y="126"/>
                    <a:pt x="93" y="126"/>
                  </a:cubicBezTo>
                  <a:cubicBezTo>
                    <a:pt x="35" y="126"/>
                    <a:pt x="35" y="126"/>
                    <a:pt x="35" y="126"/>
                  </a:cubicBezTo>
                  <a:cubicBezTo>
                    <a:pt x="35" y="126"/>
                    <a:pt x="33" y="125"/>
                    <a:pt x="33" y="12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8" y="100"/>
                    <a:pt x="7" y="99"/>
                    <a:pt x="7" y="9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8"/>
                    <a:pt x="8" y="8"/>
                    <a:pt x="9" y="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94" y="8"/>
                    <a:pt x="95" y="8"/>
                    <a:pt x="95" y="9"/>
                  </a:cubicBezTo>
                  <a:lnTo>
                    <a:pt x="95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6" name="Freeform 44"/>
            <p:cNvSpPr>
              <a:spLocks/>
            </p:cNvSpPr>
            <p:nvPr/>
          </p:nvSpPr>
          <p:spPr bwMode="auto">
            <a:xfrm>
              <a:off x="4501504" y="3860086"/>
              <a:ext cx="82229" cy="82229"/>
            </a:xfrm>
            <a:custGeom>
              <a:avLst/>
              <a:gdLst>
                <a:gd name="T0" fmla="*/ 29 w 29"/>
                <a:gd name="T1" fmla="*/ 5 h 29"/>
                <a:gd name="T2" fmla="*/ 24 w 29"/>
                <a:gd name="T3" fmla="*/ 0 h 29"/>
                <a:gd name="T4" fmla="*/ 0 w 29"/>
                <a:gd name="T5" fmla="*/ 0 h 29"/>
                <a:gd name="T6" fmla="*/ 29 w 29"/>
                <a:gd name="T7" fmla="*/ 29 h 29"/>
                <a:gd name="T8" fmla="*/ 29 w 29"/>
                <a:gd name="T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9">
                  <a:moveTo>
                    <a:pt x="29" y="5"/>
                  </a:moveTo>
                  <a:cubicBezTo>
                    <a:pt x="29" y="3"/>
                    <a:pt x="27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29"/>
                    <a:pt x="29" y="29"/>
                    <a:pt x="29" y="29"/>
                  </a:cubicBezTo>
                  <a:lnTo>
                    <a:pt x="29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7" name="Freeform 45"/>
            <p:cNvSpPr>
              <a:spLocks/>
            </p:cNvSpPr>
            <p:nvPr/>
          </p:nvSpPr>
          <p:spPr bwMode="auto">
            <a:xfrm>
              <a:off x="4527390" y="3686492"/>
              <a:ext cx="205572" cy="16750"/>
            </a:xfrm>
            <a:custGeom>
              <a:avLst/>
              <a:gdLst>
                <a:gd name="T0" fmla="*/ 73 w 73"/>
                <a:gd name="T1" fmla="*/ 3 h 6"/>
                <a:gd name="T2" fmla="*/ 70 w 73"/>
                <a:gd name="T3" fmla="*/ 6 h 6"/>
                <a:gd name="T4" fmla="*/ 3 w 73"/>
                <a:gd name="T5" fmla="*/ 6 h 6"/>
                <a:gd name="T6" fmla="*/ 0 w 73"/>
                <a:gd name="T7" fmla="*/ 3 h 6"/>
                <a:gd name="T8" fmla="*/ 0 w 73"/>
                <a:gd name="T9" fmla="*/ 3 h 6"/>
                <a:gd name="T10" fmla="*/ 3 w 73"/>
                <a:gd name="T11" fmla="*/ 0 h 6"/>
                <a:gd name="T12" fmla="*/ 70 w 73"/>
                <a:gd name="T13" fmla="*/ 0 h 6"/>
                <a:gd name="T14" fmla="*/ 73 w 73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6">
                  <a:moveTo>
                    <a:pt x="73" y="3"/>
                  </a:moveTo>
                  <a:cubicBezTo>
                    <a:pt x="73" y="5"/>
                    <a:pt x="72" y="6"/>
                    <a:pt x="7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2" y="0"/>
                    <a:pt x="73" y="1"/>
                    <a:pt x="7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8" name="Freeform 46"/>
            <p:cNvSpPr>
              <a:spLocks/>
            </p:cNvSpPr>
            <p:nvPr/>
          </p:nvSpPr>
          <p:spPr bwMode="auto">
            <a:xfrm>
              <a:off x="4527390" y="3727605"/>
              <a:ext cx="205572" cy="18273"/>
            </a:xfrm>
            <a:custGeom>
              <a:avLst/>
              <a:gdLst>
                <a:gd name="T0" fmla="*/ 73 w 73"/>
                <a:gd name="T1" fmla="*/ 3 h 6"/>
                <a:gd name="T2" fmla="*/ 70 w 73"/>
                <a:gd name="T3" fmla="*/ 6 h 6"/>
                <a:gd name="T4" fmla="*/ 3 w 73"/>
                <a:gd name="T5" fmla="*/ 6 h 6"/>
                <a:gd name="T6" fmla="*/ 0 w 73"/>
                <a:gd name="T7" fmla="*/ 3 h 6"/>
                <a:gd name="T8" fmla="*/ 0 w 73"/>
                <a:gd name="T9" fmla="*/ 3 h 6"/>
                <a:gd name="T10" fmla="*/ 3 w 73"/>
                <a:gd name="T11" fmla="*/ 0 h 6"/>
                <a:gd name="T12" fmla="*/ 70 w 73"/>
                <a:gd name="T13" fmla="*/ 0 h 6"/>
                <a:gd name="T14" fmla="*/ 73 w 73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6">
                  <a:moveTo>
                    <a:pt x="73" y="3"/>
                  </a:moveTo>
                  <a:cubicBezTo>
                    <a:pt x="73" y="5"/>
                    <a:pt x="72" y="6"/>
                    <a:pt x="7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2" y="0"/>
                    <a:pt x="73" y="2"/>
                    <a:pt x="7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9" name="Freeform 47"/>
            <p:cNvSpPr>
              <a:spLocks/>
            </p:cNvSpPr>
            <p:nvPr/>
          </p:nvSpPr>
          <p:spPr bwMode="auto">
            <a:xfrm>
              <a:off x="4527390" y="3770243"/>
              <a:ext cx="205572" cy="19795"/>
            </a:xfrm>
            <a:custGeom>
              <a:avLst/>
              <a:gdLst>
                <a:gd name="T0" fmla="*/ 73 w 73"/>
                <a:gd name="T1" fmla="*/ 4 h 7"/>
                <a:gd name="T2" fmla="*/ 70 w 73"/>
                <a:gd name="T3" fmla="*/ 7 h 7"/>
                <a:gd name="T4" fmla="*/ 3 w 73"/>
                <a:gd name="T5" fmla="*/ 7 h 7"/>
                <a:gd name="T6" fmla="*/ 0 w 73"/>
                <a:gd name="T7" fmla="*/ 4 h 7"/>
                <a:gd name="T8" fmla="*/ 0 w 73"/>
                <a:gd name="T9" fmla="*/ 4 h 7"/>
                <a:gd name="T10" fmla="*/ 3 w 73"/>
                <a:gd name="T11" fmla="*/ 1 h 7"/>
                <a:gd name="T12" fmla="*/ 70 w 73"/>
                <a:gd name="T13" fmla="*/ 1 h 7"/>
                <a:gd name="T14" fmla="*/ 73 w 73"/>
                <a:gd name="T1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7">
                  <a:moveTo>
                    <a:pt x="73" y="4"/>
                  </a:moveTo>
                  <a:cubicBezTo>
                    <a:pt x="73" y="5"/>
                    <a:pt x="72" y="7"/>
                    <a:pt x="70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1"/>
                    <a:pt x="3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2" y="0"/>
                    <a:pt x="73" y="2"/>
                    <a:pt x="7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0" name="Freeform 48"/>
            <p:cNvSpPr>
              <a:spLocks/>
            </p:cNvSpPr>
            <p:nvPr/>
          </p:nvSpPr>
          <p:spPr bwMode="auto">
            <a:xfrm>
              <a:off x="4527390" y="3815925"/>
              <a:ext cx="205572" cy="16750"/>
            </a:xfrm>
            <a:custGeom>
              <a:avLst/>
              <a:gdLst>
                <a:gd name="T0" fmla="*/ 73 w 73"/>
                <a:gd name="T1" fmla="*/ 3 h 6"/>
                <a:gd name="T2" fmla="*/ 70 w 73"/>
                <a:gd name="T3" fmla="*/ 6 h 6"/>
                <a:gd name="T4" fmla="*/ 3 w 73"/>
                <a:gd name="T5" fmla="*/ 6 h 6"/>
                <a:gd name="T6" fmla="*/ 0 w 73"/>
                <a:gd name="T7" fmla="*/ 3 h 6"/>
                <a:gd name="T8" fmla="*/ 0 w 73"/>
                <a:gd name="T9" fmla="*/ 3 h 6"/>
                <a:gd name="T10" fmla="*/ 3 w 73"/>
                <a:gd name="T11" fmla="*/ 0 h 6"/>
                <a:gd name="T12" fmla="*/ 70 w 73"/>
                <a:gd name="T13" fmla="*/ 0 h 6"/>
                <a:gd name="T14" fmla="*/ 73 w 73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6">
                  <a:moveTo>
                    <a:pt x="73" y="3"/>
                  </a:moveTo>
                  <a:cubicBezTo>
                    <a:pt x="73" y="5"/>
                    <a:pt x="72" y="6"/>
                    <a:pt x="7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2" y="0"/>
                    <a:pt x="73" y="1"/>
                    <a:pt x="7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9" name="TextovéPole 8"/>
          <p:cNvSpPr txBox="1"/>
          <p:nvPr/>
        </p:nvSpPr>
        <p:spPr>
          <a:xfrm>
            <a:off x="7835318" y="4303553"/>
            <a:ext cx="1035554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cs-CZ" sz="14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Jiné 15 %</a:t>
            </a:r>
            <a:br>
              <a:rPr lang="cs-CZ" sz="14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</a:br>
            <a:r>
              <a:rPr lang="cs-CZ" sz="14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Nevím 6 %</a:t>
            </a:r>
          </a:p>
        </p:txBody>
      </p:sp>
    </p:spTree>
    <p:extLst>
      <p:ext uri="{BB962C8B-B14F-4D97-AF65-F5344CB8AC3E}">
        <p14:creationId xmlns:p14="http://schemas.microsoft.com/office/powerpoint/2010/main" val="445291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15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noProof="1"/>
              <a:t>Ipsos pro AMSP: Výzkum k projektu Pošta Partner</a:t>
            </a:r>
            <a:endParaRPr lang="cs-CZ" sz="1467" noProof="1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6" y="8475"/>
            <a:ext cx="9280761" cy="626296"/>
          </a:xfrm>
        </p:spPr>
        <p:txBody>
          <a:bodyPr>
            <a:noAutofit/>
          </a:bodyPr>
          <a:lstStyle/>
          <a:p>
            <a:r>
              <a:rPr lang="cs-CZ" sz="2667" dirty="0"/>
              <a:t>Polovina lidí by uvítala provoz Pošty Partner v obci, naopak nesouhlas s tím vyslovuje jen 18 %  občanů.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31371" y="5925277"/>
            <a:ext cx="10369152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333" dirty="0">
                <a:solidFill>
                  <a:srgbClr val="404040"/>
                </a:solidFill>
                <a:latin typeface="Calibri"/>
              </a:rPr>
              <a:t>Q4. Uvítali byste, kdyby místo pošty ve Vaší obci fungovala Pošta Partner? Q5. A co by Vám na tom vadilo? Proč byste to neuvítali?</a:t>
            </a:r>
            <a:br>
              <a:rPr lang="cs-CZ" sz="1333" dirty="0">
                <a:solidFill>
                  <a:srgbClr val="404040"/>
                </a:solidFill>
                <a:latin typeface="Calibri"/>
              </a:rPr>
            </a:br>
            <a:r>
              <a:rPr lang="cs-CZ" sz="1333" i="1" kern="0" dirty="0">
                <a:solidFill>
                  <a:srgbClr val="404040"/>
                </a:solidFill>
                <a:latin typeface="Calibri"/>
              </a:rPr>
              <a:t>Báze: 260/47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54414" y="1220755"/>
            <a:ext cx="4868320" cy="4873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1219170">
              <a:lnSpc>
                <a:spcPts val="1867"/>
              </a:lnSpc>
              <a:defRPr/>
            </a:pPr>
            <a:r>
              <a:rPr lang="cs-CZ" sz="2133" b="1" kern="0" dirty="0">
                <a:solidFill>
                  <a:srgbClr val="404040"/>
                </a:solidFill>
                <a:latin typeface="Calibri"/>
              </a:rPr>
              <a:t>Uvítali by lidé provoz Pošty Partner v obci?</a:t>
            </a:r>
            <a:br>
              <a:rPr lang="cs-CZ" sz="2133" b="1" kern="0" dirty="0">
                <a:solidFill>
                  <a:srgbClr val="404040"/>
                </a:solidFill>
                <a:latin typeface="Calibri"/>
              </a:rPr>
            </a:br>
            <a:r>
              <a:rPr lang="cs-CZ" sz="1867" b="1" kern="0" dirty="0">
                <a:solidFill>
                  <a:srgbClr val="404040"/>
                </a:solidFill>
                <a:latin typeface="Calibri"/>
              </a:rPr>
              <a:t>v %</a:t>
            </a:r>
          </a:p>
        </p:txBody>
      </p:sp>
      <p:sp>
        <p:nvSpPr>
          <p:cNvPr id="27" name="Zaoblený obdélník 26"/>
          <p:cNvSpPr/>
          <p:nvPr/>
        </p:nvSpPr>
        <p:spPr>
          <a:xfrm>
            <a:off x="9200306" y="1220755"/>
            <a:ext cx="2560324" cy="466243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cs-CZ" sz="1600" b="1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Komentář AMSP ČR:</a:t>
            </a:r>
          </a:p>
          <a:p>
            <a:pPr algn="ctr" defTabSz="1219170"/>
            <a:r>
              <a:rPr lang="cs-CZ" sz="1600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Je zřejmé, že provozování poštovních služeb podnikateli není pro většinu místních obyvatel bariérou.</a:t>
            </a:r>
            <a:r>
              <a:rPr lang="cs-CZ" sz="1600" b="1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 </a:t>
            </a: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</p:txBody>
      </p:sp>
      <p:graphicFrame>
        <p:nvGraphicFramePr>
          <p:cNvPr id="15" name="Zástupný symbol pro obsah 6"/>
          <p:cNvGraphicFramePr>
            <a:graphicFrameLocks noChangeAspect="1"/>
          </p:cNvGraphicFramePr>
          <p:nvPr>
            <p:extLst/>
          </p:nvPr>
        </p:nvGraphicFramePr>
        <p:xfrm>
          <a:off x="47329" y="1508788"/>
          <a:ext cx="8442753" cy="3948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ovéPole 15"/>
          <p:cNvSpPr txBox="1"/>
          <p:nvPr/>
        </p:nvSpPr>
        <p:spPr>
          <a:xfrm>
            <a:off x="2159563" y="1700808"/>
            <a:ext cx="294863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ct val="200000"/>
              </a:lnSpc>
              <a:defRPr/>
            </a:pPr>
            <a:r>
              <a:rPr lang="en-US" sz="1600" kern="0" dirty="0">
                <a:solidFill>
                  <a:srgbClr val="10253F"/>
                </a:solidFill>
                <a:latin typeface="Calibri"/>
                <a:sym typeface="Wingdings"/>
              </a:rPr>
              <a:t></a:t>
            </a:r>
            <a:r>
              <a:rPr lang="en-US" sz="1467" kern="0" dirty="0">
                <a:solidFill>
                  <a:srgbClr val="404040"/>
                </a:solidFill>
                <a:latin typeface="Calibri"/>
                <a:sym typeface="Wingdings"/>
              </a:rPr>
              <a:t> </a:t>
            </a:r>
            <a:r>
              <a:rPr lang="cs-CZ" sz="1467" kern="0" dirty="0">
                <a:solidFill>
                  <a:srgbClr val="404040"/>
                </a:solidFill>
                <a:latin typeface="Calibri"/>
                <a:sym typeface="Wingdings"/>
              </a:rPr>
              <a:t>+ </a:t>
            </a:r>
            <a:r>
              <a:rPr lang="en-US" sz="1600" kern="0" dirty="0">
                <a:solidFill>
                  <a:srgbClr val="008BCA"/>
                </a:solidFill>
                <a:latin typeface="Calibri"/>
                <a:sym typeface="Wingdings"/>
              </a:rPr>
              <a:t> </a:t>
            </a:r>
            <a:r>
              <a:rPr lang="cs-CZ" sz="1600" b="1" i="1" kern="0" dirty="0">
                <a:solidFill>
                  <a:srgbClr val="404040"/>
                </a:solidFill>
                <a:latin typeface="Calibri"/>
                <a:sym typeface="Wingdings"/>
              </a:rPr>
              <a:t>Ano</a:t>
            </a:r>
            <a:br>
              <a:rPr lang="cs-CZ" sz="1600" b="1" i="1" kern="0" dirty="0">
                <a:solidFill>
                  <a:srgbClr val="404040"/>
                </a:solidFill>
                <a:latin typeface="Calibri"/>
                <a:sym typeface="Wingdings"/>
              </a:rPr>
            </a:br>
            <a:r>
              <a:rPr lang="en-US" sz="1600" kern="0" dirty="0">
                <a:solidFill>
                  <a:srgbClr val="10253F"/>
                </a:solidFill>
                <a:latin typeface="Calibri"/>
                <a:sym typeface="Wingdings"/>
              </a:rPr>
              <a:t></a:t>
            </a:r>
            <a:r>
              <a:rPr lang="en-US" sz="1467" kern="0" dirty="0">
                <a:solidFill>
                  <a:srgbClr val="404040"/>
                </a:solidFill>
                <a:latin typeface="Calibri"/>
                <a:sym typeface="Wingdings"/>
              </a:rPr>
              <a:t> </a:t>
            </a:r>
            <a:r>
              <a:rPr lang="cs-CZ" sz="1467" kern="0" dirty="0">
                <a:solidFill>
                  <a:srgbClr val="404040"/>
                </a:solidFill>
                <a:latin typeface="Calibri"/>
                <a:sym typeface="Wingdings"/>
              </a:rPr>
              <a:t>Určitě ano</a:t>
            </a:r>
            <a:endParaRPr lang="en-US" sz="1467" kern="0" dirty="0">
              <a:solidFill>
                <a:srgbClr val="404040"/>
              </a:solidFill>
              <a:latin typeface="Calibri"/>
            </a:endParaRPr>
          </a:p>
          <a:p>
            <a:pPr defTabSz="1219170">
              <a:lnSpc>
                <a:spcPct val="200000"/>
              </a:lnSpc>
              <a:defRPr/>
            </a:pPr>
            <a:r>
              <a:rPr lang="en-US" sz="1600" kern="0" dirty="0">
                <a:solidFill>
                  <a:srgbClr val="008BCA"/>
                </a:solidFill>
                <a:latin typeface="Calibri"/>
                <a:sym typeface="Wingdings"/>
              </a:rPr>
              <a:t></a:t>
            </a:r>
            <a:r>
              <a:rPr lang="en-US" sz="1467" kern="0" dirty="0">
                <a:solidFill>
                  <a:srgbClr val="404040"/>
                </a:solidFill>
                <a:latin typeface="Calibri"/>
                <a:sym typeface="Wingdings"/>
              </a:rPr>
              <a:t> </a:t>
            </a:r>
            <a:r>
              <a:rPr lang="cs-CZ" sz="1467" kern="0" dirty="0">
                <a:solidFill>
                  <a:srgbClr val="404040"/>
                </a:solidFill>
                <a:latin typeface="Calibri"/>
                <a:sym typeface="Wingdings"/>
              </a:rPr>
              <a:t>Spíše ano</a:t>
            </a:r>
            <a:endParaRPr lang="en-US" sz="1467" kern="0" dirty="0">
              <a:solidFill>
                <a:srgbClr val="404040"/>
              </a:solidFill>
              <a:latin typeface="Calibri"/>
            </a:endParaRPr>
          </a:p>
          <a:p>
            <a:pPr defTabSz="1219170">
              <a:lnSpc>
                <a:spcPct val="200000"/>
              </a:lnSpc>
              <a:defRPr/>
            </a:pPr>
            <a:r>
              <a:rPr lang="en-US" sz="1600" kern="0" dirty="0">
                <a:solidFill>
                  <a:srgbClr val="A1C46B"/>
                </a:solidFill>
                <a:latin typeface="Calibri"/>
                <a:sym typeface="Wingdings"/>
              </a:rPr>
              <a:t></a:t>
            </a:r>
            <a:r>
              <a:rPr lang="cs-CZ" sz="1600" kern="0" dirty="0">
                <a:solidFill>
                  <a:srgbClr val="A1C46B"/>
                </a:solidFill>
                <a:latin typeface="Calibri"/>
                <a:sym typeface="Wingdings"/>
              </a:rPr>
              <a:t> </a:t>
            </a:r>
            <a:r>
              <a:rPr lang="cs-CZ" sz="1467" kern="0" dirty="0">
                <a:solidFill>
                  <a:srgbClr val="404040"/>
                </a:solidFill>
                <a:latin typeface="Calibri"/>
                <a:sym typeface="Wingdings"/>
              </a:rPr>
              <a:t>Je mi to jedno</a:t>
            </a:r>
            <a:endParaRPr lang="en-US" sz="1467" kern="0" dirty="0">
              <a:solidFill>
                <a:srgbClr val="404040"/>
              </a:solidFill>
              <a:latin typeface="Calibri"/>
            </a:endParaRPr>
          </a:p>
          <a:p>
            <a:pPr defTabSz="1219170">
              <a:lnSpc>
                <a:spcPct val="200000"/>
              </a:lnSpc>
              <a:defRPr/>
            </a:pPr>
            <a:r>
              <a:rPr lang="en-US" sz="1600" kern="0" dirty="0">
                <a:solidFill>
                  <a:srgbClr val="FBB040"/>
                </a:solidFill>
                <a:latin typeface="Calibri"/>
                <a:sym typeface="Wingdings"/>
              </a:rPr>
              <a:t></a:t>
            </a:r>
            <a:r>
              <a:rPr lang="en-US" sz="1467" kern="0" dirty="0">
                <a:solidFill>
                  <a:srgbClr val="404040"/>
                </a:solidFill>
                <a:latin typeface="Calibri"/>
                <a:sym typeface="Wingdings"/>
              </a:rPr>
              <a:t> </a:t>
            </a:r>
            <a:r>
              <a:rPr lang="cs-CZ" sz="1467" kern="0" dirty="0">
                <a:solidFill>
                  <a:srgbClr val="404040"/>
                </a:solidFill>
                <a:latin typeface="Calibri"/>
                <a:sym typeface="Wingdings"/>
              </a:rPr>
              <a:t>Spíše ne</a:t>
            </a:r>
            <a:br>
              <a:rPr lang="en-US" sz="1467" kern="0" dirty="0">
                <a:solidFill>
                  <a:srgbClr val="404040"/>
                </a:solidFill>
                <a:latin typeface="Calibri"/>
                <a:sym typeface="Wingdings"/>
              </a:rPr>
            </a:br>
            <a:r>
              <a:rPr lang="en-US" sz="1600" kern="0" dirty="0">
                <a:solidFill>
                  <a:srgbClr val="ED6737"/>
                </a:solidFill>
                <a:latin typeface="Calibri"/>
                <a:sym typeface="Wingdings"/>
              </a:rPr>
              <a:t></a:t>
            </a:r>
            <a:r>
              <a:rPr lang="en-US" sz="1467" kern="0" dirty="0">
                <a:solidFill>
                  <a:srgbClr val="C00000"/>
                </a:solidFill>
                <a:latin typeface="Calibri"/>
                <a:sym typeface="Wingdings"/>
              </a:rPr>
              <a:t> </a:t>
            </a:r>
            <a:r>
              <a:rPr lang="cs-CZ" sz="1467" kern="0" dirty="0">
                <a:solidFill>
                  <a:srgbClr val="404040"/>
                </a:solidFill>
                <a:latin typeface="Calibri"/>
                <a:sym typeface="Wingdings"/>
              </a:rPr>
              <a:t>Určitě ne</a:t>
            </a:r>
            <a:br>
              <a:rPr lang="cs-CZ" sz="1467" kern="0" dirty="0">
                <a:solidFill>
                  <a:srgbClr val="404040"/>
                </a:solidFill>
                <a:latin typeface="Calibri"/>
                <a:sym typeface="Wingdings"/>
              </a:rPr>
            </a:br>
            <a:r>
              <a:rPr lang="en-US" sz="1600" kern="0" dirty="0">
                <a:solidFill>
                  <a:srgbClr val="BABABA"/>
                </a:solidFill>
                <a:latin typeface="Calibri"/>
                <a:sym typeface="Wingdings"/>
              </a:rPr>
              <a:t></a:t>
            </a:r>
            <a:r>
              <a:rPr lang="en-US" sz="1467" kern="0" dirty="0">
                <a:solidFill>
                  <a:srgbClr val="C00000"/>
                </a:solidFill>
                <a:latin typeface="Calibri"/>
                <a:sym typeface="Wingdings"/>
              </a:rPr>
              <a:t> </a:t>
            </a:r>
            <a:r>
              <a:rPr lang="cs-CZ" sz="1467" kern="0" dirty="0">
                <a:solidFill>
                  <a:srgbClr val="404040"/>
                </a:solidFill>
                <a:latin typeface="Calibri"/>
                <a:sym typeface="Wingdings"/>
              </a:rPr>
              <a:t>Nevím</a:t>
            </a:r>
            <a:endParaRPr lang="en-US" sz="1467" kern="0" dirty="0">
              <a:solidFill>
                <a:srgbClr val="404040"/>
              </a:solidFill>
              <a:latin typeface="Calibri"/>
            </a:endParaRPr>
          </a:p>
        </p:txBody>
      </p:sp>
      <p:graphicFrame>
        <p:nvGraphicFramePr>
          <p:cNvPr id="25" name="Tabulka 24"/>
          <p:cNvGraphicFramePr>
            <a:graphicFrameLocks noGrp="1"/>
          </p:cNvGraphicFramePr>
          <p:nvPr>
            <p:extLst/>
          </p:nvPr>
        </p:nvGraphicFramePr>
        <p:xfrm>
          <a:off x="527382" y="1542654"/>
          <a:ext cx="1643005" cy="774700"/>
        </p:xfrm>
        <a:graphic>
          <a:graphicData uri="http://schemas.openxmlformats.org/drawingml/2006/table">
            <a:tbl>
              <a:tblPr firstRow="1" bandRow="1"/>
              <a:tblGrid>
                <a:gridCol w="1643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747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4500"/>
                        </a:lnSpc>
                      </a:pPr>
                      <a:r>
                        <a:rPr lang="cs-CZ" sz="1600" b="1" i="1" kern="120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12700" marR="12700" marT="127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Obdélník 17"/>
          <p:cNvSpPr/>
          <p:nvPr/>
        </p:nvSpPr>
        <p:spPr>
          <a:xfrm>
            <a:off x="10394851" y="8475"/>
            <a:ext cx="1797149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19" name="Picture 2" descr="http://www.aspectio.cz/Files/logoAM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09365" y="10568"/>
            <a:ext cx="587808" cy="626296"/>
          </a:xfrm>
          <a:prstGeom prst="rect">
            <a:avLst/>
          </a:prstGeom>
          <a:noFill/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173" y="119670"/>
            <a:ext cx="896120" cy="504815"/>
          </a:xfrm>
          <a:prstGeom prst="rect">
            <a:avLst/>
          </a:prstGeom>
        </p:spPr>
      </p:pic>
      <p:graphicFrame>
        <p:nvGraphicFramePr>
          <p:cNvPr id="22" name="Tabulk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706629"/>
              </p:ext>
            </p:extLst>
          </p:nvPr>
        </p:nvGraphicFramePr>
        <p:xfrm>
          <a:off x="4281589" y="3193263"/>
          <a:ext cx="4022657" cy="2003610"/>
        </p:xfrm>
        <a:graphic>
          <a:graphicData uri="http://schemas.openxmlformats.org/drawingml/2006/table">
            <a:tbl>
              <a:tblPr/>
              <a:tblGrid>
                <a:gridCol w="3538436">
                  <a:extLst>
                    <a:ext uri="{9D8B030D-6E8A-4147-A177-3AD203B41FA5}">
                      <a16:colId xmlns:a16="http://schemas.microsoft.com/office/drawing/2014/main" val="1581204982"/>
                    </a:ext>
                  </a:extLst>
                </a:gridCol>
                <a:gridCol w="484221">
                  <a:extLst>
                    <a:ext uri="{9D8B030D-6E8A-4147-A177-3AD203B41FA5}">
                      <a16:colId xmlns:a16="http://schemas.microsoft.com/office/drawing/2014/main" val="3774211156"/>
                    </a:ext>
                  </a:extLst>
                </a:gridCol>
              </a:tblGrid>
              <a:tr h="16788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PROČ</a:t>
                      </a:r>
                      <a:r>
                        <a:rPr lang="cs-CZ" sz="16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NE?</a:t>
                      </a:r>
                      <a:endParaRPr lang="en-US" sz="1600" b="1" i="0" u="none" strike="noStrike" kern="12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1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513247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Vyhovují mi stávající služby pošty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5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991825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Obavy z nekompetentnosti pracovníků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5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291866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Pošta je pošta / poštovní služby patří na poštu / nikdo by neměl přebírat její povinnosti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5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28771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Byly by tam dlouhé fronty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5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926502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Koncept Pošty Partner mi nevyhovuje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5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050775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Jiné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5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84781"/>
                  </a:ext>
                </a:extLst>
              </a:tr>
            </a:tbl>
          </a:graphicData>
        </a:graphic>
      </p:graphicFrame>
      <p:sp>
        <p:nvSpPr>
          <p:cNvPr id="6" name="Pravá složená závorka 5"/>
          <p:cNvSpPr/>
          <p:nvPr/>
        </p:nvSpPr>
        <p:spPr>
          <a:xfrm>
            <a:off x="3215680" y="4005064"/>
            <a:ext cx="672075" cy="480053"/>
          </a:xfrm>
          <a:prstGeom prst="rightBrace">
            <a:avLst>
              <a:gd name="adj1" fmla="val 8333"/>
              <a:gd name="adj2" fmla="val 46472"/>
            </a:avLst>
          </a:prstGeom>
          <a:ln>
            <a:solidFill>
              <a:srgbClr val="ED67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cs-CZ" sz="2400" dirty="0">
              <a:solidFill>
                <a:srgbClr val="404040"/>
              </a:solidFill>
              <a:latin typeface="Calibri"/>
            </a:endParaRPr>
          </a:p>
        </p:txBody>
      </p:sp>
      <p:graphicFrame>
        <p:nvGraphicFramePr>
          <p:cNvPr id="28" name="Tabulka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469402"/>
              </p:ext>
            </p:extLst>
          </p:nvPr>
        </p:nvGraphicFramePr>
        <p:xfrm>
          <a:off x="4271798" y="1892830"/>
          <a:ext cx="4022657" cy="1002481"/>
        </p:xfrm>
        <a:graphic>
          <a:graphicData uri="http://schemas.openxmlformats.org/drawingml/2006/table">
            <a:tbl>
              <a:tblPr/>
              <a:tblGrid>
                <a:gridCol w="4022657">
                  <a:extLst>
                    <a:ext uri="{9D8B030D-6E8A-4147-A177-3AD203B41FA5}">
                      <a16:colId xmlns:a16="http://schemas.microsoft.com/office/drawing/2014/main" val="1581204982"/>
                    </a:ext>
                  </a:extLst>
                </a:gridCol>
              </a:tblGrid>
              <a:tr h="1002481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Ženy</a:t>
                      </a:r>
                      <a:r>
                        <a:rPr lang="cs-CZ" sz="1600" b="0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se staví k projektu Pošta Partner vstřícněji. 58 % z nich by uvítalo provoz Pošty Partner </a:t>
                      </a:r>
                      <a:br>
                        <a:rPr lang="cs-CZ" sz="1600" b="0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lang="cs-CZ" sz="1600" b="0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 obci, oproti 43 % u mužů.</a:t>
                      </a:r>
                      <a:endParaRPr lang="en-US" sz="1600" b="0" i="0" u="none" strike="noStrike" kern="12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10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513247"/>
                  </a:ext>
                </a:extLst>
              </a:tr>
            </a:tbl>
          </a:graphicData>
        </a:graphic>
      </p:graphicFrame>
      <p:sp>
        <p:nvSpPr>
          <p:cNvPr id="2" name="TextovéPole 1"/>
          <p:cNvSpPr txBox="1"/>
          <p:nvPr/>
        </p:nvSpPr>
        <p:spPr>
          <a:xfrm>
            <a:off x="5620624" y="1090569"/>
            <a:ext cx="3036815" cy="50257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cs-CZ" sz="1333" dirty="0">
                <a:solidFill>
                  <a:srgbClr val="404040"/>
                </a:solidFill>
                <a:latin typeface="Calibri"/>
              </a:rPr>
              <a:t>Před dotazováním na tyto otázky byl lidem představen koncept Pošty Partner. </a:t>
            </a:r>
          </a:p>
        </p:txBody>
      </p:sp>
    </p:spTree>
    <p:extLst>
      <p:ext uri="{BB962C8B-B14F-4D97-AF65-F5344CB8AC3E}">
        <p14:creationId xmlns:p14="http://schemas.microsoft.com/office/powerpoint/2010/main" val="1327274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Zástupný symbol pro obsah 6"/>
          <p:cNvGraphicFramePr>
            <a:graphicFrameLocks noChangeAspect="1"/>
          </p:cNvGraphicFramePr>
          <p:nvPr>
            <p:extLst/>
          </p:nvPr>
        </p:nvGraphicFramePr>
        <p:xfrm>
          <a:off x="47329" y="1508788"/>
          <a:ext cx="8442753" cy="3948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16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Výzkum k projektu Pošta Partner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6" y="8475"/>
            <a:ext cx="9280761" cy="626296"/>
          </a:xfrm>
        </p:spPr>
        <p:txBody>
          <a:bodyPr>
            <a:noAutofit/>
          </a:bodyPr>
          <a:lstStyle/>
          <a:p>
            <a:r>
              <a:rPr lang="cs-CZ" sz="2667" dirty="0"/>
              <a:t>7 z 10 lidí preferuje chodit na Poštu Partner v obci oproti dojíždění na Poštu do jiné obce.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31371" y="5925278"/>
            <a:ext cx="8673256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333" dirty="0">
                <a:solidFill>
                  <a:srgbClr val="404040"/>
                </a:solidFill>
                <a:latin typeface="Calibri"/>
              </a:rPr>
              <a:t>Q7. Který z následujících výroků vás více vystihuje?</a:t>
            </a:r>
            <a:br>
              <a:rPr lang="cs-CZ" sz="1333" dirty="0">
                <a:solidFill>
                  <a:srgbClr val="404040"/>
                </a:solidFill>
                <a:latin typeface="Calibri"/>
              </a:rPr>
            </a:br>
            <a:r>
              <a:rPr lang="cs-CZ" sz="1333" i="1" kern="0" dirty="0">
                <a:solidFill>
                  <a:srgbClr val="404040"/>
                </a:solidFill>
                <a:latin typeface="Calibri"/>
              </a:rPr>
              <a:t>Báze: 260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54414" y="1220755"/>
            <a:ext cx="3534622" cy="4873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1219170">
              <a:lnSpc>
                <a:spcPts val="1867"/>
              </a:lnSpc>
              <a:defRPr/>
            </a:pPr>
            <a:r>
              <a:rPr lang="cs-CZ" sz="2133" b="1" kern="0" dirty="0">
                <a:solidFill>
                  <a:srgbClr val="404040"/>
                </a:solidFill>
                <a:latin typeface="Calibri"/>
              </a:rPr>
              <a:t>Který postoj lidí více vystihuje?</a:t>
            </a:r>
            <a:br>
              <a:rPr lang="cs-CZ" sz="2133" b="1" kern="0" dirty="0">
                <a:solidFill>
                  <a:srgbClr val="404040"/>
                </a:solidFill>
                <a:latin typeface="Calibri"/>
              </a:rPr>
            </a:br>
            <a:r>
              <a:rPr lang="cs-CZ" sz="1867" b="1" kern="0" dirty="0">
                <a:solidFill>
                  <a:srgbClr val="404040"/>
                </a:solidFill>
                <a:latin typeface="Calibri"/>
              </a:rPr>
              <a:t>v %</a:t>
            </a:r>
          </a:p>
        </p:txBody>
      </p:sp>
      <p:sp>
        <p:nvSpPr>
          <p:cNvPr id="27" name="Zaoblený obdélník 26"/>
          <p:cNvSpPr/>
          <p:nvPr/>
        </p:nvSpPr>
        <p:spPr>
          <a:xfrm>
            <a:off x="9200306" y="1220755"/>
            <a:ext cx="2560324" cy="466243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cs-CZ" sz="1600" b="1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Komentář AMSP ČR:</a:t>
            </a:r>
          </a:p>
          <a:p>
            <a:pPr algn="ctr" defTabSz="1219170"/>
            <a:r>
              <a:rPr lang="cs-CZ" sz="1600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Je patrné, že veřejnost upřednostňuje poštovní služby v místě bydliště a varianta obslužnosti přes podnikatelský subjekt je pro ně přijatelné řešení</a:t>
            </a:r>
            <a:r>
              <a:rPr lang="cs-CZ" sz="1600" b="1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.</a:t>
            </a: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16" name="TextovéPole 15"/>
          <p:cNvSpPr txBox="1"/>
          <p:nvPr/>
        </p:nvSpPr>
        <p:spPr>
          <a:xfrm>
            <a:off x="1871530" y="2909458"/>
            <a:ext cx="4896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cs-CZ" sz="1600" b="1" kern="0" dirty="0">
                <a:solidFill>
                  <a:srgbClr val="10253F"/>
                </a:solidFill>
                <a:latin typeface="Calibri"/>
                <a:sym typeface="Wingdings"/>
              </a:rPr>
              <a:t>Preferuji chodit na Poštu Partner v obci před dojížděním na poštu do jiné obce</a:t>
            </a:r>
            <a:endParaRPr lang="cs-CZ" sz="1467" kern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8" name="Obdélník 17"/>
          <p:cNvSpPr/>
          <p:nvPr/>
        </p:nvSpPr>
        <p:spPr>
          <a:xfrm>
            <a:off x="10394851" y="8475"/>
            <a:ext cx="1797149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19" name="Picture 2" descr="http://www.aspectio.cz/Files/logoAM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09365" y="10568"/>
            <a:ext cx="587808" cy="626296"/>
          </a:xfrm>
          <a:prstGeom prst="rect">
            <a:avLst/>
          </a:prstGeom>
          <a:noFill/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173" y="119670"/>
            <a:ext cx="896120" cy="504815"/>
          </a:xfrm>
          <a:prstGeom prst="rect">
            <a:avLst/>
          </a:prstGeom>
        </p:spPr>
      </p:pic>
      <p:sp>
        <p:nvSpPr>
          <p:cNvPr id="23" name="TextovéPole 22"/>
          <p:cNvSpPr txBox="1"/>
          <p:nvPr/>
        </p:nvSpPr>
        <p:spPr>
          <a:xfrm>
            <a:off x="1871532" y="4015225"/>
            <a:ext cx="4896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cs-CZ" sz="1600" b="1" kern="0" dirty="0">
                <a:solidFill>
                  <a:srgbClr val="A1C46B"/>
                </a:solidFill>
                <a:latin typeface="Calibri"/>
                <a:sym typeface="Wingdings"/>
              </a:rPr>
              <a:t>Preferuji dojíždění na poštu do jiné obce předtím, než chodit na Poštu Partner v obci </a:t>
            </a:r>
            <a:endParaRPr lang="en-US" sz="1467" kern="0" dirty="0">
              <a:solidFill>
                <a:srgbClr val="A1C46B"/>
              </a:solidFill>
              <a:latin typeface="Calibri"/>
            </a:endParaRPr>
          </a:p>
        </p:txBody>
      </p:sp>
      <p:sp>
        <p:nvSpPr>
          <p:cNvPr id="26" name="TextovéPole 25"/>
          <p:cNvSpPr txBox="1"/>
          <p:nvPr/>
        </p:nvSpPr>
        <p:spPr>
          <a:xfrm>
            <a:off x="1871532" y="4666979"/>
            <a:ext cx="4896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cs-CZ" sz="1600" b="1" kern="0" dirty="0">
                <a:solidFill>
                  <a:srgbClr val="D9D9D9"/>
                </a:solidFill>
                <a:latin typeface="Calibri"/>
                <a:sym typeface="Wingdings"/>
              </a:rPr>
              <a:t>Nevím, neumím posoudit, je mi to jedno</a:t>
            </a:r>
            <a:endParaRPr lang="en-US" sz="1467" kern="0" dirty="0">
              <a:solidFill>
                <a:srgbClr val="D9D9D9"/>
              </a:solidFill>
              <a:latin typeface="Calibri"/>
            </a:endParaRPr>
          </a:p>
        </p:txBody>
      </p:sp>
      <p:graphicFrame>
        <p:nvGraphicFramePr>
          <p:cNvPr id="29" name="Tabulka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121571"/>
              </p:ext>
            </p:extLst>
          </p:nvPr>
        </p:nvGraphicFramePr>
        <p:xfrm>
          <a:off x="2927648" y="1750458"/>
          <a:ext cx="3744416" cy="526415"/>
        </p:xfrm>
        <a:graphic>
          <a:graphicData uri="http://schemas.openxmlformats.org/drawingml/2006/table">
            <a:tbl>
              <a:tblPr/>
              <a:tblGrid>
                <a:gridCol w="3744416">
                  <a:extLst>
                    <a:ext uri="{9D8B030D-6E8A-4147-A177-3AD203B41FA5}">
                      <a16:colId xmlns:a16="http://schemas.microsoft.com/office/drawing/2014/main" val="1581204982"/>
                    </a:ext>
                  </a:extLst>
                </a:gridCol>
              </a:tblGrid>
              <a:tr h="52641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Tato odpověď je typická pro</a:t>
                      </a:r>
                      <a:r>
                        <a:rPr lang="cs-CZ" sz="1600" b="0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lidi s VŠ vzděláním (80 %) a ženy (78 %).</a:t>
                      </a:r>
                      <a:endParaRPr lang="en-US" sz="1600" b="0" i="0" u="none" strike="noStrike" kern="12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10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513247"/>
                  </a:ext>
                </a:extLst>
              </a:tr>
            </a:tbl>
          </a:graphicData>
        </a:graphic>
      </p:graphicFrame>
      <p:cxnSp>
        <p:nvCxnSpPr>
          <p:cNvPr id="10" name="Přímá spojnice se šipkou 9"/>
          <p:cNvCxnSpPr>
            <a:stCxn id="16" idx="0"/>
          </p:cNvCxnSpPr>
          <p:nvPr/>
        </p:nvCxnSpPr>
        <p:spPr>
          <a:xfrm flipV="1">
            <a:off x="4319803" y="2468896"/>
            <a:ext cx="240027" cy="440562"/>
          </a:xfrm>
          <a:prstGeom prst="straightConnector1">
            <a:avLst/>
          </a:prstGeom>
          <a:ln>
            <a:solidFill>
              <a:srgbClr val="281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Tabulka 21"/>
          <p:cNvGraphicFramePr>
            <a:graphicFrameLocks noGrp="1"/>
          </p:cNvGraphicFramePr>
          <p:nvPr>
            <p:extLst/>
          </p:nvPr>
        </p:nvGraphicFramePr>
        <p:xfrm>
          <a:off x="6160939" y="4642790"/>
          <a:ext cx="2400267" cy="1055701"/>
        </p:xfrm>
        <a:graphic>
          <a:graphicData uri="http://schemas.openxmlformats.org/drawingml/2006/table">
            <a:tbl>
              <a:tblPr/>
              <a:tblGrid>
                <a:gridCol w="2400267">
                  <a:extLst>
                    <a:ext uri="{9D8B030D-6E8A-4147-A177-3AD203B41FA5}">
                      <a16:colId xmlns:a16="http://schemas.microsoft.com/office/drawing/2014/main" val="1581204982"/>
                    </a:ext>
                  </a:extLst>
                </a:gridCol>
              </a:tblGrid>
              <a:tr h="1055701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Nejčastějším důvodem je nedůvěra vůči konceptu</a:t>
                      </a:r>
                      <a:r>
                        <a:rPr lang="cs-CZ" sz="1600" b="0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Pošta Partner (40 %).</a:t>
                      </a:r>
                      <a:endParaRPr lang="en-US" sz="1600" b="0" i="0" u="none" strike="noStrike" kern="12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C4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513247"/>
                  </a:ext>
                </a:extLst>
              </a:tr>
            </a:tbl>
          </a:graphicData>
        </a:graphic>
      </p:graphicFrame>
      <p:cxnSp>
        <p:nvCxnSpPr>
          <p:cNvPr id="25" name="Přímá spojnice se šipkou 24"/>
          <p:cNvCxnSpPr/>
          <p:nvPr/>
        </p:nvCxnSpPr>
        <p:spPr>
          <a:xfrm>
            <a:off x="4736885" y="4464095"/>
            <a:ext cx="1263104" cy="270855"/>
          </a:xfrm>
          <a:prstGeom prst="straightConnector1">
            <a:avLst/>
          </a:prstGeom>
          <a:ln>
            <a:solidFill>
              <a:srgbClr val="A1C46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092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17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Výzkum k projektu Pošta Partner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6" y="8475"/>
            <a:ext cx="9280761" cy="626296"/>
          </a:xfrm>
        </p:spPr>
        <p:txBody>
          <a:bodyPr>
            <a:noAutofit/>
          </a:bodyPr>
          <a:lstStyle/>
          <a:p>
            <a:r>
              <a:rPr lang="cs-CZ" sz="2667" dirty="0"/>
              <a:t>Za</a:t>
            </a:r>
            <a:r>
              <a:rPr lang="cs-CZ" sz="2667" dirty="0">
                <a:solidFill>
                  <a:srgbClr val="FF0000"/>
                </a:solidFill>
              </a:rPr>
              <a:t> </a:t>
            </a:r>
            <a:r>
              <a:rPr lang="cs-CZ" sz="2667" dirty="0"/>
              <a:t>nejvhodnější typ provozovny pro Poštu Partner lidé obvykle považují obecní úřad nebo obchod.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31371" y="5925277"/>
            <a:ext cx="8673256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333" dirty="0">
                <a:solidFill>
                  <a:srgbClr val="404040"/>
                </a:solidFill>
                <a:latin typeface="Calibri"/>
              </a:rPr>
              <a:t>Q9. Jaký z následujících typů provozoven, kde by mohla být umístěna Pošta Partner, je podle Vás nejvhodnější?</a:t>
            </a:r>
            <a:br>
              <a:rPr lang="cs-CZ" sz="1333" dirty="0">
                <a:solidFill>
                  <a:srgbClr val="404040"/>
                </a:solidFill>
                <a:latin typeface="Calibri"/>
              </a:rPr>
            </a:br>
            <a:r>
              <a:rPr lang="cs-CZ" sz="1333" i="1" kern="0" dirty="0">
                <a:solidFill>
                  <a:srgbClr val="404040"/>
                </a:solidFill>
                <a:latin typeface="Calibri"/>
              </a:rPr>
              <a:t>Báze: 260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54414" y="1220755"/>
            <a:ext cx="5403723" cy="4873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1219170">
              <a:lnSpc>
                <a:spcPts val="1867"/>
              </a:lnSpc>
              <a:defRPr/>
            </a:pPr>
            <a:r>
              <a:rPr lang="cs-CZ" sz="2133" b="1" kern="0" dirty="0">
                <a:solidFill>
                  <a:srgbClr val="404040"/>
                </a:solidFill>
                <a:latin typeface="Calibri"/>
              </a:rPr>
              <a:t>Nejvhodnější typ provozovny pro Poštu Partner</a:t>
            </a:r>
            <a:br>
              <a:rPr lang="cs-CZ" sz="2133" b="1" kern="0" dirty="0">
                <a:solidFill>
                  <a:srgbClr val="404040"/>
                </a:solidFill>
                <a:latin typeface="Calibri"/>
              </a:rPr>
            </a:br>
            <a:r>
              <a:rPr lang="cs-CZ" sz="1867" b="1" kern="0" dirty="0">
                <a:solidFill>
                  <a:srgbClr val="404040"/>
                </a:solidFill>
                <a:latin typeface="Calibri"/>
              </a:rPr>
              <a:t>v %</a:t>
            </a:r>
          </a:p>
        </p:txBody>
      </p:sp>
      <p:sp>
        <p:nvSpPr>
          <p:cNvPr id="27" name="Zaoblený obdélník 26"/>
          <p:cNvSpPr/>
          <p:nvPr/>
        </p:nvSpPr>
        <p:spPr>
          <a:xfrm>
            <a:off x="9200306" y="1220755"/>
            <a:ext cx="2560324" cy="466243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cs-CZ" sz="1600" b="1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Komentář AMSP ČR:</a:t>
            </a:r>
          </a:p>
          <a:p>
            <a:pPr algn="ctr" defTabSz="1219170"/>
            <a:r>
              <a:rPr lang="cs-CZ" sz="1600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Je patrné, že veřejnost upřednostňuje stabilní místo poštovních služeb, důležité je ale i to, že téměř čtyři lidé z deseti požadují poštu v obci ve spojení s malým obchodem. To je slušná šance pro spojení obchodu a veřejných služeb.</a:t>
            </a: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18" name="Obdélník 17"/>
          <p:cNvSpPr/>
          <p:nvPr/>
        </p:nvSpPr>
        <p:spPr>
          <a:xfrm>
            <a:off x="10394851" y="8475"/>
            <a:ext cx="1797149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19" name="Picture 2" descr="http://www.aspectio.cz/Files/logoAMS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09365" y="10568"/>
            <a:ext cx="587808" cy="626296"/>
          </a:xfrm>
          <a:prstGeom prst="rect">
            <a:avLst/>
          </a:prstGeom>
          <a:noFill/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173" y="119670"/>
            <a:ext cx="896120" cy="504815"/>
          </a:xfrm>
          <a:prstGeom prst="rect">
            <a:avLst/>
          </a:prstGeom>
        </p:spPr>
      </p:pic>
      <p:sp>
        <p:nvSpPr>
          <p:cNvPr id="30" name="Freeform 5"/>
          <p:cNvSpPr>
            <a:spLocks noEditPoints="1"/>
          </p:cNvSpPr>
          <p:nvPr/>
        </p:nvSpPr>
        <p:spPr bwMode="auto">
          <a:xfrm>
            <a:off x="527382" y="2084851"/>
            <a:ext cx="1846437" cy="864096"/>
          </a:xfrm>
          <a:custGeom>
            <a:avLst/>
            <a:gdLst/>
            <a:ahLst/>
            <a:cxnLst>
              <a:cxn ang="0">
                <a:pos x="701" y="85"/>
              </a:cxn>
              <a:cxn ang="0">
                <a:pos x="729" y="0"/>
              </a:cxn>
              <a:cxn ang="0">
                <a:pos x="314" y="21"/>
              </a:cxn>
              <a:cxn ang="0">
                <a:pos x="0" y="108"/>
              </a:cxn>
              <a:cxn ang="0">
                <a:pos x="0" y="392"/>
              </a:cxn>
              <a:cxn ang="0">
                <a:pos x="314" y="446"/>
              </a:cxn>
              <a:cxn ang="0">
                <a:pos x="736" y="475"/>
              </a:cxn>
              <a:cxn ang="0">
                <a:pos x="701" y="416"/>
              </a:cxn>
              <a:cxn ang="0">
                <a:pos x="991" y="392"/>
              </a:cxn>
              <a:cxn ang="0">
                <a:pos x="125" y="352"/>
              </a:cxn>
              <a:cxn ang="0">
                <a:pos x="125" y="302"/>
              </a:cxn>
              <a:cxn ang="0">
                <a:pos x="75" y="281"/>
              </a:cxn>
              <a:cxn ang="0">
                <a:pos x="125" y="281"/>
              </a:cxn>
              <a:cxn ang="0">
                <a:pos x="75" y="160"/>
              </a:cxn>
              <a:cxn ang="0">
                <a:pos x="196" y="352"/>
              </a:cxn>
              <a:cxn ang="0">
                <a:pos x="196" y="302"/>
              </a:cxn>
              <a:cxn ang="0">
                <a:pos x="146" y="281"/>
              </a:cxn>
              <a:cxn ang="0">
                <a:pos x="196" y="281"/>
              </a:cxn>
              <a:cxn ang="0">
                <a:pos x="146" y="160"/>
              </a:cxn>
              <a:cxn ang="0">
                <a:pos x="269" y="352"/>
              </a:cxn>
              <a:cxn ang="0">
                <a:pos x="269" y="302"/>
              </a:cxn>
              <a:cxn ang="0">
                <a:pos x="217" y="281"/>
              </a:cxn>
              <a:cxn ang="0">
                <a:pos x="269" y="281"/>
              </a:cxn>
              <a:cxn ang="0">
                <a:pos x="217" y="160"/>
              </a:cxn>
              <a:cxn ang="0">
                <a:pos x="314" y="364"/>
              </a:cxn>
              <a:cxn ang="0">
                <a:pos x="314" y="144"/>
              </a:cxn>
              <a:cxn ang="0">
                <a:pos x="536" y="52"/>
              </a:cxn>
              <a:cxn ang="0">
                <a:pos x="479" y="52"/>
              </a:cxn>
              <a:cxn ang="0">
                <a:pos x="536" y="191"/>
              </a:cxn>
              <a:cxn ang="0">
                <a:pos x="479" y="215"/>
              </a:cxn>
              <a:cxn ang="0">
                <a:pos x="479" y="271"/>
              </a:cxn>
              <a:cxn ang="0">
                <a:pos x="396" y="380"/>
              </a:cxn>
              <a:cxn ang="0">
                <a:pos x="425" y="380"/>
              </a:cxn>
              <a:cxn ang="0">
                <a:pos x="396" y="215"/>
              </a:cxn>
              <a:cxn ang="0">
                <a:pos x="453" y="191"/>
              </a:cxn>
              <a:cxn ang="0">
                <a:pos x="453" y="132"/>
              </a:cxn>
              <a:cxn ang="0">
                <a:pos x="396" y="108"/>
              </a:cxn>
              <a:cxn ang="0">
                <a:pos x="453" y="108"/>
              </a:cxn>
              <a:cxn ang="0">
                <a:pos x="477" y="321"/>
              </a:cxn>
              <a:cxn ang="0">
                <a:pos x="618" y="380"/>
              </a:cxn>
              <a:cxn ang="0">
                <a:pos x="618" y="321"/>
              </a:cxn>
              <a:cxn ang="0">
                <a:pos x="559" y="271"/>
              </a:cxn>
              <a:cxn ang="0">
                <a:pos x="618" y="271"/>
              </a:cxn>
              <a:cxn ang="0">
                <a:pos x="559" y="132"/>
              </a:cxn>
              <a:cxn ang="0">
                <a:pos x="618" y="108"/>
              </a:cxn>
              <a:cxn ang="0">
                <a:pos x="618" y="52"/>
              </a:cxn>
              <a:cxn ang="0">
                <a:pos x="699" y="364"/>
              </a:cxn>
              <a:cxn ang="0">
                <a:pos x="703" y="364"/>
              </a:cxn>
              <a:cxn ang="0">
                <a:pos x="746" y="302"/>
              </a:cxn>
              <a:cxn ang="0">
                <a:pos x="795" y="281"/>
              </a:cxn>
              <a:cxn ang="0">
                <a:pos x="795" y="234"/>
              </a:cxn>
              <a:cxn ang="0">
                <a:pos x="746" y="210"/>
              </a:cxn>
              <a:cxn ang="0">
                <a:pos x="795" y="210"/>
              </a:cxn>
              <a:cxn ang="0">
                <a:pos x="817" y="302"/>
              </a:cxn>
              <a:cxn ang="0">
                <a:pos x="869" y="281"/>
              </a:cxn>
              <a:cxn ang="0">
                <a:pos x="869" y="234"/>
              </a:cxn>
              <a:cxn ang="0">
                <a:pos x="817" y="210"/>
              </a:cxn>
              <a:cxn ang="0">
                <a:pos x="869" y="210"/>
              </a:cxn>
              <a:cxn ang="0">
                <a:pos x="888" y="302"/>
              </a:cxn>
              <a:cxn ang="0">
                <a:pos x="937" y="281"/>
              </a:cxn>
              <a:cxn ang="0">
                <a:pos x="937" y="234"/>
              </a:cxn>
              <a:cxn ang="0">
                <a:pos x="888" y="210"/>
              </a:cxn>
              <a:cxn ang="0">
                <a:pos x="937" y="210"/>
              </a:cxn>
            </a:cxnLst>
            <a:rect l="0" t="0" r="r" b="b"/>
            <a:pathLst>
              <a:path w="1015" h="475">
                <a:moveTo>
                  <a:pt x="1015" y="108"/>
                </a:moveTo>
                <a:lnTo>
                  <a:pt x="1015" y="85"/>
                </a:lnTo>
                <a:lnTo>
                  <a:pt x="701" y="85"/>
                </a:lnTo>
                <a:lnTo>
                  <a:pt x="701" y="21"/>
                </a:lnTo>
                <a:lnTo>
                  <a:pt x="729" y="21"/>
                </a:lnTo>
                <a:lnTo>
                  <a:pt x="729" y="0"/>
                </a:lnTo>
                <a:lnTo>
                  <a:pt x="285" y="0"/>
                </a:lnTo>
                <a:lnTo>
                  <a:pt x="285" y="21"/>
                </a:lnTo>
                <a:lnTo>
                  <a:pt x="314" y="21"/>
                </a:lnTo>
                <a:lnTo>
                  <a:pt x="314" y="85"/>
                </a:lnTo>
                <a:lnTo>
                  <a:pt x="0" y="85"/>
                </a:lnTo>
                <a:lnTo>
                  <a:pt x="0" y="108"/>
                </a:lnTo>
                <a:lnTo>
                  <a:pt x="23" y="108"/>
                </a:lnTo>
                <a:lnTo>
                  <a:pt x="23" y="392"/>
                </a:lnTo>
                <a:lnTo>
                  <a:pt x="0" y="392"/>
                </a:lnTo>
                <a:lnTo>
                  <a:pt x="0" y="416"/>
                </a:lnTo>
                <a:lnTo>
                  <a:pt x="314" y="416"/>
                </a:lnTo>
                <a:lnTo>
                  <a:pt x="314" y="446"/>
                </a:lnTo>
                <a:lnTo>
                  <a:pt x="278" y="446"/>
                </a:lnTo>
                <a:lnTo>
                  <a:pt x="278" y="475"/>
                </a:lnTo>
                <a:lnTo>
                  <a:pt x="736" y="475"/>
                </a:lnTo>
                <a:lnTo>
                  <a:pt x="736" y="446"/>
                </a:lnTo>
                <a:lnTo>
                  <a:pt x="701" y="446"/>
                </a:lnTo>
                <a:lnTo>
                  <a:pt x="701" y="416"/>
                </a:lnTo>
                <a:lnTo>
                  <a:pt x="1015" y="416"/>
                </a:lnTo>
                <a:lnTo>
                  <a:pt x="1015" y="392"/>
                </a:lnTo>
                <a:lnTo>
                  <a:pt x="991" y="392"/>
                </a:lnTo>
                <a:lnTo>
                  <a:pt x="991" y="108"/>
                </a:lnTo>
                <a:lnTo>
                  <a:pt x="1015" y="108"/>
                </a:lnTo>
                <a:close/>
                <a:moveTo>
                  <a:pt x="125" y="352"/>
                </a:moveTo>
                <a:lnTo>
                  <a:pt x="75" y="352"/>
                </a:lnTo>
                <a:lnTo>
                  <a:pt x="75" y="302"/>
                </a:lnTo>
                <a:lnTo>
                  <a:pt x="125" y="302"/>
                </a:lnTo>
                <a:lnTo>
                  <a:pt x="125" y="352"/>
                </a:lnTo>
                <a:close/>
                <a:moveTo>
                  <a:pt x="125" y="281"/>
                </a:moveTo>
                <a:lnTo>
                  <a:pt x="75" y="281"/>
                </a:lnTo>
                <a:lnTo>
                  <a:pt x="75" y="234"/>
                </a:lnTo>
                <a:lnTo>
                  <a:pt x="125" y="234"/>
                </a:lnTo>
                <a:lnTo>
                  <a:pt x="125" y="281"/>
                </a:lnTo>
                <a:close/>
                <a:moveTo>
                  <a:pt x="125" y="210"/>
                </a:moveTo>
                <a:lnTo>
                  <a:pt x="75" y="210"/>
                </a:lnTo>
                <a:lnTo>
                  <a:pt x="75" y="160"/>
                </a:lnTo>
                <a:lnTo>
                  <a:pt x="125" y="160"/>
                </a:lnTo>
                <a:lnTo>
                  <a:pt x="125" y="210"/>
                </a:lnTo>
                <a:close/>
                <a:moveTo>
                  <a:pt x="196" y="352"/>
                </a:moveTo>
                <a:lnTo>
                  <a:pt x="146" y="352"/>
                </a:lnTo>
                <a:lnTo>
                  <a:pt x="146" y="302"/>
                </a:lnTo>
                <a:lnTo>
                  <a:pt x="196" y="302"/>
                </a:lnTo>
                <a:lnTo>
                  <a:pt x="196" y="352"/>
                </a:lnTo>
                <a:close/>
                <a:moveTo>
                  <a:pt x="196" y="281"/>
                </a:moveTo>
                <a:lnTo>
                  <a:pt x="146" y="281"/>
                </a:lnTo>
                <a:lnTo>
                  <a:pt x="146" y="234"/>
                </a:lnTo>
                <a:lnTo>
                  <a:pt x="196" y="234"/>
                </a:lnTo>
                <a:lnTo>
                  <a:pt x="196" y="281"/>
                </a:lnTo>
                <a:close/>
                <a:moveTo>
                  <a:pt x="196" y="210"/>
                </a:moveTo>
                <a:lnTo>
                  <a:pt x="146" y="210"/>
                </a:lnTo>
                <a:lnTo>
                  <a:pt x="146" y="160"/>
                </a:lnTo>
                <a:lnTo>
                  <a:pt x="196" y="160"/>
                </a:lnTo>
                <a:lnTo>
                  <a:pt x="196" y="210"/>
                </a:lnTo>
                <a:close/>
                <a:moveTo>
                  <a:pt x="269" y="352"/>
                </a:moveTo>
                <a:lnTo>
                  <a:pt x="217" y="352"/>
                </a:lnTo>
                <a:lnTo>
                  <a:pt x="217" y="302"/>
                </a:lnTo>
                <a:lnTo>
                  <a:pt x="269" y="302"/>
                </a:lnTo>
                <a:lnTo>
                  <a:pt x="269" y="352"/>
                </a:lnTo>
                <a:close/>
                <a:moveTo>
                  <a:pt x="269" y="281"/>
                </a:moveTo>
                <a:lnTo>
                  <a:pt x="217" y="281"/>
                </a:lnTo>
                <a:lnTo>
                  <a:pt x="217" y="234"/>
                </a:lnTo>
                <a:lnTo>
                  <a:pt x="269" y="234"/>
                </a:lnTo>
                <a:lnTo>
                  <a:pt x="269" y="281"/>
                </a:lnTo>
                <a:close/>
                <a:moveTo>
                  <a:pt x="269" y="210"/>
                </a:moveTo>
                <a:lnTo>
                  <a:pt x="217" y="210"/>
                </a:lnTo>
                <a:lnTo>
                  <a:pt x="217" y="160"/>
                </a:lnTo>
                <a:lnTo>
                  <a:pt x="269" y="160"/>
                </a:lnTo>
                <a:lnTo>
                  <a:pt x="269" y="210"/>
                </a:lnTo>
                <a:close/>
                <a:moveTo>
                  <a:pt x="314" y="364"/>
                </a:moveTo>
                <a:lnTo>
                  <a:pt x="309" y="364"/>
                </a:lnTo>
                <a:lnTo>
                  <a:pt x="309" y="144"/>
                </a:lnTo>
                <a:lnTo>
                  <a:pt x="314" y="144"/>
                </a:lnTo>
                <a:lnTo>
                  <a:pt x="314" y="364"/>
                </a:lnTo>
                <a:close/>
                <a:moveTo>
                  <a:pt x="479" y="52"/>
                </a:moveTo>
                <a:lnTo>
                  <a:pt x="536" y="52"/>
                </a:lnTo>
                <a:lnTo>
                  <a:pt x="536" y="108"/>
                </a:lnTo>
                <a:lnTo>
                  <a:pt x="479" y="108"/>
                </a:lnTo>
                <a:lnTo>
                  <a:pt x="479" y="52"/>
                </a:lnTo>
                <a:close/>
                <a:moveTo>
                  <a:pt x="479" y="132"/>
                </a:moveTo>
                <a:lnTo>
                  <a:pt x="536" y="132"/>
                </a:lnTo>
                <a:lnTo>
                  <a:pt x="536" y="191"/>
                </a:lnTo>
                <a:lnTo>
                  <a:pt x="479" y="191"/>
                </a:lnTo>
                <a:lnTo>
                  <a:pt x="479" y="132"/>
                </a:lnTo>
                <a:close/>
                <a:moveTo>
                  <a:pt x="479" y="215"/>
                </a:moveTo>
                <a:lnTo>
                  <a:pt x="536" y="215"/>
                </a:lnTo>
                <a:lnTo>
                  <a:pt x="536" y="271"/>
                </a:lnTo>
                <a:lnTo>
                  <a:pt x="479" y="271"/>
                </a:lnTo>
                <a:lnTo>
                  <a:pt x="479" y="215"/>
                </a:lnTo>
                <a:close/>
                <a:moveTo>
                  <a:pt x="425" y="380"/>
                </a:moveTo>
                <a:lnTo>
                  <a:pt x="396" y="380"/>
                </a:lnTo>
                <a:lnTo>
                  <a:pt x="396" y="321"/>
                </a:lnTo>
                <a:lnTo>
                  <a:pt x="425" y="321"/>
                </a:lnTo>
                <a:lnTo>
                  <a:pt x="425" y="380"/>
                </a:lnTo>
                <a:close/>
                <a:moveTo>
                  <a:pt x="453" y="271"/>
                </a:moveTo>
                <a:lnTo>
                  <a:pt x="396" y="271"/>
                </a:lnTo>
                <a:lnTo>
                  <a:pt x="396" y="215"/>
                </a:lnTo>
                <a:lnTo>
                  <a:pt x="453" y="215"/>
                </a:lnTo>
                <a:lnTo>
                  <a:pt x="453" y="271"/>
                </a:lnTo>
                <a:close/>
                <a:moveTo>
                  <a:pt x="453" y="191"/>
                </a:moveTo>
                <a:lnTo>
                  <a:pt x="396" y="191"/>
                </a:lnTo>
                <a:lnTo>
                  <a:pt x="396" y="132"/>
                </a:lnTo>
                <a:lnTo>
                  <a:pt x="453" y="132"/>
                </a:lnTo>
                <a:lnTo>
                  <a:pt x="453" y="191"/>
                </a:lnTo>
                <a:close/>
                <a:moveTo>
                  <a:pt x="453" y="108"/>
                </a:moveTo>
                <a:lnTo>
                  <a:pt x="396" y="108"/>
                </a:lnTo>
                <a:lnTo>
                  <a:pt x="396" y="52"/>
                </a:lnTo>
                <a:lnTo>
                  <a:pt x="453" y="52"/>
                </a:lnTo>
                <a:lnTo>
                  <a:pt x="453" y="108"/>
                </a:lnTo>
                <a:close/>
                <a:moveTo>
                  <a:pt x="536" y="430"/>
                </a:moveTo>
                <a:lnTo>
                  <a:pt x="477" y="430"/>
                </a:lnTo>
                <a:lnTo>
                  <a:pt x="477" y="321"/>
                </a:lnTo>
                <a:lnTo>
                  <a:pt x="536" y="321"/>
                </a:lnTo>
                <a:lnTo>
                  <a:pt x="536" y="430"/>
                </a:lnTo>
                <a:close/>
                <a:moveTo>
                  <a:pt x="618" y="380"/>
                </a:moveTo>
                <a:lnTo>
                  <a:pt x="590" y="380"/>
                </a:lnTo>
                <a:lnTo>
                  <a:pt x="590" y="321"/>
                </a:lnTo>
                <a:lnTo>
                  <a:pt x="618" y="321"/>
                </a:lnTo>
                <a:lnTo>
                  <a:pt x="618" y="380"/>
                </a:lnTo>
                <a:close/>
                <a:moveTo>
                  <a:pt x="618" y="271"/>
                </a:moveTo>
                <a:lnTo>
                  <a:pt x="559" y="271"/>
                </a:lnTo>
                <a:lnTo>
                  <a:pt x="559" y="215"/>
                </a:lnTo>
                <a:lnTo>
                  <a:pt x="618" y="215"/>
                </a:lnTo>
                <a:lnTo>
                  <a:pt x="618" y="271"/>
                </a:lnTo>
                <a:close/>
                <a:moveTo>
                  <a:pt x="618" y="191"/>
                </a:moveTo>
                <a:lnTo>
                  <a:pt x="559" y="191"/>
                </a:lnTo>
                <a:lnTo>
                  <a:pt x="559" y="132"/>
                </a:lnTo>
                <a:lnTo>
                  <a:pt x="618" y="132"/>
                </a:lnTo>
                <a:lnTo>
                  <a:pt x="618" y="191"/>
                </a:lnTo>
                <a:close/>
                <a:moveTo>
                  <a:pt x="618" y="108"/>
                </a:moveTo>
                <a:lnTo>
                  <a:pt x="559" y="108"/>
                </a:lnTo>
                <a:lnTo>
                  <a:pt x="559" y="52"/>
                </a:lnTo>
                <a:lnTo>
                  <a:pt x="618" y="52"/>
                </a:lnTo>
                <a:lnTo>
                  <a:pt x="618" y="108"/>
                </a:lnTo>
                <a:close/>
                <a:moveTo>
                  <a:pt x="703" y="364"/>
                </a:moveTo>
                <a:lnTo>
                  <a:pt x="699" y="364"/>
                </a:lnTo>
                <a:lnTo>
                  <a:pt x="699" y="144"/>
                </a:lnTo>
                <a:lnTo>
                  <a:pt x="703" y="144"/>
                </a:lnTo>
                <a:lnTo>
                  <a:pt x="703" y="364"/>
                </a:lnTo>
                <a:close/>
                <a:moveTo>
                  <a:pt x="795" y="352"/>
                </a:moveTo>
                <a:lnTo>
                  <a:pt x="746" y="352"/>
                </a:lnTo>
                <a:lnTo>
                  <a:pt x="746" y="302"/>
                </a:lnTo>
                <a:lnTo>
                  <a:pt x="795" y="302"/>
                </a:lnTo>
                <a:lnTo>
                  <a:pt x="795" y="352"/>
                </a:lnTo>
                <a:close/>
                <a:moveTo>
                  <a:pt x="795" y="281"/>
                </a:moveTo>
                <a:lnTo>
                  <a:pt x="746" y="281"/>
                </a:lnTo>
                <a:lnTo>
                  <a:pt x="746" y="234"/>
                </a:lnTo>
                <a:lnTo>
                  <a:pt x="795" y="234"/>
                </a:lnTo>
                <a:lnTo>
                  <a:pt x="795" y="281"/>
                </a:lnTo>
                <a:close/>
                <a:moveTo>
                  <a:pt x="795" y="210"/>
                </a:moveTo>
                <a:lnTo>
                  <a:pt x="746" y="210"/>
                </a:lnTo>
                <a:lnTo>
                  <a:pt x="746" y="160"/>
                </a:lnTo>
                <a:lnTo>
                  <a:pt x="795" y="160"/>
                </a:lnTo>
                <a:lnTo>
                  <a:pt x="795" y="210"/>
                </a:lnTo>
                <a:close/>
                <a:moveTo>
                  <a:pt x="869" y="352"/>
                </a:moveTo>
                <a:lnTo>
                  <a:pt x="817" y="352"/>
                </a:lnTo>
                <a:lnTo>
                  <a:pt x="817" y="302"/>
                </a:lnTo>
                <a:lnTo>
                  <a:pt x="869" y="302"/>
                </a:lnTo>
                <a:lnTo>
                  <a:pt x="869" y="352"/>
                </a:lnTo>
                <a:close/>
                <a:moveTo>
                  <a:pt x="869" y="281"/>
                </a:moveTo>
                <a:lnTo>
                  <a:pt x="817" y="281"/>
                </a:lnTo>
                <a:lnTo>
                  <a:pt x="817" y="234"/>
                </a:lnTo>
                <a:lnTo>
                  <a:pt x="869" y="234"/>
                </a:lnTo>
                <a:lnTo>
                  <a:pt x="869" y="281"/>
                </a:lnTo>
                <a:close/>
                <a:moveTo>
                  <a:pt x="869" y="210"/>
                </a:moveTo>
                <a:lnTo>
                  <a:pt x="817" y="210"/>
                </a:lnTo>
                <a:lnTo>
                  <a:pt x="817" y="160"/>
                </a:lnTo>
                <a:lnTo>
                  <a:pt x="869" y="160"/>
                </a:lnTo>
                <a:lnTo>
                  <a:pt x="869" y="210"/>
                </a:lnTo>
                <a:close/>
                <a:moveTo>
                  <a:pt x="937" y="352"/>
                </a:moveTo>
                <a:lnTo>
                  <a:pt x="888" y="352"/>
                </a:lnTo>
                <a:lnTo>
                  <a:pt x="888" y="302"/>
                </a:lnTo>
                <a:lnTo>
                  <a:pt x="937" y="302"/>
                </a:lnTo>
                <a:lnTo>
                  <a:pt x="937" y="352"/>
                </a:lnTo>
                <a:close/>
                <a:moveTo>
                  <a:pt x="937" y="281"/>
                </a:moveTo>
                <a:lnTo>
                  <a:pt x="888" y="281"/>
                </a:lnTo>
                <a:lnTo>
                  <a:pt x="888" y="234"/>
                </a:lnTo>
                <a:lnTo>
                  <a:pt x="937" y="234"/>
                </a:lnTo>
                <a:lnTo>
                  <a:pt x="937" y="281"/>
                </a:lnTo>
                <a:close/>
                <a:moveTo>
                  <a:pt x="937" y="210"/>
                </a:moveTo>
                <a:lnTo>
                  <a:pt x="888" y="210"/>
                </a:lnTo>
                <a:lnTo>
                  <a:pt x="888" y="160"/>
                </a:lnTo>
                <a:lnTo>
                  <a:pt x="937" y="160"/>
                </a:lnTo>
                <a:lnTo>
                  <a:pt x="937" y="210"/>
                </a:lnTo>
                <a:close/>
              </a:path>
            </a:pathLst>
          </a:custGeom>
          <a:solidFill>
            <a:srgbClr val="EDB50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GB" sz="2400" dirty="0">
              <a:solidFill>
                <a:srgbClr val="404040"/>
              </a:solidFill>
              <a:latin typeface="Calibri"/>
            </a:endParaRPr>
          </a:p>
        </p:txBody>
      </p:sp>
      <p:grpSp>
        <p:nvGrpSpPr>
          <p:cNvPr id="39" name="Group 476"/>
          <p:cNvGrpSpPr>
            <a:grpSpLocks noChangeAspect="1"/>
          </p:cNvGrpSpPr>
          <p:nvPr/>
        </p:nvGrpSpPr>
        <p:grpSpPr>
          <a:xfrm>
            <a:off x="719403" y="3196579"/>
            <a:ext cx="1248139" cy="1223008"/>
            <a:chOff x="6026150" y="2711451"/>
            <a:chExt cx="709613" cy="695325"/>
          </a:xfrm>
          <a:solidFill>
            <a:srgbClr val="EDB501"/>
          </a:solidFill>
        </p:grpSpPr>
        <p:sp>
          <p:nvSpPr>
            <p:cNvPr id="40" name="Freeform 160"/>
            <p:cNvSpPr>
              <a:spLocks noEditPoints="1"/>
            </p:cNvSpPr>
            <p:nvPr/>
          </p:nvSpPr>
          <p:spPr bwMode="auto">
            <a:xfrm>
              <a:off x="6026150" y="3038476"/>
              <a:ext cx="709613" cy="368300"/>
            </a:xfrm>
            <a:custGeom>
              <a:avLst/>
              <a:gdLst/>
              <a:ahLst/>
              <a:cxnLst>
                <a:cxn ang="0">
                  <a:pos x="647" y="0"/>
                </a:cxn>
                <a:cxn ang="0">
                  <a:pos x="647" y="20"/>
                </a:cxn>
                <a:cxn ang="0">
                  <a:pos x="641" y="74"/>
                </a:cxn>
                <a:cxn ang="0">
                  <a:pos x="613" y="44"/>
                </a:cxn>
                <a:cxn ang="0">
                  <a:pos x="164" y="0"/>
                </a:cxn>
                <a:cxn ang="0">
                  <a:pos x="137" y="47"/>
                </a:cxn>
                <a:cxn ang="0">
                  <a:pos x="83" y="47"/>
                </a:cxn>
                <a:cxn ang="0">
                  <a:pos x="116" y="0"/>
                </a:cxn>
                <a:cxn ang="0">
                  <a:pos x="31" y="0"/>
                </a:cxn>
                <a:cxn ang="0">
                  <a:pos x="31" y="61"/>
                </a:cxn>
                <a:cxn ang="0">
                  <a:pos x="44" y="67"/>
                </a:cxn>
                <a:cxn ang="0">
                  <a:pos x="136" y="387"/>
                </a:cxn>
                <a:cxn ang="0">
                  <a:pos x="662" y="319"/>
                </a:cxn>
                <a:cxn ang="0">
                  <a:pos x="701" y="61"/>
                </a:cxn>
                <a:cxn ang="0">
                  <a:pos x="744" y="31"/>
                </a:cxn>
                <a:cxn ang="0">
                  <a:pos x="202" y="316"/>
                </a:cxn>
                <a:cxn ang="0">
                  <a:pos x="156" y="316"/>
                </a:cxn>
                <a:cxn ang="0">
                  <a:pos x="179" y="102"/>
                </a:cxn>
                <a:cxn ang="0">
                  <a:pos x="202" y="316"/>
                </a:cxn>
                <a:cxn ang="0">
                  <a:pos x="276" y="339"/>
                </a:cxn>
                <a:cxn ang="0">
                  <a:pos x="253" y="125"/>
                </a:cxn>
                <a:cxn ang="0">
                  <a:pos x="299" y="125"/>
                </a:cxn>
                <a:cxn ang="0">
                  <a:pos x="395" y="316"/>
                </a:cxn>
                <a:cxn ang="0">
                  <a:pos x="349" y="316"/>
                </a:cxn>
                <a:cxn ang="0">
                  <a:pos x="372" y="102"/>
                </a:cxn>
                <a:cxn ang="0">
                  <a:pos x="395" y="316"/>
                </a:cxn>
                <a:cxn ang="0">
                  <a:pos x="469" y="339"/>
                </a:cxn>
                <a:cxn ang="0">
                  <a:pos x="446" y="125"/>
                </a:cxn>
                <a:cxn ang="0">
                  <a:pos x="492" y="125"/>
                </a:cxn>
                <a:cxn ang="0">
                  <a:pos x="589" y="316"/>
                </a:cxn>
                <a:cxn ang="0">
                  <a:pos x="543" y="316"/>
                </a:cxn>
                <a:cxn ang="0">
                  <a:pos x="566" y="102"/>
                </a:cxn>
                <a:cxn ang="0">
                  <a:pos x="589" y="316"/>
                </a:cxn>
              </a:cxnLst>
              <a:rect l="0" t="0" r="r" b="b"/>
              <a:pathLst>
                <a:path w="744" h="387">
                  <a:moveTo>
                    <a:pt x="714" y="0"/>
                  </a:moveTo>
                  <a:cubicBezTo>
                    <a:pt x="647" y="0"/>
                    <a:pt x="647" y="0"/>
                    <a:pt x="647" y="0"/>
                  </a:cubicBezTo>
                  <a:cubicBezTo>
                    <a:pt x="634" y="0"/>
                    <a:pt x="634" y="0"/>
                    <a:pt x="634" y="0"/>
                  </a:cubicBezTo>
                  <a:cubicBezTo>
                    <a:pt x="647" y="20"/>
                    <a:pt x="647" y="20"/>
                    <a:pt x="647" y="20"/>
                  </a:cubicBezTo>
                  <a:cubicBezTo>
                    <a:pt x="659" y="23"/>
                    <a:pt x="668" y="34"/>
                    <a:pt x="668" y="47"/>
                  </a:cubicBezTo>
                  <a:cubicBezTo>
                    <a:pt x="668" y="62"/>
                    <a:pt x="655" y="74"/>
                    <a:pt x="641" y="74"/>
                  </a:cubicBezTo>
                  <a:cubicBezTo>
                    <a:pt x="626" y="74"/>
                    <a:pt x="613" y="62"/>
                    <a:pt x="613" y="47"/>
                  </a:cubicBezTo>
                  <a:cubicBezTo>
                    <a:pt x="613" y="46"/>
                    <a:pt x="613" y="45"/>
                    <a:pt x="613" y="44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4"/>
                    <a:pt x="137" y="45"/>
                    <a:pt x="137" y="47"/>
                  </a:cubicBezTo>
                  <a:cubicBezTo>
                    <a:pt x="137" y="62"/>
                    <a:pt x="125" y="74"/>
                    <a:pt x="110" y="74"/>
                  </a:cubicBezTo>
                  <a:cubicBezTo>
                    <a:pt x="95" y="74"/>
                    <a:pt x="83" y="62"/>
                    <a:pt x="83" y="47"/>
                  </a:cubicBezTo>
                  <a:cubicBezTo>
                    <a:pt x="83" y="34"/>
                    <a:pt x="92" y="24"/>
                    <a:pt x="103" y="2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7"/>
                    <a:pt x="14" y="61"/>
                    <a:pt x="31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3"/>
                    <a:pt x="44" y="65"/>
                    <a:pt x="44" y="67"/>
                  </a:cubicBezTo>
                  <a:cubicBezTo>
                    <a:pt x="82" y="319"/>
                    <a:pt x="82" y="319"/>
                    <a:pt x="82" y="319"/>
                  </a:cubicBezTo>
                  <a:cubicBezTo>
                    <a:pt x="82" y="357"/>
                    <a:pt x="106" y="387"/>
                    <a:pt x="136" y="387"/>
                  </a:cubicBezTo>
                  <a:cubicBezTo>
                    <a:pt x="609" y="387"/>
                    <a:pt x="609" y="387"/>
                    <a:pt x="609" y="387"/>
                  </a:cubicBezTo>
                  <a:cubicBezTo>
                    <a:pt x="638" y="387"/>
                    <a:pt x="662" y="357"/>
                    <a:pt x="662" y="319"/>
                  </a:cubicBezTo>
                  <a:cubicBezTo>
                    <a:pt x="701" y="67"/>
                    <a:pt x="701" y="67"/>
                    <a:pt x="701" y="67"/>
                  </a:cubicBezTo>
                  <a:cubicBezTo>
                    <a:pt x="701" y="65"/>
                    <a:pt x="701" y="63"/>
                    <a:pt x="701" y="61"/>
                  </a:cubicBezTo>
                  <a:cubicBezTo>
                    <a:pt x="714" y="61"/>
                    <a:pt x="714" y="61"/>
                    <a:pt x="714" y="61"/>
                  </a:cubicBezTo>
                  <a:cubicBezTo>
                    <a:pt x="731" y="61"/>
                    <a:pt x="744" y="47"/>
                    <a:pt x="744" y="31"/>
                  </a:cubicBezTo>
                  <a:cubicBezTo>
                    <a:pt x="744" y="14"/>
                    <a:pt x="731" y="0"/>
                    <a:pt x="714" y="0"/>
                  </a:cubicBezTo>
                  <a:close/>
                  <a:moveTo>
                    <a:pt x="202" y="316"/>
                  </a:moveTo>
                  <a:cubicBezTo>
                    <a:pt x="202" y="329"/>
                    <a:pt x="192" y="339"/>
                    <a:pt x="179" y="339"/>
                  </a:cubicBezTo>
                  <a:cubicBezTo>
                    <a:pt x="166" y="339"/>
                    <a:pt x="156" y="329"/>
                    <a:pt x="156" y="316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56" y="112"/>
                    <a:pt x="166" y="102"/>
                    <a:pt x="179" y="102"/>
                  </a:cubicBezTo>
                  <a:cubicBezTo>
                    <a:pt x="192" y="102"/>
                    <a:pt x="202" y="112"/>
                    <a:pt x="202" y="125"/>
                  </a:cubicBezTo>
                  <a:lnTo>
                    <a:pt x="202" y="316"/>
                  </a:lnTo>
                  <a:close/>
                  <a:moveTo>
                    <a:pt x="299" y="316"/>
                  </a:moveTo>
                  <a:cubicBezTo>
                    <a:pt x="299" y="329"/>
                    <a:pt x="288" y="339"/>
                    <a:pt x="276" y="339"/>
                  </a:cubicBezTo>
                  <a:cubicBezTo>
                    <a:pt x="263" y="339"/>
                    <a:pt x="253" y="329"/>
                    <a:pt x="253" y="316"/>
                  </a:cubicBezTo>
                  <a:cubicBezTo>
                    <a:pt x="253" y="125"/>
                    <a:pt x="253" y="125"/>
                    <a:pt x="253" y="125"/>
                  </a:cubicBezTo>
                  <a:cubicBezTo>
                    <a:pt x="253" y="112"/>
                    <a:pt x="263" y="102"/>
                    <a:pt x="276" y="102"/>
                  </a:cubicBezTo>
                  <a:cubicBezTo>
                    <a:pt x="288" y="102"/>
                    <a:pt x="299" y="112"/>
                    <a:pt x="299" y="125"/>
                  </a:cubicBezTo>
                  <a:lnTo>
                    <a:pt x="299" y="316"/>
                  </a:lnTo>
                  <a:close/>
                  <a:moveTo>
                    <a:pt x="395" y="316"/>
                  </a:moveTo>
                  <a:cubicBezTo>
                    <a:pt x="395" y="329"/>
                    <a:pt x="385" y="339"/>
                    <a:pt x="372" y="339"/>
                  </a:cubicBezTo>
                  <a:cubicBezTo>
                    <a:pt x="360" y="339"/>
                    <a:pt x="349" y="329"/>
                    <a:pt x="349" y="316"/>
                  </a:cubicBezTo>
                  <a:cubicBezTo>
                    <a:pt x="349" y="125"/>
                    <a:pt x="349" y="125"/>
                    <a:pt x="349" y="125"/>
                  </a:cubicBezTo>
                  <a:cubicBezTo>
                    <a:pt x="349" y="112"/>
                    <a:pt x="360" y="102"/>
                    <a:pt x="372" y="102"/>
                  </a:cubicBezTo>
                  <a:cubicBezTo>
                    <a:pt x="385" y="102"/>
                    <a:pt x="395" y="112"/>
                    <a:pt x="395" y="125"/>
                  </a:cubicBezTo>
                  <a:lnTo>
                    <a:pt x="395" y="316"/>
                  </a:lnTo>
                  <a:close/>
                  <a:moveTo>
                    <a:pt x="492" y="316"/>
                  </a:moveTo>
                  <a:cubicBezTo>
                    <a:pt x="492" y="329"/>
                    <a:pt x="482" y="339"/>
                    <a:pt x="469" y="339"/>
                  </a:cubicBezTo>
                  <a:cubicBezTo>
                    <a:pt x="456" y="339"/>
                    <a:pt x="446" y="329"/>
                    <a:pt x="446" y="316"/>
                  </a:cubicBezTo>
                  <a:cubicBezTo>
                    <a:pt x="446" y="125"/>
                    <a:pt x="446" y="125"/>
                    <a:pt x="446" y="125"/>
                  </a:cubicBezTo>
                  <a:cubicBezTo>
                    <a:pt x="446" y="112"/>
                    <a:pt x="456" y="102"/>
                    <a:pt x="469" y="102"/>
                  </a:cubicBezTo>
                  <a:cubicBezTo>
                    <a:pt x="482" y="102"/>
                    <a:pt x="492" y="112"/>
                    <a:pt x="492" y="125"/>
                  </a:cubicBezTo>
                  <a:lnTo>
                    <a:pt x="492" y="316"/>
                  </a:lnTo>
                  <a:close/>
                  <a:moveTo>
                    <a:pt x="589" y="316"/>
                  </a:moveTo>
                  <a:cubicBezTo>
                    <a:pt x="589" y="329"/>
                    <a:pt x="578" y="339"/>
                    <a:pt x="566" y="339"/>
                  </a:cubicBezTo>
                  <a:cubicBezTo>
                    <a:pt x="553" y="339"/>
                    <a:pt x="543" y="329"/>
                    <a:pt x="543" y="316"/>
                  </a:cubicBezTo>
                  <a:cubicBezTo>
                    <a:pt x="543" y="125"/>
                    <a:pt x="543" y="125"/>
                    <a:pt x="543" y="125"/>
                  </a:cubicBezTo>
                  <a:cubicBezTo>
                    <a:pt x="543" y="112"/>
                    <a:pt x="553" y="102"/>
                    <a:pt x="566" y="102"/>
                  </a:cubicBezTo>
                  <a:cubicBezTo>
                    <a:pt x="578" y="102"/>
                    <a:pt x="589" y="112"/>
                    <a:pt x="589" y="125"/>
                  </a:cubicBezTo>
                  <a:lnTo>
                    <a:pt x="589" y="3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 dirty="0">
                <a:solidFill>
                  <a:srgbClr val="404040"/>
                </a:solidFill>
                <a:latin typeface="Calibri"/>
              </a:endParaRPr>
            </a:p>
          </p:txBody>
        </p:sp>
        <p:sp>
          <p:nvSpPr>
            <p:cNvPr id="41" name="Freeform 161"/>
            <p:cNvSpPr>
              <a:spLocks/>
            </p:cNvSpPr>
            <p:nvPr/>
          </p:nvSpPr>
          <p:spPr bwMode="auto">
            <a:xfrm>
              <a:off x="6110288" y="2711451"/>
              <a:ext cx="269875" cy="392113"/>
            </a:xfrm>
            <a:custGeom>
              <a:avLst/>
              <a:gdLst/>
              <a:ahLst/>
              <a:cxnLst>
                <a:cxn ang="0">
                  <a:pos x="6" y="377"/>
                </a:cxn>
                <a:cxn ang="0">
                  <a:pos x="12" y="405"/>
                </a:cxn>
                <a:cxn ang="0">
                  <a:pos x="40" y="399"/>
                </a:cxn>
                <a:cxn ang="0">
                  <a:pos x="49" y="385"/>
                </a:cxn>
                <a:cxn ang="0">
                  <a:pos x="76" y="342"/>
                </a:cxn>
                <a:cxn ang="0">
                  <a:pos x="237" y="92"/>
                </a:cxn>
                <a:cxn ang="0">
                  <a:pos x="239" y="92"/>
                </a:cxn>
                <a:cxn ang="0">
                  <a:pos x="284" y="46"/>
                </a:cxn>
                <a:cxn ang="0">
                  <a:pos x="239" y="0"/>
                </a:cxn>
                <a:cxn ang="0">
                  <a:pos x="193" y="46"/>
                </a:cxn>
                <a:cxn ang="0">
                  <a:pos x="201" y="72"/>
                </a:cxn>
                <a:cxn ang="0">
                  <a:pos x="28" y="342"/>
                </a:cxn>
                <a:cxn ang="0">
                  <a:pos x="15" y="363"/>
                </a:cxn>
                <a:cxn ang="0">
                  <a:pos x="6" y="377"/>
                </a:cxn>
              </a:cxnLst>
              <a:rect l="0" t="0" r="r" b="b"/>
              <a:pathLst>
                <a:path w="284" h="411">
                  <a:moveTo>
                    <a:pt x="6" y="377"/>
                  </a:moveTo>
                  <a:cubicBezTo>
                    <a:pt x="0" y="386"/>
                    <a:pt x="2" y="399"/>
                    <a:pt x="12" y="405"/>
                  </a:cubicBezTo>
                  <a:cubicBezTo>
                    <a:pt x="21" y="411"/>
                    <a:pt x="34" y="408"/>
                    <a:pt x="40" y="399"/>
                  </a:cubicBezTo>
                  <a:cubicBezTo>
                    <a:pt x="49" y="385"/>
                    <a:pt x="49" y="385"/>
                    <a:pt x="49" y="385"/>
                  </a:cubicBezTo>
                  <a:cubicBezTo>
                    <a:pt x="76" y="342"/>
                    <a:pt x="76" y="342"/>
                    <a:pt x="76" y="342"/>
                  </a:cubicBezTo>
                  <a:cubicBezTo>
                    <a:pt x="237" y="92"/>
                    <a:pt x="237" y="92"/>
                    <a:pt x="237" y="92"/>
                  </a:cubicBezTo>
                  <a:cubicBezTo>
                    <a:pt x="237" y="92"/>
                    <a:pt x="238" y="92"/>
                    <a:pt x="239" y="92"/>
                  </a:cubicBezTo>
                  <a:cubicBezTo>
                    <a:pt x="264" y="92"/>
                    <a:pt x="284" y="71"/>
                    <a:pt x="284" y="46"/>
                  </a:cubicBezTo>
                  <a:cubicBezTo>
                    <a:pt x="284" y="21"/>
                    <a:pt x="264" y="0"/>
                    <a:pt x="239" y="0"/>
                  </a:cubicBezTo>
                  <a:cubicBezTo>
                    <a:pt x="213" y="0"/>
                    <a:pt x="193" y="21"/>
                    <a:pt x="193" y="46"/>
                  </a:cubicBezTo>
                  <a:cubicBezTo>
                    <a:pt x="193" y="56"/>
                    <a:pt x="196" y="65"/>
                    <a:pt x="201" y="72"/>
                  </a:cubicBezTo>
                  <a:cubicBezTo>
                    <a:pt x="28" y="342"/>
                    <a:pt x="28" y="342"/>
                    <a:pt x="28" y="342"/>
                  </a:cubicBezTo>
                  <a:cubicBezTo>
                    <a:pt x="15" y="363"/>
                    <a:pt x="15" y="363"/>
                    <a:pt x="15" y="363"/>
                  </a:cubicBezTo>
                  <a:lnTo>
                    <a:pt x="6" y="37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 dirty="0">
                <a:solidFill>
                  <a:srgbClr val="404040"/>
                </a:solidFill>
                <a:latin typeface="Calibri"/>
              </a:endParaRPr>
            </a:p>
          </p:txBody>
        </p:sp>
        <p:sp>
          <p:nvSpPr>
            <p:cNvPr id="42" name="Freeform 162"/>
            <p:cNvSpPr>
              <a:spLocks/>
            </p:cNvSpPr>
            <p:nvPr/>
          </p:nvSpPr>
          <p:spPr bwMode="auto">
            <a:xfrm>
              <a:off x="6384925" y="2711451"/>
              <a:ext cx="273050" cy="392113"/>
            </a:xfrm>
            <a:custGeom>
              <a:avLst/>
              <a:gdLst/>
              <a:ahLst/>
              <a:cxnLst>
                <a:cxn ang="0">
                  <a:pos x="245" y="399"/>
                </a:cxn>
                <a:cxn ang="0">
                  <a:pos x="273" y="405"/>
                </a:cxn>
                <a:cxn ang="0">
                  <a:pos x="279" y="377"/>
                </a:cxn>
                <a:cxn ang="0">
                  <a:pos x="270" y="362"/>
                </a:cxn>
                <a:cxn ang="0">
                  <a:pos x="257" y="342"/>
                </a:cxn>
                <a:cxn ang="0">
                  <a:pos x="84" y="72"/>
                </a:cxn>
                <a:cxn ang="0">
                  <a:pos x="92" y="46"/>
                </a:cxn>
                <a:cxn ang="0">
                  <a:pos x="46" y="0"/>
                </a:cxn>
                <a:cxn ang="0">
                  <a:pos x="0" y="46"/>
                </a:cxn>
                <a:cxn ang="0">
                  <a:pos x="46" y="92"/>
                </a:cxn>
                <a:cxn ang="0">
                  <a:pos x="48" y="92"/>
                </a:cxn>
                <a:cxn ang="0">
                  <a:pos x="208" y="342"/>
                </a:cxn>
                <a:cxn ang="0">
                  <a:pos x="236" y="386"/>
                </a:cxn>
                <a:cxn ang="0">
                  <a:pos x="245" y="399"/>
                </a:cxn>
              </a:cxnLst>
              <a:rect l="0" t="0" r="r" b="b"/>
              <a:pathLst>
                <a:path w="285" h="411">
                  <a:moveTo>
                    <a:pt x="245" y="399"/>
                  </a:moveTo>
                  <a:cubicBezTo>
                    <a:pt x="251" y="408"/>
                    <a:pt x="263" y="411"/>
                    <a:pt x="273" y="405"/>
                  </a:cubicBezTo>
                  <a:cubicBezTo>
                    <a:pt x="282" y="399"/>
                    <a:pt x="285" y="386"/>
                    <a:pt x="279" y="377"/>
                  </a:cubicBezTo>
                  <a:cubicBezTo>
                    <a:pt x="270" y="362"/>
                    <a:pt x="270" y="362"/>
                    <a:pt x="270" y="362"/>
                  </a:cubicBezTo>
                  <a:cubicBezTo>
                    <a:pt x="257" y="342"/>
                    <a:pt x="257" y="342"/>
                    <a:pt x="257" y="342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89" y="65"/>
                    <a:pt x="92" y="56"/>
                    <a:pt x="92" y="46"/>
                  </a:cubicBezTo>
                  <a:cubicBezTo>
                    <a:pt x="92" y="21"/>
                    <a:pt x="71" y="0"/>
                    <a:pt x="46" y="0"/>
                  </a:cubicBezTo>
                  <a:cubicBezTo>
                    <a:pt x="21" y="0"/>
                    <a:pt x="0" y="21"/>
                    <a:pt x="0" y="46"/>
                  </a:cubicBezTo>
                  <a:cubicBezTo>
                    <a:pt x="0" y="71"/>
                    <a:pt x="21" y="92"/>
                    <a:pt x="46" y="92"/>
                  </a:cubicBezTo>
                  <a:cubicBezTo>
                    <a:pt x="47" y="92"/>
                    <a:pt x="47" y="92"/>
                    <a:pt x="48" y="92"/>
                  </a:cubicBezTo>
                  <a:cubicBezTo>
                    <a:pt x="208" y="342"/>
                    <a:pt x="208" y="342"/>
                    <a:pt x="208" y="342"/>
                  </a:cubicBezTo>
                  <a:cubicBezTo>
                    <a:pt x="236" y="386"/>
                    <a:pt x="236" y="386"/>
                    <a:pt x="236" y="386"/>
                  </a:cubicBezTo>
                  <a:lnTo>
                    <a:pt x="245" y="39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 dirty="0">
                <a:solidFill>
                  <a:srgbClr val="404040"/>
                </a:solidFill>
                <a:latin typeface="Calibri"/>
              </a:endParaRPr>
            </a:p>
          </p:txBody>
        </p:sp>
      </p:grpSp>
      <p:sp>
        <p:nvSpPr>
          <p:cNvPr id="8" name="Obdélník 7"/>
          <p:cNvSpPr/>
          <p:nvPr/>
        </p:nvSpPr>
        <p:spPr>
          <a:xfrm>
            <a:off x="2463988" y="218879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219170">
              <a:defRPr/>
            </a:pPr>
            <a:r>
              <a:rPr lang="cs-CZ" sz="2400" b="1" kern="0" dirty="0">
                <a:solidFill>
                  <a:srgbClr val="10253F"/>
                </a:solidFill>
                <a:latin typeface="Calibri"/>
                <a:sym typeface="Wingdings"/>
              </a:rPr>
              <a:t>Obecní úřad: 45 % </a:t>
            </a:r>
            <a:endParaRPr lang="cs-CZ" sz="2133" kern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3" name="Obdélník 42"/>
          <p:cNvSpPr/>
          <p:nvPr/>
        </p:nvSpPr>
        <p:spPr>
          <a:xfrm>
            <a:off x="2486117" y="363911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219170">
              <a:defRPr/>
            </a:pPr>
            <a:r>
              <a:rPr lang="cs-CZ" sz="2400" b="1" kern="0" dirty="0">
                <a:solidFill>
                  <a:srgbClr val="10253F"/>
                </a:solidFill>
                <a:latin typeface="Calibri"/>
                <a:sym typeface="Wingdings"/>
              </a:rPr>
              <a:t>Obchod: 38 % </a:t>
            </a:r>
            <a:endParaRPr lang="cs-CZ" sz="2133" kern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23392" y="4869160"/>
            <a:ext cx="7968885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defTabSz="1219170"/>
            <a:r>
              <a:rPr lang="cs-CZ" sz="160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Kavárna 3 %, Hotel/penzion 2 %, Jiné 3 %, Nevím 7 %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616" y="2466037"/>
            <a:ext cx="2840819" cy="159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036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18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Výzkum k projektu Pošta Partner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6" y="8475"/>
            <a:ext cx="9280761" cy="626296"/>
          </a:xfrm>
        </p:spPr>
        <p:txBody>
          <a:bodyPr>
            <a:noAutofit/>
          </a:bodyPr>
          <a:lstStyle/>
          <a:p>
            <a:r>
              <a:rPr lang="cs-CZ" sz="2667" dirty="0"/>
              <a:t>Pětina lidí chodí na poštu alespoň jednou týdně. Na druhou stranu 55 % </a:t>
            </a:r>
            <a:r>
              <a:rPr lang="cs-CZ" sz="2667"/>
              <a:t>chodí jednou </a:t>
            </a:r>
            <a:r>
              <a:rPr lang="cs-CZ" sz="2667" dirty="0"/>
              <a:t>za měsíc nebo méně často.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31371" y="5925278"/>
            <a:ext cx="10369152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pl-PL" sz="1333" dirty="0">
                <a:solidFill>
                  <a:srgbClr val="404040"/>
                </a:solidFill>
                <a:latin typeface="Calibri"/>
              </a:rPr>
              <a:t>Q0. </a:t>
            </a:r>
            <a:r>
              <a:rPr lang="cs-CZ" sz="1333" dirty="0">
                <a:solidFill>
                  <a:srgbClr val="404040"/>
                </a:solidFill>
                <a:latin typeface="Calibri"/>
              </a:rPr>
              <a:t>Jak často chodíte na poštu?</a:t>
            </a:r>
            <a:br>
              <a:rPr lang="cs-CZ" sz="1333" dirty="0">
                <a:solidFill>
                  <a:srgbClr val="404040"/>
                </a:solidFill>
                <a:latin typeface="Calibri"/>
              </a:rPr>
            </a:br>
            <a:r>
              <a:rPr lang="cs-CZ" sz="1333" i="1" kern="0" dirty="0">
                <a:solidFill>
                  <a:srgbClr val="404040"/>
                </a:solidFill>
                <a:latin typeface="Calibri"/>
              </a:rPr>
              <a:t>Báze: 260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54413" y="1220755"/>
            <a:ext cx="3366306" cy="4873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1219170">
              <a:lnSpc>
                <a:spcPts val="1867"/>
              </a:lnSpc>
              <a:defRPr/>
            </a:pPr>
            <a:r>
              <a:rPr lang="cs-CZ" sz="2133" b="1" kern="0" dirty="0">
                <a:solidFill>
                  <a:srgbClr val="404040"/>
                </a:solidFill>
                <a:latin typeface="Calibri"/>
              </a:rPr>
              <a:t>Jak často lidé chodí na poštu?</a:t>
            </a:r>
            <a:br>
              <a:rPr lang="cs-CZ" sz="2133" b="1" kern="0" dirty="0">
                <a:solidFill>
                  <a:srgbClr val="404040"/>
                </a:solidFill>
                <a:latin typeface="Calibri"/>
              </a:rPr>
            </a:br>
            <a:r>
              <a:rPr lang="cs-CZ" sz="1867" b="1" kern="0" dirty="0">
                <a:solidFill>
                  <a:srgbClr val="404040"/>
                </a:solidFill>
                <a:latin typeface="Calibri"/>
              </a:rPr>
              <a:t>v %</a:t>
            </a:r>
          </a:p>
        </p:txBody>
      </p:sp>
      <p:graphicFrame>
        <p:nvGraphicFramePr>
          <p:cNvPr id="15" name="Zástupný symbol pro obsah 6"/>
          <p:cNvGraphicFramePr>
            <a:graphicFrameLocks noChangeAspect="1"/>
          </p:cNvGraphicFramePr>
          <p:nvPr>
            <p:extLst/>
          </p:nvPr>
        </p:nvGraphicFramePr>
        <p:xfrm>
          <a:off x="47329" y="1508788"/>
          <a:ext cx="8442753" cy="3948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ovéPole 15"/>
          <p:cNvSpPr txBox="1"/>
          <p:nvPr/>
        </p:nvSpPr>
        <p:spPr>
          <a:xfrm>
            <a:off x="2159562" y="1700808"/>
            <a:ext cx="38729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ct val="200000"/>
              </a:lnSpc>
              <a:defRPr/>
            </a:pPr>
            <a:r>
              <a:rPr lang="en-US" sz="1600" kern="0" dirty="0">
                <a:solidFill>
                  <a:srgbClr val="10253F"/>
                </a:solidFill>
                <a:latin typeface="Calibri"/>
                <a:sym typeface="Wingdings"/>
              </a:rPr>
              <a:t></a:t>
            </a:r>
            <a:r>
              <a:rPr lang="en-US" sz="1467" kern="0" dirty="0">
                <a:solidFill>
                  <a:srgbClr val="404040"/>
                </a:solidFill>
                <a:latin typeface="Calibri"/>
                <a:sym typeface="Wingdings"/>
              </a:rPr>
              <a:t> </a:t>
            </a:r>
            <a:r>
              <a:rPr lang="cs-CZ" sz="1467" kern="0" dirty="0">
                <a:solidFill>
                  <a:srgbClr val="404040"/>
                </a:solidFill>
                <a:latin typeface="Calibri"/>
                <a:sym typeface="Wingdings"/>
              </a:rPr>
              <a:t>+ </a:t>
            </a:r>
            <a:r>
              <a:rPr lang="en-US" sz="1600" kern="0" dirty="0">
                <a:solidFill>
                  <a:srgbClr val="008BCA"/>
                </a:solidFill>
                <a:latin typeface="Calibri"/>
                <a:sym typeface="Wingdings"/>
              </a:rPr>
              <a:t> </a:t>
            </a:r>
            <a:r>
              <a:rPr lang="cs-CZ" sz="1600" b="1" i="1" kern="0" dirty="0">
                <a:solidFill>
                  <a:srgbClr val="404040"/>
                </a:solidFill>
                <a:latin typeface="Calibri"/>
                <a:sym typeface="Wingdings"/>
              </a:rPr>
              <a:t>Alespoň jednou za 2 týdny</a:t>
            </a:r>
            <a:br>
              <a:rPr lang="cs-CZ" sz="1600" b="1" i="1" kern="0" dirty="0">
                <a:solidFill>
                  <a:srgbClr val="404040"/>
                </a:solidFill>
                <a:latin typeface="Calibri"/>
                <a:sym typeface="Wingdings"/>
              </a:rPr>
            </a:br>
            <a:r>
              <a:rPr lang="en-US" sz="1600" kern="0" dirty="0">
                <a:solidFill>
                  <a:srgbClr val="10253F"/>
                </a:solidFill>
                <a:latin typeface="Calibri"/>
                <a:sym typeface="Wingdings"/>
              </a:rPr>
              <a:t></a:t>
            </a:r>
            <a:r>
              <a:rPr lang="en-US" sz="1467" kern="0" dirty="0">
                <a:solidFill>
                  <a:srgbClr val="404040"/>
                </a:solidFill>
                <a:latin typeface="Calibri"/>
                <a:sym typeface="Wingdings"/>
              </a:rPr>
              <a:t> </a:t>
            </a:r>
            <a:r>
              <a:rPr lang="cs-CZ" sz="1467" kern="0" dirty="0">
                <a:solidFill>
                  <a:srgbClr val="404040"/>
                </a:solidFill>
                <a:latin typeface="Calibri"/>
                <a:sym typeface="Wingdings"/>
              </a:rPr>
              <a:t>Jednou týdně a častěji</a:t>
            </a:r>
            <a:endParaRPr lang="en-US" sz="1467" kern="0" dirty="0">
              <a:solidFill>
                <a:srgbClr val="404040"/>
              </a:solidFill>
              <a:latin typeface="Calibri"/>
            </a:endParaRPr>
          </a:p>
          <a:p>
            <a:pPr defTabSz="1219170">
              <a:lnSpc>
                <a:spcPct val="200000"/>
              </a:lnSpc>
              <a:defRPr/>
            </a:pPr>
            <a:r>
              <a:rPr lang="en-US" sz="1600" kern="0" dirty="0">
                <a:solidFill>
                  <a:srgbClr val="008BCA"/>
                </a:solidFill>
                <a:latin typeface="Calibri"/>
                <a:sym typeface="Wingdings"/>
              </a:rPr>
              <a:t></a:t>
            </a:r>
            <a:r>
              <a:rPr lang="en-US" sz="1467" kern="0" dirty="0">
                <a:solidFill>
                  <a:srgbClr val="404040"/>
                </a:solidFill>
                <a:latin typeface="Calibri"/>
                <a:sym typeface="Wingdings"/>
              </a:rPr>
              <a:t> </a:t>
            </a:r>
            <a:r>
              <a:rPr lang="cs-CZ" sz="1467" kern="0" dirty="0">
                <a:solidFill>
                  <a:srgbClr val="404040"/>
                </a:solidFill>
                <a:latin typeface="Calibri"/>
                <a:sym typeface="Wingdings"/>
              </a:rPr>
              <a:t>Jednou za dva týdny</a:t>
            </a:r>
            <a:endParaRPr lang="en-US" sz="1467" kern="0" dirty="0">
              <a:solidFill>
                <a:srgbClr val="404040"/>
              </a:solidFill>
              <a:latin typeface="Calibri"/>
            </a:endParaRPr>
          </a:p>
          <a:p>
            <a:pPr defTabSz="1219170">
              <a:lnSpc>
                <a:spcPct val="200000"/>
              </a:lnSpc>
              <a:defRPr/>
            </a:pPr>
            <a:r>
              <a:rPr lang="en-US" sz="1600" kern="0" dirty="0">
                <a:solidFill>
                  <a:srgbClr val="A1C46B"/>
                </a:solidFill>
                <a:latin typeface="Calibri"/>
                <a:sym typeface="Wingdings"/>
              </a:rPr>
              <a:t></a:t>
            </a:r>
            <a:r>
              <a:rPr lang="cs-CZ" sz="1600" kern="0" dirty="0">
                <a:solidFill>
                  <a:srgbClr val="A1C46B"/>
                </a:solidFill>
                <a:latin typeface="Calibri"/>
                <a:sym typeface="Wingdings"/>
              </a:rPr>
              <a:t> </a:t>
            </a:r>
            <a:r>
              <a:rPr lang="cs-CZ" sz="1467" kern="0" dirty="0">
                <a:solidFill>
                  <a:srgbClr val="404040"/>
                </a:solidFill>
                <a:latin typeface="Calibri"/>
                <a:sym typeface="Wingdings"/>
              </a:rPr>
              <a:t>Jednou za měsíc</a:t>
            </a:r>
            <a:endParaRPr lang="en-US" sz="1467" kern="0" dirty="0">
              <a:solidFill>
                <a:srgbClr val="404040"/>
              </a:solidFill>
              <a:latin typeface="Calibri"/>
            </a:endParaRPr>
          </a:p>
          <a:p>
            <a:pPr defTabSz="1219170">
              <a:lnSpc>
                <a:spcPct val="200000"/>
              </a:lnSpc>
              <a:defRPr/>
            </a:pPr>
            <a:r>
              <a:rPr lang="en-US" sz="1600" kern="0" dirty="0">
                <a:solidFill>
                  <a:srgbClr val="FBB040"/>
                </a:solidFill>
                <a:latin typeface="Calibri"/>
                <a:sym typeface="Wingdings"/>
              </a:rPr>
              <a:t></a:t>
            </a:r>
            <a:r>
              <a:rPr lang="en-US" sz="1467" kern="0" dirty="0">
                <a:solidFill>
                  <a:srgbClr val="404040"/>
                </a:solidFill>
                <a:latin typeface="Calibri"/>
                <a:sym typeface="Wingdings"/>
              </a:rPr>
              <a:t> </a:t>
            </a:r>
            <a:r>
              <a:rPr lang="cs-CZ" sz="1467" kern="0" dirty="0">
                <a:solidFill>
                  <a:srgbClr val="404040"/>
                </a:solidFill>
                <a:latin typeface="Calibri"/>
                <a:sym typeface="Wingdings"/>
              </a:rPr>
              <a:t>Jednou za 3 měsíce</a:t>
            </a:r>
            <a:br>
              <a:rPr lang="en-US" sz="1467" kern="0" dirty="0">
                <a:solidFill>
                  <a:srgbClr val="404040"/>
                </a:solidFill>
                <a:latin typeface="Calibri"/>
                <a:sym typeface="Wingdings"/>
              </a:rPr>
            </a:br>
            <a:r>
              <a:rPr lang="en-US" sz="1600" kern="0" dirty="0">
                <a:solidFill>
                  <a:srgbClr val="ED6737"/>
                </a:solidFill>
                <a:latin typeface="Calibri"/>
                <a:sym typeface="Wingdings"/>
              </a:rPr>
              <a:t></a:t>
            </a:r>
            <a:r>
              <a:rPr lang="en-US" sz="1467" kern="0" dirty="0">
                <a:solidFill>
                  <a:srgbClr val="C00000"/>
                </a:solidFill>
                <a:latin typeface="Calibri"/>
                <a:sym typeface="Wingdings"/>
              </a:rPr>
              <a:t> </a:t>
            </a:r>
            <a:r>
              <a:rPr lang="cs-CZ" sz="1467" kern="0" dirty="0">
                <a:solidFill>
                  <a:srgbClr val="404040"/>
                </a:solidFill>
                <a:latin typeface="Calibri"/>
                <a:sym typeface="Wingdings"/>
              </a:rPr>
              <a:t>Méně často</a:t>
            </a:r>
            <a:endParaRPr lang="en-US" sz="1467" kern="0" dirty="0">
              <a:solidFill>
                <a:srgbClr val="404040"/>
              </a:solidFill>
              <a:latin typeface="Calibri"/>
            </a:endParaRPr>
          </a:p>
        </p:txBody>
      </p:sp>
      <p:graphicFrame>
        <p:nvGraphicFramePr>
          <p:cNvPr id="25" name="Tabulka 24"/>
          <p:cNvGraphicFramePr>
            <a:graphicFrameLocks noGrp="1"/>
          </p:cNvGraphicFramePr>
          <p:nvPr>
            <p:extLst/>
          </p:nvPr>
        </p:nvGraphicFramePr>
        <p:xfrm>
          <a:off x="527382" y="1542654"/>
          <a:ext cx="1643005" cy="774700"/>
        </p:xfrm>
        <a:graphic>
          <a:graphicData uri="http://schemas.openxmlformats.org/drawingml/2006/table">
            <a:tbl>
              <a:tblPr firstRow="1" bandRow="1"/>
              <a:tblGrid>
                <a:gridCol w="1643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747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4500"/>
                        </a:lnSpc>
                      </a:pPr>
                      <a:r>
                        <a:rPr lang="cs-CZ" sz="1600" b="1" i="1" kern="120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12700" marR="12700" marT="127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Obdélník 17"/>
          <p:cNvSpPr/>
          <p:nvPr/>
        </p:nvSpPr>
        <p:spPr>
          <a:xfrm>
            <a:off x="10394851" y="8475"/>
            <a:ext cx="1797149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19" name="Picture 2" descr="http://www.aspectio.cz/Files/logoAM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09365" y="10568"/>
            <a:ext cx="587808" cy="626296"/>
          </a:xfrm>
          <a:prstGeom prst="rect">
            <a:avLst/>
          </a:prstGeom>
          <a:noFill/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173" y="119670"/>
            <a:ext cx="896120" cy="504815"/>
          </a:xfrm>
          <a:prstGeom prst="rect">
            <a:avLst/>
          </a:prstGeom>
        </p:spPr>
      </p:pic>
      <p:graphicFrame>
        <p:nvGraphicFramePr>
          <p:cNvPr id="28" name="Tabulka 27"/>
          <p:cNvGraphicFramePr>
            <a:graphicFrameLocks noGrp="1"/>
          </p:cNvGraphicFramePr>
          <p:nvPr>
            <p:extLst/>
          </p:nvPr>
        </p:nvGraphicFramePr>
        <p:xfrm>
          <a:off x="4559830" y="3044958"/>
          <a:ext cx="4022657" cy="1002481"/>
        </p:xfrm>
        <a:graphic>
          <a:graphicData uri="http://schemas.openxmlformats.org/drawingml/2006/table">
            <a:tbl>
              <a:tblPr/>
              <a:tblGrid>
                <a:gridCol w="4022657">
                  <a:extLst>
                    <a:ext uri="{9D8B030D-6E8A-4147-A177-3AD203B41FA5}">
                      <a16:colId xmlns:a16="http://schemas.microsoft.com/office/drawing/2014/main" val="1581204982"/>
                    </a:ext>
                  </a:extLst>
                </a:gridCol>
              </a:tblGrid>
              <a:tr h="1002481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Ženy chodí na poštu výrazně častěji než muži </a:t>
                      </a:r>
                      <a:br>
                        <a:rPr lang="cs-CZ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lang="cs-CZ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(54 % alespoň jednou za dva týdny oproti 35 % </a:t>
                      </a:r>
                      <a:br>
                        <a:rPr lang="cs-CZ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lang="cs-CZ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 mužů).</a:t>
                      </a:r>
                      <a:endParaRPr lang="en-US" sz="1600" b="0" i="0" u="none" strike="noStrike" kern="12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10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513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2093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0" b="8928"/>
          <a:stretch/>
        </p:blipFill>
        <p:spPr>
          <a:xfrm>
            <a:off x="-3416" y="0"/>
            <a:ext cx="12195416" cy="6858000"/>
          </a:xfrm>
          <a:prstGeom prst="rect">
            <a:avLst/>
          </a:prstGeom>
        </p:spPr>
      </p:pic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84" y="6545664"/>
            <a:ext cx="2844800" cy="365125"/>
          </a:xfrm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2DB900-4F27-419C-B2D8-AAC4EB8D73BD}" type="slidenum">
              <a:rPr kumimoji="0" lang="cs-CZ" sz="146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cs-CZ" sz="146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-1" y="4389107"/>
            <a:ext cx="11476139" cy="1344149"/>
          </a:xfrm>
          <a:prstGeom prst="rect">
            <a:avLst/>
          </a:prstGeom>
          <a:solidFill>
            <a:srgbClr val="008BCA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rPr>
              <a:t>VÝZKUM POTENCIÁLNÍCH</a:t>
            </a:r>
            <a:r>
              <a:rPr kumimoji="0" lang="cs-CZ" sz="48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rPr>
              <a:t> </a:t>
            </a:r>
            <a:r>
              <a:rPr lang="cs-CZ" sz="4800" b="1" dirty="0">
                <a:solidFill>
                  <a:srgbClr val="FFFFFF"/>
                </a:solidFill>
                <a:latin typeface="Calibri"/>
              </a:rPr>
              <a:t>PROVOZOVEN PP</a:t>
            </a:r>
            <a:endParaRPr kumimoji="0" lang="cs-CZ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40806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Zástupný symbol pro obsah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6774616"/>
              </p:ext>
            </p:extLst>
          </p:nvPr>
        </p:nvGraphicFramePr>
        <p:xfrm>
          <a:off x="47329" y="1500137"/>
          <a:ext cx="8442753" cy="377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2DB900-4F27-419C-B2D8-AAC4EB8D73BD}" type="slidenum">
              <a:rPr kumimoji="0" lang="cs-CZ" sz="1467" b="0" i="0" u="none" strike="noStrike" kern="120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cs-CZ" sz="1467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lvl="0" defTabSz="1219170">
              <a:defRPr/>
            </a:pPr>
            <a:r>
              <a:rPr lang="cs-CZ" sz="1467" dirty="0"/>
              <a:t>Ipsos pro AMSP: Výzkum k projektu Pošta Partner</a:t>
            </a:r>
            <a:endParaRPr kumimoji="0" lang="cs-CZ" sz="1467" b="1" i="0" u="none" strike="noStrike" kern="1200" cap="none" spc="0" normalizeH="0" baseline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6" y="8475"/>
            <a:ext cx="9280761" cy="626296"/>
          </a:xfrm>
        </p:spPr>
        <p:txBody>
          <a:bodyPr>
            <a:noAutofit/>
          </a:bodyPr>
          <a:lstStyle/>
          <a:p>
            <a:r>
              <a:rPr lang="cs-CZ" sz="2667" dirty="0"/>
              <a:t>Každý 10. podnikatel by měl zájem provozovat Poštu Partner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31371" y="5925277"/>
            <a:ext cx="10369152" cy="70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/>
            <a:r>
              <a:rPr lang="cs-CZ" sz="1333" dirty="0">
                <a:solidFill>
                  <a:srgbClr val="404040"/>
                </a:solidFill>
              </a:rPr>
              <a:t>Q4. Měli byste zájem provozovat Poštu Partner? Q5. Z jakého důvodu byste měli zájem Poštu Partner provozovat, co se Vám na tomto nápadu líbí? Q6. Z jakého důvodu byste neměli zájem Poštu Partner provozovat, co se Vám na tomto nápadu nelíbí?</a:t>
            </a:r>
            <a:br>
              <a:rPr lang="cs-CZ" sz="1333" dirty="0">
                <a:solidFill>
                  <a:srgbClr val="404040"/>
                </a:solidFill>
              </a:rPr>
            </a:br>
            <a:r>
              <a:rPr kumimoji="0" lang="cs-CZ" sz="1333" b="0" i="1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Báze: </a:t>
            </a:r>
            <a:r>
              <a:rPr lang="cs-CZ" sz="1333" i="1" kern="0" dirty="0">
                <a:solidFill>
                  <a:srgbClr val="404040"/>
                </a:solidFill>
                <a:latin typeface="Calibri"/>
              </a:rPr>
              <a:t>300</a:t>
            </a:r>
            <a:r>
              <a:rPr kumimoji="0" lang="cs-CZ" sz="1333" b="0" i="1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/29/236</a:t>
            </a:r>
          </a:p>
        </p:txBody>
      </p:sp>
      <p:sp>
        <p:nvSpPr>
          <p:cNvPr id="27" name="Zaoblený obdélník 26"/>
          <p:cNvSpPr/>
          <p:nvPr/>
        </p:nvSpPr>
        <p:spPr>
          <a:xfrm>
            <a:off x="9200306" y="1220755"/>
            <a:ext cx="2560324" cy="466243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BABABA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Deset procent zájemců se zájmem a dalších osm procent váhajících podnikatelů znamená, že je reálná šance zapojit malé podnikatele do poštovních služeb.</a:t>
            </a:r>
            <a:endParaRPr kumimoji="0" lang="cs-CZ" sz="1600" i="0" u="none" strike="noStrike" kern="1200" cap="none" spc="0" normalizeH="0" baseline="0" noProof="0" dirty="0">
              <a:ln>
                <a:noFill/>
              </a:ln>
              <a:solidFill>
                <a:srgbClr val="BABABA">
                  <a:lumMod val="7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BABABA">
                  <a:lumMod val="7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6" name="TextovéPole 15"/>
          <p:cNvSpPr txBox="1"/>
          <p:nvPr/>
        </p:nvSpPr>
        <p:spPr>
          <a:xfrm>
            <a:off x="2159563" y="1566584"/>
            <a:ext cx="294863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+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8BCA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 </a:t>
            </a:r>
            <a:r>
              <a:rPr kumimoji="0" lang="cs-CZ" sz="1600" b="1" i="1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Ano</a:t>
            </a:r>
            <a:br>
              <a:rPr kumimoji="0" lang="cs-CZ" sz="1600" b="1" i="1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Určitě ano</a:t>
            </a:r>
            <a:endParaRPr kumimoji="0" lang="en-US" sz="1467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8BCA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Spíše ano</a:t>
            </a:r>
            <a:endParaRPr kumimoji="0" lang="en-US" sz="1467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A1C46B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cs-CZ" sz="1600" b="0" i="0" u="none" strike="noStrike" kern="0" cap="none" spc="0" normalizeH="0" baseline="0" noProof="0" dirty="0">
                <a:ln>
                  <a:noFill/>
                </a:ln>
                <a:solidFill>
                  <a:srgbClr val="A1C46B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lang="cs-CZ" sz="1467" kern="0" dirty="0">
                <a:solidFill>
                  <a:srgbClr val="404040"/>
                </a:solidFill>
                <a:latin typeface="Calibri"/>
                <a:sym typeface="Wingdings"/>
              </a:rPr>
              <a:t>Možná ano, možná ne</a:t>
            </a:r>
            <a:endParaRPr kumimoji="0" lang="en-US" sz="1467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BB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Spíše ne</a:t>
            </a:r>
            <a:b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ED6737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Určitě ne</a:t>
            </a:r>
            <a:b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BABABA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Nevím</a:t>
            </a:r>
            <a:endParaRPr kumimoji="0" lang="en-US" sz="1467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5" name="Tabulka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913558"/>
              </p:ext>
            </p:extLst>
          </p:nvPr>
        </p:nvGraphicFramePr>
        <p:xfrm>
          <a:off x="527382" y="1542654"/>
          <a:ext cx="1643005" cy="774700"/>
        </p:xfrm>
        <a:graphic>
          <a:graphicData uri="http://schemas.openxmlformats.org/drawingml/2006/table">
            <a:tbl>
              <a:tblPr firstRow="1" bandRow="1"/>
              <a:tblGrid>
                <a:gridCol w="1643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747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4500"/>
                        </a:lnSpc>
                      </a:pPr>
                      <a:r>
                        <a:rPr lang="cs-CZ" sz="1600" b="1" i="1" kern="120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12700" marR="12700" marT="127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Obdélník 17"/>
          <p:cNvSpPr/>
          <p:nvPr/>
        </p:nvSpPr>
        <p:spPr>
          <a:xfrm>
            <a:off x="10394851" y="8475"/>
            <a:ext cx="1797149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667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19" name="Picture 2" descr="http://www.aspectio.cz/Files/logoAM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09365" y="10568"/>
            <a:ext cx="587808" cy="626296"/>
          </a:xfrm>
          <a:prstGeom prst="rect">
            <a:avLst/>
          </a:prstGeom>
          <a:noFill/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173" y="119670"/>
            <a:ext cx="896120" cy="504815"/>
          </a:xfrm>
          <a:prstGeom prst="rect">
            <a:avLst/>
          </a:prstGeom>
        </p:spPr>
      </p:pic>
      <p:graphicFrame>
        <p:nvGraphicFramePr>
          <p:cNvPr id="22" name="Tabulk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564850"/>
              </p:ext>
            </p:extLst>
          </p:nvPr>
        </p:nvGraphicFramePr>
        <p:xfrm>
          <a:off x="6610525" y="1730677"/>
          <a:ext cx="2223034" cy="3929380"/>
        </p:xfrm>
        <a:graphic>
          <a:graphicData uri="http://schemas.openxmlformats.org/drawingml/2006/table">
            <a:tbl>
              <a:tblPr/>
              <a:tblGrid>
                <a:gridCol w="1764246">
                  <a:extLst>
                    <a:ext uri="{9D8B030D-6E8A-4147-A177-3AD203B41FA5}">
                      <a16:colId xmlns:a16="http://schemas.microsoft.com/office/drawing/2014/main" val="1581204982"/>
                    </a:ext>
                  </a:extLst>
                </a:gridCol>
                <a:gridCol w="458788">
                  <a:extLst>
                    <a:ext uri="{9D8B030D-6E8A-4147-A177-3AD203B41FA5}">
                      <a16:colId xmlns:a16="http://schemas.microsoft.com/office/drawing/2014/main" val="3774211156"/>
                    </a:ext>
                  </a:extLst>
                </a:gridCol>
              </a:tblGrid>
              <a:tr h="10730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PROČ</a:t>
                      </a:r>
                      <a:r>
                        <a:rPr lang="cs-CZ" sz="16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NE?</a:t>
                      </a:r>
                      <a:endParaRPr lang="en-US" sz="1600" b="1" i="0" u="none" strike="noStrike" kern="12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1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513247"/>
                  </a:ext>
                </a:extLst>
              </a:tr>
              <a:tr h="137845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Máme zde poštu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991825"/>
                  </a:ext>
                </a:extLst>
              </a:tr>
              <a:tr h="137845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Nedostatek času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291866"/>
                  </a:ext>
                </a:extLst>
              </a:tr>
              <a:tr h="137845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Nelíbí se mi koncept Pošty Partner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28771"/>
                  </a:ext>
                </a:extLst>
              </a:tr>
              <a:tr h="137845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Pracovní zátěž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926502"/>
                  </a:ext>
                </a:extLst>
              </a:tr>
              <a:tr h="137845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Nedostatek kapacit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050775"/>
                  </a:ext>
                </a:extLst>
              </a:tr>
              <a:tr h="137845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Nemám zájem / nechci se tím zabývat (i pracuji v jiném oboru)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84781"/>
                  </a:ext>
                </a:extLst>
              </a:tr>
              <a:tr h="137845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Nemáme na to prostory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724355"/>
                  </a:ext>
                </a:extLst>
              </a:tr>
              <a:tr h="137845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Malá obec, málo obyvatel, nebyl by o to zájem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128589"/>
                  </a:ext>
                </a:extLst>
              </a:tr>
              <a:tr h="137845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Nevyužívám poštu / nepotřebuji poštu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050589"/>
                  </a:ext>
                </a:extLst>
              </a:tr>
              <a:tr h="137845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Jsem v důchodu / brzy půjdu do důchodu / vysoký věk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597189"/>
                  </a:ext>
                </a:extLst>
              </a:tr>
              <a:tr h="137845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Nehodí</a:t>
                      </a:r>
                      <a:r>
                        <a:rPr lang="cs-CZ" sz="1050" b="0" i="0" u="none" strike="noStrike" kern="1200" baseline="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se to k provozovně</a:t>
                      </a:r>
                      <a:endParaRPr lang="cs-CZ" sz="1050" b="0" i="0" u="none" strike="noStrike" kern="1200" noProof="0" dirty="0">
                        <a:solidFill>
                          <a:srgbClr val="40404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1147"/>
                  </a:ext>
                </a:extLst>
              </a:tr>
              <a:tr h="137845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Nespokojenost se službami pošty, není to ideální partner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01591"/>
                  </a:ext>
                </a:extLst>
              </a:tr>
              <a:tr h="137845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Moc starostí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260981"/>
                  </a:ext>
                </a:extLst>
              </a:tr>
              <a:tr h="137845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Jsme špatně umístěni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2760397"/>
                  </a:ext>
                </a:extLst>
              </a:tr>
              <a:tr h="137845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Náklady / nevyplatilo by se to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599166"/>
                  </a:ext>
                </a:extLst>
              </a:tr>
              <a:tr h="137845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noProof="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Jiné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7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5700964"/>
                  </a:ext>
                </a:extLst>
              </a:tr>
            </a:tbl>
          </a:graphicData>
        </a:graphic>
      </p:graphicFrame>
      <p:graphicFrame>
        <p:nvGraphicFramePr>
          <p:cNvPr id="23" name="Tabulk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676289"/>
              </p:ext>
            </p:extLst>
          </p:nvPr>
        </p:nvGraphicFramePr>
        <p:xfrm>
          <a:off x="4212669" y="1732075"/>
          <a:ext cx="2223034" cy="1103404"/>
        </p:xfrm>
        <a:graphic>
          <a:graphicData uri="http://schemas.openxmlformats.org/drawingml/2006/table">
            <a:tbl>
              <a:tblPr/>
              <a:tblGrid>
                <a:gridCol w="1764246">
                  <a:extLst>
                    <a:ext uri="{9D8B030D-6E8A-4147-A177-3AD203B41FA5}">
                      <a16:colId xmlns:a16="http://schemas.microsoft.com/office/drawing/2014/main" val="1581204982"/>
                    </a:ext>
                  </a:extLst>
                </a:gridCol>
                <a:gridCol w="458788">
                  <a:extLst>
                    <a:ext uri="{9D8B030D-6E8A-4147-A177-3AD203B41FA5}">
                      <a16:colId xmlns:a16="http://schemas.microsoft.com/office/drawing/2014/main" val="3774211156"/>
                    </a:ext>
                  </a:extLst>
                </a:gridCol>
              </a:tblGrid>
              <a:tr h="25857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PROČ</a:t>
                      </a:r>
                      <a:r>
                        <a:rPr lang="cs-CZ" sz="16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ANO?</a:t>
                      </a:r>
                      <a:endParaRPr lang="en-US" sz="1600" b="1" i="0" u="none" strike="noStrike" kern="12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1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513247"/>
                  </a:ext>
                </a:extLst>
              </a:tr>
              <a:tr h="332173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Finanční důvody: více tržeb, více zákazníků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991825"/>
                  </a:ext>
                </a:extLst>
              </a:tr>
              <a:tr h="170887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Pomoc lidem a obcím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291866"/>
                  </a:ext>
                </a:extLst>
              </a:tr>
              <a:tr h="170887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Jiné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28771"/>
                  </a:ext>
                </a:extLst>
              </a:tr>
              <a:tr h="170887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Nevím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926502"/>
                  </a:ext>
                </a:extLst>
              </a:tr>
            </a:tbl>
          </a:graphicData>
        </a:graphic>
      </p:graphicFrame>
      <p:sp>
        <p:nvSpPr>
          <p:cNvPr id="24" name="TextovéPole 23"/>
          <p:cNvSpPr txBox="1"/>
          <p:nvPr/>
        </p:nvSpPr>
        <p:spPr>
          <a:xfrm>
            <a:off x="554414" y="1220755"/>
            <a:ext cx="6112251" cy="4873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8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133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Měli</a:t>
            </a:r>
            <a:r>
              <a:rPr kumimoji="0" lang="cs-CZ" sz="2133" b="1" i="0" u="none" strike="noStrike" kern="0" cap="none" spc="0" normalizeH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by podnikatelé zájem provozovat Poštu Partner</a:t>
            </a:r>
            <a:r>
              <a:rPr kumimoji="0" lang="cs-CZ" sz="2133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  <a:br>
              <a:rPr kumimoji="0" lang="cs-CZ" sz="2133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cs-CZ" sz="1867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 %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6716471" y="716942"/>
            <a:ext cx="2360417" cy="91281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cs-CZ" sz="1333" dirty="0">
                <a:solidFill>
                  <a:srgbClr val="404040"/>
                </a:solidFill>
                <a:latin typeface="Calibri"/>
              </a:rPr>
              <a:t>Před dotazováním na tyto otázky byl provozovatelům představen koncept Pošty Partner. </a:t>
            </a:r>
          </a:p>
        </p:txBody>
      </p:sp>
      <p:graphicFrame>
        <p:nvGraphicFramePr>
          <p:cNvPr id="29" name="Tabulka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144702"/>
              </p:ext>
            </p:extLst>
          </p:nvPr>
        </p:nvGraphicFramePr>
        <p:xfrm>
          <a:off x="4205678" y="3704889"/>
          <a:ext cx="2223034" cy="802903"/>
        </p:xfrm>
        <a:graphic>
          <a:graphicData uri="http://schemas.openxmlformats.org/drawingml/2006/table">
            <a:tbl>
              <a:tblPr/>
              <a:tblGrid>
                <a:gridCol w="1764246">
                  <a:extLst>
                    <a:ext uri="{9D8B030D-6E8A-4147-A177-3AD203B41FA5}">
                      <a16:colId xmlns:a16="http://schemas.microsoft.com/office/drawing/2014/main" val="1581204982"/>
                    </a:ext>
                  </a:extLst>
                </a:gridCol>
                <a:gridCol w="458788">
                  <a:extLst>
                    <a:ext uri="{9D8B030D-6E8A-4147-A177-3AD203B41FA5}">
                      <a16:colId xmlns:a16="http://schemas.microsoft.com/office/drawing/2014/main" val="3774211156"/>
                    </a:ext>
                  </a:extLst>
                </a:gridCol>
              </a:tblGrid>
              <a:tr h="16134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ZÁJEM</a:t>
                      </a:r>
                      <a:r>
                        <a:rPr lang="cs-CZ" sz="16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PODLE OBORU</a:t>
                      </a:r>
                      <a:endParaRPr lang="en-US" sz="1600" b="1" i="0" u="none" strike="noStrike" kern="12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100" b="0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513247"/>
                  </a:ext>
                </a:extLst>
              </a:tr>
              <a:tr h="182121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Obchody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991825"/>
                  </a:ext>
                </a:extLst>
              </a:tr>
              <a:tr h="182121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Obecní úřady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291866"/>
                  </a:ext>
                </a:extLst>
              </a:tr>
              <a:tr h="182121">
                <a:tc>
                  <a:txBody>
                    <a:bodyPr/>
                    <a:lstStyle/>
                    <a:p>
                      <a:pPr marL="0" algn="l" defTabSz="1219170" rtl="0" eaLnBrk="1" fontAlgn="ctr" latinLnBrk="0" hangingPunct="1"/>
                      <a:r>
                        <a:rPr lang="cs-CZ" sz="1050" b="0" i="0" u="none" strike="noStrike" kern="1200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Ubytování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05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28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6755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2DB900-4F27-419C-B2D8-AAC4EB8D73BD}" type="slidenum">
              <a:rPr kumimoji="0" lang="cs-CZ" sz="1467" b="0" i="0" u="none" strike="noStrike" kern="120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cs-CZ" sz="1467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lvl="0" defTabSz="1219170">
              <a:defRPr/>
            </a:pPr>
            <a:r>
              <a:rPr lang="cs-CZ" sz="1467" dirty="0"/>
              <a:t>Ipsos pro AMSP: Výzkum k projektu Pošta Partner</a:t>
            </a:r>
            <a:endParaRPr kumimoji="0" lang="cs-CZ" sz="1467" b="1" i="0" u="none" strike="noStrike" kern="1200" cap="none" spc="0" normalizeH="0" baseline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6" y="8475"/>
            <a:ext cx="9280761" cy="626296"/>
          </a:xfrm>
        </p:spPr>
        <p:txBody>
          <a:bodyPr>
            <a:noAutofit/>
          </a:bodyPr>
          <a:lstStyle/>
          <a:p>
            <a:r>
              <a:rPr lang="cs-CZ" sz="2667" dirty="0"/>
              <a:t>Provozovatele by v případě zájmu o provoz Pošty Partner nejvíce zajímaly podmínky provozování a finanční podmínky.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31371" y="5925277"/>
            <a:ext cx="8673256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/>
            <a:r>
              <a:rPr lang="cs-CZ" sz="1333" dirty="0">
                <a:solidFill>
                  <a:srgbClr val="404040"/>
                </a:solidFill>
              </a:rPr>
              <a:t>Q7. Co by Vás nejvíce zajímalo v případě zájmu o provozování pošty Partner?</a:t>
            </a:r>
            <a:br>
              <a:rPr lang="cs-CZ" sz="1333" dirty="0">
                <a:solidFill>
                  <a:srgbClr val="404040"/>
                </a:solidFill>
              </a:rPr>
            </a:br>
            <a:r>
              <a:rPr kumimoji="0" lang="cs-CZ" sz="1333" b="0" i="1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Báze: </a:t>
            </a:r>
            <a:r>
              <a:rPr lang="cs-CZ" sz="1333" i="1" kern="0" dirty="0">
                <a:solidFill>
                  <a:srgbClr val="404040"/>
                </a:solidFill>
                <a:latin typeface="Calibri"/>
              </a:rPr>
              <a:t>300</a:t>
            </a:r>
            <a:endParaRPr kumimoji="0" lang="cs-CZ" sz="1333" b="0" i="1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ovéPole 23"/>
          <p:cNvSpPr txBox="1"/>
          <p:nvPr/>
        </p:nvSpPr>
        <p:spPr>
          <a:xfrm>
            <a:off x="554414" y="1220755"/>
            <a:ext cx="8606523" cy="4873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8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133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 by podnikatele nejvíce zajímalo v případě</a:t>
            </a:r>
            <a:r>
              <a:rPr kumimoji="0" lang="cs-CZ" sz="2133" b="1" i="0" u="none" strike="noStrike" kern="0" cap="none" spc="0" normalizeH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zájmu o provoz Pošty Partner?</a:t>
            </a:r>
            <a:br>
              <a:rPr kumimoji="0" lang="cs-CZ" sz="2133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cs-CZ" sz="1867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 %</a:t>
            </a:r>
          </a:p>
        </p:txBody>
      </p:sp>
      <p:sp>
        <p:nvSpPr>
          <p:cNvPr id="18" name="Obdélník 17"/>
          <p:cNvSpPr/>
          <p:nvPr/>
        </p:nvSpPr>
        <p:spPr>
          <a:xfrm>
            <a:off x="10394851" y="8475"/>
            <a:ext cx="1797149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667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19" name="Picture 2" descr="http://www.aspectio.cz/Files/logoAMS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09365" y="10568"/>
            <a:ext cx="587808" cy="626296"/>
          </a:xfrm>
          <a:prstGeom prst="rect">
            <a:avLst/>
          </a:prstGeom>
          <a:noFill/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173" y="119670"/>
            <a:ext cx="896120" cy="504815"/>
          </a:xfrm>
          <a:prstGeom prst="rect">
            <a:avLst/>
          </a:prstGeom>
        </p:spPr>
      </p:pic>
      <p:sp>
        <p:nvSpPr>
          <p:cNvPr id="8" name="Obdélník 7"/>
          <p:cNvSpPr/>
          <p:nvPr/>
        </p:nvSpPr>
        <p:spPr>
          <a:xfrm>
            <a:off x="1633477" y="218040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Podmínky </a:t>
            </a:r>
            <a:br>
              <a:rPr kumimoji="0" lang="cs-CZ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</a:br>
            <a:r>
              <a:rPr kumimoji="0" lang="cs-CZ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provozování: 22 % </a:t>
            </a:r>
            <a:endParaRPr kumimoji="0" lang="cs-CZ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Obdélník 42"/>
          <p:cNvSpPr/>
          <p:nvPr/>
        </p:nvSpPr>
        <p:spPr>
          <a:xfrm>
            <a:off x="1638828" y="375655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219170">
              <a:defRPr/>
            </a:pPr>
            <a:r>
              <a:rPr lang="cs-CZ" b="1" kern="0" dirty="0">
                <a:solidFill>
                  <a:srgbClr val="404040"/>
                </a:solidFill>
                <a:latin typeface="Calibri"/>
                <a:sym typeface="Wingdings"/>
              </a:rPr>
              <a:t>Finanční podmínky: 19 % </a:t>
            </a:r>
            <a:endParaRPr lang="cs-CZ" b="1" kern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23392" y="4869160"/>
            <a:ext cx="7968885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noProof="0" dirty="0">
                <a:solidFill>
                  <a:srgbClr val="404040"/>
                </a:solidFill>
                <a:latin typeface="Calibri" pitchFamily="34" charset="0"/>
                <a:cs typeface="Arial" pitchFamily="34" charset="0"/>
              </a:rPr>
              <a:t>J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iné</a:t>
            </a:r>
            <a:r>
              <a:rPr kumimoji="0" lang="cs-CZ" sz="1600" b="0" i="0" u="none" strike="noStrike" kern="1200" cap="none" spc="0" normalizeH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 13 %, Nevím 34 %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21" name="Group 15"/>
          <p:cNvGrpSpPr>
            <a:grpSpLocks noChangeAspect="1"/>
          </p:cNvGrpSpPr>
          <p:nvPr/>
        </p:nvGrpSpPr>
        <p:grpSpPr>
          <a:xfrm>
            <a:off x="548782" y="1953589"/>
            <a:ext cx="1037703" cy="899883"/>
            <a:chOff x="5308600" y="2025650"/>
            <a:chExt cx="812800" cy="704850"/>
          </a:xfrm>
          <a:solidFill>
            <a:srgbClr val="EDB501"/>
          </a:solidFill>
        </p:grpSpPr>
        <p:sp>
          <p:nvSpPr>
            <p:cNvPr id="22" name="Freeform 5"/>
            <p:cNvSpPr>
              <a:spLocks noEditPoints="1"/>
            </p:cNvSpPr>
            <p:nvPr/>
          </p:nvSpPr>
          <p:spPr bwMode="auto">
            <a:xfrm>
              <a:off x="5575300" y="2184400"/>
              <a:ext cx="546100" cy="546100"/>
            </a:xfrm>
            <a:custGeom>
              <a:avLst/>
              <a:gdLst/>
              <a:ahLst/>
              <a:cxnLst>
                <a:cxn ang="0">
                  <a:pos x="44" y="106"/>
                </a:cxn>
                <a:cxn ang="0">
                  <a:pos x="28" y="118"/>
                </a:cxn>
                <a:cxn ang="0">
                  <a:pos x="4" y="126"/>
                </a:cxn>
                <a:cxn ang="0">
                  <a:pos x="6" y="158"/>
                </a:cxn>
                <a:cxn ang="0">
                  <a:pos x="28" y="178"/>
                </a:cxn>
                <a:cxn ang="0">
                  <a:pos x="20" y="196"/>
                </a:cxn>
                <a:cxn ang="0">
                  <a:pos x="4" y="218"/>
                </a:cxn>
                <a:cxn ang="0">
                  <a:pos x="22" y="244"/>
                </a:cxn>
                <a:cxn ang="0">
                  <a:pos x="46" y="244"/>
                </a:cxn>
                <a:cxn ang="0">
                  <a:pos x="52" y="268"/>
                </a:cxn>
                <a:cxn ang="0">
                  <a:pos x="48" y="296"/>
                </a:cxn>
                <a:cxn ang="0">
                  <a:pos x="76" y="310"/>
                </a:cxn>
                <a:cxn ang="0">
                  <a:pos x="106" y="302"/>
                </a:cxn>
                <a:cxn ang="0">
                  <a:pos x="116" y="316"/>
                </a:cxn>
                <a:cxn ang="0">
                  <a:pos x="126" y="342"/>
                </a:cxn>
                <a:cxn ang="0">
                  <a:pos x="158" y="338"/>
                </a:cxn>
                <a:cxn ang="0">
                  <a:pos x="178" y="318"/>
                </a:cxn>
                <a:cxn ang="0">
                  <a:pos x="196" y="324"/>
                </a:cxn>
                <a:cxn ang="0">
                  <a:pos x="216" y="342"/>
                </a:cxn>
                <a:cxn ang="0">
                  <a:pos x="242" y="324"/>
                </a:cxn>
                <a:cxn ang="0">
                  <a:pos x="250" y="294"/>
                </a:cxn>
                <a:cxn ang="0">
                  <a:pos x="268" y="292"/>
                </a:cxn>
                <a:cxn ang="0">
                  <a:pos x="296" y="296"/>
                </a:cxn>
                <a:cxn ang="0">
                  <a:pos x="308" y="268"/>
                </a:cxn>
                <a:cxn ang="0">
                  <a:pos x="300" y="240"/>
                </a:cxn>
                <a:cxn ang="0">
                  <a:pos x="316" y="228"/>
                </a:cxn>
                <a:cxn ang="0">
                  <a:pos x="340" y="218"/>
                </a:cxn>
                <a:cxn ang="0">
                  <a:pos x="338" y="186"/>
                </a:cxn>
                <a:cxn ang="0">
                  <a:pos x="316" y="166"/>
                </a:cxn>
                <a:cxn ang="0">
                  <a:pos x="324" y="148"/>
                </a:cxn>
                <a:cxn ang="0">
                  <a:pos x="340" y="128"/>
                </a:cxn>
                <a:cxn ang="0">
                  <a:pos x="322" y="102"/>
                </a:cxn>
                <a:cxn ang="0">
                  <a:pos x="294" y="94"/>
                </a:cxn>
                <a:cxn ang="0">
                  <a:pos x="292" y="76"/>
                </a:cxn>
                <a:cxn ang="0">
                  <a:pos x="296" y="50"/>
                </a:cxn>
                <a:cxn ang="0">
                  <a:pos x="268" y="36"/>
                </a:cxn>
                <a:cxn ang="0">
                  <a:pos x="238" y="44"/>
                </a:cxn>
                <a:cxn ang="0">
                  <a:pos x="228" y="28"/>
                </a:cxn>
                <a:cxn ang="0">
                  <a:pos x="218" y="4"/>
                </a:cxn>
                <a:cxn ang="0">
                  <a:pos x="186" y="6"/>
                </a:cxn>
                <a:cxn ang="0">
                  <a:pos x="166" y="28"/>
                </a:cxn>
                <a:cxn ang="0">
                  <a:pos x="148" y="20"/>
                </a:cxn>
                <a:cxn ang="0">
                  <a:pos x="128" y="4"/>
                </a:cxn>
                <a:cxn ang="0">
                  <a:pos x="102" y="22"/>
                </a:cxn>
                <a:cxn ang="0">
                  <a:pos x="94" y="50"/>
                </a:cxn>
                <a:cxn ang="0">
                  <a:pos x="76" y="52"/>
                </a:cxn>
                <a:cxn ang="0">
                  <a:pos x="48" y="48"/>
                </a:cxn>
                <a:cxn ang="0">
                  <a:pos x="36" y="78"/>
                </a:cxn>
                <a:cxn ang="0">
                  <a:pos x="162" y="72"/>
                </a:cxn>
                <a:cxn ang="0">
                  <a:pos x="248" y="106"/>
                </a:cxn>
                <a:cxn ang="0">
                  <a:pos x="272" y="182"/>
                </a:cxn>
                <a:cxn ang="0">
                  <a:pos x="222" y="260"/>
                </a:cxn>
                <a:cxn ang="0">
                  <a:pos x="144" y="270"/>
                </a:cxn>
                <a:cxn ang="0">
                  <a:pos x="76" y="204"/>
                </a:cxn>
                <a:cxn ang="0">
                  <a:pos x="82" y="126"/>
                </a:cxn>
                <a:cxn ang="0">
                  <a:pos x="142" y="76"/>
                </a:cxn>
              </a:cxnLst>
              <a:rect l="0" t="0" r="r" b="b"/>
              <a:pathLst>
                <a:path w="344" h="344">
                  <a:moveTo>
                    <a:pt x="38" y="82"/>
                  </a:moveTo>
                  <a:lnTo>
                    <a:pt x="38" y="82"/>
                  </a:lnTo>
                  <a:lnTo>
                    <a:pt x="42" y="90"/>
                  </a:lnTo>
                  <a:lnTo>
                    <a:pt x="44" y="98"/>
                  </a:lnTo>
                  <a:lnTo>
                    <a:pt x="44" y="106"/>
                  </a:lnTo>
                  <a:lnTo>
                    <a:pt x="42" y="112"/>
                  </a:lnTo>
                  <a:lnTo>
                    <a:pt x="42" y="112"/>
                  </a:lnTo>
                  <a:lnTo>
                    <a:pt x="40" y="114"/>
                  </a:lnTo>
                  <a:lnTo>
                    <a:pt x="34" y="116"/>
                  </a:lnTo>
                  <a:lnTo>
                    <a:pt x="28" y="118"/>
                  </a:lnTo>
                  <a:lnTo>
                    <a:pt x="22" y="116"/>
                  </a:lnTo>
                  <a:lnTo>
                    <a:pt x="22" y="116"/>
                  </a:lnTo>
                  <a:lnTo>
                    <a:pt x="14" y="116"/>
                  </a:lnTo>
                  <a:lnTo>
                    <a:pt x="8" y="120"/>
                  </a:lnTo>
                  <a:lnTo>
                    <a:pt x="4" y="126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44"/>
                  </a:lnTo>
                  <a:lnTo>
                    <a:pt x="2" y="152"/>
                  </a:lnTo>
                  <a:lnTo>
                    <a:pt x="6" y="158"/>
                  </a:lnTo>
                  <a:lnTo>
                    <a:pt x="12" y="162"/>
                  </a:lnTo>
                  <a:lnTo>
                    <a:pt x="12" y="162"/>
                  </a:lnTo>
                  <a:lnTo>
                    <a:pt x="18" y="166"/>
                  </a:lnTo>
                  <a:lnTo>
                    <a:pt x="24" y="172"/>
                  </a:lnTo>
                  <a:lnTo>
                    <a:pt x="28" y="178"/>
                  </a:lnTo>
                  <a:lnTo>
                    <a:pt x="28" y="184"/>
                  </a:lnTo>
                  <a:lnTo>
                    <a:pt x="28" y="184"/>
                  </a:lnTo>
                  <a:lnTo>
                    <a:pt x="28" y="188"/>
                  </a:lnTo>
                  <a:lnTo>
                    <a:pt x="24" y="192"/>
                  </a:lnTo>
                  <a:lnTo>
                    <a:pt x="20" y="196"/>
                  </a:lnTo>
                  <a:lnTo>
                    <a:pt x="14" y="200"/>
                  </a:lnTo>
                  <a:lnTo>
                    <a:pt x="14" y="200"/>
                  </a:lnTo>
                  <a:lnTo>
                    <a:pt x="8" y="202"/>
                  </a:lnTo>
                  <a:lnTo>
                    <a:pt x="4" y="210"/>
                  </a:lnTo>
                  <a:lnTo>
                    <a:pt x="4" y="218"/>
                  </a:lnTo>
                  <a:lnTo>
                    <a:pt x="4" y="226"/>
                  </a:lnTo>
                  <a:lnTo>
                    <a:pt x="4" y="226"/>
                  </a:lnTo>
                  <a:lnTo>
                    <a:pt x="8" y="234"/>
                  </a:lnTo>
                  <a:lnTo>
                    <a:pt x="14" y="240"/>
                  </a:lnTo>
                  <a:lnTo>
                    <a:pt x="22" y="244"/>
                  </a:lnTo>
                  <a:lnTo>
                    <a:pt x="28" y="244"/>
                  </a:lnTo>
                  <a:lnTo>
                    <a:pt x="28" y="244"/>
                  </a:lnTo>
                  <a:lnTo>
                    <a:pt x="34" y="242"/>
                  </a:lnTo>
                  <a:lnTo>
                    <a:pt x="40" y="242"/>
                  </a:lnTo>
                  <a:lnTo>
                    <a:pt x="46" y="244"/>
                  </a:lnTo>
                  <a:lnTo>
                    <a:pt x="48" y="246"/>
                  </a:lnTo>
                  <a:lnTo>
                    <a:pt x="48" y="246"/>
                  </a:lnTo>
                  <a:lnTo>
                    <a:pt x="50" y="252"/>
                  </a:lnTo>
                  <a:lnTo>
                    <a:pt x="52" y="260"/>
                  </a:lnTo>
                  <a:lnTo>
                    <a:pt x="52" y="268"/>
                  </a:lnTo>
                  <a:lnTo>
                    <a:pt x="48" y="274"/>
                  </a:lnTo>
                  <a:lnTo>
                    <a:pt x="48" y="274"/>
                  </a:lnTo>
                  <a:lnTo>
                    <a:pt x="46" y="280"/>
                  </a:lnTo>
                  <a:lnTo>
                    <a:pt x="46" y="288"/>
                  </a:lnTo>
                  <a:lnTo>
                    <a:pt x="48" y="296"/>
                  </a:lnTo>
                  <a:lnTo>
                    <a:pt x="54" y="302"/>
                  </a:lnTo>
                  <a:lnTo>
                    <a:pt x="54" y="302"/>
                  </a:lnTo>
                  <a:lnTo>
                    <a:pt x="62" y="308"/>
                  </a:lnTo>
                  <a:lnTo>
                    <a:pt x="70" y="310"/>
                  </a:lnTo>
                  <a:lnTo>
                    <a:pt x="76" y="310"/>
                  </a:lnTo>
                  <a:lnTo>
                    <a:pt x="82" y="306"/>
                  </a:lnTo>
                  <a:lnTo>
                    <a:pt x="82" y="306"/>
                  </a:lnTo>
                  <a:lnTo>
                    <a:pt x="88" y="302"/>
                  </a:lnTo>
                  <a:lnTo>
                    <a:pt x="98" y="300"/>
                  </a:lnTo>
                  <a:lnTo>
                    <a:pt x="106" y="302"/>
                  </a:lnTo>
                  <a:lnTo>
                    <a:pt x="110" y="302"/>
                  </a:lnTo>
                  <a:lnTo>
                    <a:pt x="110" y="302"/>
                  </a:lnTo>
                  <a:lnTo>
                    <a:pt x="114" y="306"/>
                  </a:lnTo>
                  <a:lnTo>
                    <a:pt x="116" y="310"/>
                  </a:lnTo>
                  <a:lnTo>
                    <a:pt x="116" y="316"/>
                  </a:lnTo>
                  <a:lnTo>
                    <a:pt x="116" y="322"/>
                  </a:lnTo>
                  <a:lnTo>
                    <a:pt x="116" y="322"/>
                  </a:lnTo>
                  <a:lnTo>
                    <a:pt x="116" y="330"/>
                  </a:lnTo>
                  <a:lnTo>
                    <a:pt x="120" y="336"/>
                  </a:lnTo>
                  <a:lnTo>
                    <a:pt x="126" y="342"/>
                  </a:lnTo>
                  <a:lnTo>
                    <a:pt x="134" y="344"/>
                  </a:lnTo>
                  <a:lnTo>
                    <a:pt x="134" y="344"/>
                  </a:lnTo>
                  <a:lnTo>
                    <a:pt x="144" y="344"/>
                  </a:lnTo>
                  <a:lnTo>
                    <a:pt x="152" y="342"/>
                  </a:lnTo>
                  <a:lnTo>
                    <a:pt x="158" y="338"/>
                  </a:lnTo>
                  <a:lnTo>
                    <a:pt x="162" y="332"/>
                  </a:lnTo>
                  <a:lnTo>
                    <a:pt x="162" y="332"/>
                  </a:lnTo>
                  <a:lnTo>
                    <a:pt x="164" y="326"/>
                  </a:lnTo>
                  <a:lnTo>
                    <a:pt x="172" y="322"/>
                  </a:lnTo>
                  <a:lnTo>
                    <a:pt x="178" y="318"/>
                  </a:lnTo>
                  <a:lnTo>
                    <a:pt x="184" y="316"/>
                  </a:lnTo>
                  <a:lnTo>
                    <a:pt x="184" y="316"/>
                  </a:lnTo>
                  <a:lnTo>
                    <a:pt x="188" y="316"/>
                  </a:lnTo>
                  <a:lnTo>
                    <a:pt x="192" y="320"/>
                  </a:lnTo>
                  <a:lnTo>
                    <a:pt x="196" y="324"/>
                  </a:lnTo>
                  <a:lnTo>
                    <a:pt x="198" y="330"/>
                  </a:lnTo>
                  <a:lnTo>
                    <a:pt x="198" y="330"/>
                  </a:lnTo>
                  <a:lnTo>
                    <a:pt x="202" y="336"/>
                  </a:lnTo>
                  <a:lnTo>
                    <a:pt x="208" y="340"/>
                  </a:lnTo>
                  <a:lnTo>
                    <a:pt x="216" y="342"/>
                  </a:lnTo>
                  <a:lnTo>
                    <a:pt x="226" y="340"/>
                  </a:lnTo>
                  <a:lnTo>
                    <a:pt x="226" y="340"/>
                  </a:lnTo>
                  <a:lnTo>
                    <a:pt x="234" y="336"/>
                  </a:lnTo>
                  <a:lnTo>
                    <a:pt x="240" y="330"/>
                  </a:lnTo>
                  <a:lnTo>
                    <a:pt x="242" y="324"/>
                  </a:lnTo>
                  <a:lnTo>
                    <a:pt x="242" y="316"/>
                  </a:lnTo>
                  <a:lnTo>
                    <a:pt x="242" y="316"/>
                  </a:lnTo>
                  <a:lnTo>
                    <a:pt x="242" y="310"/>
                  </a:lnTo>
                  <a:lnTo>
                    <a:pt x="246" y="302"/>
                  </a:lnTo>
                  <a:lnTo>
                    <a:pt x="250" y="294"/>
                  </a:lnTo>
                  <a:lnTo>
                    <a:pt x="254" y="290"/>
                  </a:lnTo>
                  <a:lnTo>
                    <a:pt x="254" y="290"/>
                  </a:lnTo>
                  <a:lnTo>
                    <a:pt x="258" y="290"/>
                  </a:lnTo>
                  <a:lnTo>
                    <a:pt x="264" y="290"/>
                  </a:lnTo>
                  <a:lnTo>
                    <a:pt x="268" y="292"/>
                  </a:lnTo>
                  <a:lnTo>
                    <a:pt x="274" y="296"/>
                  </a:lnTo>
                  <a:lnTo>
                    <a:pt x="274" y="296"/>
                  </a:lnTo>
                  <a:lnTo>
                    <a:pt x="280" y="300"/>
                  </a:lnTo>
                  <a:lnTo>
                    <a:pt x="288" y="300"/>
                  </a:lnTo>
                  <a:lnTo>
                    <a:pt x="296" y="296"/>
                  </a:lnTo>
                  <a:lnTo>
                    <a:pt x="302" y="290"/>
                  </a:lnTo>
                  <a:lnTo>
                    <a:pt x="302" y="290"/>
                  </a:lnTo>
                  <a:lnTo>
                    <a:pt x="308" y="282"/>
                  </a:lnTo>
                  <a:lnTo>
                    <a:pt x="310" y="274"/>
                  </a:lnTo>
                  <a:lnTo>
                    <a:pt x="308" y="268"/>
                  </a:lnTo>
                  <a:lnTo>
                    <a:pt x="306" y="262"/>
                  </a:lnTo>
                  <a:lnTo>
                    <a:pt x="306" y="262"/>
                  </a:lnTo>
                  <a:lnTo>
                    <a:pt x="302" y="256"/>
                  </a:lnTo>
                  <a:lnTo>
                    <a:pt x="300" y="248"/>
                  </a:lnTo>
                  <a:lnTo>
                    <a:pt x="300" y="240"/>
                  </a:lnTo>
                  <a:lnTo>
                    <a:pt x="302" y="234"/>
                  </a:lnTo>
                  <a:lnTo>
                    <a:pt x="302" y="234"/>
                  </a:lnTo>
                  <a:lnTo>
                    <a:pt x="304" y="230"/>
                  </a:lnTo>
                  <a:lnTo>
                    <a:pt x="310" y="228"/>
                  </a:lnTo>
                  <a:lnTo>
                    <a:pt x="316" y="228"/>
                  </a:lnTo>
                  <a:lnTo>
                    <a:pt x="322" y="228"/>
                  </a:lnTo>
                  <a:lnTo>
                    <a:pt x="322" y="228"/>
                  </a:lnTo>
                  <a:lnTo>
                    <a:pt x="330" y="228"/>
                  </a:lnTo>
                  <a:lnTo>
                    <a:pt x="336" y="224"/>
                  </a:lnTo>
                  <a:lnTo>
                    <a:pt x="340" y="218"/>
                  </a:lnTo>
                  <a:lnTo>
                    <a:pt x="344" y="210"/>
                  </a:lnTo>
                  <a:lnTo>
                    <a:pt x="344" y="210"/>
                  </a:lnTo>
                  <a:lnTo>
                    <a:pt x="344" y="200"/>
                  </a:lnTo>
                  <a:lnTo>
                    <a:pt x="342" y="192"/>
                  </a:lnTo>
                  <a:lnTo>
                    <a:pt x="338" y="186"/>
                  </a:lnTo>
                  <a:lnTo>
                    <a:pt x="332" y="184"/>
                  </a:lnTo>
                  <a:lnTo>
                    <a:pt x="332" y="184"/>
                  </a:lnTo>
                  <a:lnTo>
                    <a:pt x="326" y="180"/>
                  </a:lnTo>
                  <a:lnTo>
                    <a:pt x="320" y="174"/>
                  </a:lnTo>
                  <a:lnTo>
                    <a:pt x="316" y="166"/>
                  </a:lnTo>
                  <a:lnTo>
                    <a:pt x="316" y="160"/>
                  </a:lnTo>
                  <a:lnTo>
                    <a:pt x="316" y="160"/>
                  </a:lnTo>
                  <a:lnTo>
                    <a:pt x="316" y="156"/>
                  </a:lnTo>
                  <a:lnTo>
                    <a:pt x="320" y="152"/>
                  </a:lnTo>
                  <a:lnTo>
                    <a:pt x="324" y="148"/>
                  </a:lnTo>
                  <a:lnTo>
                    <a:pt x="330" y="146"/>
                  </a:lnTo>
                  <a:lnTo>
                    <a:pt x="330" y="146"/>
                  </a:lnTo>
                  <a:lnTo>
                    <a:pt x="336" y="142"/>
                  </a:lnTo>
                  <a:lnTo>
                    <a:pt x="340" y="136"/>
                  </a:lnTo>
                  <a:lnTo>
                    <a:pt x="340" y="128"/>
                  </a:lnTo>
                  <a:lnTo>
                    <a:pt x="340" y="118"/>
                  </a:lnTo>
                  <a:lnTo>
                    <a:pt x="340" y="118"/>
                  </a:lnTo>
                  <a:lnTo>
                    <a:pt x="336" y="110"/>
                  </a:lnTo>
                  <a:lnTo>
                    <a:pt x="330" y="104"/>
                  </a:lnTo>
                  <a:lnTo>
                    <a:pt x="322" y="102"/>
                  </a:lnTo>
                  <a:lnTo>
                    <a:pt x="316" y="102"/>
                  </a:lnTo>
                  <a:lnTo>
                    <a:pt x="316" y="102"/>
                  </a:lnTo>
                  <a:lnTo>
                    <a:pt x="308" y="102"/>
                  </a:lnTo>
                  <a:lnTo>
                    <a:pt x="302" y="98"/>
                  </a:lnTo>
                  <a:lnTo>
                    <a:pt x="294" y="94"/>
                  </a:lnTo>
                  <a:lnTo>
                    <a:pt x="290" y="90"/>
                  </a:lnTo>
                  <a:lnTo>
                    <a:pt x="290" y="90"/>
                  </a:lnTo>
                  <a:lnTo>
                    <a:pt x="288" y="86"/>
                  </a:lnTo>
                  <a:lnTo>
                    <a:pt x="290" y="82"/>
                  </a:lnTo>
                  <a:lnTo>
                    <a:pt x="292" y="76"/>
                  </a:lnTo>
                  <a:lnTo>
                    <a:pt x="296" y="70"/>
                  </a:lnTo>
                  <a:lnTo>
                    <a:pt x="296" y="70"/>
                  </a:lnTo>
                  <a:lnTo>
                    <a:pt x="298" y="64"/>
                  </a:lnTo>
                  <a:lnTo>
                    <a:pt x="298" y="56"/>
                  </a:lnTo>
                  <a:lnTo>
                    <a:pt x="296" y="50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2" y="38"/>
                  </a:lnTo>
                  <a:lnTo>
                    <a:pt x="274" y="34"/>
                  </a:lnTo>
                  <a:lnTo>
                    <a:pt x="268" y="36"/>
                  </a:lnTo>
                  <a:lnTo>
                    <a:pt x="262" y="40"/>
                  </a:lnTo>
                  <a:lnTo>
                    <a:pt x="262" y="40"/>
                  </a:lnTo>
                  <a:lnTo>
                    <a:pt x="256" y="42"/>
                  </a:lnTo>
                  <a:lnTo>
                    <a:pt x="246" y="44"/>
                  </a:lnTo>
                  <a:lnTo>
                    <a:pt x="238" y="44"/>
                  </a:lnTo>
                  <a:lnTo>
                    <a:pt x="234" y="42"/>
                  </a:lnTo>
                  <a:lnTo>
                    <a:pt x="234" y="42"/>
                  </a:lnTo>
                  <a:lnTo>
                    <a:pt x="230" y="40"/>
                  </a:lnTo>
                  <a:lnTo>
                    <a:pt x="228" y="34"/>
                  </a:lnTo>
                  <a:lnTo>
                    <a:pt x="228" y="28"/>
                  </a:lnTo>
                  <a:lnTo>
                    <a:pt x="228" y="22"/>
                  </a:lnTo>
                  <a:lnTo>
                    <a:pt x="228" y="22"/>
                  </a:lnTo>
                  <a:lnTo>
                    <a:pt x="228" y="16"/>
                  </a:lnTo>
                  <a:lnTo>
                    <a:pt x="224" y="8"/>
                  </a:lnTo>
                  <a:lnTo>
                    <a:pt x="218" y="4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00" y="0"/>
                  </a:lnTo>
                  <a:lnTo>
                    <a:pt x="192" y="2"/>
                  </a:lnTo>
                  <a:lnTo>
                    <a:pt x="186" y="6"/>
                  </a:lnTo>
                  <a:lnTo>
                    <a:pt x="182" y="12"/>
                  </a:lnTo>
                  <a:lnTo>
                    <a:pt x="182" y="12"/>
                  </a:lnTo>
                  <a:lnTo>
                    <a:pt x="180" y="18"/>
                  </a:lnTo>
                  <a:lnTo>
                    <a:pt x="172" y="24"/>
                  </a:lnTo>
                  <a:lnTo>
                    <a:pt x="166" y="28"/>
                  </a:lnTo>
                  <a:lnTo>
                    <a:pt x="160" y="30"/>
                  </a:lnTo>
                  <a:lnTo>
                    <a:pt x="160" y="30"/>
                  </a:lnTo>
                  <a:lnTo>
                    <a:pt x="156" y="28"/>
                  </a:lnTo>
                  <a:lnTo>
                    <a:pt x="152" y="26"/>
                  </a:lnTo>
                  <a:lnTo>
                    <a:pt x="148" y="20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42" y="8"/>
                  </a:lnTo>
                  <a:lnTo>
                    <a:pt x="136" y="4"/>
                  </a:lnTo>
                  <a:lnTo>
                    <a:pt x="128" y="4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0" y="10"/>
                  </a:lnTo>
                  <a:lnTo>
                    <a:pt x="104" y="14"/>
                  </a:lnTo>
                  <a:lnTo>
                    <a:pt x="102" y="22"/>
                  </a:lnTo>
                  <a:lnTo>
                    <a:pt x="102" y="28"/>
                  </a:lnTo>
                  <a:lnTo>
                    <a:pt x="102" y="28"/>
                  </a:lnTo>
                  <a:lnTo>
                    <a:pt x="102" y="36"/>
                  </a:lnTo>
                  <a:lnTo>
                    <a:pt x="98" y="44"/>
                  </a:lnTo>
                  <a:lnTo>
                    <a:pt x="94" y="50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86" y="56"/>
                  </a:lnTo>
                  <a:lnTo>
                    <a:pt x="80" y="54"/>
                  </a:lnTo>
                  <a:lnTo>
                    <a:pt x="76" y="52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64" y="46"/>
                  </a:lnTo>
                  <a:lnTo>
                    <a:pt x="56" y="46"/>
                  </a:lnTo>
                  <a:lnTo>
                    <a:pt x="48" y="48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36" y="62"/>
                  </a:lnTo>
                  <a:lnTo>
                    <a:pt x="34" y="70"/>
                  </a:lnTo>
                  <a:lnTo>
                    <a:pt x="36" y="78"/>
                  </a:lnTo>
                  <a:lnTo>
                    <a:pt x="38" y="82"/>
                  </a:lnTo>
                  <a:lnTo>
                    <a:pt x="38" y="82"/>
                  </a:lnTo>
                  <a:close/>
                  <a:moveTo>
                    <a:pt x="142" y="76"/>
                  </a:moveTo>
                  <a:lnTo>
                    <a:pt x="142" y="76"/>
                  </a:lnTo>
                  <a:lnTo>
                    <a:pt x="162" y="72"/>
                  </a:lnTo>
                  <a:lnTo>
                    <a:pt x="180" y="72"/>
                  </a:lnTo>
                  <a:lnTo>
                    <a:pt x="200" y="76"/>
                  </a:lnTo>
                  <a:lnTo>
                    <a:pt x="218" y="82"/>
                  </a:lnTo>
                  <a:lnTo>
                    <a:pt x="234" y="94"/>
                  </a:lnTo>
                  <a:lnTo>
                    <a:pt x="248" y="106"/>
                  </a:lnTo>
                  <a:lnTo>
                    <a:pt x="260" y="122"/>
                  </a:lnTo>
                  <a:lnTo>
                    <a:pt x="268" y="142"/>
                  </a:lnTo>
                  <a:lnTo>
                    <a:pt x="268" y="142"/>
                  </a:lnTo>
                  <a:lnTo>
                    <a:pt x="272" y="162"/>
                  </a:lnTo>
                  <a:lnTo>
                    <a:pt x="272" y="182"/>
                  </a:lnTo>
                  <a:lnTo>
                    <a:pt x="268" y="200"/>
                  </a:lnTo>
                  <a:lnTo>
                    <a:pt x="262" y="218"/>
                  </a:lnTo>
                  <a:lnTo>
                    <a:pt x="252" y="234"/>
                  </a:lnTo>
                  <a:lnTo>
                    <a:pt x="238" y="248"/>
                  </a:lnTo>
                  <a:lnTo>
                    <a:pt x="222" y="260"/>
                  </a:lnTo>
                  <a:lnTo>
                    <a:pt x="202" y="268"/>
                  </a:lnTo>
                  <a:lnTo>
                    <a:pt x="202" y="268"/>
                  </a:lnTo>
                  <a:lnTo>
                    <a:pt x="182" y="272"/>
                  </a:lnTo>
                  <a:lnTo>
                    <a:pt x="164" y="272"/>
                  </a:lnTo>
                  <a:lnTo>
                    <a:pt x="144" y="270"/>
                  </a:lnTo>
                  <a:lnTo>
                    <a:pt x="126" y="262"/>
                  </a:lnTo>
                  <a:lnTo>
                    <a:pt x="110" y="252"/>
                  </a:lnTo>
                  <a:lnTo>
                    <a:pt x="96" y="238"/>
                  </a:lnTo>
                  <a:lnTo>
                    <a:pt x="84" y="222"/>
                  </a:lnTo>
                  <a:lnTo>
                    <a:pt x="76" y="204"/>
                  </a:lnTo>
                  <a:lnTo>
                    <a:pt x="76" y="204"/>
                  </a:lnTo>
                  <a:lnTo>
                    <a:pt x="72" y="184"/>
                  </a:lnTo>
                  <a:lnTo>
                    <a:pt x="72" y="164"/>
                  </a:lnTo>
                  <a:lnTo>
                    <a:pt x="76" y="144"/>
                  </a:lnTo>
                  <a:lnTo>
                    <a:pt x="82" y="126"/>
                  </a:lnTo>
                  <a:lnTo>
                    <a:pt x="92" y="110"/>
                  </a:lnTo>
                  <a:lnTo>
                    <a:pt x="106" y="96"/>
                  </a:lnTo>
                  <a:lnTo>
                    <a:pt x="122" y="84"/>
                  </a:lnTo>
                  <a:lnTo>
                    <a:pt x="142" y="76"/>
                  </a:lnTo>
                  <a:lnTo>
                    <a:pt x="142" y="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3" name="Freeform 6"/>
            <p:cNvSpPr>
              <a:spLocks noEditPoints="1"/>
            </p:cNvSpPr>
            <p:nvPr/>
          </p:nvSpPr>
          <p:spPr bwMode="auto">
            <a:xfrm>
              <a:off x="5308600" y="2025650"/>
              <a:ext cx="352425" cy="349250"/>
            </a:xfrm>
            <a:custGeom>
              <a:avLst/>
              <a:gdLst/>
              <a:ahLst/>
              <a:cxnLst>
                <a:cxn ang="0">
                  <a:pos x="28" y="70"/>
                </a:cxn>
                <a:cxn ang="0">
                  <a:pos x="14" y="74"/>
                </a:cxn>
                <a:cxn ang="0">
                  <a:pos x="0" y="86"/>
                </a:cxn>
                <a:cxn ang="0">
                  <a:pos x="8" y="102"/>
                </a:cxn>
                <a:cxn ang="0">
                  <a:pos x="18" y="120"/>
                </a:cxn>
                <a:cxn ang="0">
                  <a:pos x="4" y="134"/>
                </a:cxn>
                <a:cxn ang="0">
                  <a:pos x="10" y="154"/>
                </a:cxn>
                <a:cxn ang="0">
                  <a:pos x="30" y="156"/>
                </a:cxn>
                <a:cxn ang="0">
                  <a:pos x="32" y="176"/>
                </a:cxn>
                <a:cxn ang="0">
                  <a:pos x="36" y="194"/>
                </a:cxn>
                <a:cxn ang="0">
                  <a:pos x="54" y="196"/>
                </a:cxn>
                <a:cxn ang="0">
                  <a:pos x="72" y="194"/>
                </a:cxn>
                <a:cxn ang="0">
                  <a:pos x="76" y="212"/>
                </a:cxn>
                <a:cxn ang="0">
                  <a:pos x="94" y="220"/>
                </a:cxn>
                <a:cxn ang="0">
                  <a:pos x="106" y="208"/>
                </a:cxn>
                <a:cxn ang="0">
                  <a:pos x="124" y="204"/>
                </a:cxn>
                <a:cxn ang="0">
                  <a:pos x="140" y="218"/>
                </a:cxn>
                <a:cxn ang="0">
                  <a:pos x="156" y="208"/>
                </a:cxn>
                <a:cxn ang="0">
                  <a:pos x="164" y="186"/>
                </a:cxn>
                <a:cxn ang="0">
                  <a:pos x="176" y="190"/>
                </a:cxn>
                <a:cxn ang="0">
                  <a:pos x="194" y="186"/>
                </a:cxn>
                <a:cxn ang="0">
                  <a:pos x="196" y="168"/>
                </a:cxn>
                <a:cxn ang="0">
                  <a:pos x="196" y="148"/>
                </a:cxn>
                <a:cxn ang="0">
                  <a:pos x="216" y="144"/>
                </a:cxn>
                <a:cxn ang="0">
                  <a:pos x="220" y="122"/>
                </a:cxn>
                <a:cxn ang="0">
                  <a:pos x="206" y="110"/>
                </a:cxn>
                <a:cxn ang="0">
                  <a:pos x="212" y="92"/>
                </a:cxn>
                <a:cxn ang="0">
                  <a:pos x="218" y="76"/>
                </a:cxn>
                <a:cxn ang="0">
                  <a:pos x="204" y="64"/>
                </a:cxn>
                <a:cxn ang="0">
                  <a:pos x="188" y="58"/>
                </a:cxn>
                <a:cxn ang="0">
                  <a:pos x="192" y="40"/>
                </a:cxn>
                <a:cxn ang="0">
                  <a:pos x="182" y="22"/>
                </a:cxn>
                <a:cxn ang="0">
                  <a:pos x="164" y="26"/>
                </a:cxn>
                <a:cxn ang="0">
                  <a:pos x="148" y="22"/>
                </a:cxn>
                <a:cxn ang="0">
                  <a:pos x="140" y="2"/>
                </a:cxn>
                <a:cxn ang="0">
                  <a:pos x="120" y="4"/>
                </a:cxn>
                <a:cxn ang="0">
                  <a:pos x="104" y="18"/>
                </a:cxn>
                <a:cxn ang="0">
                  <a:pos x="94" y="8"/>
                </a:cxn>
                <a:cxn ang="0">
                  <a:pos x="76" y="2"/>
                </a:cxn>
                <a:cxn ang="0">
                  <a:pos x="66" y="18"/>
                </a:cxn>
                <a:cxn ang="0">
                  <a:pos x="56" y="34"/>
                </a:cxn>
                <a:cxn ang="0">
                  <a:pos x="36" y="28"/>
                </a:cxn>
                <a:cxn ang="0">
                  <a:pos x="22" y="44"/>
                </a:cxn>
                <a:cxn ang="0">
                  <a:pos x="92" y="48"/>
                </a:cxn>
                <a:cxn ang="0">
                  <a:pos x="152" y="58"/>
                </a:cxn>
                <a:cxn ang="0">
                  <a:pos x="176" y="102"/>
                </a:cxn>
                <a:cxn ang="0">
                  <a:pos x="154" y="160"/>
                </a:cxn>
                <a:cxn ang="0">
                  <a:pos x="106" y="174"/>
                </a:cxn>
                <a:cxn ang="0">
                  <a:pos x="54" y="142"/>
                </a:cxn>
                <a:cxn ang="0">
                  <a:pos x="48" y="92"/>
                </a:cxn>
                <a:cxn ang="0">
                  <a:pos x="92" y="48"/>
                </a:cxn>
              </a:cxnLst>
              <a:rect l="0" t="0" r="r" b="b"/>
              <a:pathLst>
                <a:path w="222" h="220">
                  <a:moveTo>
                    <a:pt x="26" y="52"/>
                  </a:moveTo>
                  <a:lnTo>
                    <a:pt x="26" y="52"/>
                  </a:lnTo>
                  <a:lnTo>
                    <a:pt x="28" y="56"/>
                  </a:lnTo>
                  <a:lnTo>
                    <a:pt x="28" y="62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26" y="72"/>
                  </a:lnTo>
                  <a:lnTo>
                    <a:pt x="22" y="74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0" y="74"/>
                  </a:lnTo>
                  <a:lnTo>
                    <a:pt x="6" y="76"/>
                  </a:lnTo>
                  <a:lnTo>
                    <a:pt x="2" y="80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92"/>
                  </a:lnTo>
                  <a:lnTo>
                    <a:pt x="2" y="98"/>
                  </a:lnTo>
                  <a:lnTo>
                    <a:pt x="4" y="100"/>
                  </a:lnTo>
                  <a:lnTo>
                    <a:pt x="8" y="102"/>
                  </a:lnTo>
                  <a:lnTo>
                    <a:pt x="8" y="102"/>
                  </a:lnTo>
                  <a:lnTo>
                    <a:pt x="12" y="106"/>
                  </a:lnTo>
                  <a:lnTo>
                    <a:pt x="16" y="110"/>
                  </a:lnTo>
                  <a:lnTo>
                    <a:pt x="18" y="118"/>
                  </a:lnTo>
                  <a:lnTo>
                    <a:pt x="18" y="118"/>
                  </a:lnTo>
                  <a:lnTo>
                    <a:pt x="18" y="120"/>
                  </a:lnTo>
                  <a:lnTo>
                    <a:pt x="16" y="122"/>
                  </a:lnTo>
                  <a:lnTo>
                    <a:pt x="10" y="128"/>
                  </a:lnTo>
                  <a:lnTo>
                    <a:pt x="10" y="128"/>
                  </a:lnTo>
                  <a:lnTo>
                    <a:pt x="6" y="130"/>
                  </a:lnTo>
                  <a:lnTo>
                    <a:pt x="4" y="134"/>
                  </a:lnTo>
                  <a:lnTo>
                    <a:pt x="2" y="138"/>
                  </a:lnTo>
                  <a:lnTo>
                    <a:pt x="4" y="144"/>
                  </a:lnTo>
                  <a:lnTo>
                    <a:pt x="4" y="144"/>
                  </a:lnTo>
                  <a:lnTo>
                    <a:pt x="6" y="150"/>
                  </a:lnTo>
                  <a:lnTo>
                    <a:pt x="10" y="154"/>
                  </a:lnTo>
                  <a:lnTo>
                    <a:pt x="14" y="156"/>
                  </a:lnTo>
                  <a:lnTo>
                    <a:pt x="18" y="156"/>
                  </a:lnTo>
                  <a:lnTo>
                    <a:pt x="18" y="156"/>
                  </a:lnTo>
                  <a:lnTo>
                    <a:pt x="26" y="154"/>
                  </a:lnTo>
                  <a:lnTo>
                    <a:pt x="30" y="156"/>
                  </a:lnTo>
                  <a:lnTo>
                    <a:pt x="32" y="158"/>
                  </a:lnTo>
                  <a:lnTo>
                    <a:pt x="32" y="158"/>
                  </a:lnTo>
                  <a:lnTo>
                    <a:pt x="34" y="166"/>
                  </a:lnTo>
                  <a:lnTo>
                    <a:pt x="34" y="172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30" y="180"/>
                  </a:lnTo>
                  <a:lnTo>
                    <a:pt x="30" y="184"/>
                  </a:lnTo>
                  <a:lnTo>
                    <a:pt x="32" y="190"/>
                  </a:lnTo>
                  <a:lnTo>
                    <a:pt x="36" y="194"/>
                  </a:lnTo>
                  <a:lnTo>
                    <a:pt x="36" y="194"/>
                  </a:lnTo>
                  <a:lnTo>
                    <a:pt x="40" y="196"/>
                  </a:lnTo>
                  <a:lnTo>
                    <a:pt x="46" y="198"/>
                  </a:lnTo>
                  <a:lnTo>
                    <a:pt x="50" y="198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8" y="194"/>
                  </a:lnTo>
                  <a:lnTo>
                    <a:pt x="62" y="192"/>
                  </a:lnTo>
                  <a:lnTo>
                    <a:pt x="72" y="194"/>
                  </a:lnTo>
                  <a:lnTo>
                    <a:pt x="72" y="194"/>
                  </a:lnTo>
                  <a:lnTo>
                    <a:pt x="74" y="196"/>
                  </a:lnTo>
                  <a:lnTo>
                    <a:pt x="74" y="198"/>
                  </a:lnTo>
                  <a:lnTo>
                    <a:pt x="76" y="206"/>
                  </a:lnTo>
                  <a:lnTo>
                    <a:pt x="76" y="206"/>
                  </a:lnTo>
                  <a:lnTo>
                    <a:pt x="76" y="212"/>
                  </a:lnTo>
                  <a:lnTo>
                    <a:pt x="78" y="216"/>
                  </a:lnTo>
                  <a:lnTo>
                    <a:pt x="82" y="218"/>
                  </a:lnTo>
                  <a:lnTo>
                    <a:pt x="88" y="220"/>
                  </a:lnTo>
                  <a:lnTo>
                    <a:pt x="88" y="220"/>
                  </a:lnTo>
                  <a:lnTo>
                    <a:pt x="94" y="220"/>
                  </a:lnTo>
                  <a:lnTo>
                    <a:pt x="98" y="220"/>
                  </a:lnTo>
                  <a:lnTo>
                    <a:pt x="102" y="216"/>
                  </a:lnTo>
                  <a:lnTo>
                    <a:pt x="104" y="212"/>
                  </a:lnTo>
                  <a:lnTo>
                    <a:pt x="104" y="212"/>
                  </a:lnTo>
                  <a:lnTo>
                    <a:pt x="106" y="208"/>
                  </a:lnTo>
                  <a:lnTo>
                    <a:pt x="110" y="206"/>
                  </a:lnTo>
                  <a:lnTo>
                    <a:pt x="118" y="202"/>
                  </a:lnTo>
                  <a:lnTo>
                    <a:pt x="118" y="202"/>
                  </a:lnTo>
                  <a:lnTo>
                    <a:pt x="122" y="202"/>
                  </a:lnTo>
                  <a:lnTo>
                    <a:pt x="124" y="204"/>
                  </a:lnTo>
                  <a:lnTo>
                    <a:pt x="128" y="212"/>
                  </a:lnTo>
                  <a:lnTo>
                    <a:pt x="128" y="212"/>
                  </a:lnTo>
                  <a:lnTo>
                    <a:pt x="130" y="216"/>
                  </a:lnTo>
                  <a:lnTo>
                    <a:pt x="134" y="218"/>
                  </a:lnTo>
                  <a:lnTo>
                    <a:pt x="140" y="218"/>
                  </a:lnTo>
                  <a:lnTo>
                    <a:pt x="146" y="218"/>
                  </a:lnTo>
                  <a:lnTo>
                    <a:pt x="146" y="218"/>
                  </a:lnTo>
                  <a:lnTo>
                    <a:pt x="150" y="214"/>
                  </a:lnTo>
                  <a:lnTo>
                    <a:pt x="154" y="212"/>
                  </a:lnTo>
                  <a:lnTo>
                    <a:pt x="156" y="208"/>
                  </a:lnTo>
                  <a:lnTo>
                    <a:pt x="156" y="202"/>
                  </a:lnTo>
                  <a:lnTo>
                    <a:pt x="156" y="202"/>
                  </a:lnTo>
                  <a:lnTo>
                    <a:pt x="156" y="198"/>
                  </a:lnTo>
                  <a:lnTo>
                    <a:pt x="158" y="192"/>
                  </a:lnTo>
                  <a:lnTo>
                    <a:pt x="164" y="186"/>
                  </a:lnTo>
                  <a:lnTo>
                    <a:pt x="164" y="186"/>
                  </a:lnTo>
                  <a:lnTo>
                    <a:pt x="166" y="186"/>
                  </a:lnTo>
                  <a:lnTo>
                    <a:pt x="170" y="186"/>
                  </a:lnTo>
                  <a:lnTo>
                    <a:pt x="176" y="190"/>
                  </a:lnTo>
                  <a:lnTo>
                    <a:pt x="176" y="190"/>
                  </a:lnTo>
                  <a:lnTo>
                    <a:pt x="180" y="192"/>
                  </a:lnTo>
                  <a:lnTo>
                    <a:pt x="186" y="192"/>
                  </a:lnTo>
                  <a:lnTo>
                    <a:pt x="190" y="190"/>
                  </a:lnTo>
                  <a:lnTo>
                    <a:pt x="194" y="186"/>
                  </a:lnTo>
                  <a:lnTo>
                    <a:pt x="194" y="186"/>
                  </a:lnTo>
                  <a:lnTo>
                    <a:pt x="198" y="180"/>
                  </a:lnTo>
                  <a:lnTo>
                    <a:pt x="200" y="176"/>
                  </a:lnTo>
                  <a:lnTo>
                    <a:pt x="200" y="172"/>
                  </a:lnTo>
                  <a:lnTo>
                    <a:pt x="196" y="168"/>
                  </a:lnTo>
                  <a:lnTo>
                    <a:pt x="196" y="168"/>
                  </a:lnTo>
                  <a:lnTo>
                    <a:pt x="194" y="164"/>
                  </a:lnTo>
                  <a:lnTo>
                    <a:pt x="194" y="158"/>
                  </a:lnTo>
                  <a:lnTo>
                    <a:pt x="194" y="150"/>
                  </a:lnTo>
                  <a:lnTo>
                    <a:pt x="194" y="150"/>
                  </a:lnTo>
                  <a:lnTo>
                    <a:pt x="196" y="148"/>
                  </a:lnTo>
                  <a:lnTo>
                    <a:pt x="200" y="146"/>
                  </a:lnTo>
                  <a:lnTo>
                    <a:pt x="208" y="146"/>
                  </a:lnTo>
                  <a:lnTo>
                    <a:pt x="208" y="146"/>
                  </a:lnTo>
                  <a:lnTo>
                    <a:pt x="212" y="146"/>
                  </a:lnTo>
                  <a:lnTo>
                    <a:pt x="216" y="144"/>
                  </a:lnTo>
                  <a:lnTo>
                    <a:pt x="220" y="140"/>
                  </a:lnTo>
                  <a:lnTo>
                    <a:pt x="222" y="134"/>
                  </a:lnTo>
                  <a:lnTo>
                    <a:pt x="222" y="134"/>
                  </a:lnTo>
                  <a:lnTo>
                    <a:pt x="222" y="128"/>
                  </a:lnTo>
                  <a:lnTo>
                    <a:pt x="220" y="122"/>
                  </a:lnTo>
                  <a:lnTo>
                    <a:pt x="218" y="118"/>
                  </a:lnTo>
                  <a:lnTo>
                    <a:pt x="214" y="116"/>
                  </a:lnTo>
                  <a:lnTo>
                    <a:pt x="214" y="116"/>
                  </a:lnTo>
                  <a:lnTo>
                    <a:pt x="210" y="114"/>
                  </a:lnTo>
                  <a:lnTo>
                    <a:pt x="206" y="110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4" y="100"/>
                  </a:lnTo>
                  <a:lnTo>
                    <a:pt x="206" y="96"/>
                  </a:lnTo>
                  <a:lnTo>
                    <a:pt x="212" y="92"/>
                  </a:lnTo>
                  <a:lnTo>
                    <a:pt x="212" y="92"/>
                  </a:lnTo>
                  <a:lnTo>
                    <a:pt x="216" y="90"/>
                  </a:lnTo>
                  <a:lnTo>
                    <a:pt x="218" y="86"/>
                  </a:lnTo>
                  <a:lnTo>
                    <a:pt x="220" y="82"/>
                  </a:lnTo>
                  <a:lnTo>
                    <a:pt x="218" y="76"/>
                  </a:lnTo>
                  <a:lnTo>
                    <a:pt x="218" y="76"/>
                  </a:lnTo>
                  <a:lnTo>
                    <a:pt x="216" y="70"/>
                  </a:lnTo>
                  <a:lnTo>
                    <a:pt x="212" y="66"/>
                  </a:lnTo>
                  <a:lnTo>
                    <a:pt x="208" y="64"/>
                  </a:lnTo>
                  <a:lnTo>
                    <a:pt x="204" y="64"/>
                  </a:lnTo>
                  <a:lnTo>
                    <a:pt x="204" y="64"/>
                  </a:lnTo>
                  <a:lnTo>
                    <a:pt x="200" y="64"/>
                  </a:lnTo>
                  <a:lnTo>
                    <a:pt x="194" y="62"/>
                  </a:lnTo>
                  <a:lnTo>
                    <a:pt x="188" y="58"/>
                  </a:lnTo>
                  <a:lnTo>
                    <a:pt x="188" y="58"/>
                  </a:lnTo>
                  <a:lnTo>
                    <a:pt x="186" y="54"/>
                  </a:lnTo>
                  <a:lnTo>
                    <a:pt x="186" y="52"/>
                  </a:lnTo>
                  <a:lnTo>
                    <a:pt x="190" y="44"/>
                  </a:lnTo>
                  <a:lnTo>
                    <a:pt x="190" y="44"/>
                  </a:lnTo>
                  <a:lnTo>
                    <a:pt x="192" y="40"/>
                  </a:lnTo>
                  <a:lnTo>
                    <a:pt x="192" y="36"/>
                  </a:lnTo>
                  <a:lnTo>
                    <a:pt x="190" y="30"/>
                  </a:lnTo>
                  <a:lnTo>
                    <a:pt x="188" y="26"/>
                  </a:lnTo>
                  <a:lnTo>
                    <a:pt x="188" y="26"/>
                  </a:lnTo>
                  <a:lnTo>
                    <a:pt x="182" y="22"/>
                  </a:lnTo>
                  <a:lnTo>
                    <a:pt x="178" y="22"/>
                  </a:lnTo>
                  <a:lnTo>
                    <a:pt x="172" y="22"/>
                  </a:lnTo>
                  <a:lnTo>
                    <a:pt x="168" y="24"/>
                  </a:lnTo>
                  <a:lnTo>
                    <a:pt x="168" y="24"/>
                  </a:lnTo>
                  <a:lnTo>
                    <a:pt x="164" y="26"/>
                  </a:lnTo>
                  <a:lnTo>
                    <a:pt x="160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48" y="24"/>
                  </a:lnTo>
                  <a:lnTo>
                    <a:pt x="148" y="22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46" y="8"/>
                  </a:lnTo>
                  <a:lnTo>
                    <a:pt x="144" y="4"/>
                  </a:lnTo>
                  <a:lnTo>
                    <a:pt x="140" y="2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30" y="0"/>
                  </a:lnTo>
                  <a:lnTo>
                    <a:pt x="124" y="0"/>
                  </a:lnTo>
                  <a:lnTo>
                    <a:pt x="120" y="4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6" y="10"/>
                  </a:lnTo>
                  <a:lnTo>
                    <a:pt x="112" y="14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0" y="18"/>
                  </a:lnTo>
                  <a:lnTo>
                    <a:pt x="98" y="16"/>
                  </a:lnTo>
                  <a:lnTo>
                    <a:pt x="94" y="8"/>
                  </a:lnTo>
                  <a:lnTo>
                    <a:pt x="94" y="8"/>
                  </a:lnTo>
                  <a:lnTo>
                    <a:pt x="92" y="4"/>
                  </a:lnTo>
                  <a:lnTo>
                    <a:pt x="88" y="2"/>
                  </a:lnTo>
                  <a:lnTo>
                    <a:pt x="8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8"/>
                  </a:lnTo>
                  <a:lnTo>
                    <a:pt x="66" y="12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66" y="22"/>
                  </a:lnTo>
                  <a:lnTo>
                    <a:pt x="64" y="26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6" y="34"/>
                  </a:lnTo>
                  <a:lnTo>
                    <a:pt x="52" y="34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2" y="28"/>
                  </a:lnTo>
                  <a:lnTo>
                    <a:pt x="36" y="28"/>
                  </a:lnTo>
                  <a:lnTo>
                    <a:pt x="32" y="30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2" y="44"/>
                  </a:lnTo>
                  <a:lnTo>
                    <a:pt x="24" y="48"/>
                  </a:lnTo>
                  <a:lnTo>
                    <a:pt x="26" y="52"/>
                  </a:lnTo>
                  <a:lnTo>
                    <a:pt x="26" y="52"/>
                  </a:lnTo>
                  <a:close/>
                  <a:moveTo>
                    <a:pt x="92" y="48"/>
                  </a:moveTo>
                  <a:lnTo>
                    <a:pt x="92" y="48"/>
                  </a:lnTo>
                  <a:lnTo>
                    <a:pt x="104" y="46"/>
                  </a:lnTo>
                  <a:lnTo>
                    <a:pt x="116" y="46"/>
                  </a:lnTo>
                  <a:lnTo>
                    <a:pt x="130" y="48"/>
                  </a:lnTo>
                  <a:lnTo>
                    <a:pt x="140" y="52"/>
                  </a:lnTo>
                  <a:lnTo>
                    <a:pt x="152" y="58"/>
                  </a:lnTo>
                  <a:lnTo>
                    <a:pt x="160" y="68"/>
                  </a:lnTo>
                  <a:lnTo>
                    <a:pt x="168" y="78"/>
                  </a:lnTo>
                  <a:lnTo>
                    <a:pt x="172" y="90"/>
                  </a:lnTo>
                  <a:lnTo>
                    <a:pt x="172" y="90"/>
                  </a:lnTo>
                  <a:lnTo>
                    <a:pt x="176" y="102"/>
                  </a:lnTo>
                  <a:lnTo>
                    <a:pt x="176" y="116"/>
                  </a:lnTo>
                  <a:lnTo>
                    <a:pt x="174" y="128"/>
                  </a:lnTo>
                  <a:lnTo>
                    <a:pt x="168" y="140"/>
                  </a:lnTo>
                  <a:lnTo>
                    <a:pt x="162" y="150"/>
                  </a:lnTo>
                  <a:lnTo>
                    <a:pt x="154" y="160"/>
                  </a:lnTo>
                  <a:lnTo>
                    <a:pt x="144" y="166"/>
                  </a:lnTo>
                  <a:lnTo>
                    <a:pt x="130" y="172"/>
                  </a:lnTo>
                  <a:lnTo>
                    <a:pt x="130" y="172"/>
                  </a:lnTo>
                  <a:lnTo>
                    <a:pt x="118" y="174"/>
                  </a:lnTo>
                  <a:lnTo>
                    <a:pt x="106" y="174"/>
                  </a:lnTo>
                  <a:lnTo>
                    <a:pt x="94" y="172"/>
                  </a:lnTo>
                  <a:lnTo>
                    <a:pt x="82" y="168"/>
                  </a:lnTo>
                  <a:lnTo>
                    <a:pt x="70" y="160"/>
                  </a:lnTo>
                  <a:lnTo>
                    <a:pt x="62" y="152"/>
                  </a:lnTo>
                  <a:lnTo>
                    <a:pt x="54" y="142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46" y="116"/>
                  </a:lnTo>
                  <a:lnTo>
                    <a:pt x="46" y="104"/>
                  </a:lnTo>
                  <a:lnTo>
                    <a:pt x="48" y="92"/>
                  </a:lnTo>
                  <a:lnTo>
                    <a:pt x="54" y="80"/>
                  </a:lnTo>
                  <a:lnTo>
                    <a:pt x="60" y="70"/>
                  </a:lnTo>
                  <a:lnTo>
                    <a:pt x="68" y="60"/>
                  </a:lnTo>
                  <a:lnTo>
                    <a:pt x="80" y="54"/>
                  </a:lnTo>
                  <a:lnTo>
                    <a:pt x="92" y="48"/>
                  </a:lnTo>
                  <a:lnTo>
                    <a:pt x="92" y="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5" name="Freeform 7"/>
            <p:cNvSpPr>
              <a:spLocks noEditPoints="1"/>
            </p:cNvSpPr>
            <p:nvPr/>
          </p:nvSpPr>
          <p:spPr bwMode="auto">
            <a:xfrm>
              <a:off x="5311775" y="2378075"/>
              <a:ext cx="269875" cy="269875"/>
            </a:xfrm>
            <a:custGeom>
              <a:avLst/>
              <a:gdLst/>
              <a:ahLst/>
              <a:cxnLst>
                <a:cxn ang="0">
                  <a:pos x="20" y="48"/>
                </a:cxn>
                <a:cxn ang="0">
                  <a:pos x="10" y="58"/>
                </a:cxn>
                <a:cxn ang="0">
                  <a:pos x="2" y="62"/>
                </a:cxn>
                <a:cxn ang="0">
                  <a:pos x="0" y="76"/>
                </a:cxn>
                <a:cxn ang="0">
                  <a:pos x="8" y="82"/>
                </a:cxn>
                <a:cxn ang="0">
                  <a:pos x="12" y="96"/>
                </a:cxn>
                <a:cxn ang="0">
                  <a:pos x="2" y="104"/>
                </a:cxn>
                <a:cxn ang="0">
                  <a:pos x="4" y="116"/>
                </a:cxn>
                <a:cxn ang="0">
                  <a:pos x="14" y="120"/>
                </a:cxn>
                <a:cxn ang="0">
                  <a:pos x="24" y="128"/>
                </a:cxn>
                <a:cxn ang="0">
                  <a:pos x="22" y="138"/>
                </a:cxn>
                <a:cxn ang="0">
                  <a:pos x="26" y="150"/>
                </a:cxn>
                <a:cxn ang="0">
                  <a:pos x="40" y="152"/>
                </a:cxn>
                <a:cxn ang="0">
                  <a:pos x="54" y="150"/>
                </a:cxn>
                <a:cxn ang="0">
                  <a:pos x="56" y="160"/>
                </a:cxn>
                <a:cxn ang="0">
                  <a:pos x="66" y="170"/>
                </a:cxn>
                <a:cxn ang="0">
                  <a:pos x="78" y="168"/>
                </a:cxn>
                <a:cxn ang="0">
                  <a:pos x="84" y="158"/>
                </a:cxn>
                <a:cxn ang="0">
                  <a:pos x="98" y="164"/>
                </a:cxn>
                <a:cxn ang="0">
                  <a:pos x="106" y="168"/>
                </a:cxn>
                <a:cxn ang="0">
                  <a:pos x="118" y="164"/>
                </a:cxn>
                <a:cxn ang="0">
                  <a:pos x="120" y="154"/>
                </a:cxn>
                <a:cxn ang="0">
                  <a:pos x="130" y="144"/>
                </a:cxn>
                <a:cxn ang="0">
                  <a:pos x="142" y="148"/>
                </a:cxn>
                <a:cxn ang="0">
                  <a:pos x="152" y="140"/>
                </a:cxn>
                <a:cxn ang="0">
                  <a:pos x="150" y="130"/>
                </a:cxn>
                <a:cxn ang="0">
                  <a:pos x="148" y="116"/>
                </a:cxn>
                <a:cxn ang="0">
                  <a:pos x="162" y="112"/>
                </a:cxn>
                <a:cxn ang="0">
                  <a:pos x="170" y="104"/>
                </a:cxn>
                <a:cxn ang="0">
                  <a:pos x="164" y="90"/>
                </a:cxn>
                <a:cxn ang="0">
                  <a:pos x="156" y="80"/>
                </a:cxn>
                <a:cxn ang="0">
                  <a:pos x="162" y="72"/>
                </a:cxn>
                <a:cxn ang="0">
                  <a:pos x="168" y="58"/>
                </a:cxn>
                <a:cxn ang="0">
                  <a:pos x="160" y="50"/>
                </a:cxn>
                <a:cxn ang="0">
                  <a:pos x="148" y="48"/>
                </a:cxn>
                <a:cxn ang="0">
                  <a:pos x="146" y="34"/>
                </a:cxn>
                <a:cxn ang="0">
                  <a:pos x="146" y="24"/>
                </a:cxn>
                <a:cxn ang="0">
                  <a:pos x="136" y="18"/>
                </a:cxn>
                <a:cxn ang="0">
                  <a:pos x="126" y="22"/>
                </a:cxn>
                <a:cxn ang="0">
                  <a:pos x="112" y="18"/>
                </a:cxn>
                <a:cxn ang="0">
                  <a:pos x="110" y="4"/>
                </a:cxn>
                <a:cxn ang="0">
                  <a:pos x="98" y="0"/>
                </a:cxn>
                <a:cxn ang="0">
                  <a:pos x="90" y="6"/>
                </a:cxn>
                <a:cxn ang="0">
                  <a:pos x="78" y="14"/>
                </a:cxn>
                <a:cxn ang="0">
                  <a:pos x="70" y="4"/>
                </a:cxn>
                <a:cxn ang="0">
                  <a:pos x="58" y="2"/>
                </a:cxn>
                <a:cxn ang="0">
                  <a:pos x="50" y="14"/>
                </a:cxn>
                <a:cxn ang="0">
                  <a:pos x="44" y="26"/>
                </a:cxn>
                <a:cxn ang="0">
                  <a:pos x="34" y="24"/>
                </a:cxn>
                <a:cxn ang="0">
                  <a:pos x="20" y="28"/>
                </a:cxn>
                <a:cxn ang="0">
                  <a:pos x="16" y="38"/>
                </a:cxn>
                <a:cxn ang="0">
                  <a:pos x="70" y="38"/>
                </a:cxn>
                <a:cxn ang="0">
                  <a:pos x="108" y="40"/>
                </a:cxn>
                <a:cxn ang="0">
                  <a:pos x="132" y="70"/>
                </a:cxn>
                <a:cxn ang="0">
                  <a:pos x="132" y="100"/>
                </a:cxn>
                <a:cxn ang="0">
                  <a:pos x="108" y="128"/>
                </a:cxn>
                <a:cxn ang="0">
                  <a:pos x="80" y="136"/>
                </a:cxn>
                <a:cxn ang="0">
                  <a:pos x="46" y="118"/>
                </a:cxn>
                <a:cxn ang="0">
                  <a:pos x="34" y="90"/>
                </a:cxn>
                <a:cxn ang="0">
                  <a:pos x="46" y="54"/>
                </a:cxn>
                <a:cxn ang="0">
                  <a:pos x="70" y="38"/>
                </a:cxn>
              </a:cxnLst>
              <a:rect l="0" t="0" r="r" b="b"/>
              <a:pathLst>
                <a:path w="170" h="170">
                  <a:moveTo>
                    <a:pt x="18" y="42"/>
                  </a:moveTo>
                  <a:lnTo>
                    <a:pt x="18" y="42"/>
                  </a:lnTo>
                  <a:lnTo>
                    <a:pt x="20" y="44"/>
                  </a:lnTo>
                  <a:lnTo>
                    <a:pt x="20" y="48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16" y="58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6" y="58"/>
                  </a:lnTo>
                  <a:lnTo>
                    <a:pt x="4" y="60"/>
                  </a:lnTo>
                  <a:lnTo>
                    <a:pt x="2" y="6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0" y="76"/>
                  </a:lnTo>
                  <a:lnTo>
                    <a:pt x="2" y="78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8" y="82"/>
                  </a:lnTo>
                  <a:lnTo>
                    <a:pt x="10" y="86"/>
                  </a:lnTo>
                  <a:lnTo>
                    <a:pt x="14" y="92"/>
                  </a:lnTo>
                  <a:lnTo>
                    <a:pt x="14" y="92"/>
                  </a:lnTo>
                  <a:lnTo>
                    <a:pt x="12" y="96"/>
                  </a:lnTo>
                  <a:lnTo>
                    <a:pt x="6" y="98"/>
                  </a:lnTo>
                  <a:lnTo>
                    <a:pt x="6" y="98"/>
                  </a:lnTo>
                  <a:lnTo>
                    <a:pt x="4" y="100"/>
                  </a:lnTo>
                  <a:lnTo>
                    <a:pt x="2" y="104"/>
                  </a:lnTo>
                  <a:lnTo>
                    <a:pt x="0" y="108"/>
                  </a:lnTo>
                  <a:lnTo>
                    <a:pt x="2" y="112"/>
                  </a:lnTo>
                  <a:lnTo>
                    <a:pt x="2" y="112"/>
                  </a:lnTo>
                  <a:lnTo>
                    <a:pt x="4" y="116"/>
                  </a:lnTo>
                  <a:lnTo>
                    <a:pt x="6" y="118"/>
                  </a:lnTo>
                  <a:lnTo>
                    <a:pt x="10" y="120"/>
                  </a:lnTo>
                  <a:lnTo>
                    <a:pt x="14" y="120"/>
                  </a:lnTo>
                  <a:lnTo>
                    <a:pt x="14" y="120"/>
                  </a:lnTo>
                  <a:lnTo>
                    <a:pt x="20" y="120"/>
                  </a:lnTo>
                  <a:lnTo>
                    <a:pt x="24" y="122"/>
                  </a:lnTo>
                  <a:lnTo>
                    <a:pt x="24" y="122"/>
                  </a:lnTo>
                  <a:lnTo>
                    <a:pt x="24" y="128"/>
                  </a:lnTo>
                  <a:lnTo>
                    <a:pt x="24" y="132"/>
                  </a:lnTo>
                  <a:lnTo>
                    <a:pt x="24" y="136"/>
                  </a:lnTo>
                  <a:lnTo>
                    <a:pt x="24" y="136"/>
                  </a:lnTo>
                  <a:lnTo>
                    <a:pt x="22" y="138"/>
                  </a:lnTo>
                  <a:lnTo>
                    <a:pt x="22" y="142"/>
                  </a:lnTo>
                  <a:lnTo>
                    <a:pt x="24" y="146"/>
                  </a:lnTo>
                  <a:lnTo>
                    <a:pt x="26" y="150"/>
                  </a:lnTo>
                  <a:lnTo>
                    <a:pt x="26" y="150"/>
                  </a:lnTo>
                  <a:lnTo>
                    <a:pt x="30" y="152"/>
                  </a:lnTo>
                  <a:lnTo>
                    <a:pt x="34" y="154"/>
                  </a:lnTo>
                  <a:lnTo>
                    <a:pt x="38" y="154"/>
                  </a:lnTo>
                  <a:lnTo>
                    <a:pt x="40" y="152"/>
                  </a:lnTo>
                  <a:lnTo>
                    <a:pt x="40" y="152"/>
                  </a:lnTo>
                  <a:lnTo>
                    <a:pt x="44" y="150"/>
                  </a:lnTo>
                  <a:lnTo>
                    <a:pt x="48" y="148"/>
                  </a:lnTo>
                  <a:lnTo>
                    <a:pt x="54" y="150"/>
                  </a:lnTo>
                  <a:lnTo>
                    <a:pt x="54" y="150"/>
                  </a:lnTo>
                  <a:lnTo>
                    <a:pt x="56" y="154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4"/>
                  </a:lnTo>
                  <a:lnTo>
                    <a:pt x="58" y="166"/>
                  </a:lnTo>
                  <a:lnTo>
                    <a:pt x="62" y="168"/>
                  </a:lnTo>
                  <a:lnTo>
                    <a:pt x="66" y="170"/>
                  </a:lnTo>
                  <a:lnTo>
                    <a:pt x="66" y="170"/>
                  </a:lnTo>
                  <a:lnTo>
                    <a:pt x="70" y="170"/>
                  </a:lnTo>
                  <a:lnTo>
                    <a:pt x="74" y="170"/>
                  </a:lnTo>
                  <a:lnTo>
                    <a:pt x="78" y="168"/>
                  </a:lnTo>
                  <a:lnTo>
                    <a:pt x="80" y="164"/>
                  </a:lnTo>
                  <a:lnTo>
                    <a:pt x="80" y="164"/>
                  </a:lnTo>
                  <a:lnTo>
                    <a:pt x="80" y="162"/>
                  </a:lnTo>
                  <a:lnTo>
                    <a:pt x="84" y="158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4" y="158"/>
                  </a:lnTo>
                  <a:lnTo>
                    <a:pt x="98" y="164"/>
                  </a:lnTo>
                  <a:lnTo>
                    <a:pt x="98" y="164"/>
                  </a:lnTo>
                  <a:lnTo>
                    <a:pt x="100" y="166"/>
                  </a:lnTo>
                  <a:lnTo>
                    <a:pt x="102" y="168"/>
                  </a:lnTo>
                  <a:lnTo>
                    <a:pt x="106" y="168"/>
                  </a:lnTo>
                  <a:lnTo>
                    <a:pt x="112" y="168"/>
                  </a:lnTo>
                  <a:lnTo>
                    <a:pt x="112" y="168"/>
                  </a:lnTo>
                  <a:lnTo>
                    <a:pt x="116" y="166"/>
                  </a:lnTo>
                  <a:lnTo>
                    <a:pt x="118" y="164"/>
                  </a:lnTo>
                  <a:lnTo>
                    <a:pt x="120" y="160"/>
                  </a:lnTo>
                  <a:lnTo>
                    <a:pt x="120" y="156"/>
                  </a:lnTo>
                  <a:lnTo>
                    <a:pt x="120" y="156"/>
                  </a:lnTo>
                  <a:lnTo>
                    <a:pt x="120" y="154"/>
                  </a:lnTo>
                  <a:lnTo>
                    <a:pt x="120" y="150"/>
                  </a:lnTo>
                  <a:lnTo>
                    <a:pt x="124" y="144"/>
                  </a:lnTo>
                  <a:lnTo>
                    <a:pt x="124" y="144"/>
                  </a:lnTo>
                  <a:lnTo>
                    <a:pt x="130" y="144"/>
                  </a:lnTo>
                  <a:lnTo>
                    <a:pt x="134" y="146"/>
                  </a:lnTo>
                  <a:lnTo>
                    <a:pt x="134" y="146"/>
                  </a:lnTo>
                  <a:lnTo>
                    <a:pt x="138" y="148"/>
                  </a:lnTo>
                  <a:lnTo>
                    <a:pt x="142" y="148"/>
                  </a:lnTo>
                  <a:lnTo>
                    <a:pt x="146" y="146"/>
                  </a:lnTo>
                  <a:lnTo>
                    <a:pt x="148" y="144"/>
                  </a:lnTo>
                  <a:lnTo>
                    <a:pt x="148" y="144"/>
                  </a:lnTo>
                  <a:lnTo>
                    <a:pt x="152" y="140"/>
                  </a:lnTo>
                  <a:lnTo>
                    <a:pt x="152" y="136"/>
                  </a:lnTo>
                  <a:lnTo>
                    <a:pt x="152" y="132"/>
                  </a:lnTo>
                  <a:lnTo>
                    <a:pt x="150" y="130"/>
                  </a:lnTo>
                  <a:lnTo>
                    <a:pt x="150" y="130"/>
                  </a:lnTo>
                  <a:lnTo>
                    <a:pt x="148" y="126"/>
                  </a:lnTo>
                  <a:lnTo>
                    <a:pt x="148" y="122"/>
                  </a:lnTo>
                  <a:lnTo>
                    <a:pt x="148" y="116"/>
                  </a:lnTo>
                  <a:lnTo>
                    <a:pt x="148" y="116"/>
                  </a:lnTo>
                  <a:lnTo>
                    <a:pt x="152" y="114"/>
                  </a:lnTo>
                  <a:lnTo>
                    <a:pt x="158" y="114"/>
                  </a:lnTo>
                  <a:lnTo>
                    <a:pt x="158" y="114"/>
                  </a:lnTo>
                  <a:lnTo>
                    <a:pt x="162" y="112"/>
                  </a:lnTo>
                  <a:lnTo>
                    <a:pt x="166" y="112"/>
                  </a:lnTo>
                  <a:lnTo>
                    <a:pt x="168" y="108"/>
                  </a:lnTo>
                  <a:lnTo>
                    <a:pt x="170" y="104"/>
                  </a:lnTo>
                  <a:lnTo>
                    <a:pt x="170" y="104"/>
                  </a:lnTo>
                  <a:lnTo>
                    <a:pt x="170" y="100"/>
                  </a:lnTo>
                  <a:lnTo>
                    <a:pt x="168" y="96"/>
                  </a:lnTo>
                  <a:lnTo>
                    <a:pt x="166" y="92"/>
                  </a:lnTo>
                  <a:lnTo>
                    <a:pt x="164" y="90"/>
                  </a:lnTo>
                  <a:lnTo>
                    <a:pt x="164" y="90"/>
                  </a:lnTo>
                  <a:lnTo>
                    <a:pt x="160" y="90"/>
                  </a:lnTo>
                  <a:lnTo>
                    <a:pt x="158" y="86"/>
                  </a:lnTo>
                  <a:lnTo>
                    <a:pt x="156" y="80"/>
                  </a:lnTo>
                  <a:lnTo>
                    <a:pt x="156" y="80"/>
                  </a:lnTo>
                  <a:lnTo>
                    <a:pt x="158" y="76"/>
                  </a:lnTo>
                  <a:lnTo>
                    <a:pt x="162" y="72"/>
                  </a:lnTo>
                  <a:lnTo>
                    <a:pt x="162" y="72"/>
                  </a:lnTo>
                  <a:lnTo>
                    <a:pt x="166" y="70"/>
                  </a:lnTo>
                  <a:lnTo>
                    <a:pt x="168" y="68"/>
                  </a:lnTo>
                  <a:lnTo>
                    <a:pt x="168" y="64"/>
                  </a:lnTo>
                  <a:lnTo>
                    <a:pt x="168" y="58"/>
                  </a:lnTo>
                  <a:lnTo>
                    <a:pt x="168" y="58"/>
                  </a:lnTo>
                  <a:lnTo>
                    <a:pt x="166" y="54"/>
                  </a:lnTo>
                  <a:lnTo>
                    <a:pt x="162" y="52"/>
                  </a:lnTo>
                  <a:lnTo>
                    <a:pt x="160" y="50"/>
                  </a:lnTo>
                  <a:lnTo>
                    <a:pt x="156" y="50"/>
                  </a:lnTo>
                  <a:lnTo>
                    <a:pt x="156" y="50"/>
                  </a:lnTo>
                  <a:lnTo>
                    <a:pt x="152" y="50"/>
                  </a:lnTo>
                  <a:lnTo>
                    <a:pt x="148" y="48"/>
                  </a:lnTo>
                  <a:lnTo>
                    <a:pt x="142" y="44"/>
                  </a:lnTo>
                  <a:lnTo>
                    <a:pt x="142" y="44"/>
                  </a:lnTo>
                  <a:lnTo>
                    <a:pt x="142" y="40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48" y="32"/>
                  </a:lnTo>
                  <a:lnTo>
                    <a:pt x="148" y="28"/>
                  </a:lnTo>
                  <a:lnTo>
                    <a:pt x="146" y="24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38" y="18"/>
                  </a:lnTo>
                  <a:lnTo>
                    <a:pt x="136" y="18"/>
                  </a:lnTo>
                  <a:lnTo>
                    <a:pt x="132" y="18"/>
                  </a:lnTo>
                  <a:lnTo>
                    <a:pt x="128" y="20"/>
                  </a:lnTo>
                  <a:lnTo>
                    <a:pt x="128" y="20"/>
                  </a:lnTo>
                  <a:lnTo>
                    <a:pt x="126" y="22"/>
                  </a:lnTo>
                  <a:lnTo>
                    <a:pt x="122" y="22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12" y="18"/>
                  </a:lnTo>
                  <a:lnTo>
                    <a:pt x="112" y="10"/>
                  </a:lnTo>
                  <a:lnTo>
                    <a:pt x="112" y="10"/>
                  </a:lnTo>
                  <a:lnTo>
                    <a:pt x="112" y="8"/>
                  </a:lnTo>
                  <a:lnTo>
                    <a:pt x="110" y="4"/>
                  </a:lnTo>
                  <a:lnTo>
                    <a:pt x="106" y="2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98" y="0"/>
                  </a:lnTo>
                  <a:lnTo>
                    <a:pt x="94" y="2"/>
                  </a:lnTo>
                  <a:lnTo>
                    <a:pt x="92" y="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88" y="10"/>
                  </a:lnTo>
                  <a:lnTo>
                    <a:pt x="84" y="12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4" y="12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4" y="4"/>
                  </a:lnTo>
                  <a:lnTo>
                    <a:pt x="50" y="8"/>
                  </a:lnTo>
                  <a:lnTo>
                    <a:pt x="50" y="10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18"/>
                  </a:lnTo>
                  <a:lnTo>
                    <a:pt x="48" y="22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0" y="28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18" y="30"/>
                  </a:lnTo>
                  <a:lnTo>
                    <a:pt x="16" y="34"/>
                  </a:lnTo>
                  <a:lnTo>
                    <a:pt x="16" y="38"/>
                  </a:lnTo>
                  <a:lnTo>
                    <a:pt x="18" y="42"/>
                  </a:lnTo>
                  <a:lnTo>
                    <a:pt x="18" y="42"/>
                  </a:lnTo>
                  <a:close/>
                  <a:moveTo>
                    <a:pt x="70" y="38"/>
                  </a:moveTo>
                  <a:lnTo>
                    <a:pt x="70" y="38"/>
                  </a:lnTo>
                  <a:lnTo>
                    <a:pt x="78" y="36"/>
                  </a:lnTo>
                  <a:lnTo>
                    <a:pt x="88" y="36"/>
                  </a:lnTo>
                  <a:lnTo>
                    <a:pt x="98" y="38"/>
                  </a:lnTo>
                  <a:lnTo>
                    <a:pt x="108" y="40"/>
                  </a:lnTo>
                  <a:lnTo>
                    <a:pt x="116" y="46"/>
                  </a:lnTo>
                  <a:lnTo>
                    <a:pt x="122" y="52"/>
                  </a:lnTo>
                  <a:lnTo>
                    <a:pt x="128" y="60"/>
                  </a:lnTo>
                  <a:lnTo>
                    <a:pt x="132" y="70"/>
                  </a:lnTo>
                  <a:lnTo>
                    <a:pt x="132" y="70"/>
                  </a:lnTo>
                  <a:lnTo>
                    <a:pt x="134" y="80"/>
                  </a:lnTo>
                  <a:lnTo>
                    <a:pt x="134" y="90"/>
                  </a:lnTo>
                  <a:lnTo>
                    <a:pt x="132" y="100"/>
                  </a:lnTo>
                  <a:lnTo>
                    <a:pt x="128" y="108"/>
                  </a:lnTo>
                  <a:lnTo>
                    <a:pt x="124" y="116"/>
                  </a:lnTo>
                  <a:lnTo>
                    <a:pt x="116" y="124"/>
                  </a:lnTo>
                  <a:lnTo>
                    <a:pt x="108" y="128"/>
                  </a:lnTo>
                  <a:lnTo>
                    <a:pt x="100" y="132"/>
                  </a:lnTo>
                  <a:lnTo>
                    <a:pt x="100" y="132"/>
                  </a:lnTo>
                  <a:lnTo>
                    <a:pt x="90" y="134"/>
                  </a:lnTo>
                  <a:lnTo>
                    <a:pt x="80" y="136"/>
                  </a:lnTo>
                  <a:lnTo>
                    <a:pt x="70" y="134"/>
                  </a:lnTo>
                  <a:lnTo>
                    <a:pt x="62" y="130"/>
                  </a:lnTo>
                  <a:lnTo>
                    <a:pt x="54" y="124"/>
                  </a:lnTo>
                  <a:lnTo>
                    <a:pt x="46" y="118"/>
                  </a:lnTo>
                  <a:lnTo>
                    <a:pt x="40" y="110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34" y="90"/>
                  </a:lnTo>
                  <a:lnTo>
                    <a:pt x="34" y="80"/>
                  </a:lnTo>
                  <a:lnTo>
                    <a:pt x="36" y="72"/>
                  </a:lnTo>
                  <a:lnTo>
                    <a:pt x="40" y="62"/>
                  </a:lnTo>
                  <a:lnTo>
                    <a:pt x="46" y="54"/>
                  </a:lnTo>
                  <a:lnTo>
                    <a:pt x="52" y="48"/>
                  </a:lnTo>
                  <a:lnTo>
                    <a:pt x="60" y="42"/>
                  </a:lnTo>
                  <a:lnTo>
                    <a:pt x="70" y="38"/>
                  </a:lnTo>
                  <a:lnTo>
                    <a:pt x="70" y="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56" name="Group 236"/>
          <p:cNvGrpSpPr>
            <a:grpSpLocks noChangeAspect="1"/>
          </p:cNvGrpSpPr>
          <p:nvPr/>
        </p:nvGrpSpPr>
        <p:grpSpPr>
          <a:xfrm>
            <a:off x="699944" y="3478564"/>
            <a:ext cx="833764" cy="808209"/>
            <a:chOff x="5129213" y="1731963"/>
            <a:chExt cx="828675" cy="803276"/>
          </a:xfrm>
          <a:solidFill>
            <a:srgbClr val="EDB501"/>
          </a:solidFill>
        </p:grpSpPr>
        <p:sp>
          <p:nvSpPr>
            <p:cNvPr id="57" name="Freeform 23"/>
            <p:cNvSpPr>
              <a:spLocks/>
            </p:cNvSpPr>
            <p:nvPr/>
          </p:nvSpPr>
          <p:spPr bwMode="auto">
            <a:xfrm>
              <a:off x="5129213" y="1924051"/>
              <a:ext cx="828675" cy="611188"/>
            </a:xfrm>
            <a:custGeom>
              <a:avLst/>
              <a:gdLst/>
              <a:ahLst/>
              <a:cxnLst>
                <a:cxn ang="0">
                  <a:pos x="485" y="188"/>
                </a:cxn>
                <a:cxn ang="0">
                  <a:pos x="485" y="188"/>
                </a:cxn>
                <a:cxn ang="0">
                  <a:pos x="335" y="44"/>
                </a:cxn>
                <a:cxn ang="0">
                  <a:pos x="192" y="46"/>
                </a:cxn>
                <a:cxn ang="0">
                  <a:pos x="107" y="22"/>
                </a:cxn>
                <a:cxn ang="0">
                  <a:pos x="108" y="73"/>
                </a:cxn>
                <a:cxn ang="0">
                  <a:pos x="87" y="84"/>
                </a:cxn>
                <a:cxn ang="0">
                  <a:pos x="57" y="154"/>
                </a:cxn>
                <a:cxn ang="0">
                  <a:pos x="56" y="157"/>
                </a:cxn>
                <a:cxn ang="0">
                  <a:pos x="17" y="157"/>
                </a:cxn>
                <a:cxn ang="0">
                  <a:pos x="0" y="174"/>
                </a:cxn>
                <a:cxn ang="0">
                  <a:pos x="0" y="257"/>
                </a:cxn>
                <a:cxn ang="0">
                  <a:pos x="17" y="274"/>
                </a:cxn>
                <a:cxn ang="0">
                  <a:pos x="56" y="274"/>
                </a:cxn>
                <a:cxn ang="0">
                  <a:pos x="60" y="284"/>
                </a:cxn>
                <a:cxn ang="0">
                  <a:pos x="149" y="368"/>
                </a:cxn>
                <a:cxn ang="0">
                  <a:pos x="157" y="380"/>
                </a:cxn>
                <a:cxn ang="0">
                  <a:pos x="157" y="408"/>
                </a:cxn>
                <a:cxn ang="0">
                  <a:pos x="174" y="424"/>
                </a:cxn>
                <a:cxn ang="0">
                  <a:pos x="216" y="424"/>
                </a:cxn>
                <a:cxn ang="0">
                  <a:pos x="232" y="408"/>
                </a:cxn>
                <a:cxn ang="0">
                  <a:pos x="232" y="390"/>
                </a:cxn>
                <a:cxn ang="0">
                  <a:pos x="267" y="356"/>
                </a:cxn>
                <a:cxn ang="0">
                  <a:pos x="300" y="387"/>
                </a:cxn>
                <a:cxn ang="0">
                  <a:pos x="300" y="391"/>
                </a:cxn>
                <a:cxn ang="0">
                  <a:pos x="300" y="393"/>
                </a:cxn>
                <a:cxn ang="0">
                  <a:pos x="300" y="393"/>
                </a:cxn>
                <a:cxn ang="0">
                  <a:pos x="300" y="408"/>
                </a:cxn>
                <a:cxn ang="0">
                  <a:pos x="317" y="424"/>
                </a:cxn>
                <a:cxn ang="0">
                  <a:pos x="359" y="424"/>
                </a:cxn>
                <a:cxn ang="0">
                  <a:pos x="376" y="408"/>
                </a:cxn>
                <a:cxn ang="0">
                  <a:pos x="376" y="380"/>
                </a:cxn>
                <a:cxn ang="0">
                  <a:pos x="380" y="369"/>
                </a:cxn>
                <a:cxn ang="0">
                  <a:pos x="483" y="251"/>
                </a:cxn>
                <a:cxn ang="0">
                  <a:pos x="484" y="247"/>
                </a:cxn>
                <a:cxn ang="0">
                  <a:pos x="486" y="248"/>
                </a:cxn>
                <a:cxn ang="0">
                  <a:pos x="559" y="227"/>
                </a:cxn>
                <a:cxn ang="0">
                  <a:pos x="569" y="182"/>
                </a:cxn>
                <a:cxn ang="0">
                  <a:pos x="549" y="213"/>
                </a:cxn>
                <a:cxn ang="0">
                  <a:pos x="485" y="188"/>
                </a:cxn>
              </a:cxnLst>
              <a:rect l="0" t="0" r="r" b="b"/>
              <a:pathLst>
                <a:path w="575" h="424">
                  <a:moveTo>
                    <a:pt x="485" y="188"/>
                  </a:moveTo>
                  <a:cubicBezTo>
                    <a:pt x="485" y="188"/>
                    <a:pt x="485" y="188"/>
                    <a:pt x="485" y="188"/>
                  </a:cubicBezTo>
                  <a:cubicBezTo>
                    <a:pt x="472" y="120"/>
                    <a:pt x="413" y="63"/>
                    <a:pt x="335" y="44"/>
                  </a:cubicBezTo>
                  <a:cubicBezTo>
                    <a:pt x="285" y="32"/>
                    <a:pt x="237" y="31"/>
                    <a:pt x="192" y="46"/>
                  </a:cubicBezTo>
                  <a:cubicBezTo>
                    <a:pt x="180" y="26"/>
                    <a:pt x="154" y="0"/>
                    <a:pt x="107" y="22"/>
                  </a:cubicBezTo>
                  <a:cubicBezTo>
                    <a:pt x="113" y="39"/>
                    <a:pt x="110" y="63"/>
                    <a:pt x="108" y="73"/>
                  </a:cubicBezTo>
                  <a:cubicBezTo>
                    <a:pt x="100" y="76"/>
                    <a:pt x="93" y="80"/>
                    <a:pt x="87" y="84"/>
                  </a:cubicBezTo>
                  <a:cubicBezTo>
                    <a:pt x="60" y="103"/>
                    <a:pt x="70" y="126"/>
                    <a:pt x="57" y="154"/>
                  </a:cubicBezTo>
                  <a:cubicBezTo>
                    <a:pt x="56" y="157"/>
                    <a:pt x="56" y="157"/>
                    <a:pt x="56" y="157"/>
                  </a:cubicBezTo>
                  <a:cubicBezTo>
                    <a:pt x="17" y="157"/>
                    <a:pt x="17" y="157"/>
                    <a:pt x="17" y="157"/>
                  </a:cubicBezTo>
                  <a:cubicBezTo>
                    <a:pt x="8" y="157"/>
                    <a:pt x="0" y="164"/>
                    <a:pt x="0" y="174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66"/>
                    <a:pt x="8" y="274"/>
                    <a:pt x="17" y="274"/>
                  </a:cubicBezTo>
                  <a:cubicBezTo>
                    <a:pt x="56" y="274"/>
                    <a:pt x="56" y="274"/>
                    <a:pt x="56" y="274"/>
                  </a:cubicBezTo>
                  <a:cubicBezTo>
                    <a:pt x="60" y="284"/>
                    <a:pt x="60" y="284"/>
                    <a:pt x="60" y="284"/>
                  </a:cubicBezTo>
                  <a:cubicBezTo>
                    <a:pt x="78" y="319"/>
                    <a:pt x="109" y="348"/>
                    <a:pt x="149" y="368"/>
                  </a:cubicBezTo>
                  <a:cubicBezTo>
                    <a:pt x="154" y="371"/>
                    <a:pt x="158" y="375"/>
                    <a:pt x="157" y="380"/>
                  </a:cubicBezTo>
                  <a:cubicBezTo>
                    <a:pt x="157" y="408"/>
                    <a:pt x="157" y="408"/>
                    <a:pt x="157" y="408"/>
                  </a:cubicBezTo>
                  <a:cubicBezTo>
                    <a:pt x="157" y="417"/>
                    <a:pt x="165" y="424"/>
                    <a:pt x="174" y="424"/>
                  </a:cubicBezTo>
                  <a:cubicBezTo>
                    <a:pt x="216" y="424"/>
                    <a:pt x="216" y="424"/>
                    <a:pt x="216" y="424"/>
                  </a:cubicBezTo>
                  <a:cubicBezTo>
                    <a:pt x="225" y="424"/>
                    <a:pt x="232" y="417"/>
                    <a:pt x="232" y="408"/>
                  </a:cubicBezTo>
                  <a:cubicBezTo>
                    <a:pt x="232" y="390"/>
                    <a:pt x="232" y="390"/>
                    <a:pt x="232" y="390"/>
                  </a:cubicBezTo>
                  <a:cubicBezTo>
                    <a:pt x="232" y="371"/>
                    <a:pt x="248" y="356"/>
                    <a:pt x="267" y="356"/>
                  </a:cubicBezTo>
                  <a:cubicBezTo>
                    <a:pt x="284" y="356"/>
                    <a:pt x="299" y="369"/>
                    <a:pt x="300" y="387"/>
                  </a:cubicBezTo>
                  <a:cubicBezTo>
                    <a:pt x="300" y="391"/>
                    <a:pt x="300" y="391"/>
                    <a:pt x="300" y="391"/>
                  </a:cubicBezTo>
                  <a:cubicBezTo>
                    <a:pt x="300" y="393"/>
                    <a:pt x="300" y="393"/>
                    <a:pt x="300" y="393"/>
                  </a:cubicBezTo>
                  <a:cubicBezTo>
                    <a:pt x="300" y="393"/>
                    <a:pt x="300" y="393"/>
                    <a:pt x="300" y="393"/>
                  </a:cubicBezTo>
                  <a:cubicBezTo>
                    <a:pt x="300" y="408"/>
                    <a:pt x="300" y="408"/>
                    <a:pt x="300" y="408"/>
                  </a:cubicBezTo>
                  <a:cubicBezTo>
                    <a:pt x="300" y="417"/>
                    <a:pt x="308" y="424"/>
                    <a:pt x="317" y="424"/>
                  </a:cubicBezTo>
                  <a:cubicBezTo>
                    <a:pt x="359" y="424"/>
                    <a:pt x="359" y="424"/>
                    <a:pt x="359" y="424"/>
                  </a:cubicBezTo>
                  <a:cubicBezTo>
                    <a:pt x="368" y="424"/>
                    <a:pt x="376" y="417"/>
                    <a:pt x="376" y="408"/>
                  </a:cubicBezTo>
                  <a:cubicBezTo>
                    <a:pt x="376" y="380"/>
                    <a:pt x="376" y="380"/>
                    <a:pt x="376" y="380"/>
                  </a:cubicBezTo>
                  <a:cubicBezTo>
                    <a:pt x="375" y="375"/>
                    <a:pt x="376" y="372"/>
                    <a:pt x="380" y="369"/>
                  </a:cubicBezTo>
                  <a:cubicBezTo>
                    <a:pt x="433" y="343"/>
                    <a:pt x="471" y="301"/>
                    <a:pt x="483" y="251"/>
                  </a:cubicBezTo>
                  <a:cubicBezTo>
                    <a:pt x="484" y="247"/>
                    <a:pt x="484" y="247"/>
                    <a:pt x="484" y="247"/>
                  </a:cubicBezTo>
                  <a:cubicBezTo>
                    <a:pt x="486" y="248"/>
                    <a:pt x="486" y="248"/>
                    <a:pt x="486" y="248"/>
                  </a:cubicBezTo>
                  <a:cubicBezTo>
                    <a:pt x="496" y="248"/>
                    <a:pt x="539" y="248"/>
                    <a:pt x="559" y="227"/>
                  </a:cubicBezTo>
                  <a:cubicBezTo>
                    <a:pt x="565" y="221"/>
                    <a:pt x="575" y="203"/>
                    <a:pt x="569" y="182"/>
                  </a:cubicBezTo>
                  <a:cubicBezTo>
                    <a:pt x="568" y="177"/>
                    <a:pt x="561" y="205"/>
                    <a:pt x="549" y="213"/>
                  </a:cubicBezTo>
                  <a:cubicBezTo>
                    <a:pt x="514" y="238"/>
                    <a:pt x="485" y="188"/>
                    <a:pt x="485" y="18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8" name="Oval 24"/>
            <p:cNvSpPr>
              <a:spLocks noChangeArrowheads="1"/>
            </p:cNvSpPr>
            <p:nvPr/>
          </p:nvSpPr>
          <p:spPr bwMode="auto">
            <a:xfrm>
              <a:off x="5403851" y="1731963"/>
              <a:ext cx="195263" cy="1952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9" name="Freeform 25"/>
            <p:cNvSpPr>
              <a:spLocks/>
            </p:cNvSpPr>
            <p:nvPr/>
          </p:nvSpPr>
          <p:spPr bwMode="auto">
            <a:xfrm>
              <a:off x="5383213" y="2024063"/>
              <a:ext cx="261938" cy="77788"/>
            </a:xfrm>
            <a:custGeom>
              <a:avLst/>
              <a:gdLst/>
              <a:ahLst/>
              <a:cxnLst>
                <a:cxn ang="0">
                  <a:pos x="174" y="42"/>
                </a:cxn>
                <a:cxn ang="0">
                  <a:pos x="132" y="45"/>
                </a:cxn>
                <a:cxn ang="0">
                  <a:pos x="93" y="40"/>
                </a:cxn>
                <a:cxn ang="0">
                  <a:pos x="49" y="47"/>
                </a:cxn>
                <a:cxn ang="0">
                  <a:pos x="8" y="46"/>
                </a:cxn>
                <a:cxn ang="0">
                  <a:pos x="21" y="17"/>
                </a:cxn>
                <a:cxn ang="0">
                  <a:pos x="93" y="0"/>
                </a:cxn>
                <a:cxn ang="0">
                  <a:pos x="161" y="15"/>
                </a:cxn>
                <a:cxn ang="0">
                  <a:pos x="174" y="42"/>
                </a:cxn>
              </a:cxnLst>
              <a:rect l="0" t="0" r="r" b="b"/>
              <a:pathLst>
                <a:path w="182" h="54">
                  <a:moveTo>
                    <a:pt x="174" y="42"/>
                  </a:moveTo>
                  <a:cubicBezTo>
                    <a:pt x="167" y="50"/>
                    <a:pt x="148" y="51"/>
                    <a:pt x="132" y="45"/>
                  </a:cubicBezTo>
                  <a:cubicBezTo>
                    <a:pt x="132" y="45"/>
                    <a:pt x="119" y="40"/>
                    <a:pt x="93" y="40"/>
                  </a:cubicBezTo>
                  <a:cubicBezTo>
                    <a:pt x="65" y="40"/>
                    <a:pt x="49" y="47"/>
                    <a:pt x="49" y="47"/>
                  </a:cubicBezTo>
                  <a:cubicBezTo>
                    <a:pt x="33" y="54"/>
                    <a:pt x="15" y="53"/>
                    <a:pt x="8" y="46"/>
                  </a:cubicBezTo>
                  <a:cubicBezTo>
                    <a:pt x="0" y="38"/>
                    <a:pt x="6" y="26"/>
                    <a:pt x="21" y="17"/>
                  </a:cubicBezTo>
                  <a:cubicBezTo>
                    <a:pt x="21" y="17"/>
                    <a:pt x="52" y="0"/>
                    <a:pt x="93" y="0"/>
                  </a:cubicBezTo>
                  <a:cubicBezTo>
                    <a:pt x="132" y="0"/>
                    <a:pt x="161" y="15"/>
                    <a:pt x="161" y="15"/>
                  </a:cubicBezTo>
                  <a:cubicBezTo>
                    <a:pt x="176" y="22"/>
                    <a:pt x="182" y="35"/>
                    <a:pt x="174" y="4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0" name="Oval 26"/>
            <p:cNvSpPr>
              <a:spLocks noChangeArrowheads="1"/>
            </p:cNvSpPr>
            <p:nvPr/>
          </p:nvSpPr>
          <p:spPr bwMode="auto">
            <a:xfrm>
              <a:off x="5249863" y="2066926"/>
              <a:ext cx="61913" cy="635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1" name="Oval 27"/>
            <p:cNvSpPr>
              <a:spLocks noChangeArrowheads="1"/>
            </p:cNvSpPr>
            <p:nvPr/>
          </p:nvSpPr>
          <p:spPr bwMode="auto">
            <a:xfrm>
              <a:off x="5249863" y="2066926"/>
              <a:ext cx="36513" cy="3651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66" name="Obdélník 65"/>
          <p:cNvSpPr/>
          <p:nvPr/>
        </p:nvSpPr>
        <p:spPr>
          <a:xfrm>
            <a:off x="5770652" y="2257303"/>
            <a:ext cx="33808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="1" kern="0" dirty="0">
                <a:solidFill>
                  <a:srgbClr val="404040"/>
                </a:solidFill>
                <a:latin typeface="Calibri"/>
                <a:sym typeface="Wingdings"/>
              </a:rPr>
              <a:t>Obecné informace: 7 % </a:t>
            </a:r>
            <a:endParaRPr lang="cs-CZ" b="1" kern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7" name="Obdélník 66"/>
          <p:cNvSpPr/>
          <p:nvPr/>
        </p:nvSpPr>
        <p:spPr>
          <a:xfrm>
            <a:off x="5776003" y="3757957"/>
            <a:ext cx="3426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defTabSz="121917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="1" kern="0" dirty="0">
                <a:solidFill>
                  <a:srgbClr val="404040"/>
                </a:solidFill>
                <a:latin typeface="Calibri"/>
                <a:sym typeface="Wingdings"/>
              </a:rPr>
              <a:t>Legislativa: 6 % </a:t>
            </a:r>
            <a:endParaRPr lang="cs-CZ" b="1" kern="0" dirty="0">
              <a:solidFill>
                <a:srgbClr val="404040"/>
              </a:solidFill>
              <a:latin typeface="Calibri"/>
            </a:endParaRPr>
          </a:p>
        </p:txBody>
      </p:sp>
      <p:grpSp>
        <p:nvGrpSpPr>
          <p:cNvPr id="78" name="Group 163"/>
          <p:cNvGrpSpPr>
            <a:grpSpLocks noChangeAspect="1"/>
          </p:cNvGrpSpPr>
          <p:nvPr/>
        </p:nvGrpSpPr>
        <p:grpSpPr>
          <a:xfrm>
            <a:off x="5021677" y="2016035"/>
            <a:ext cx="522457" cy="728273"/>
            <a:chOff x="6837363" y="5462588"/>
            <a:chExt cx="471488" cy="657225"/>
          </a:xfrm>
          <a:solidFill>
            <a:srgbClr val="EDB501"/>
          </a:solidFill>
        </p:grpSpPr>
        <p:sp>
          <p:nvSpPr>
            <p:cNvPr id="79" name="Freeform 31"/>
            <p:cNvSpPr>
              <a:spLocks noEditPoints="1"/>
            </p:cNvSpPr>
            <p:nvPr/>
          </p:nvSpPr>
          <p:spPr bwMode="auto">
            <a:xfrm>
              <a:off x="6837363" y="5462588"/>
              <a:ext cx="471488" cy="657225"/>
            </a:xfrm>
            <a:custGeom>
              <a:avLst/>
              <a:gdLst/>
              <a:ahLst/>
              <a:cxnLst>
                <a:cxn ang="0">
                  <a:pos x="427" y="1135"/>
                </a:cxn>
                <a:cxn ang="0">
                  <a:pos x="409" y="1142"/>
                </a:cxn>
                <a:cxn ang="0">
                  <a:pos x="391" y="1135"/>
                </a:cxn>
                <a:cxn ang="0">
                  <a:pos x="2" y="453"/>
                </a:cxn>
                <a:cxn ang="0">
                  <a:pos x="0" y="409"/>
                </a:cxn>
                <a:cxn ang="0">
                  <a:pos x="0" y="396"/>
                </a:cxn>
                <a:cxn ang="0">
                  <a:pos x="0" y="396"/>
                </a:cxn>
                <a:cxn ang="0">
                  <a:pos x="0" y="396"/>
                </a:cxn>
                <a:cxn ang="0">
                  <a:pos x="409" y="0"/>
                </a:cxn>
                <a:cxn ang="0">
                  <a:pos x="818" y="396"/>
                </a:cxn>
                <a:cxn ang="0">
                  <a:pos x="818" y="396"/>
                </a:cxn>
                <a:cxn ang="0">
                  <a:pos x="818" y="396"/>
                </a:cxn>
                <a:cxn ang="0">
                  <a:pos x="818" y="409"/>
                </a:cxn>
                <a:cxn ang="0">
                  <a:pos x="815" y="453"/>
                </a:cxn>
                <a:cxn ang="0">
                  <a:pos x="427" y="1135"/>
                </a:cxn>
                <a:cxn ang="0">
                  <a:pos x="409" y="125"/>
                </a:cxn>
                <a:cxn ang="0">
                  <a:pos x="125" y="409"/>
                </a:cxn>
                <a:cxn ang="0">
                  <a:pos x="409" y="693"/>
                </a:cxn>
                <a:cxn ang="0">
                  <a:pos x="693" y="409"/>
                </a:cxn>
                <a:cxn ang="0">
                  <a:pos x="409" y="125"/>
                </a:cxn>
              </a:cxnLst>
              <a:rect l="0" t="0" r="r" b="b"/>
              <a:pathLst>
                <a:path w="818" h="1142">
                  <a:moveTo>
                    <a:pt x="427" y="1135"/>
                  </a:moveTo>
                  <a:cubicBezTo>
                    <a:pt x="422" y="1139"/>
                    <a:pt x="416" y="1142"/>
                    <a:pt x="409" y="1142"/>
                  </a:cubicBezTo>
                  <a:cubicBezTo>
                    <a:pt x="402" y="1142"/>
                    <a:pt x="396" y="1139"/>
                    <a:pt x="391" y="1135"/>
                  </a:cubicBezTo>
                  <a:cubicBezTo>
                    <a:pt x="391" y="1135"/>
                    <a:pt x="33" y="870"/>
                    <a:pt x="2" y="453"/>
                  </a:cubicBezTo>
                  <a:cubicBezTo>
                    <a:pt x="1" y="438"/>
                    <a:pt x="0" y="424"/>
                    <a:pt x="0" y="409"/>
                  </a:cubicBezTo>
                  <a:cubicBezTo>
                    <a:pt x="0" y="405"/>
                    <a:pt x="0" y="400"/>
                    <a:pt x="0" y="396"/>
                  </a:cubicBezTo>
                  <a:cubicBezTo>
                    <a:pt x="0" y="396"/>
                    <a:pt x="0" y="396"/>
                    <a:pt x="0" y="396"/>
                  </a:cubicBezTo>
                  <a:cubicBezTo>
                    <a:pt x="0" y="396"/>
                    <a:pt x="0" y="396"/>
                    <a:pt x="0" y="396"/>
                  </a:cubicBezTo>
                  <a:cubicBezTo>
                    <a:pt x="7" y="176"/>
                    <a:pt x="187" y="0"/>
                    <a:pt x="409" y="0"/>
                  </a:cubicBezTo>
                  <a:cubicBezTo>
                    <a:pt x="630" y="0"/>
                    <a:pt x="811" y="176"/>
                    <a:pt x="818" y="396"/>
                  </a:cubicBezTo>
                  <a:cubicBezTo>
                    <a:pt x="818" y="396"/>
                    <a:pt x="818" y="396"/>
                    <a:pt x="818" y="396"/>
                  </a:cubicBezTo>
                  <a:cubicBezTo>
                    <a:pt x="818" y="396"/>
                    <a:pt x="818" y="396"/>
                    <a:pt x="818" y="396"/>
                  </a:cubicBezTo>
                  <a:cubicBezTo>
                    <a:pt x="818" y="400"/>
                    <a:pt x="818" y="405"/>
                    <a:pt x="818" y="409"/>
                  </a:cubicBezTo>
                  <a:cubicBezTo>
                    <a:pt x="818" y="424"/>
                    <a:pt x="817" y="438"/>
                    <a:pt x="815" y="453"/>
                  </a:cubicBezTo>
                  <a:cubicBezTo>
                    <a:pt x="785" y="870"/>
                    <a:pt x="427" y="1135"/>
                    <a:pt x="427" y="1135"/>
                  </a:cubicBezTo>
                  <a:close/>
                  <a:moveTo>
                    <a:pt x="409" y="125"/>
                  </a:moveTo>
                  <a:cubicBezTo>
                    <a:pt x="252" y="125"/>
                    <a:pt x="125" y="252"/>
                    <a:pt x="125" y="409"/>
                  </a:cubicBezTo>
                  <a:cubicBezTo>
                    <a:pt x="125" y="566"/>
                    <a:pt x="252" y="693"/>
                    <a:pt x="409" y="693"/>
                  </a:cubicBezTo>
                  <a:cubicBezTo>
                    <a:pt x="566" y="693"/>
                    <a:pt x="693" y="566"/>
                    <a:pt x="693" y="409"/>
                  </a:cubicBezTo>
                  <a:cubicBezTo>
                    <a:pt x="693" y="252"/>
                    <a:pt x="566" y="125"/>
                    <a:pt x="409" y="12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0" name="Freeform 32"/>
            <p:cNvSpPr>
              <a:spLocks noEditPoints="1"/>
            </p:cNvSpPr>
            <p:nvPr/>
          </p:nvSpPr>
          <p:spPr bwMode="auto">
            <a:xfrm>
              <a:off x="7016750" y="5570538"/>
              <a:ext cx="111125" cy="225425"/>
            </a:xfrm>
            <a:custGeom>
              <a:avLst/>
              <a:gdLst/>
              <a:ahLst/>
              <a:cxnLst>
                <a:cxn ang="0">
                  <a:pos x="145" y="365"/>
                </a:cxn>
                <a:cxn ang="0">
                  <a:pos x="145" y="165"/>
                </a:cxn>
                <a:cxn ang="0">
                  <a:pos x="0" y="165"/>
                </a:cxn>
                <a:cxn ang="0">
                  <a:pos x="0" y="181"/>
                </a:cxn>
                <a:cxn ang="0">
                  <a:pos x="49" y="181"/>
                </a:cxn>
                <a:cxn ang="0">
                  <a:pos x="49" y="365"/>
                </a:cxn>
                <a:cxn ang="0">
                  <a:pos x="0" y="365"/>
                </a:cxn>
                <a:cxn ang="0">
                  <a:pos x="0" y="393"/>
                </a:cxn>
                <a:cxn ang="0">
                  <a:pos x="193" y="393"/>
                </a:cxn>
                <a:cxn ang="0">
                  <a:pos x="193" y="365"/>
                </a:cxn>
                <a:cxn ang="0">
                  <a:pos x="145" y="365"/>
                </a:cxn>
                <a:cxn ang="0">
                  <a:pos x="97" y="131"/>
                </a:cxn>
                <a:cxn ang="0">
                  <a:pos x="162" y="66"/>
                </a:cxn>
                <a:cxn ang="0">
                  <a:pos x="97" y="0"/>
                </a:cxn>
                <a:cxn ang="0">
                  <a:pos x="31" y="66"/>
                </a:cxn>
                <a:cxn ang="0">
                  <a:pos x="97" y="131"/>
                </a:cxn>
              </a:cxnLst>
              <a:rect l="0" t="0" r="r" b="b"/>
              <a:pathLst>
                <a:path w="193" h="393">
                  <a:moveTo>
                    <a:pt x="145" y="365"/>
                  </a:moveTo>
                  <a:cubicBezTo>
                    <a:pt x="145" y="165"/>
                    <a:pt x="145" y="165"/>
                    <a:pt x="145" y="165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49" y="181"/>
                    <a:pt x="49" y="181"/>
                    <a:pt x="49" y="181"/>
                  </a:cubicBezTo>
                  <a:cubicBezTo>
                    <a:pt x="49" y="365"/>
                    <a:pt x="49" y="365"/>
                    <a:pt x="49" y="365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0" y="393"/>
                    <a:pt x="0" y="393"/>
                    <a:pt x="0" y="393"/>
                  </a:cubicBezTo>
                  <a:cubicBezTo>
                    <a:pt x="193" y="393"/>
                    <a:pt x="193" y="393"/>
                    <a:pt x="193" y="393"/>
                  </a:cubicBezTo>
                  <a:cubicBezTo>
                    <a:pt x="193" y="365"/>
                    <a:pt x="193" y="365"/>
                    <a:pt x="193" y="365"/>
                  </a:cubicBezTo>
                  <a:lnTo>
                    <a:pt x="145" y="365"/>
                  </a:lnTo>
                  <a:close/>
                  <a:moveTo>
                    <a:pt x="97" y="131"/>
                  </a:moveTo>
                  <a:cubicBezTo>
                    <a:pt x="133" y="131"/>
                    <a:pt x="162" y="102"/>
                    <a:pt x="162" y="66"/>
                  </a:cubicBezTo>
                  <a:cubicBezTo>
                    <a:pt x="162" y="30"/>
                    <a:pt x="133" y="0"/>
                    <a:pt x="97" y="0"/>
                  </a:cubicBezTo>
                  <a:cubicBezTo>
                    <a:pt x="61" y="0"/>
                    <a:pt x="31" y="30"/>
                    <a:pt x="31" y="66"/>
                  </a:cubicBezTo>
                  <a:cubicBezTo>
                    <a:pt x="31" y="102"/>
                    <a:pt x="61" y="131"/>
                    <a:pt x="97" y="1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81" name="Group 277"/>
          <p:cNvGrpSpPr>
            <a:grpSpLocks noChangeAspect="1"/>
          </p:cNvGrpSpPr>
          <p:nvPr/>
        </p:nvGrpSpPr>
        <p:grpSpPr>
          <a:xfrm>
            <a:off x="4886421" y="3610351"/>
            <a:ext cx="875842" cy="549096"/>
            <a:chOff x="3450473" y="1797440"/>
            <a:chExt cx="816000" cy="511579"/>
          </a:xfrm>
          <a:solidFill>
            <a:srgbClr val="EDB501"/>
          </a:solidFill>
        </p:grpSpPr>
        <p:sp>
          <p:nvSpPr>
            <p:cNvPr id="82" name="Freeform 17"/>
            <p:cNvSpPr>
              <a:spLocks/>
            </p:cNvSpPr>
            <p:nvPr/>
          </p:nvSpPr>
          <p:spPr bwMode="auto">
            <a:xfrm>
              <a:off x="3687947" y="1797440"/>
              <a:ext cx="578526" cy="346105"/>
            </a:xfrm>
            <a:custGeom>
              <a:avLst/>
              <a:gdLst/>
              <a:ahLst/>
              <a:cxnLst>
                <a:cxn ang="0">
                  <a:pos x="20" y="195"/>
                </a:cxn>
                <a:cxn ang="0">
                  <a:pos x="92" y="218"/>
                </a:cxn>
                <a:cxn ang="0">
                  <a:pos x="124" y="207"/>
                </a:cxn>
                <a:cxn ang="0">
                  <a:pos x="132" y="195"/>
                </a:cxn>
                <a:cxn ang="0">
                  <a:pos x="124" y="172"/>
                </a:cxn>
                <a:cxn ang="0">
                  <a:pos x="123" y="172"/>
                </a:cxn>
                <a:cxn ang="0">
                  <a:pos x="124" y="167"/>
                </a:cxn>
                <a:cxn ang="0">
                  <a:pos x="128" y="156"/>
                </a:cxn>
                <a:cxn ang="0">
                  <a:pos x="129" y="156"/>
                </a:cxn>
                <a:cxn ang="0">
                  <a:pos x="141" y="153"/>
                </a:cxn>
                <a:cxn ang="0">
                  <a:pos x="363" y="229"/>
                </a:cxn>
                <a:cxn ang="0">
                  <a:pos x="383" y="219"/>
                </a:cxn>
                <a:cxn ang="0">
                  <a:pos x="385" y="213"/>
                </a:cxn>
                <a:cxn ang="0">
                  <a:pos x="375" y="193"/>
                </a:cxn>
                <a:cxn ang="0">
                  <a:pos x="154" y="116"/>
                </a:cxn>
                <a:cxn ang="0">
                  <a:pos x="154" y="116"/>
                </a:cxn>
                <a:cxn ang="0">
                  <a:pos x="146" y="101"/>
                </a:cxn>
                <a:cxn ang="0">
                  <a:pos x="145" y="101"/>
                </a:cxn>
                <a:cxn ang="0">
                  <a:pos x="149" y="89"/>
                </a:cxn>
                <a:cxn ang="0">
                  <a:pos x="149" y="89"/>
                </a:cxn>
                <a:cxn ang="0">
                  <a:pos x="151" y="81"/>
                </a:cxn>
                <a:cxn ang="0">
                  <a:pos x="153" y="82"/>
                </a:cxn>
                <a:cxn ang="0">
                  <a:pos x="173" y="68"/>
                </a:cxn>
                <a:cxn ang="0">
                  <a:pos x="173" y="54"/>
                </a:cxn>
                <a:cxn ang="0">
                  <a:pos x="154" y="27"/>
                </a:cxn>
                <a:cxn ang="0">
                  <a:pos x="82" y="4"/>
                </a:cxn>
                <a:cxn ang="0">
                  <a:pos x="50" y="15"/>
                </a:cxn>
                <a:cxn ang="0">
                  <a:pos x="42" y="26"/>
                </a:cxn>
                <a:cxn ang="0">
                  <a:pos x="50" y="49"/>
                </a:cxn>
                <a:cxn ang="0">
                  <a:pos x="52" y="50"/>
                </a:cxn>
                <a:cxn ang="0">
                  <a:pos x="50" y="58"/>
                </a:cxn>
                <a:cxn ang="0">
                  <a:pos x="25" y="136"/>
                </a:cxn>
                <a:cxn ang="0">
                  <a:pos x="24" y="141"/>
                </a:cxn>
                <a:cxn ang="0">
                  <a:pos x="21" y="140"/>
                </a:cxn>
                <a:cxn ang="0">
                  <a:pos x="1" y="154"/>
                </a:cxn>
                <a:cxn ang="0">
                  <a:pos x="1" y="168"/>
                </a:cxn>
                <a:cxn ang="0">
                  <a:pos x="20" y="195"/>
                </a:cxn>
              </a:cxnLst>
              <a:rect l="0" t="0" r="r" b="b"/>
              <a:pathLst>
                <a:path w="388" h="232">
                  <a:moveTo>
                    <a:pt x="20" y="195"/>
                  </a:moveTo>
                  <a:cubicBezTo>
                    <a:pt x="92" y="218"/>
                    <a:pt x="92" y="218"/>
                    <a:pt x="92" y="218"/>
                  </a:cubicBezTo>
                  <a:cubicBezTo>
                    <a:pt x="104" y="221"/>
                    <a:pt x="117" y="217"/>
                    <a:pt x="124" y="207"/>
                  </a:cubicBezTo>
                  <a:cubicBezTo>
                    <a:pt x="132" y="195"/>
                    <a:pt x="132" y="195"/>
                    <a:pt x="132" y="195"/>
                  </a:cubicBezTo>
                  <a:cubicBezTo>
                    <a:pt x="137" y="187"/>
                    <a:pt x="133" y="175"/>
                    <a:pt x="124" y="172"/>
                  </a:cubicBezTo>
                  <a:cubicBezTo>
                    <a:pt x="123" y="172"/>
                    <a:pt x="123" y="172"/>
                    <a:pt x="123" y="172"/>
                  </a:cubicBezTo>
                  <a:cubicBezTo>
                    <a:pt x="124" y="167"/>
                    <a:pt x="124" y="167"/>
                    <a:pt x="124" y="167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28" y="156"/>
                    <a:pt x="128" y="156"/>
                    <a:pt x="129" y="156"/>
                  </a:cubicBezTo>
                  <a:cubicBezTo>
                    <a:pt x="133" y="158"/>
                    <a:pt x="138" y="156"/>
                    <a:pt x="141" y="153"/>
                  </a:cubicBezTo>
                  <a:cubicBezTo>
                    <a:pt x="363" y="229"/>
                    <a:pt x="363" y="229"/>
                    <a:pt x="363" y="229"/>
                  </a:cubicBezTo>
                  <a:cubicBezTo>
                    <a:pt x="371" y="232"/>
                    <a:pt x="380" y="227"/>
                    <a:pt x="383" y="219"/>
                  </a:cubicBezTo>
                  <a:cubicBezTo>
                    <a:pt x="385" y="213"/>
                    <a:pt x="385" y="213"/>
                    <a:pt x="385" y="213"/>
                  </a:cubicBezTo>
                  <a:cubicBezTo>
                    <a:pt x="388" y="205"/>
                    <a:pt x="384" y="196"/>
                    <a:pt x="375" y="193"/>
                  </a:cubicBezTo>
                  <a:cubicBezTo>
                    <a:pt x="154" y="116"/>
                    <a:pt x="154" y="116"/>
                    <a:pt x="154" y="116"/>
                  </a:cubicBezTo>
                  <a:cubicBezTo>
                    <a:pt x="154" y="116"/>
                    <a:pt x="154" y="116"/>
                    <a:pt x="154" y="116"/>
                  </a:cubicBezTo>
                  <a:cubicBezTo>
                    <a:pt x="156" y="110"/>
                    <a:pt x="152" y="103"/>
                    <a:pt x="146" y="101"/>
                  </a:cubicBezTo>
                  <a:cubicBezTo>
                    <a:pt x="146" y="101"/>
                    <a:pt x="145" y="101"/>
                    <a:pt x="145" y="101"/>
                  </a:cubicBezTo>
                  <a:cubicBezTo>
                    <a:pt x="149" y="89"/>
                    <a:pt x="149" y="89"/>
                    <a:pt x="149" y="89"/>
                  </a:cubicBezTo>
                  <a:cubicBezTo>
                    <a:pt x="149" y="89"/>
                    <a:pt x="149" y="89"/>
                    <a:pt x="149" y="89"/>
                  </a:cubicBezTo>
                  <a:cubicBezTo>
                    <a:pt x="151" y="81"/>
                    <a:pt x="151" y="81"/>
                    <a:pt x="151" y="81"/>
                  </a:cubicBezTo>
                  <a:cubicBezTo>
                    <a:pt x="153" y="82"/>
                    <a:pt x="153" y="82"/>
                    <a:pt x="153" y="82"/>
                  </a:cubicBezTo>
                  <a:cubicBezTo>
                    <a:pt x="163" y="85"/>
                    <a:pt x="173" y="78"/>
                    <a:pt x="173" y="68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4" y="42"/>
                    <a:pt x="166" y="31"/>
                    <a:pt x="154" y="27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70" y="0"/>
                    <a:pt x="57" y="5"/>
                    <a:pt x="50" y="15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37" y="35"/>
                    <a:pt x="41" y="46"/>
                    <a:pt x="50" y="49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1" y="140"/>
                    <a:pt x="21" y="140"/>
                    <a:pt x="21" y="140"/>
                  </a:cubicBezTo>
                  <a:cubicBezTo>
                    <a:pt x="11" y="136"/>
                    <a:pt x="1" y="144"/>
                    <a:pt x="1" y="154"/>
                  </a:cubicBezTo>
                  <a:cubicBezTo>
                    <a:pt x="1" y="168"/>
                    <a:pt x="1" y="168"/>
                    <a:pt x="1" y="168"/>
                  </a:cubicBezTo>
                  <a:cubicBezTo>
                    <a:pt x="0" y="180"/>
                    <a:pt x="8" y="191"/>
                    <a:pt x="20" y="19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3" name="Freeform 18"/>
            <p:cNvSpPr>
              <a:spLocks/>
            </p:cNvSpPr>
            <p:nvPr/>
          </p:nvSpPr>
          <p:spPr bwMode="auto">
            <a:xfrm>
              <a:off x="3525000" y="2176387"/>
              <a:ext cx="400421" cy="132632"/>
            </a:xfrm>
            <a:custGeom>
              <a:avLst/>
              <a:gdLst/>
              <a:ahLst/>
              <a:cxnLst>
                <a:cxn ang="0">
                  <a:pos x="268" y="73"/>
                </a:cxn>
                <a:cxn ang="0">
                  <a:pos x="254" y="58"/>
                </a:cxn>
                <a:cxn ang="0">
                  <a:pos x="253" y="58"/>
                </a:cxn>
                <a:cxn ang="0">
                  <a:pos x="253" y="29"/>
                </a:cxn>
                <a:cxn ang="0">
                  <a:pos x="250" y="21"/>
                </a:cxn>
                <a:cxn ang="0">
                  <a:pos x="237" y="4"/>
                </a:cxn>
                <a:cxn ang="0">
                  <a:pos x="229" y="0"/>
                </a:cxn>
                <a:cxn ang="0">
                  <a:pos x="38" y="0"/>
                </a:cxn>
                <a:cxn ang="0">
                  <a:pos x="31" y="4"/>
                </a:cxn>
                <a:cxn ang="0">
                  <a:pos x="18" y="21"/>
                </a:cxn>
                <a:cxn ang="0">
                  <a:pos x="15" y="29"/>
                </a:cxn>
                <a:cxn ang="0">
                  <a:pos x="15" y="58"/>
                </a:cxn>
                <a:cxn ang="0">
                  <a:pos x="14" y="58"/>
                </a:cxn>
                <a:cxn ang="0">
                  <a:pos x="0" y="73"/>
                </a:cxn>
                <a:cxn ang="0">
                  <a:pos x="14" y="89"/>
                </a:cxn>
                <a:cxn ang="0">
                  <a:pos x="254" y="89"/>
                </a:cxn>
                <a:cxn ang="0">
                  <a:pos x="268" y="73"/>
                </a:cxn>
              </a:cxnLst>
              <a:rect l="0" t="0" r="r" b="b"/>
              <a:pathLst>
                <a:path w="268" h="89">
                  <a:moveTo>
                    <a:pt x="268" y="73"/>
                  </a:moveTo>
                  <a:cubicBezTo>
                    <a:pt x="268" y="65"/>
                    <a:pt x="261" y="58"/>
                    <a:pt x="254" y="58"/>
                  </a:cubicBezTo>
                  <a:cubicBezTo>
                    <a:pt x="253" y="58"/>
                    <a:pt x="253" y="58"/>
                    <a:pt x="253" y="58"/>
                  </a:cubicBezTo>
                  <a:cubicBezTo>
                    <a:pt x="253" y="29"/>
                    <a:pt x="253" y="29"/>
                    <a:pt x="253" y="29"/>
                  </a:cubicBezTo>
                  <a:cubicBezTo>
                    <a:pt x="253" y="26"/>
                    <a:pt x="252" y="23"/>
                    <a:pt x="250" y="21"/>
                  </a:cubicBezTo>
                  <a:cubicBezTo>
                    <a:pt x="237" y="4"/>
                    <a:pt x="237" y="4"/>
                    <a:pt x="237" y="4"/>
                  </a:cubicBezTo>
                  <a:cubicBezTo>
                    <a:pt x="235" y="2"/>
                    <a:pt x="232" y="0"/>
                    <a:pt x="229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5" y="0"/>
                    <a:pt x="33" y="2"/>
                    <a:pt x="31" y="4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3"/>
                    <a:pt x="15" y="26"/>
                    <a:pt x="15" y="29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6" y="58"/>
                    <a:pt x="0" y="65"/>
                    <a:pt x="0" y="73"/>
                  </a:cubicBezTo>
                  <a:cubicBezTo>
                    <a:pt x="0" y="82"/>
                    <a:pt x="6" y="89"/>
                    <a:pt x="14" y="89"/>
                  </a:cubicBezTo>
                  <a:cubicBezTo>
                    <a:pt x="254" y="89"/>
                    <a:pt x="254" y="89"/>
                    <a:pt x="254" y="89"/>
                  </a:cubicBezTo>
                  <a:cubicBezTo>
                    <a:pt x="261" y="89"/>
                    <a:pt x="268" y="82"/>
                    <a:pt x="268" y="7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4" name="Freeform 19"/>
            <p:cNvSpPr>
              <a:spLocks/>
            </p:cNvSpPr>
            <p:nvPr/>
          </p:nvSpPr>
          <p:spPr bwMode="auto">
            <a:xfrm>
              <a:off x="3486473" y="2010913"/>
              <a:ext cx="98526" cy="7010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12" y="19"/>
                </a:cxn>
                <a:cxn ang="0">
                  <a:pos x="0" y="40"/>
                </a:cxn>
                <a:cxn ang="0">
                  <a:pos x="156" y="111"/>
                </a:cxn>
                <a:cxn ang="0">
                  <a:pos x="24" y="0"/>
                </a:cxn>
              </a:cxnLst>
              <a:rect l="0" t="0" r="r" b="b"/>
              <a:pathLst>
                <a:path w="156" h="111">
                  <a:moveTo>
                    <a:pt x="24" y="0"/>
                  </a:moveTo>
                  <a:lnTo>
                    <a:pt x="12" y="19"/>
                  </a:lnTo>
                  <a:lnTo>
                    <a:pt x="0" y="40"/>
                  </a:lnTo>
                  <a:lnTo>
                    <a:pt x="156" y="111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5" name="Freeform 20"/>
            <p:cNvSpPr>
              <a:spLocks/>
            </p:cNvSpPr>
            <p:nvPr/>
          </p:nvSpPr>
          <p:spPr bwMode="auto">
            <a:xfrm>
              <a:off x="3598263" y="1927545"/>
              <a:ext cx="32842" cy="93474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21" y="4"/>
                </a:cxn>
                <a:cxn ang="0">
                  <a:pos x="0" y="9"/>
                </a:cxn>
                <a:cxn ang="0">
                  <a:pos x="52" y="148"/>
                </a:cxn>
                <a:cxn ang="0">
                  <a:pos x="45" y="0"/>
                </a:cxn>
              </a:cxnLst>
              <a:rect l="0" t="0" r="r" b="b"/>
              <a:pathLst>
                <a:path w="52" h="148">
                  <a:moveTo>
                    <a:pt x="45" y="0"/>
                  </a:moveTo>
                  <a:lnTo>
                    <a:pt x="21" y="4"/>
                  </a:lnTo>
                  <a:lnTo>
                    <a:pt x="0" y="9"/>
                  </a:lnTo>
                  <a:lnTo>
                    <a:pt x="52" y="148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6" name="Freeform 21"/>
            <p:cNvSpPr>
              <a:spLocks/>
            </p:cNvSpPr>
            <p:nvPr/>
          </p:nvSpPr>
          <p:spPr bwMode="auto">
            <a:xfrm>
              <a:off x="3450473" y="2140387"/>
              <a:ext cx="112421" cy="40421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5" y="43"/>
                </a:cxn>
                <a:cxn ang="0">
                  <a:pos x="12" y="64"/>
                </a:cxn>
                <a:cxn ang="0">
                  <a:pos x="178" y="0"/>
                </a:cxn>
                <a:cxn ang="0">
                  <a:pos x="0" y="19"/>
                </a:cxn>
              </a:cxnLst>
              <a:rect l="0" t="0" r="r" b="b"/>
              <a:pathLst>
                <a:path w="178" h="64">
                  <a:moveTo>
                    <a:pt x="0" y="19"/>
                  </a:moveTo>
                  <a:lnTo>
                    <a:pt x="5" y="43"/>
                  </a:lnTo>
                  <a:lnTo>
                    <a:pt x="12" y="64"/>
                  </a:lnTo>
                  <a:lnTo>
                    <a:pt x="178" y="0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1800625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Zástupný symbol pro obsah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7957190"/>
              </p:ext>
            </p:extLst>
          </p:nvPr>
        </p:nvGraphicFramePr>
        <p:xfrm>
          <a:off x="47329" y="1500137"/>
          <a:ext cx="8442753" cy="377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2DB900-4F27-419C-B2D8-AAC4EB8D73BD}" type="slidenum">
              <a:rPr kumimoji="0" lang="cs-CZ" sz="1467" b="0" i="0" u="none" strike="noStrike" kern="120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cs-CZ" sz="1467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lvl="0" defTabSz="1219170">
              <a:defRPr/>
            </a:pPr>
            <a:r>
              <a:rPr lang="cs-CZ" sz="1467" dirty="0"/>
              <a:t>Ipsos pro AMSP: Výzkum k projektu Pošta Partner</a:t>
            </a:r>
            <a:endParaRPr kumimoji="0" lang="cs-CZ" sz="1467" b="1" i="0" u="none" strike="noStrike" kern="1200" cap="none" spc="0" normalizeH="0" baseline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6" y="8475"/>
            <a:ext cx="9280761" cy="626296"/>
          </a:xfrm>
        </p:spPr>
        <p:txBody>
          <a:bodyPr>
            <a:noAutofit/>
          </a:bodyPr>
          <a:lstStyle/>
          <a:p>
            <a:r>
              <a:rPr lang="cs-CZ" sz="2667" dirty="0"/>
              <a:t>Každý 5. podnikatel se domnívá, že by provoz Pošty Partner pomohl přivést nové zákazníky a zvýšit tak tržby.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31371" y="5925277"/>
            <a:ext cx="10369152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/>
            <a:r>
              <a:rPr lang="cs-CZ" sz="1333" dirty="0">
                <a:solidFill>
                  <a:srgbClr val="404040"/>
                </a:solidFill>
              </a:rPr>
              <a:t>Q8. Domníváte se, že by Vám provozování Pošty Partner při Vašem podnikání mohlo pomoci přivést nové klienty\zákazníky, nebo zvýšit tržby?</a:t>
            </a:r>
            <a:br>
              <a:rPr lang="cs-CZ" sz="1333" dirty="0">
                <a:solidFill>
                  <a:srgbClr val="404040"/>
                </a:solidFill>
              </a:rPr>
            </a:br>
            <a:r>
              <a:rPr kumimoji="0" lang="cs-CZ" sz="1333" b="0" i="1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</a:rPr>
              <a:t>Báze: </a:t>
            </a:r>
            <a:r>
              <a:rPr lang="cs-CZ" sz="1333" i="1" kern="0" noProof="0" dirty="0">
                <a:solidFill>
                  <a:srgbClr val="404040"/>
                </a:solidFill>
                <a:latin typeface="Calibri"/>
              </a:rPr>
              <a:t>240 (z báze vyřazeny obecn</a:t>
            </a:r>
            <a:r>
              <a:rPr lang="cs-CZ" sz="1333" i="1" kern="0" dirty="0">
                <a:solidFill>
                  <a:srgbClr val="404040"/>
                </a:solidFill>
                <a:latin typeface="Calibri"/>
              </a:rPr>
              <a:t>í úřady)</a:t>
            </a:r>
            <a:endParaRPr kumimoji="0" lang="cs-CZ" sz="1333" b="0" i="1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4" name="TextovéPole 23"/>
          <p:cNvSpPr txBox="1"/>
          <p:nvPr/>
        </p:nvSpPr>
        <p:spPr>
          <a:xfrm>
            <a:off x="554414" y="1220755"/>
            <a:ext cx="7808228" cy="4985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defTabSz="1219170">
              <a:lnSpc>
                <a:spcPts val="1867"/>
              </a:lnSpc>
              <a:defRPr/>
            </a:pPr>
            <a:r>
              <a:rPr kumimoji="0" lang="cs-CZ" sz="2133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Pomohl by podle firem provoz Pošty Partner přivést nové zákazníky?</a:t>
            </a:r>
            <a:br>
              <a:rPr kumimoji="0" lang="cs-CZ" sz="2133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lang="cs-CZ" sz="1867" b="1" kern="0" dirty="0">
                <a:solidFill>
                  <a:srgbClr val="404040"/>
                </a:solidFill>
              </a:rPr>
              <a:t>v %, z báze vyloučeny obecní úřady</a:t>
            </a:r>
            <a:endParaRPr kumimoji="0" lang="cs-CZ" sz="1867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Zaoblený obdélník 26"/>
          <p:cNvSpPr/>
          <p:nvPr/>
        </p:nvSpPr>
        <p:spPr>
          <a:xfrm>
            <a:off x="9200306" y="1220755"/>
            <a:ext cx="2560324" cy="466243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BABABA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Komentář AMSP ČR: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To, že každý pátý maloobchodník vidí v poštovních službách na své provozovně šanci pro zvýšení tržeb ze stávajícího sortimentu, dává smysl. Odpovídá to i zkušenostem ze zahraničí, kde spojení poštovních a obchodních služeb zvýšilo zájem o nákupy v existující maloobchodní prodejně v obci.</a:t>
            </a:r>
            <a:endParaRPr kumimoji="0" lang="cs-CZ" sz="1600" b="1" i="0" u="none" strike="noStrike" kern="1200" cap="none" spc="0" normalizeH="0" baseline="0" noProof="0" dirty="0">
              <a:ln>
                <a:noFill/>
              </a:ln>
              <a:solidFill>
                <a:srgbClr val="BABABA">
                  <a:lumMod val="7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BABABA">
                  <a:lumMod val="7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6" name="TextovéPole 15"/>
          <p:cNvSpPr txBox="1"/>
          <p:nvPr/>
        </p:nvSpPr>
        <p:spPr>
          <a:xfrm>
            <a:off x="2159563" y="1566584"/>
            <a:ext cx="294863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+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8BCA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 </a:t>
            </a:r>
            <a:r>
              <a:rPr kumimoji="0" lang="cs-CZ" sz="1600" b="1" i="1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Ano</a:t>
            </a:r>
            <a:br>
              <a:rPr kumimoji="0" lang="cs-CZ" sz="1600" b="1" i="1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Určitě ano</a:t>
            </a:r>
            <a:endParaRPr kumimoji="0" lang="en-US" sz="1467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8BCA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Spíše ano</a:t>
            </a:r>
            <a:endParaRPr kumimoji="0" lang="en-US" sz="1467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A1C46B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cs-CZ" sz="1600" b="0" i="0" u="none" strike="noStrike" kern="0" cap="none" spc="0" normalizeH="0" baseline="0" noProof="0" dirty="0">
                <a:ln>
                  <a:noFill/>
                </a:ln>
                <a:solidFill>
                  <a:srgbClr val="A1C46B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Možná ano, možná ne</a:t>
            </a:r>
            <a:endParaRPr kumimoji="0" lang="en-US" sz="1467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BB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Spíše ne</a:t>
            </a:r>
            <a:b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ED6737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Určitě ne</a:t>
            </a:r>
            <a:b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BABABA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Nevím</a:t>
            </a:r>
            <a:endParaRPr kumimoji="0" lang="en-US" sz="1467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5" name="Tabulka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563248"/>
              </p:ext>
            </p:extLst>
          </p:nvPr>
        </p:nvGraphicFramePr>
        <p:xfrm>
          <a:off x="527382" y="1542654"/>
          <a:ext cx="1643005" cy="774700"/>
        </p:xfrm>
        <a:graphic>
          <a:graphicData uri="http://schemas.openxmlformats.org/drawingml/2006/table">
            <a:tbl>
              <a:tblPr firstRow="1" bandRow="1"/>
              <a:tblGrid>
                <a:gridCol w="1643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747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4500"/>
                        </a:lnSpc>
                      </a:pPr>
                      <a:r>
                        <a:rPr lang="cs-CZ" sz="1600" b="1" i="1" kern="1200" dirty="0">
                          <a:solidFill>
                            <a:srgbClr val="404040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12700" marR="12700" marT="127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Obdélník 17"/>
          <p:cNvSpPr/>
          <p:nvPr/>
        </p:nvSpPr>
        <p:spPr>
          <a:xfrm>
            <a:off x="10394851" y="8475"/>
            <a:ext cx="1797149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667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19" name="Picture 2" descr="http://www.aspectio.cz/Files/logoAM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09365" y="10568"/>
            <a:ext cx="587808" cy="626296"/>
          </a:xfrm>
          <a:prstGeom prst="rect">
            <a:avLst/>
          </a:prstGeom>
          <a:noFill/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173" y="119670"/>
            <a:ext cx="896120" cy="504815"/>
          </a:xfrm>
          <a:prstGeom prst="rect">
            <a:avLst/>
          </a:prstGeom>
        </p:spPr>
      </p:pic>
      <p:graphicFrame>
        <p:nvGraphicFramePr>
          <p:cNvPr id="26" name="Tabulka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489507"/>
              </p:ext>
            </p:extLst>
          </p:nvPr>
        </p:nvGraphicFramePr>
        <p:xfrm>
          <a:off x="4559830" y="3044958"/>
          <a:ext cx="4022657" cy="1002481"/>
        </p:xfrm>
        <a:graphic>
          <a:graphicData uri="http://schemas.openxmlformats.org/drawingml/2006/table">
            <a:tbl>
              <a:tblPr/>
              <a:tblGrid>
                <a:gridCol w="4022657">
                  <a:extLst>
                    <a:ext uri="{9D8B030D-6E8A-4147-A177-3AD203B41FA5}">
                      <a16:colId xmlns:a16="http://schemas.microsoft.com/office/drawing/2014/main" val="1581204982"/>
                    </a:ext>
                  </a:extLst>
                </a:gridCol>
              </a:tblGrid>
              <a:tr h="1002481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Typicky nové zákazníky</a:t>
                      </a:r>
                      <a:r>
                        <a:rPr lang="cs-CZ" sz="1600" b="0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očekávají spíš zástupci maloobchodu (20 %), naopak jen minimálně ubytovací firmy (2 %). </a:t>
                      </a:r>
                      <a:endParaRPr lang="en-US" sz="1600" b="0" i="0" u="none" strike="noStrike" kern="12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10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513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0404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/>
            <a:fld id="{2A2DB900-4F27-419C-B2D8-AAC4EB8D73BD}" type="slidenum">
              <a:rPr lang="cs-CZ" sz="1467"/>
              <a:pPr defTabSz="1219170"/>
              <a:t>23</a:t>
            </a:fld>
            <a:endParaRPr lang="cs-CZ" sz="146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/>
            <a:r>
              <a:rPr lang="cs-CZ" sz="1467" dirty="0"/>
              <a:t>Ipsos pro AMSP: Výzkum k projektu Pošta Partner</a:t>
            </a:r>
            <a:endParaRPr lang="cs-CZ" sz="1467" dirty="0"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6" y="8474"/>
            <a:ext cx="9280761" cy="1238347"/>
          </a:xfrm>
        </p:spPr>
        <p:txBody>
          <a:bodyPr>
            <a:noAutofit/>
          </a:bodyPr>
          <a:lstStyle/>
          <a:p>
            <a:r>
              <a:rPr lang="cs-CZ" sz="2667" dirty="0"/>
              <a:t>Přibližně třetina provozovatelů by byla motivována k provozu Pošta Partner, pokud by dodatečný příjem činil alespoň 10 000 Kč měsíčně.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31371" y="5925278"/>
            <a:ext cx="8673256" cy="70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cs-CZ" sz="1333" dirty="0">
                <a:solidFill>
                  <a:srgbClr val="404040"/>
                </a:solidFill>
              </a:rPr>
              <a:t>Q9. Jak vysoký by podle Vás měl být minimální dodatečný měsíční příjem z poštovních služeb ve Vaší provozovně, aby pro Vás bylo zajímavé poštu Partner provozovat?</a:t>
            </a:r>
            <a:br>
              <a:rPr lang="cs-CZ" sz="1333" dirty="0">
                <a:solidFill>
                  <a:srgbClr val="404040"/>
                </a:solidFill>
                <a:latin typeface="Calibri"/>
              </a:rPr>
            </a:br>
            <a:r>
              <a:rPr lang="cs-CZ" sz="1333" i="1" kern="0" dirty="0">
                <a:solidFill>
                  <a:srgbClr val="404040"/>
                </a:solidFill>
                <a:latin typeface="Calibri"/>
              </a:rPr>
              <a:t>Báze: 300</a:t>
            </a:r>
          </a:p>
        </p:txBody>
      </p:sp>
      <p:sp>
        <p:nvSpPr>
          <p:cNvPr id="27" name="Zaoblený obdélník 26"/>
          <p:cNvSpPr/>
          <p:nvPr/>
        </p:nvSpPr>
        <p:spPr>
          <a:xfrm>
            <a:off x="9129203" y="923595"/>
            <a:ext cx="2560324" cy="5324909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cs-CZ" sz="1600" b="1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Komentář AMSP ČR:</a:t>
            </a:r>
          </a:p>
          <a:p>
            <a:pPr algn="ctr" defTabSz="1219170"/>
            <a:r>
              <a:rPr lang="cs-CZ" sz="1600" dirty="0">
                <a:solidFill>
                  <a:srgbClr val="BABABA">
                    <a:lumMod val="75000"/>
                  </a:srgbClr>
                </a:solidFill>
                <a:latin typeface="Calibri" pitchFamily="34" charset="0"/>
              </a:rPr>
              <a:t>Je patrné, že zatímco u malých živnostníků by se jednalo o vítaný přivýdělek k jejich další činnosti a obchodníci očekávají synergický efekt s jejich dosavadní činností, tak pro firmy se zaměstnanci nebo podnikatele v jiném odvětví, než obchod, finanční motivace provozovat poštovní služby klesá. Zůstává však motivace pro obchodní synergie. Firmy neřeší finanční příspěvek, ale podporu svého podnikání ve smyslu nových klientů a zákazníků.</a:t>
            </a:r>
          </a:p>
          <a:p>
            <a:pPr algn="ctr" defTabSz="1219170"/>
            <a:endParaRPr lang="cs-CZ" sz="1600" dirty="0">
              <a:solidFill>
                <a:srgbClr val="BABABA">
                  <a:lumMod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18" name="Obdélník 17"/>
          <p:cNvSpPr/>
          <p:nvPr/>
        </p:nvSpPr>
        <p:spPr>
          <a:xfrm>
            <a:off x="10394851" y="8475"/>
            <a:ext cx="1797149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19" name="Picture 2" descr="http://www.aspectio.cz/Files/logoAMS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09365" y="10568"/>
            <a:ext cx="587808" cy="626296"/>
          </a:xfrm>
          <a:prstGeom prst="rect">
            <a:avLst/>
          </a:prstGeom>
          <a:noFill/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173" y="119670"/>
            <a:ext cx="896120" cy="504815"/>
          </a:xfrm>
          <a:prstGeom prst="rect">
            <a:avLst/>
          </a:prstGeom>
        </p:spPr>
      </p:pic>
      <p:graphicFrame>
        <p:nvGraphicFramePr>
          <p:cNvPr id="15" name="Zástupný symbol pro obsah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8226977"/>
              </p:ext>
            </p:extLst>
          </p:nvPr>
        </p:nvGraphicFramePr>
        <p:xfrm>
          <a:off x="47329" y="1500137"/>
          <a:ext cx="8442753" cy="377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TextovéPole 15"/>
          <p:cNvSpPr txBox="1"/>
          <p:nvPr/>
        </p:nvSpPr>
        <p:spPr>
          <a:xfrm>
            <a:off x="534128" y="1379894"/>
            <a:ext cx="7982955" cy="4873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defTabSz="1219170">
              <a:lnSpc>
                <a:spcPts val="1867"/>
              </a:lnSpc>
              <a:defRPr/>
            </a:pPr>
            <a:r>
              <a:rPr kumimoji="0" lang="cs-CZ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Jaký měsíční</a:t>
            </a:r>
            <a:r>
              <a:rPr kumimoji="0" lang="cs-CZ" b="1" i="0" u="none" strike="noStrike" kern="0" cap="none" spc="0" normalizeH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příjem v Kč za poštovní služby by podnikatele motivoval k provozu PP?</a:t>
            </a:r>
            <a:br>
              <a:rPr kumimoji="0" lang="cs-CZ" sz="2133" b="1" i="0" u="none" strike="noStrike" kern="0" cap="none" spc="0" normalizeH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lang="cs-CZ" sz="1867" b="1" kern="0" dirty="0">
                <a:solidFill>
                  <a:srgbClr val="404040"/>
                </a:solidFill>
              </a:rPr>
              <a:t>v %</a:t>
            </a:r>
            <a:endParaRPr kumimoji="0" lang="cs-CZ" sz="1867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ovéPole 20"/>
          <p:cNvSpPr txBox="1"/>
          <p:nvPr/>
        </p:nvSpPr>
        <p:spPr>
          <a:xfrm>
            <a:off x="2159563" y="1524639"/>
            <a:ext cx="294863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cs-CZ" sz="1600" b="1" i="1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Do 5 000</a:t>
            </a:r>
            <a:endParaRPr kumimoji="0" lang="en-US" sz="1467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8BCA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6 000 – 10 000</a:t>
            </a:r>
            <a:endParaRPr kumimoji="0" lang="en-US" sz="1467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A1C46B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cs-CZ" sz="1600" b="0" i="0" u="none" strike="noStrike" kern="0" cap="none" spc="0" normalizeH="0" baseline="0" noProof="0" dirty="0">
                <a:ln>
                  <a:noFill/>
                </a:ln>
                <a:solidFill>
                  <a:srgbClr val="A1C46B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11 000 – 15 000</a:t>
            </a:r>
            <a:endParaRPr kumimoji="0" lang="en-US" sz="1467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BB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16 000</a:t>
            </a:r>
            <a:r>
              <a:rPr kumimoji="0" lang="cs-CZ" sz="1467" b="0" i="0" u="none" strike="noStrike" kern="0" cap="none" spc="0" normalizeH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– 20 000</a:t>
            </a:r>
            <a:b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ED6737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Nad</a:t>
            </a:r>
            <a:r>
              <a:rPr kumimoji="0" lang="cs-CZ" sz="1467" b="0" i="0" u="none" strike="noStrike" kern="0" cap="none" spc="0" normalizeH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20 000</a:t>
            </a:r>
            <a:br>
              <a:rPr kumimoji="0" lang="cs-CZ" sz="1467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BABABA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</a:t>
            </a: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</a:t>
            </a:r>
            <a:r>
              <a:rPr lang="cs-CZ" sz="1467" kern="0" dirty="0">
                <a:solidFill>
                  <a:srgbClr val="404040"/>
                </a:solidFill>
                <a:latin typeface="Calibri"/>
                <a:sym typeface="Wingdings"/>
              </a:rPr>
              <a:t>Nechci provozovat PP</a:t>
            </a:r>
            <a:endParaRPr kumimoji="0" lang="en-US" sz="1467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9" name="Tabulka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04938"/>
              </p:ext>
            </p:extLst>
          </p:nvPr>
        </p:nvGraphicFramePr>
        <p:xfrm>
          <a:off x="4559830" y="2348671"/>
          <a:ext cx="4107920" cy="2694940"/>
        </p:xfrm>
        <a:graphic>
          <a:graphicData uri="http://schemas.openxmlformats.org/drawingml/2006/table">
            <a:tbl>
              <a:tblPr/>
              <a:tblGrid>
                <a:gridCol w="4107920">
                  <a:extLst>
                    <a:ext uri="{9D8B030D-6E8A-4147-A177-3AD203B41FA5}">
                      <a16:colId xmlns:a16="http://schemas.microsoft.com/office/drawing/2014/main" val="1581204982"/>
                    </a:ext>
                  </a:extLst>
                </a:gridCol>
              </a:tblGrid>
              <a:tr h="1002481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Firmy</a:t>
                      </a:r>
                      <a:r>
                        <a:rPr lang="cs-CZ" sz="1600" b="0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s 5 a více zaměstnanci by častěji byli motivováni příjmem nad 20 000 Kč (31 %), </a:t>
                      </a:r>
                      <a:br>
                        <a:rPr lang="cs-CZ" sz="1600" b="0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lang="cs-CZ" sz="1600" b="0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menším subjektům by stačili nižší částky.</a:t>
                      </a:r>
                      <a:br>
                        <a:rPr lang="cs-CZ" sz="1600" b="0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br>
                        <a:rPr lang="cs-CZ" sz="1600" b="0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lang="cs-CZ" sz="1600" b="0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Pro provozovatele, co mají zájem o provoz PP </a:t>
                      </a:r>
                      <a:br>
                        <a:rPr lang="cs-CZ" sz="1600" b="0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lang="cs-CZ" sz="1600" b="0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by byla většinou dostatečná motivace 10 000 Kč (62 %).</a:t>
                      </a:r>
                      <a:br>
                        <a:rPr lang="cs-CZ" sz="1600" b="0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br>
                        <a:rPr lang="cs-CZ" sz="1600" b="0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lang="cs-CZ" sz="1600" b="0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Ubytovací subjekty se staví k provozování PP více skepticky, 62 % z nich by žádná z částek nemotivovala k zájmu o provoz.</a:t>
                      </a:r>
                      <a:endParaRPr lang="en-US" sz="1600" b="0" i="0" u="none" strike="noStrike" kern="12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10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513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56365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" b="2097"/>
          <a:stretch/>
        </p:blipFill>
        <p:spPr>
          <a:xfrm>
            <a:off x="-77591" y="-1152525"/>
            <a:ext cx="12269591" cy="8010525"/>
          </a:xfrm>
          <a:prstGeom prst="rect">
            <a:avLst/>
          </a:prstGeom>
        </p:spPr>
      </p:pic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84" y="6545664"/>
            <a:ext cx="2844800" cy="365125"/>
          </a:xfrm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2DB900-4F27-419C-B2D8-AAC4EB8D73BD}" type="slidenum">
              <a:rPr kumimoji="0" lang="cs-CZ" sz="146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cs-CZ" sz="146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0" y="4389107"/>
            <a:ext cx="7189365" cy="1344149"/>
          </a:xfrm>
          <a:prstGeom prst="rect">
            <a:avLst/>
          </a:prstGeom>
          <a:solidFill>
            <a:srgbClr val="008BCA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5333" b="1" dirty="0">
                <a:solidFill>
                  <a:srgbClr val="FFFFFF"/>
                </a:solidFill>
                <a:latin typeface="Calibri"/>
              </a:rPr>
              <a:t>STRUKTURA VZORKU</a:t>
            </a:r>
            <a:endParaRPr kumimoji="0" lang="cs-CZ" sz="53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6620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>
              <a:defRPr/>
            </a:pPr>
            <a:fld id="{2A2DB900-4F27-419C-B2D8-AAC4EB8D73BD}" type="slidenum">
              <a:rPr lang="cs-CZ" sz="1467" kern="0">
                <a:solidFill>
                  <a:sysClr val="windowText" lastClr="000000"/>
                </a:solidFill>
              </a:rPr>
              <a:pPr defTabSz="1219170">
                <a:defRPr/>
              </a:pPr>
              <a:t>25</a:t>
            </a:fld>
            <a:endParaRPr lang="cs-CZ" sz="1467" kern="0" dirty="0">
              <a:solidFill>
                <a:sysClr val="windowText" lastClr="000000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>
              <a:defRPr/>
            </a:pPr>
            <a:r>
              <a:rPr lang="en-US" sz="1467" kern="0" dirty="0">
                <a:solidFill>
                  <a:sysClr val="windowText" lastClr="000000"/>
                </a:solidFill>
              </a:rPr>
              <a:t>Ipsos pro </a:t>
            </a:r>
            <a:r>
              <a:rPr lang="cs-CZ" sz="1467" kern="0" dirty="0">
                <a:solidFill>
                  <a:sysClr val="windowText" lastClr="000000"/>
                </a:solidFill>
              </a:rPr>
              <a:t>AMSP: Výzkum k projektu Pošta Partner</a:t>
            </a:r>
            <a:endParaRPr lang="cs-CZ" sz="1467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6" y="8475"/>
            <a:ext cx="9280761" cy="626296"/>
          </a:xfrm>
        </p:spPr>
        <p:txBody>
          <a:bodyPr>
            <a:noAutofit/>
          </a:bodyPr>
          <a:lstStyle/>
          <a:p>
            <a:r>
              <a:rPr lang="cs-CZ" sz="2667" dirty="0"/>
              <a:t>Občané malých obcí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31371" y="5925278"/>
            <a:ext cx="8673256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br>
              <a:rPr lang="cs-CZ" sz="1333" kern="0" dirty="0">
                <a:solidFill>
                  <a:srgbClr val="404040"/>
                </a:solidFill>
                <a:latin typeface="Calibri"/>
              </a:rPr>
            </a:br>
            <a:r>
              <a:rPr lang="cs-CZ" sz="1333" i="1" kern="0" dirty="0">
                <a:solidFill>
                  <a:srgbClr val="404040"/>
                </a:solidFill>
                <a:latin typeface="Calibri"/>
              </a:rPr>
              <a:t>Báze: 260</a:t>
            </a:r>
          </a:p>
        </p:txBody>
      </p:sp>
      <p:graphicFrame>
        <p:nvGraphicFramePr>
          <p:cNvPr id="2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7878305"/>
              </p:ext>
            </p:extLst>
          </p:nvPr>
        </p:nvGraphicFramePr>
        <p:xfrm>
          <a:off x="47329" y="1455338"/>
          <a:ext cx="5513833" cy="1111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Zaoblený obdélník 28"/>
          <p:cNvSpPr/>
          <p:nvPr/>
        </p:nvSpPr>
        <p:spPr>
          <a:xfrm>
            <a:off x="6571223" y="1086889"/>
            <a:ext cx="3323979" cy="22987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cs-CZ" sz="1600" b="1" kern="0" dirty="0">
                <a:solidFill>
                  <a:srgbClr val="404040"/>
                </a:solidFill>
                <a:latin typeface="Calibri"/>
              </a:rPr>
              <a:t>Region</a:t>
            </a:r>
          </a:p>
        </p:txBody>
      </p:sp>
      <p:graphicFrame>
        <p:nvGraphicFramePr>
          <p:cNvPr id="30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7129495"/>
              </p:ext>
            </p:extLst>
          </p:nvPr>
        </p:nvGraphicFramePr>
        <p:xfrm>
          <a:off x="5574722" y="1455337"/>
          <a:ext cx="5513833" cy="1111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Zaoblený obdélník 33"/>
          <p:cNvSpPr/>
          <p:nvPr/>
        </p:nvSpPr>
        <p:spPr>
          <a:xfrm>
            <a:off x="1025529" y="3130936"/>
            <a:ext cx="3323979" cy="22987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cs-CZ" sz="1600" b="1" kern="0" dirty="0">
                <a:solidFill>
                  <a:srgbClr val="404040"/>
                </a:solidFill>
                <a:latin typeface="Calibri"/>
              </a:rPr>
              <a:t>Vzdělání</a:t>
            </a:r>
          </a:p>
        </p:txBody>
      </p:sp>
      <p:graphicFrame>
        <p:nvGraphicFramePr>
          <p:cNvPr id="3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1088355"/>
              </p:ext>
            </p:extLst>
          </p:nvPr>
        </p:nvGraphicFramePr>
        <p:xfrm>
          <a:off x="582703" y="3499383"/>
          <a:ext cx="4320480" cy="206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Zaoblený obdélník 38"/>
          <p:cNvSpPr/>
          <p:nvPr/>
        </p:nvSpPr>
        <p:spPr>
          <a:xfrm>
            <a:off x="6571223" y="3188526"/>
            <a:ext cx="3323979" cy="22987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cs-CZ" sz="1600" b="1" kern="0" dirty="0">
                <a:solidFill>
                  <a:srgbClr val="404040"/>
                </a:solidFill>
                <a:latin typeface="Calibri"/>
              </a:rPr>
              <a:t>Příjem domácnosti</a:t>
            </a:r>
          </a:p>
        </p:txBody>
      </p:sp>
      <p:graphicFrame>
        <p:nvGraphicFramePr>
          <p:cNvPr id="40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5118021"/>
              </p:ext>
            </p:extLst>
          </p:nvPr>
        </p:nvGraphicFramePr>
        <p:xfrm>
          <a:off x="5574722" y="3556973"/>
          <a:ext cx="5513833" cy="206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Obdélník 17"/>
          <p:cNvSpPr/>
          <p:nvPr/>
        </p:nvSpPr>
        <p:spPr>
          <a:xfrm>
            <a:off x="10394851" y="8475"/>
            <a:ext cx="1797149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19" name="Picture 2" descr="http://www.aspectio.cz/Files/logoAMSP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09365" y="10568"/>
            <a:ext cx="587808" cy="626296"/>
          </a:xfrm>
          <a:prstGeom prst="rect">
            <a:avLst/>
          </a:prstGeom>
          <a:noFill/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173" y="119670"/>
            <a:ext cx="896120" cy="50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6571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47328" y="6545664"/>
            <a:ext cx="2844800" cy="365125"/>
          </a:xfrm>
        </p:spPr>
        <p:txBody>
          <a:bodyPr/>
          <a:lstStyle/>
          <a:p>
            <a:pPr defTabSz="1219170">
              <a:defRPr/>
            </a:pPr>
            <a:fld id="{2A2DB900-4F27-419C-B2D8-AAC4EB8D73BD}" type="slidenum">
              <a:rPr lang="cs-CZ" sz="1467" kern="0">
                <a:solidFill>
                  <a:sysClr val="windowText" lastClr="000000"/>
                </a:solidFill>
              </a:rPr>
              <a:pPr defTabSz="1219170">
                <a:defRPr/>
              </a:pPr>
              <a:t>26</a:t>
            </a:fld>
            <a:endParaRPr lang="cs-CZ" sz="1467" kern="0" dirty="0">
              <a:solidFill>
                <a:sysClr val="windowText" lastClr="000000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534128" y="6570000"/>
            <a:ext cx="6826944" cy="306000"/>
          </a:xfrm>
        </p:spPr>
        <p:txBody>
          <a:bodyPr/>
          <a:lstStyle/>
          <a:p>
            <a:pPr defTabSz="1219170">
              <a:defRPr/>
            </a:pPr>
            <a:r>
              <a:rPr lang="cs-CZ" sz="1467" kern="0" dirty="0">
                <a:solidFill>
                  <a:sysClr val="windowText" lastClr="000000"/>
                </a:solidFill>
              </a:rPr>
              <a:t>Ipsos pro AMSP: Výzkum k projektu Pošta Partner</a:t>
            </a:r>
            <a:endParaRPr lang="cs-CZ" sz="1467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3516" y="8475"/>
            <a:ext cx="9280761" cy="626296"/>
          </a:xfrm>
        </p:spPr>
        <p:txBody>
          <a:bodyPr>
            <a:noAutofit/>
          </a:bodyPr>
          <a:lstStyle/>
          <a:p>
            <a:r>
              <a:rPr lang="cs-CZ" sz="2667" dirty="0"/>
              <a:t>Potenciální provozovny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31371" y="5925278"/>
            <a:ext cx="8673256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br>
              <a:rPr lang="cs-CZ" sz="1333" kern="0" dirty="0">
                <a:solidFill>
                  <a:srgbClr val="404040"/>
                </a:solidFill>
                <a:latin typeface="Calibri"/>
              </a:rPr>
            </a:br>
            <a:r>
              <a:rPr lang="cs-CZ" sz="1333" i="1" kern="0" dirty="0">
                <a:solidFill>
                  <a:srgbClr val="404040"/>
                </a:solidFill>
                <a:latin typeface="Calibri"/>
              </a:rPr>
              <a:t>Báze: 300</a:t>
            </a:r>
          </a:p>
        </p:txBody>
      </p:sp>
      <p:sp>
        <p:nvSpPr>
          <p:cNvPr id="23" name="Zaoblený obdélník 22"/>
          <p:cNvSpPr/>
          <p:nvPr/>
        </p:nvSpPr>
        <p:spPr>
          <a:xfrm>
            <a:off x="308353" y="1086889"/>
            <a:ext cx="4194294" cy="22987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cs-CZ" sz="1600" b="1" kern="0" dirty="0">
                <a:solidFill>
                  <a:srgbClr val="404040"/>
                </a:solidFill>
                <a:latin typeface="Calibri"/>
              </a:rPr>
              <a:t>Délka průměrné otevírací doby provozovny</a:t>
            </a:r>
          </a:p>
        </p:txBody>
      </p:sp>
      <p:graphicFrame>
        <p:nvGraphicFramePr>
          <p:cNvPr id="2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7104670"/>
              </p:ext>
            </p:extLst>
          </p:nvPr>
        </p:nvGraphicFramePr>
        <p:xfrm>
          <a:off x="-556679" y="1455337"/>
          <a:ext cx="5513833" cy="206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Zaoblený obdélník 28"/>
          <p:cNvSpPr/>
          <p:nvPr/>
        </p:nvSpPr>
        <p:spPr>
          <a:xfrm>
            <a:off x="4725643" y="1086889"/>
            <a:ext cx="3323979" cy="22987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cs-CZ" sz="1600" b="1" kern="0" dirty="0">
                <a:solidFill>
                  <a:srgbClr val="404040"/>
                </a:solidFill>
                <a:latin typeface="Calibri"/>
              </a:rPr>
              <a:t>Obrat</a:t>
            </a:r>
          </a:p>
        </p:txBody>
      </p:sp>
      <p:graphicFrame>
        <p:nvGraphicFramePr>
          <p:cNvPr id="30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7469042"/>
              </p:ext>
            </p:extLst>
          </p:nvPr>
        </p:nvGraphicFramePr>
        <p:xfrm>
          <a:off x="3729142" y="1455336"/>
          <a:ext cx="5513833" cy="206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Zaoblený obdélník 33"/>
          <p:cNvSpPr/>
          <p:nvPr/>
        </p:nvSpPr>
        <p:spPr>
          <a:xfrm>
            <a:off x="366071" y="3674096"/>
            <a:ext cx="4449209" cy="22987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cs-CZ" sz="1600" b="1" kern="0" dirty="0">
                <a:solidFill>
                  <a:srgbClr val="404040"/>
                </a:solidFill>
                <a:latin typeface="Calibri"/>
              </a:rPr>
              <a:t>Počet dní v týdnu, kdy má provozovna otevřeno</a:t>
            </a:r>
          </a:p>
        </p:txBody>
      </p:sp>
      <p:graphicFrame>
        <p:nvGraphicFramePr>
          <p:cNvPr id="3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3994730"/>
              </p:ext>
            </p:extLst>
          </p:nvPr>
        </p:nvGraphicFramePr>
        <p:xfrm>
          <a:off x="-21305" y="4053057"/>
          <a:ext cx="4320480" cy="206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Zaoblený obdélník 38"/>
          <p:cNvSpPr/>
          <p:nvPr/>
        </p:nvSpPr>
        <p:spPr>
          <a:xfrm>
            <a:off x="4725643" y="3717033"/>
            <a:ext cx="3323979" cy="22987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cs-CZ" sz="1600" b="1" kern="0" dirty="0">
                <a:solidFill>
                  <a:srgbClr val="404040"/>
                </a:solidFill>
                <a:latin typeface="Calibri"/>
              </a:rPr>
              <a:t>Typ provozovny</a:t>
            </a:r>
          </a:p>
        </p:txBody>
      </p:sp>
      <p:graphicFrame>
        <p:nvGraphicFramePr>
          <p:cNvPr id="40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2547704"/>
              </p:ext>
            </p:extLst>
          </p:nvPr>
        </p:nvGraphicFramePr>
        <p:xfrm>
          <a:off x="3729142" y="4085480"/>
          <a:ext cx="5513833" cy="206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Obdélník 17"/>
          <p:cNvSpPr/>
          <p:nvPr/>
        </p:nvSpPr>
        <p:spPr>
          <a:xfrm>
            <a:off x="10394851" y="8475"/>
            <a:ext cx="1797149" cy="732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cs-CZ" sz="2667" dirty="0">
              <a:solidFill>
                <a:srgbClr val="003399"/>
              </a:solidFill>
              <a:latin typeface="Calibri" pitchFamily="34" charset="0"/>
            </a:endParaRPr>
          </a:p>
        </p:txBody>
      </p:sp>
      <p:pic>
        <p:nvPicPr>
          <p:cNvPr id="19" name="Picture 2" descr="http://www.aspectio.cz/Files/logoAMSP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09365" y="10568"/>
            <a:ext cx="587808" cy="626296"/>
          </a:xfrm>
          <a:prstGeom prst="rect">
            <a:avLst/>
          </a:prstGeom>
          <a:noFill/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173" y="119670"/>
            <a:ext cx="896120" cy="504815"/>
          </a:xfrm>
          <a:prstGeom prst="rect">
            <a:avLst/>
          </a:prstGeom>
        </p:spPr>
      </p:pic>
      <p:sp>
        <p:nvSpPr>
          <p:cNvPr id="21" name="Zaoblený obdélník 28"/>
          <p:cNvSpPr/>
          <p:nvPr/>
        </p:nvSpPr>
        <p:spPr>
          <a:xfrm>
            <a:off x="8049085" y="1088287"/>
            <a:ext cx="3323979" cy="22987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cs-CZ" sz="1600" b="1" kern="0" dirty="0">
                <a:solidFill>
                  <a:srgbClr val="404040"/>
                </a:solidFill>
                <a:latin typeface="Calibri"/>
              </a:rPr>
              <a:t>Počet zaměstnanců</a:t>
            </a:r>
          </a:p>
        </p:txBody>
      </p:sp>
      <p:graphicFrame>
        <p:nvGraphicFramePr>
          <p:cNvPr id="22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9828367"/>
              </p:ext>
            </p:extLst>
          </p:nvPr>
        </p:nvGraphicFramePr>
        <p:xfrm>
          <a:off x="7052584" y="1456734"/>
          <a:ext cx="5513833" cy="206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3538220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>
            <a:extLst>
              <a:ext uri="{FF2B5EF4-FFF2-40B4-BE49-F238E27FC236}">
                <a16:creationId xmlns:a16="http://schemas.microsoft.com/office/drawing/2014/main" id="{E9F782EC-8E89-45B8-A52B-D495FA49CB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pPr marL="0" indent="0">
              <a:buNone/>
            </a:pPr>
            <a:r>
              <a:rPr lang="cs-CZ" sz="4800" b="1" dirty="0"/>
              <a:t>Děkujeme za pozornost</a:t>
            </a:r>
            <a:endParaRPr lang="en-US" sz="4800" b="1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4800"/>
              <a:t>Dotazy?</a:t>
            </a:r>
            <a:endParaRPr lang="cs-CZ" sz="4800" dirty="0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7116609-A4E0-4FCE-8082-1A05A8C228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Ipsos pro AMSP_</a:t>
            </a:r>
            <a:r>
              <a:rPr lang="cs-CZ" dirty="0"/>
              <a:t>Výzkum k projektu pošta Partner</a:t>
            </a:r>
          </a:p>
        </p:txBody>
      </p:sp>
      <p:pic>
        <p:nvPicPr>
          <p:cNvPr id="7" name="Picture 2" descr="http://www.aspectio.cz/Files/logoAMSP.jpg">
            <a:extLst>
              <a:ext uri="{FF2B5EF4-FFF2-40B4-BE49-F238E27FC236}">
                <a16:creationId xmlns:a16="http://schemas.microsoft.com/office/drawing/2014/main" id="{25FE1D3C-3061-4538-A7E0-BCC88DDB2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09365" y="10568"/>
            <a:ext cx="587808" cy="626296"/>
          </a:xfrm>
          <a:prstGeom prst="rect">
            <a:avLst/>
          </a:prstGeom>
          <a:noFill/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10E232DD-99C8-44EF-B7D3-1E7ADBD413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173" y="119670"/>
            <a:ext cx="896120" cy="50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45996"/>
      </p:ext>
    </p:extLst>
  </p:cSld>
  <p:clrMapOvr>
    <a:masterClrMapping/>
  </p:clrMapOvr>
</p:sld>
</file>

<file path=ppt/theme/theme1.xml><?xml version="1.0" encoding="utf-8"?>
<a:theme xmlns:a="http://schemas.openxmlformats.org/drawingml/2006/main" name="1_úvodní slide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 algn="ctr">
          <a:defRPr sz="2000" dirty="0" err="1" smtClean="0">
            <a:solidFill>
              <a:srgbClr val="003399"/>
            </a:solidFill>
            <a:latin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none" rtlCol="0">
        <a:spAutoFit/>
      </a:bodyPr>
      <a:lstStyle>
        <a:defPPr marL="173038" indent="-173038">
          <a:defRPr sz="2000" dirty="0" err="1" smtClean="0">
            <a:solidFill>
              <a:srgbClr val="003399"/>
            </a:solidFill>
            <a:latin typeface="Calibri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3_dělící snímky BEZ obrázku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 algn="ctr">
          <a:defRPr sz="2000" dirty="0" err="1" smtClean="0">
            <a:solidFill>
              <a:srgbClr val="003399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4_textové snímky">
  <a:themeElements>
    <a:clrScheme name="Ipsos">
      <a:dk1>
        <a:srgbClr val="404040"/>
      </a:dk1>
      <a:lt1>
        <a:srgbClr val="FFFFFF"/>
      </a:lt1>
      <a:dk2>
        <a:srgbClr val="4D1933"/>
      </a:dk2>
      <a:lt2>
        <a:srgbClr val="BABABA"/>
      </a:lt2>
      <a:accent1>
        <a:srgbClr val="993366"/>
      </a:accent1>
      <a:accent2>
        <a:srgbClr val="FBB040"/>
      </a:accent2>
      <a:accent3>
        <a:srgbClr val="ED6737"/>
      </a:accent3>
      <a:accent4>
        <a:srgbClr val="A8CCDD"/>
      </a:accent4>
      <a:accent5>
        <a:srgbClr val="A1C46B"/>
      </a:accent5>
      <a:accent6>
        <a:srgbClr val="281051"/>
      </a:accent6>
      <a:hlink>
        <a:srgbClr val="008E94"/>
      </a:hlink>
      <a:folHlink>
        <a:srgbClr val="008BCA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>
          <a:defRPr sz="2000" dirty="0" err="1" smtClean="0">
            <a:solidFill>
              <a:srgbClr val="003399"/>
            </a:solidFill>
            <a:latin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none" rtlCol="0">
        <a:spAutoFit/>
      </a:bodyPr>
      <a:lstStyle>
        <a:defPPr marL="174625" indent="-174625">
          <a:buFont typeface="Wingdings" panose="05000000000000000000" pitchFamily="2" charset="2"/>
          <a:buChar char="§"/>
          <a:defRPr sz="2000" dirty="0" smtClean="0">
            <a:solidFill>
              <a:srgbClr val="404040"/>
            </a:solidFill>
            <a:latin typeface="Calibri" pitchFamily="34" charset="0"/>
            <a:cs typeface="Arial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6_kontakty">
  <a:themeElements>
    <a:clrScheme name="Ipsos">
      <a:dk1>
        <a:srgbClr val="003399"/>
      </a:dk1>
      <a:lt1>
        <a:srgbClr val="FFFFFF"/>
      </a:lt1>
      <a:dk2>
        <a:srgbClr val="000000"/>
      </a:dk2>
      <a:lt2>
        <a:srgbClr val="BABABA"/>
      </a:lt2>
      <a:accent1>
        <a:srgbClr val="008BCA"/>
      </a:accent1>
      <a:accent2>
        <a:srgbClr val="FBB040"/>
      </a:accent2>
      <a:accent3>
        <a:srgbClr val="ED6737"/>
      </a:accent3>
      <a:accent4>
        <a:srgbClr val="A1C46B"/>
      </a:accent4>
      <a:accent5>
        <a:srgbClr val="008E94"/>
      </a:accent5>
      <a:accent6>
        <a:srgbClr val="281051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2"/>
          </a:solidFill>
        </a:ln>
      </a:spPr>
      <a:bodyPr rtlCol="0" anchor="ctr"/>
      <a:lstStyle>
        <a:defPPr>
          <a:defRPr sz="2000" dirty="0" err="1" smtClean="0">
            <a:solidFill>
              <a:srgbClr val="003399"/>
            </a:solidFill>
            <a:latin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none" rtlCol="0">
        <a:spAutoFit/>
      </a:bodyPr>
      <a:lstStyle>
        <a:defPPr marL="174625" indent="-174625">
          <a:buFont typeface="Wingdings" panose="05000000000000000000" pitchFamily="2" charset="2"/>
          <a:buChar char="§"/>
          <a:defRPr sz="2000" dirty="0" smtClean="0">
            <a:solidFill>
              <a:srgbClr val="404040"/>
            </a:solidFill>
            <a:latin typeface="Calibri" pitchFamily="34" charset="0"/>
            <a:cs typeface="Arial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Prezentace 16ku9 s bočním menu">
  <a:themeElements>
    <a:clrScheme name="CP F">
      <a:dk1>
        <a:srgbClr val="002776"/>
      </a:dk1>
      <a:lt1>
        <a:srgbClr val="FFFFFF"/>
      </a:lt1>
      <a:dk2>
        <a:srgbClr val="002776"/>
      </a:dk2>
      <a:lt2>
        <a:srgbClr val="FDDB00"/>
      </a:lt2>
      <a:accent1>
        <a:srgbClr val="FDDB00"/>
      </a:accent1>
      <a:accent2>
        <a:srgbClr val="00A9E0"/>
      </a:accent2>
      <a:accent3>
        <a:srgbClr val="BCBDBC"/>
      </a:accent3>
      <a:accent4>
        <a:srgbClr val="92D400"/>
      </a:accent4>
      <a:accent5>
        <a:srgbClr val="EC1848"/>
      </a:accent5>
      <a:accent6>
        <a:srgbClr val="82786F"/>
      </a:accent6>
      <a:hlink>
        <a:srgbClr val="00A9E0"/>
      </a:hlink>
      <a:folHlink>
        <a:srgbClr val="82786F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>
            <a:latin typeface="Calibri" panose="020F0502020204030204" pitchFamily="34" charset="0"/>
          </a:defRPr>
        </a:defPPr>
      </a:lstStyle>
    </a:txDef>
  </a:objectDefaults>
  <a:extraClrSchemeLst>
    <a:extraClrScheme>
      <a:clrScheme name="Výchozí návrh 1">
        <a:dk1>
          <a:srgbClr val="002776"/>
        </a:dk1>
        <a:lt1>
          <a:srgbClr val="FFFFFF"/>
        </a:lt1>
        <a:dk2>
          <a:srgbClr val="002776"/>
        </a:dk2>
        <a:lt2>
          <a:srgbClr val="EAAB00"/>
        </a:lt2>
        <a:accent1>
          <a:srgbClr val="EC1848"/>
        </a:accent1>
        <a:accent2>
          <a:srgbClr val="00A9E0"/>
        </a:accent2>
        <a:accent3>
          <a:srgbClr val="FFFFFF"/>
        </a:accent3>
        <a:accent4>
          <a:srgbClr val="002064"/>
        </a:accent4>
        <a:accent5>
          <a:srgbClr val="F4ABB1"/>
        </a:accent5>
        <a:accent6>
          <a:srgbClr val="0099CB"/>
        </a:accent6>
        <a:hlink>
          <a:srgbClr val="6B57A4"/>
        </a:hlink>
        <a:folHlink>
          <a:srgbClr val="82786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8CD7F8"/>
        </a:dk1>
        <a:lt1>
          <a:srgbClr val="EAAB00"/>
        </a:lt1>
        <a:dk2>
          <a:srgbClr val="002776"/>
        </a:dk2>
        <a:lt2>
          <a:srgbClr val="EAAB00"/>
        </a:lt2>
        <a:accent1>
          <a:srgbClr val="1E93CE"/>
        </a:accent1>
        <a:accent2>
          <a:srgbClr val="6683AE"/>
        </a:accent2>
        <a:accent3>
          <a:srgbClr val="AAACBD"/>
        </a:accent3>
        <a:accent4>
          <a:srgbClr val="C89100"/>
        </a:accent4>
        <a:accent5>
          <a:srgbClr val="ABC8E3"/>
        </a:accent5>
        <a:accent6>
          <a:srgbClr val="5C769D"/>
        </a:accent6>
        <a:hlink>
          <a:srgbClr val="6B57A4"/>
        </a:hlink>
        <a:folHlink>
          <a:srgbClr val="82786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zentace1" id="{35E5D8B2-94D7-4A1B-87E1-36C5C7DB1044}" vid="{49283699-282C-4EDA-82CD-04245A962555}"/>
    </a:ext>
  </a:extLst>
</a:theme>
</file>

<file path=ppt/theme/theme6.xml><?xml version="1.0" encoding="utf-8"?>
<a:theme xmlns:a="http://schemas.openxmlformats.org/drawingml/2006/main" name="POŠTA PARTNER">
  <a:themeElements>
    <a:clrScheme name="CP F">
      <a:dk1>
        <a:srgbClr val="002776"/>
      </a:dk1>
      <a:lt1>
        <a:srgbClr val="FFFFFF"/>
      </a:lt1>
      <a:dk2>
        <a:srgbClr val="002776"/>
      </a:dk2>
      <a:lt2>
        <a:srgbClr val="FDDB00"/>
      </a:lt2>
      <a:accent1>
        <a:srgbClr val="FDDB00"/>
      </a:accent1>
      <a:accent2>
        <a:srgbClr val="00A9E0"/>
      </a:accent2>
      <a:accent3>
        <a:srgbClr val="BCBDBC"/>
      </a:accent3>
      <a:accent4>
        <a:srgbClr val="92D400"/>
      </a:accent4>
      <a:accent5>
        <a:srgbClr val="EC1848"/>
      </a:accent5>
      <a:accent6>
        <a:srgbClr val="82786F"/>
      </a:accent6>
      <a:hlink>
        <a:srgbClr val="00A9E0"/>
      </a:hlink>
      <a:folHlink>
        <a:srgbClr val="82786F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>
            <a:latin typeface="Calibri" panose="020F0502020204030204" pitchFamily="34" charset="0"/>
          </a:defRPr>
        </a:defPPr>
      </a:lstStyle>
    </a:txDef>
  </a:objectDefaults>
  <a:extraClrSchemeLst>
    <a:extraClrScheme>
      <a:clrScheme name="Výchozí návrh 1">
        <a:dk1>
          <a:srgbClr val="002776"/>
        </a:dk1>
        <a:lt1>
          <a:srgbClr val="FFFFFF"/>
        </a:lt1>
        <a:dk2>
          <a:srgbClr val="002776"/>
        </a:dk2>
        <a:lt2>
          <a:srgbClr val="EAAB00"/>
        </a:lt2>
        <a:accent1>
          <a:srgbClr val="EC1848"/>
        </a:accent1>
        <a:accent2>
          <a:srgbClr val="00A9E0"/>
        </a:accent2>
        <a:accent3>
          <a:srgbClr val="FFFFFF"/>
        </a:accent3>
        <a:accent4>
          <a:srgbClr val="002064"/>
        </a:accent4>
        <a:accent5>
          <a:srgbClr val="F4ABB1"/>
        </a:accent5>
        <a:accent6>
          <a:srgbClr val="0099CB"/>
        </a:accent6>
        <a:hlink>
          <a:srgbClr val="6B57A4"/>
        </a:hlink>
        <a:folHlink>
          <a:srgbClr val="82786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8CD7F8"/>
        </a:dk1>
        <a:lt1>
          <a:srgbClr val="EAAB00"/>
        </a:lt1>
        <a:dk2>
          <a:srgbClr val="002776"/>
        </a:dk2>
        <a:lt2>
          <a:srgbClr val="EAAB00"/>
        </a:lt2>
        <a:accent1>
          <a:srgbClr val="1E93CE"/>
        </a:accent1>
        <a:accent2>
          <a:srgbClr val="6683AE"/>
        </a:accent2>
        <a:accent3>
          <a:srgbClr val="AAACBD"/>
        </a:accent3>
        <a:accent4>
          <a:srgbClr val="C89100"/>
        </a:accent4>
        <a:accent5>
          <a:srgbClr val="ABC8E3"/>
        </a:accent5>
        <a:accent6>
          <a:srgbClr val="5C769D"/>
        </a:accent6>
        <a:hlink>
          <a:srgbClr val="6B57A4"/>
        </a:hlink>
        <a:folHlink>
          <a:srgbClr val="82786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psos">
    <a:dk1>
      <a:srgbClr val="404040"/>
    </a:dk1>
    <a:lt1>
      <a:sysClr val="window" lastClr="FFFFFF"/>
    </a:lt1>
    <a:dk2>
      <a:srgbClr val="1F497D"/>
    </a:dk2>
    <a:lt2>
      <a:srgbClr val="EEECE1"/>
    </a:lt2>
    <a:accent1>
      <a:srgbClr val="008BCA"/>
    </a:accent1>
    <a:accent2>
      <a:srgbClr val="FBB040"/>
    </a:accent2>
    <a:accent3>
      <a:srgbClr val="008E94"/>
    </a:accent3>
    <a:accent4>
      <a:srgbClr val="ED6737"/>
    </a:accent4>
    <a:accent5>
      <a:srgbClr val="A1C46B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Ipsos">
    <a:dk1>
      <a:srgbClr val="404040"/>
    </a:dk1>
    <a:lt1>
      <a:sysClr val="window" lastClr="FFFFFF"/>
    </a:lt1>
    <a:dk2>
      <a:srgbClr val="1F497D"/>
    </a:dk2>
    <a:lt2>
      <a:srgbClr val="EEECE1"/>
    </a:lt2>
    <a:accent1>
      <a:srgbClr val="008BCA"/>
    </a:accent1>
    <a:accent2>
      <a:srgbClr val="FBB040"/>
    </a:accent2>
    <a:accent3>
      <a:srgbClr val="008E94"/>
    </a:accent3>
    <a:accent4>
      <a:srgbClr val="ED6737"/>
    </a:accent4>
    <a:accent5>
      <a:srgbClr val="A1C46B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Ipsos">
    <a:dk1>
      <a:srgbClr val="404040"/>
    </a:dk1>
    <a:lt1>
      <a:sysClr val="window" lastClr="FFFFFF"/>
    </a:lt1>
    <a:dk2>
      <a:srgbClr val="1F497D"/>
    </a:dk2>
    <a:lt2>
      <a:srgbClr val="EEECE1"/>
    </a:lt2>
    <a:accent1>
      <a:srgbClr val="008BCA"/>
    </a:accent1>
    <a:accent2>
      <a:srgbClr val="FBB040"/>
    </a:accent2>
    <a:accent3>
      <a:srgbClr val="008E94"/>
    </a:accent3>
    <a:accent4>
      <a:srgbClr val="ED6737"/>
    </a:accent4>
    <a:accent5>
      <a:srgbClr val="A1C46B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Ipsos">
    <a:dk1>
      <a:srgbClr val="404040"/>
    </a:dk1>
    <a:lt1>
      <a:sysClr val="window" lastClr="FFFFFF"/>
    </a:lt1>
    <a:dk2>
      <a:srgbClr val="1F497D"/>
    </a:dk2>
    <a:lt2>
      <a:srgbClr val="EEECE1"/>
    </a:lt2>
    <a:accent1>
      <a:srgbClr val="008BCA"/>
    </a:accent1>
    <a:accent2>
      <a:srgbClr val="FBB040"/>
    </a:accent2>
    <a:accent3>
      <a:srgbClr val="008E94"/>
    </a:accent3>
    <a:accent4>
      <a:srgbClr val="ED6737"/>
    </a:accent4>
    <a:accent5>
      <a:srgbClr val="A1C46B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Ipsos">
    <a:dk1>
      <a:srgbClr val="404040"/>
    </a:dk1>
    <a:lt1>
      <a:sysClr val="window" lastClr="FFFFFF"/>
    </a:lt1>
    <a:dk2>
      <a:srgbClr val="1F497D"/>
    </a:dk2>
    <a:lt2>
      <a:srgbClr val="EEECE1"/>
    </a:lt2>
    <a:accent1>
      <a:srgbClr val="008BCA"/>
    </a:accent1>
    <a:accent2>
      <a:srgbClr val="FBB040"/>
    </a:accent2>
    <a:accent3>
      <a:srgbClr val="008E94"/>
    </a:accent3>
    <a:accent4>
      <a:srgbClr val="ED6737"/>
    </a:accent4>
    <a:accent5>
      <a:srgbClr val="A1C46B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Ipsos">
    <a:dk1>
      <a:srgbClr val="404040"/>
    </a:dk1>
    <a:lt1>
      <a:sysClr val="window" lastClr="FFFFFF"/>
    </a:lt1>
    <a:dk2>
      <a:srgbClr val="1F497D"/>
    </a:dk2>
    <a:lt2>
      <a:srgbClr val="EEECE1"/>
    </a:lt2>
    <a:accent1>
      <a:srgbClr val="008BCA"/>
    </a:accent1>
    <a:accent2>
      <a:srgbClr val="FBB040"/>
    </a:accent2>
    <a:accent3>
      <a:srgbClr val="008E94"/>
    </a:accent3>
    <a:accent4>
      <a:srgbClr val="ED6737"/>
    </a:accent4>
    <a:accent5>
      <a:srgbClr val="A1C46B"/>
    </a:accent5>
    <a:accent6>
      <a:srgbClr val="281051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1065</TotalTime>
  <Words>1748</Words>
  <Application>Microsoft Office PowerPoint</Application>
  <PresentationFormat>Širokoúhlá obrazovka</PresentationFormat>
  <Paragraphs>303</Paragraphs>
  <Slides>27</Slides>
  <Notes>15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6</vt:i4>
      </vt:variant>
      <vt:variant>
        <vt:lpstr>Nadpisy snímků</vt:lpstr>
      </vt:variant>
      <vt:variant>
        <vt:i4>27</vt:i4>
      </vt:variant>
    </vt:vector>
  </HeadingPairs>
  <TitlesOfParts>
    <vt:vector size="36" baseType="lpstr">
      <vt:lpstr>Arial</vt:lpstr>
      <vt:lpstr>Calibri</vt:lpstr>
      <vt:lpstr>Wingdings</vt:lpstr>
      <vt:lpstr>1_úvodní slide</vt:lpstr>
      <vt:lpstr>3_dělící snímky BEZ obrázku</vt:lpstr>
      <vt:lpstr>4_textové snímky</vt:lpstr>
      <vt:lpstr>6_kontakty</vt:lpstr>
      <vt:lpstr>Prezentace 16ku9 s bočním menu</vt:lpstr>
      <vt:lpstr>POŠTA PARTNER</vt:lpstr>
      <vt:lpstr>Prezentace aplikace PowerPoint</vt:lpstr>
      <vt:lpstr>Prezentace aplikace PowerPoint</vt:lpstr>
      <vt:lpstr>Co je pošta Partner</vt:lpstr>
      <vt:lpstr>Jaké služby zajišťuje pošta Partner</vt:lpstr>
      <vt:lpstr>Pobočková síť k 1. 9. 2017</vt:lpstr>
      <vt:lpstr>Jak to funguje v zahraničí</vt:lpstr>
      <vt:lpstr>Jak to funguje v zahraničí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Přibližně 15 % lidí je schopno správně popsat, co je projekt Pošta Partner.  Nejčastěji jej znají z internetu.</vt:lpstr>
      <vt:lpstr>Polovina lidí by uvítala provoz Pošty Partner v obci, naopak nesouhlas s tím vyslovuje jen 18 %  občanů.</vt:lpstr>
      <vt:lpstr>7 z 10 lidí preferuje chodit na Poštu Partner v obci oproti dojíždění na Poštu do jiné obce.</vt:lpstr>
      <vt:lpstr>Za nejvhodnější typ provozovny pro Poštu Partner lidé obvykle považují obecní úřad nebo obchod.</vt:lpstr>
      <vt:lpstr>Pětina lidí chodí na poštu alespoň jednou týdně. Na druhou stranu 55 % chodí jednou za měsíc nebo méně často.</vt:lpstr>
      <vt:lpstr>Prezentace aplikace PowerPoint</vt:lpstr>
      <vt:lpstr>Každý 10. podnikatel by měl zájem provozovat Poštu Partner</vt:lpstr>
      <vt:lpstr>Provozovatele by v případě zájmu o provoz Pošty Partner nejvíce zajímaly podmínky provozování a finanční podmínky.</vt:lpstr>
      <vt:lpstr>Každý 5. podnikatel se domnívá, že by provoz Pošty Partner pomohl přivést nové zákazníky a zvýšit tak tržby.</vt:lpstr>
      <vt:lpstr>Přibližně třetina provozovatelů by byla motivována k provozu Pošta Partner, pokud by dodatečný příjem činil alespoň 10 000 Kč měsíčně.</vt:lpstr>
      <vt:lpstr>Prezentace aplikace PowerPoint</vt:lpstr>
      <vt:lpstr>Občané malých obcí</vt:lpstr>
      <vt:lpstr>Potenciální provozovny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Jan Humhej - Ipsos</dc:creator>
  <cp:lastModifiedBy>Eva Svobodová</cp:lastModifiedBy>
  <cp:revision>61</cp:revision>
  <dcterms:created xsi:type="dcterms:W3CDTF">2017-08-15T14:52:46Z</dcterms:created>
  <dcterms:modified xsi:type="dcterms:W3CDTF">2017-09-11T06:51:32Z</dcterms:modified>
</cp:coreProperties>
</file>