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20" r:id="rId2"/>
    <p:sldMasterId id="2147483897" r:id="rId3"/>
    <p:sldMasterId id="2147483935" r:id="rId4"/>
  </p:sldMasterIdLst>
  <p:notesMasterIdLst>
    <p:notesMasterId r:id="rId35"/>
  </p:notesMasterIdLst>
  <p:handoutMasterIdLst>
    <p:handoutMasterId r:id="rId36"/>
  </p:handoutMasterIdLst>
  <p:sldIdLst>
    <p:sldId id="1103" r:id="rId5"/>
    <p:sldId id="1129" r:id="rId6"/>
    <p:sldId id="562" r:id="rId7"/>
    <p:sldId id="2147377981" r:id="rId8"/>
    <p:sldId id="1201" r:id="rId9"/>
    <p:sldId id="1244" r:id="rId10"/>
    <p:sldId id="2147377980" r:id="rId11"/>
    <p:sldId id="2147377982" r:id="rId12"/>
    <p:sldId id="2147377985" r:id="rId13"/>
    <p:sldId id="2147377967" r:id="rId14"/>
    <p:sldId id="2147377968" r:id="rId15"/>
    <p:sldId id="2147377978" r:id="rId16"/>
    <p:sldId id="2147377972" r:id="rId17"/>
    <p:sldId id="2147377974" r:id="rId18"/>
    <p:sldId id="2147377973" r:id="rId19"/>
    <p:sldId id="2147377986" r:id="rId20"/>
    <p:sldId id="2147377965" r:id="rId21"/>
    <p:sldId id="2147377979" r:id="rId22"/>
    <p:sldId id="2147377987" r:id="rId23"/>
    <p:sldId id="2147377964" r:id="rId24"/>
    <p:sldId id="2147377966" r:id="rId25"/>
    <p:sldId id="2147377969" r:id="rId26"/>
    <p:sldId id="2147377988" r:id="rId27"/>
    <p:sldId id="2147377971" r:id="rId28"/>
    <p:sldId id="2147377970" r:id="rId29"/>
    <p:sldId id="2147377975" r:id="rId30"/>
    <p:sldId id="2147377976" r:id="rId31"/>
    <p:sldId id="2147377977" r:id="rId32"/>
    <p:sldId id="2147377984" r:id="rId33"/>
    <p:sldId id="2144445860" r:id="rId34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275" userDrawn="1">
          <p15:clr>
            <a:srgbClr val="A4A3A4"/>
          </p15:clr>
        </p15:guide>
        <p15:guide id="4" orient="horz" pos="1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55E05A-6CD2-40F4-579B-E37A0CAB3D09}" name="Tereza Horáková - Ipsos" initials="TH" userId="S::tereza.horakova@Ipsos.com::cd4e4f0e-2622-4d69-8910-ac42ad685993" providerId="AD"/>
  <p188:author id="{6BB26771-5FA8-6855-C051-8549011258A9}" name="Jan Brtnicky" initials="JB" userId="S::Jan.Brtnicky@ipsos.com::fa964c39-026d-4b68-a4b4-704046d45308" providerId="AD"/>
  <p188:author id="{50ED6BB4-E3D9-7C72-DE7D-F5E2C2B41CB5}" name="Simona Kmochova" initials="SK" userId="S::Simona.Kmochova@ipsos.com::a55a15c7-1f52-432f-bcf8-28b8345ed1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7F"/>
    <a:srgbClr val="141415"/>
    <a:srgbClr val="141414"/>
    <a:srgbClr val="131313"/>
    <a:srgbClr val="002554"/>
    <a:srgbClr val="E87722"/>
    <a:srgbClr val="95C3FF"/>
    <a:srgbClr val="7186D4"/>
    <a:srgbClr val="0054BF"/>
    <a:srgbClr val="182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230" autoAdjust="0"/>
    <p:restoredTop sz="95400" autoAdjust="0"/>
  </p:normalViewPr>
  <p:slideViewPr>
    <p:cSldViewPr snapToGrid="0">
      <p:cViewPr varScale="1">
        <p:scale>
          <a:sx n="103" d="100"/>
          <a:sy n="103" d="100"/>
        </p:scale>
        <p:origin x="114" y="348"/>
      </p:cViewPr>
      <p:guideLst>
        <p:guide orient="horz" pos="1502"/>
        <p:guide pos="3840"/>
        <p:guide orient="horz" pos="1275"/>
        <p:guide orient="horz" pos="13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24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Investice do výroby (nové technologie)</c:v>
                </c:pt>
                <c:pt idx="1">
                  <c:v>Automatizace procesů a robotizace</c:v>
                </c:pt>
                <c:pt idx="2">
                  <c:v>Cloudová řešení a služby</c:v>
                </c:pt>
                <c:pt idx="3">
                  <c:v>Investice do kyberbezpečnosti</c:v>
                </c:pt>
                <c:pt idx="4">
                  <c:v>Investice do HR (nábor, školení apod.)</c:v>
                </c:pt>
                <c:pt idx="5">
                  <c:v>Investice do SW (řízení)</c:v>
                </c:pt>
                <c:pt idx="6">
                  <c:v>Digitální marketing a e-commerce</c:v>
                </c:pt>
                <c:pt idx="7">
                  <c:v>Využití AI</c:v>
                </c:pt>
                <c:pt idx="8">
                  <c:v>Remote work a flexibilní pracovní prostředky</c:v>
                </c:pt>
                <c:pt idx="9">
                  <c:v>Posílení vlastního VaV (Výzkum a Vývoj)</c:v>
                </c:pt>
                <c:pt idx="10">
                  <c:v>Využití big data a data analytics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41.584000000000003</c:v>
                </c:pt>
                <c:pt idx="1">
                  <c:v>37.128999999999998</c:v>
                </c:pt>
                <c:pt idx="2">
                  <c:v>31.683</c:v>
                </c:pt>
                <c:pt idx="3">
                  <c:v>27.722999999999999</c:v>
                </c:pt>
                <c:pt idx="4">
                  <c:v>26.733000000000001</c:v>
                </c:pt>
                <c:pt idx="5">
                  <c:v>25.742999999999999</c:v>
                </c:pt>
                <c:pt idx="6">
                  <c:v>22.771999999999998</c:v>
                </c:pt>
                <c:pt idx="7">
                  <c:v>21.286999999999999</c:v>
                </c:pt>
                <c:pt idx="8">
                  <c:v>13.366</c:v>
                </c:pt>
                <c:pt idx="9">
                  <c:v>12.871</c:v>
                </c:pt>
                <c:pt idx="10">
                  <c:v>10.891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2F5-49A8-8A25-631840B2A054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Investice do udržitelných materiálů a postupů výroby</c:v>
                </c:pt>
                <c:pt idx="1">
                  <c:v>Edukace zaměstnanců v oblasti udržitelnosti </c:v>
                </c:pt>
                <c:pt idx="2">
                  <c:v>a environmentální odpovědnosti</c:v>
                </c:pt>
                <c:pt idx="3">
                  <c:v>Zlepšení logistiky a řízení dodavatelského řetězce</c:v>
                </c:pt>
                <c:pt idx="4">
                  <c:v>Elektromobilita</c:v>
                </c:pt>
                <c:pt idx="5">
                  <c:v>Vstupní analýza a nastavení strategie udržitelnosti</c:v>
                </c:pt>
                <c:pt idx="6">
                  <c:v>Implementace environmentálních standardů a certifikací</c:v>
                </c:pt>
                <c:pt idx="7">
                  <c:v>Investice do OZE</c:v>
                </c:pt>
                <c:pt idx="8">
                  <c:v>Zavádění prvků cirkulární ekonomiky</c:v>
                </c:pt>
                <c:pt idx="9">
                  <c:v>Dekarbonizace provozu</c:v>
                </c:pt>
                <c:pt idx="10">
                  <c:v>Podpora diversity a začleňování v byznysu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37.128999999999998</c:v>
                </c:pt>
                <c:pt idx="1">
                  <c:v>34.652999999999999</c:v>
                </c:pt>
                <c:pt idx="2">
                  <c:v>34.158000000000001</c:v>
                </c:pt>
                <c:pt idx="3">
                  <c:v>24.257000000000001</c:v>
                </c:pt>
                <c:pt idx="4">
                  <c:v>22.771999999999998</c:v>
                </c:pt>
                <c:pt idx="5">
                  <c:v>16.832000000000001</c:v>
                </c:pt>
                <c:pt idx="6">
                  <c:v>16.337</c:v>
                </c:pt>
                <c:pt idx="7">
                  <c:v>15.842000000000001</c:v>
                </c:pt>
                <c:pt idx="8">
                  <c:v>9.4060000000000006</c:v>
                </c:pt>
                <c:pt idx="9">
                  <c:v>8.4160000000000004</c:v>
                </c:pt>
                <c:pt idx="10">
                  <c:v>10.396000000000001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5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71-4B6E-937D-D1D554F1C8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Nedostatek financování/kapitálu</c:v>
                </c:pt>
                <c:pt idx="1">
                  <c:v>Tržní nejistoty nebo nedostatečná poptávka</c:v>
                </c:pt>
                <c:pt idx="2">
                  <c:v>Chybějící hospodářská a inovační politika státu – hlavní směry v české ekonomice pro dalších 5 let</c:v>
                </c:pt>
                <c:pt idx="3">
                  <c:v>Regulační nejistoty nebo překážky</c:v>
                </c:pt>
                <c:pt idx="4">
                  <c:v>Vysoký odpor ke změnám uvnitř organizace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45.05</c:v>
                </c:pt>
                <c:pt idx="1">
                  <c:v>43.069000000000003</c:v>
                </c:pt>
                <c:pt idx="2">
                  <c:v>32.673000000000002</c:v>
                </c:pt>
                <c:pt idx="3">
                  <c:v>20.792000000000002</c:v>
                </c:pt>
                <c:pt idx="4">
                  <c:v>4.4550000000000001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5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71-4B6E-937D-D1D554F1C873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771-4B6E-937D-D1D554F1C8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Přilákání nových zákazníků</c:v>
                </c:pt>
                <c:pt idx="1">
                  <c:v>Zlepšení pověsti firmy</c:v>
                </c:pt>
                <c:pt idx="2">
                  <c:v>Zvýšení povědomí o značce</c:v>
                </c:pt>
                <c:pt idx="3">
                  <c:v>Přilákání nových zaměstnanců (např. přiláká talentované profesionály do naší firmy)</c:v>
                </c:pt>
                <c:pt idx="4">
                  <c:v>Přilákání investorů a tím otevřít nové možnosti financování našeho rozvoje</c:v>
                </c:pt>
                <c:pt idx="5">
                  <c:v>Žádné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51.98</c:v>
                </c:pt>
                <c:pt idx="1">
                  <c:v>44.554000000000002</c:v>
                </c:pt>
                <c:pt idx="2">
                  <c:v>38.613999999999997</c:v>
                </c:pt>
                <c:pt idx="3">
                  <c:v>35.643999999999998</c:v>
                </c:pt>
                <c:pt idx="4">
                  <c:v>32.673000000000002</c:v>
                </c:pt>
                <c:pt idx="5">
                  <c:v>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1341070045990829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5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Z vlastních zdrojů</c:v>
                </c:pt>
                <c:pt idx="1">
                  <c:v>Z dotací</c:v>
                </c:pt>
                <c:pt idx="2">
                  <c:v>Úvěrem</c:v>
                </c:pt>
                <c:pt idx="3">
                  <c:v>Leasingem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66.831999999999994</c:v>
                </c:pt>
                <c:pt idx="1">
                  <c:v>34.652999999999999</c:v>
                </c:pt>
                <c:pt idx="2">
                  <c:v>32.673000000000002</c:v>
                </c:pt>
                <c:pt idx="3">
                  <c:v>8.9109999999999996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5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71-4B6E-937D-D1D554F1C87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771-4B6E-937D-D1D554F1C8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Nedostatek financování/kapitálu</c:v>
                </c:pt>
                <c:pt idx="1">
                  <c:v>Tržní nejistoty nebo nedostatečná poptávka</c:v>
                </c:pt>
                <c:pt idx="2">
                  <c:v>Chybějící hospodářská a inovační politika státu – hlavní směry v české ekonomice pro dalších 5 let</c:v>
                </c:pt>
                <c:pt idx="3">
                  <c:v>Regulační nejistoty nebo překážky</c:v>
                </c:pt>
                <c:pt idx="4">
                  <c:v>Nedostatek znalostí či expertízy</c:v>
                </c:pt>
                <c:pt idx="5">
                  <c:v>Vysoký odpor ke změnám uvnitř organizace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39.603999999999999</c:v>
                </c:pt>
                <c:pt idx="1">
                  <c:v>32.177999999999997</c:v>
                </c:pt>
                <c:pt idx="2">
                  <c:v>28.218</c:v>
                </c:pt>
                <c:pt idx="3">
                  <c:v>24.751999999999999</c:v>
                </c:pt>
                <c:pt idx="4">
                  <c:v>19.802</c:v>
                </c:pt>
                <c:pt idx="5">
                  <c:v>13.366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71-4B6E-937D-D1D554F1C873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771-4B6E-937D-D1D554F1C8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Investováním do obnovitelných zdrojů energetiky</c:v>
                </c:pt>
                <c:pt idx="1">
                  <c:v>Podporou ekologického povědomí mezi zaměstnanci a zákazníky</c:v>
                </c:pt>
                <c:pt idx="2">
                  <c:v>Optimalizací provozních procesů ke snížení emisí</c:v>
                </c:pt>
                <c:pt idx="3">
                  <c:v>Zavedením recyklačních a bezodpadových postupů</c:v>
                </c:pt>
                <c:pt idx="4">
                  <c:v>Jiným způsobem</c:v>
                </c:pt>
                <c:pt idx="5">
                  <c:v>Žádným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48.515000000000001</c:v>
                </c:pt>
                <c:pt idx="1">
                  <c:v>47.524999999999999</c:v>
                </c:pt>
                <c:pt idx="2">
                  <c:v>39.109000000000002</c:v>
                </c:pt>
                <c:pt idx="3">
                  <c:v>36.634</c:v>
                </c:pt>
                <c:pt idx="4">
                  <c:v>0.99</c:v>
                </c:pt>
                <c:pt idx="5">
                  <c:v>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5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71-4B6E-937D-D1D554F1C873}"/>
              </c:ext>
            </c:extLst>
          </c:dPt>
          <c:dPt>
            <c:idx val="5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771-4B6E-937D-D1D554F1C8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Důsledná optimalizace procesů</c:v>
                </c:pt>
                <c:pt idx="1">
                  <c:v>Opravitelnost výrobků</c:v>
                </c:pt>
                <c:pt idx="2">
                  <c:v>Využívání zpětného odběru produktů a materiálů</c:v>
                </c:pt>
                <c:pt idx="3">
                  <c:v>Závazek k cílům trvale udržitelného rozvoje</c:v>
                </c:pt>
                <c:pt idx="4">
                  <c:v>Investice do ekotechnologií</c:v>
                </c:pt>
                <c:pt idx="5">
                  <c:v>Zatím žádné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41.088999999999999</c:v>
                </c:pt>
                <c:pt idx="1">
                  <c:v>34.158000000000001</c:v>
                </c:pt>
                <c:pt idx="2">
                  <c:v>33.167999999999999</c:v>
                </c:pt>
                <c:pt idx="3">
                  <c:v>27.228000000000002</c:v>
                </c:pt>
                <c:pt idx="4">
                  <c:v>24.751999999999999</c:v>
                </c:pt>
                <c:pt idx="5">
                  <c:v>10.891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22.771999999999998</c:v>
                </c:pt>
                <c:pt idx="1">
                  <c:v>18.018000000000001</c:v>
                </c:pt>
                <c:pt idx="2">
                  <c:v>28.571000000000002</c:v>
                </c:pt>
                <c:pt idx="3">
                  <c:v>33.332999999999998</c:v>
                </c:pt>
                <c:pt idx="4">
                  <c:v>18.367000000000001</c:v>
                </c:pt>
                <c:pt idx="5">
                  <c:v>13.888999999999999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90000"/>
                <a:lumOff val="10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41.088999999999999</c:v>
                </c:pt>
                <c:pt idx="1">
                  <c:v>34.234000000000002</c:v>
                </c:pt>
                <c:pt idx="2">
                  <c:v>49.451000000000001</c:v>
                </c:pt>
                <c:pt idx="3">
                  <c:v>53.085999999999999</c:v>
                </c:pt>
                <c:pt idx="4">
                  <c:v>46.939</c:v>
                </c:pt>
                <c:pt idx="5">
                  <c:v>23.611000000000001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chemeClr val="accent4"/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3.5104728530918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9E-4553-A5FA-31DD68B0CB09}"/>
                </c:ext>
              </c:extLst>
            </c:dLbl>
            <c:dLbl>
              <c:idx val="3"/>
              <c:layout>
                <c:manualLayout>
                  <c:x val="0"/>
                  <c:y val="1.1159917586812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19.306999999999999</c:v>
                </c:pt>
                <c:pt idx="1">
                  <c:v>22.523</c:v>
                </c:pt>
                <c:pt idx="2">
                  <c:v>15.385</c:v>
                </c:pt>
                <c:pt idx="3">
                  <c:v>9.8770000000000007</c:v>
                </c:pt>
                <c:pt idx="4">
                  <c:v>10.204000000000001</c:v>
                </c:pt>
                <c:pt idx="5">
                  <c:v>36.110999999999997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rgbClr val="E87722"/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0"/>
                  <c:y val="3.9495238230155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D-447D-A1DD-FDB141736EE7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11.385999999999999</c:v>
                </c:pt>
                <c:pt idx="1">
                  <c:v>17.117000000000001</c:v>
                </c:pt>
                <c:pt idx="2">
                  <c:v>4.3959999999999999</c:v>
                </c:pt>
                <c:pt idx="3">
                  <c:v>3.7040000000000002</c:v>
                </c:pt>
                <c:pt idx="4">
                  <c:v>10.204000000000001</c:v>
                </c:pt>
                <c:pt idx="5">
                  <c:v>20.832999999999998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ser>
          <c:idx val="1"/>
          <c:order val="4"/>
          <c:spPr>
            <a:solidFill>
              <a:schemeClr val="bg1">
                <a:lumMod val="5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AD-447D-A1DD-FDB141736EE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AD-447D-A1DD-FDB141736EE7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Sheet1!$B$6:$G$6</c:f>
              <c:numCache>
                <c:formatCode>General</c:formatCode>
                <c:ptCount val="6"/>
                <c:pt idx="0">
                  <c:v>5.4459999999999997</c:v>
                </c:pt>
                <c:pt idx="1">
                  <c:v>8.1080000000000005</c:v>
                </c:pt>
                <c:pt idx="2">
                  <c:v>2.198</c:v>
                </c:pt>
                <c:pt idx="3">
                  <c:v>0</c:v>
                </c:pt>
                <c:pt idx="4">
                  <c:v>14.286</c:v>
                </c:pt>
                <c:pt idx="5">
                  <c:v>5.556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C-40E5-B1F6-A4F4A910AF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22.277000000000001</c:v>
                </c:pt>
                <c:pt idx="1">
                  <c:v>9.91</c:v>
                </c:pt>
                <c:pt idx="2">
                  <c:v>37.363</c:v>
                </c:pt>
                <c:pt idx="3">
                  <c:v>39.506</c:v>
                </c:pt>
                <c:pt idx="4">
                  <c:v>12.244999999999999</c:v>
                </c:pt>
                <c:pt idx="5">
                  <c:v>9.7219999999999995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90000"/>
                <a:lumOff val="10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28.713000000000001</c:v>
                </c:pt>
                <c:pt idx="1">
                  <c:v>31.532</c:v>
                </c:pt>
                <c:pt idx="2">
                  <c:v>25.274999999999999</c:v>
                </c:pt>
                <c:pt idx="3">
                  <c:v>20.988</c:v>
                </c:pt>
                <c:pt idx="4">
                  <c:v>42.856999999999999</c:v>
                </c:pt>
                <c:pt idx="5">
                  <c:v>27.777999999999999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chemeClr val="bg1">
                <a:lumMod val="5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-8.0423370433472454E-17"/>
                  <c:y val="-1.0780908454241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21.782</c:v>
                </c:pt>
                <c:pt idx="1">
                  <c:v>21.622</c:v>
                </c:pt>
                <c:pt idx="2">
                  <c:v>21.978000000000002</c:v>
                </c:pt>
                <c:pt idx="3">
                  <c:v>22.222000000000001</c:v>
                </c:pt>
                <c:pt idx="4">
                  <c:v>18.367000000000001</c:v>
                </c:pt>
                <c:pt idx="5">
                  <c:v>23.611000000000001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chemeClr val="accent3">
                <a:lumMod val="60000"/>
                <a:lumOff val="40000"/>
              </a:schemeClr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0"/>
                  <c:y val="3.071836505946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D-447D-A1DD-FDB141736EE7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16.832000000000001</c:v>
                </c:pt>
                <c:pt idx="1">
                  <c:v>19.82</c:v>
                </c:pt>
                <c:pt idx="2">
                  <c:v>13.186999999999999</c:v>
                </c:pt>
                <c:pt idx="3">
                  <c:v>12.346</c:v>
                </c:pt>
                <c:pt idx="4">
                  <c:v>16.327000000000002</c:v>
                </c:pt>
                <c:pt idx="5">
                  <c:v>22.222000000000001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ser>
          <c:idx val="1"/>
          <c:order val="4"/>
          <c:spPr>
            <a:solidFill>
              <a:schemeClr val="accent3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Sheet1!$B$6:$G$6</c:f>
              <c:numCache>
                <c:formatCode>General</c:formatCode>
                <c:ptCount val="6"/>
                <c:pt idx="0">
                  <c:v>10.396000000000001</c:v>
                </c:pt>
                <c:pt idx="1">
                  <c:v>17.117000000000001</c:v>
                </c:pt>
                <c:pt idx="2">
                  <c:v>2.198</c:v>
                </c:pt>
                <c:pt idx="3">
                  <c:v>4.9379999999999997</c:v>
                </c:pt>
                <c:pt idx="4">
                  <c:v>10.204000000000001</c:v>
                </c:pt>
                <c:pt idx="5">
                  <c:v>16.667000000000002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C-40E5-B1F6-A4F4A910AF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414-4242-B696-CB0CBE1C3BFE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Spolupracujeme s partnery nebo externími dodavateli, kteří se zaměřují na tyto oblasti</c:v>
                </c:pt>
                <c:pt idx="1">
                  <c:v>Zaměřujeme se na zelenou energii a instalujeme solární panely nebo větrné turbíny k napájení našich provozů</c:v>
                </c:pt>
                <c:pt idx="2">
                  <c:v>Investujeme do elektrických vozidel pro naše podnikové potřeby a nabízíme nabíjecí stanice pro zaměstnance i zákazníky</c:v>
                </c:pt>
                <c:pt idx="3">
                  <c:v>Vyvíjíme nové produkty/služby, které se věnují potřebám v oblasti elektromobility nebo obnovitelných zdrojů</c:v>
                </c:pt>
                <c:pt idx="4">
                  <c:v>Nepodnikáme žádné specifické kroky v reakci na tyto trendy vzhledem k povaze našeho podnikání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36.139000000000003</c:v>
                </c:pt>
                <c:pt idx="1">
                  <c:v>24.751999999999999</c:v>
                </c:pt>
                <c:pt idx="2">
                  <c:v>17.821999999999999</c:v>
                </c:pt>
                <c:pt idx="3">
                  <c:v>14.851000000000001</c:v>
                </c:pt>
                <c:pt idx="4">
                  <c:v>31.187999999999999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583-4258-89A7-BF68B3CB046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414-4242-B696-CB0CBE1C3BFE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Nábor zaměstnanců</c:v>
                </c:pt>
                <c:pt idx="1">
                  <c:v>Výzkum a vývoj</c:v>
                </c:pt>
                <c:pt idx="2">
                  <c:v>Využití technického zázemí</c:v>
                </c:pt>
                <c:pt idx="3">
                  <c:v>Jiný účel</c:v>
                </c:pt>
                <c:pt idx="4">
                  <c:v>Nespolupracujeme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32.177999999999997</c:v>
                </c:pt>
                <c:pt idx="1">
                  <c:v>25.742999999999999</c:v>
                </c:pt>
                <c:pt idx="2">
                  <c:v>19.306999999999999</c:v>
                </c:pt>
                <c:pt idx="3">
                  <c:v>2.4750000000000001</c:v>
                </c:pt>
                <c:pt idx="4">
                  <c:v>20.297000000000001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11.881</c:v>
                </c:pt>
                <c:pt idx="1">
                  <c:v>4.5049999999999999</c:v>
                </c:pt>
                <c:pt idx="2">
                  <c:v>20.879000000000001</c:v>
                </c:pt>
                <c:pt idx="3">
                  <c:v>22.222000000000001</c:v>
                </c:pt>
                <c:pt idx="4">
                  <c:v>4.0819999999999999</c:v>
                </c:pt>
                <c:pt idx="5">
                  <c:v>5.556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75000"/>
                <a:lumOff val="25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13.861000000000001</c:v>
                </c:pt>
                <c:pt idx="1">
                  <c:v>9.91</c:v>
                </c:pt>
                <c:pt idx="2">
                  <c:v>18.681000000000001</c:v>
                </c:pt>
                <c:pt idx="3">
                  <c:v>19.753</c:v>
                </c:pt>
                <c:pt idx="4">
                  <c:v>12.244999999999999</c:v>
                </c:pt>
                <c:pt idx="5">
                  <c:v>8.3330000000000002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rgbClr val="F1AD7A"/>
            </a:solidFill>
          </c:spPr>
          <c:invertIfNegative val="0"/>
          <c:dLbls>
            <c:dLbl>
              <c:idx val="3"/>
              <c:layout>
                <c:manualLayout>
                  <c:x val="-8.0423370433472454E-17"/>
                  <c:y val="-1.0780908454241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35.149000000000001</c:v>
                </c:pt>
                <c:pt idx="1">
                  <c:v>36.036000000000001</c:v>
                </c:pt>
                <c:pt idx="2">
                  <c:v>34.066000000000003</c:v>
                </c:pt>
                <c:pt idx="3">
                  <c:v>33.332999999999998</c:v>
                </c:pt>
                <c:pt idx="4">
                  <c:v>38.776000000000003</c:v>
                </c:pt>
                <c:pt idx="5">
                  <c:v>34.722000000000001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chemeClr val="accent3"/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0"/>
                  <c:y val="3.071836505946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D-447D-A1DD-FDB141736EE7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39.109000000000002</c:v>
                </c:pt>
                <c:pt idx="1">
                  <c:v>49.55</c:v>
                </c:pt>
                <c:pt idx="2">
                  <c:v>26.373999999999999</c:v>
                </c:pt>
                <c:pt idx="3">
                  <c:v>24.690999999999999</c:v>
                </c:pt>
                <c:pt idx="4">
                  <c:v>44.898000000000003</c:v>
                </c:pt>
                <c:pt idx="5">
                  <c:v>51.389000000000003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25.742999999999999</c:v>
                </c:pt>
                <c:pt idx="1">
                  <c:v>24.324000000000002</c:v>
                </c:pt>
                <c:pt idx="2">
                  <c:v>27.472999999999999</c:v>
                </c:pt>
                <c:pt idx="3">
                  <c:v>27.16</c:v>
                </c:pt>
                <c:pt idx="4">
                  <c:v>28.571000000000002</c:v>
                </c:pt>
                <c:pt idx="5">
                  <c:v>22.222000000000001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75000"/>
                <a:lumOff val="25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39.109000000000002</c:v>
                </c:pt>
                <c:pt idx="1">
                  <c:v>26.126000000000001</c:v>
                </c:pt>
                <c:pt idx="2">
                  <c:v>54.945</c:v>
                </c:pt>
                <c:pt idx="3">
                  <c:v>55.555999999999997</c:v>
                </c:pt>
                <c:pt idx="4">
                  <c:v>38.776000000000003</c:v>
                </c:pt>
                <c:pt idx="5">
                  <c:v>20.832999999999998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0"/>
                  <c:y val="2.581096036621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27.722999999999999</c:v>
                </c:pt>
                <c:pt idx="1">
                  <c:v>37.838000000000001</c:v>
                </c:pt>
                <c:pt idx="2">
                  <c:v>15.385</c:v>
                </c:pt>
                <c:pt idx="3">
                  <c:v>16.048999999999999</c:v>
                </c:pt>
                <c:pt idx="4">
                  <c:v>24.49</c:v>
                </c:pt>
                <c:pt idx="5">
                  <c:v>43.055999999999997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chemeClr val="accent3"/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0"/>
                  <c:y val="3.201359425266345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D-447D-A1DD-FDB141736EE7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7.4260000000000002</c:v>
                </c:pt>
                <c:pt idx="1">
                  <c:v>11.712</c:v>
                </c:pt>
                <c:pt idx="2">
                  <c:v>2.198</c:v>
                </c:pt>
                <c:pt idx="3">
                  <c:v>1.2350000000000001</c:v>
                </c:pt>
                <c:pt idx="4">
                  <c:v>8.1630000000000003</c:v>
                </c:pt>
                <c:pt idx="5">
                  <c:v>13.888999999999999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15.842000000000001</c:v>
                </c:pt>
                <c:pt idx="1">
                  <c:v>12.613</c:v>
                </c:pt>
                <c:pt idx="2">
                  <c:v>19.78</c:v>
                </c:pt>
                <c:pt idx="3">
                  <c:v>20.988</c:v>
                </c:pt>
                <c:pt idx="4">
                  <c:v>16.327000000000002</c:v>
                </c:pt>
                <c:pt idx="5">
                  <c:v>9.7219999999999995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75000"/>
                <a:lumOff val="25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43.069000000000003</c:v>
                </c:pt>
                <c:pt idx="1">
                  <c:v>33.332999999999998</c:v>
                </c:pt>
                <c:pt idx="2">
                  <c:v>54.945</c:v>
                </c:pt>
                <c:pt idx="3">
                  <c:v>46.914000000000001</c:v>
                </c:pt>
                <c:pt idx="4">
                  <c:v>53.061</c:v>
                </c:pt>
                <c:pt idx="5">
                  <c:v>31.943999999999999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0"/>
                  <c:y val="2.581096036621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26.238</c:v>
                </c:pt>
                <c:pt idx="1">
                  <c:v>29.73</c:v>
                </c:pt>
                <c:pt idx="2">
                  <c:v>21.978000000000002</c:v>
                </c:pt>
                <c:pt idx="3">
                  <c:v>23.457000000000001</c:v>
                </c:pt>
                <c:pt idx="4">
                  <c:v>20.408000000000001</c:v>
                </c:pt>
                <c:pt idx="5">
                  <c:v>33.332999999999998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chemeClr val="accent3"/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0"/>
                  <c:y val="3.201359425266345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D-447D-A1DD-FDB141736EE7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14.851000000000001</c:v>
                </c:pt>
                <c:pt idx="1">
                  <c:v>24.324000000000002</c:v>
                </c:pt>
                <c:pt idx="2">
                  <c:v>3.2970000000000002</c:v>
                </c:pt>
                <c:pt idx="3">
                  <c:v>8.6419999999999995</c:v>
                </c:pt>
                <c:pt idx="4">
                  <c:v>10.204000000000001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1.193087202269367E-2"/>
          <c:w val="0.97882304199201853"/>
          <c:h val="0.98314247440654512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002060"/>
            </a:solidFill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35.643999999999998</c:v>
                </c:pt>
                <c:pt idx="1">
                  <c:v>23.422999999999998</c:v>
                </c:pt>
                <c:pt idx="2">
                  <c:v>50.548999999999999</c:v>
                </c:pt>
                <c:pt idx="3">
                  <c:v>50.616999999999997</c:v>
                </c:pt>
                <c:pt idx="4">
                  <c:v>30.611999999999998</c:v>
                </c:pt>
                <c:pt idx="5">
                  <c:v>22.222000000000001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chemeClr val="accent1">
                <a:lumMod val="75000"/>
                <a:lumOff val="25000"/>
              </a:schemeClr>
            </a:solidFill>
            <a:ln w="22355">
              <a:noFill/>
            </a:ln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1AD7A"/>
                      </a:solidFill>
                    </a:ln>
                  </c:spPr>
                </c15:leaderLines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26.733000000000001</c:v>
                </c:pt>
                <c:pt idx="1">
                  <c:v>27.027000000000001</c:v>
                </c:pt>
                <c:pt idx="2">
                  <c:v>26.373999999999999</c:v>
                </c:pt>
                <c:pt idx="3">
                  <c:v>27.16</c:v>
                </c:pt>
                <c:pt idx="4">
                  <c:v>32.652999999999999</c:v>
                </c:pt>
                <c:pt idx="5">
                  <c:v>22.222000000000001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rgbClr val="E87722"/>
            </a:solidFill>
          </c:spPr>
          <c:invertIfNegative val="0"/>
          <c:dLbls>
            <c:dLbl>
              <c:idx val="3"/>
              <c:layout>
                <c:manualLayout>
                  <c:x val="0"/>
                  <c:y val="2.581096036621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C-40E5-B1F6-A4F4A910AF31}"/>
                </c:ext>
              </c:extLst>
            </c:dLbl>
            <c:numFmt formatCode="#,##0&quot; %&quot;;\-#,##0" sourceLinked="0"/>
            <c:spPr>
              <a:noFill/>
              <a:ln w="223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37.624000000000002</c:v>
                </c:pt>
                <c:pt idx="1">
                  <c:v>49.55</c:v>
                </c:pt>
                <c:pt idx="2">
                  <c:v>23.077000000000002</c:v>
                </c:pt>
                <c:pt idx="3">
                  <c:v>22.222000000000001</c:v>
                </c:pt>
                <c:pt idx="4">
                  <c:v>36.734999999999999</c:v>
                </c:pt>
                <c:pt idx="5">
                  <c:v>55.555999999999997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0202253043027"/>
          <c:y val="0.15626511378237953"/>
          <c:w val="0.72431774518811987"/>
          <c:h val="0.843734886217620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1275"/>
          </c:spPr>
          <c:dPt>
            <c:idx val="0"/>
            <c:bubble3D val="0"/>
            <c:spPr>
              <a:solidFill>
                <a:srgbClr val="002060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76-4FD5-981D-DC14A39634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76-4FD5-981D-DC14A3963491}"/>
              </c:ext>
            </c:extLst>
          </c:dPt>
          <c:dPt>
            <c:idx val="2"/>
            <c:bubble3D val="0"/>
            <c:spPr>
              <a:noFill/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76-4FD5-981D-DC14A3963491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376-4FD5-981D-DC14A3963491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376-4FD5-981D-DC14A396349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76-4FD5-981D-DC14A39634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4 až 49 zaměstnanců</c:v>
                </c:pt>
                <c:pt idx="1">
                  <c:v>50 až 249 zaměstnanců</c:v>
                </c:pt>
                <c:pt idx="2">
                  <c:v>pomocné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45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76-4FD5-981D-DC14A3963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"/>
          <c:y val="0.62944351462862769"/>
          <c:w val="1"/>
          <c:h val="0.369921615810769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11835811016171"/>
          <c:y val="0.15626511378237953"/>
          <c:w val="0.53265676997383926"/>
          <c:h val="0.620475063868825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48-4458-B489-3F0D76A7D04E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48-4458-B489-3F0D76A7D04E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48-4458-B489-3F0D76A7D04E}"/>
              </c:ext>
            </c:extLst>
          </c:dPt>
          <c:dLbls>
            <c:dLbl>
              <c:idx val="0"/>
              <c:layout>
                <c:manualLayout>
                  <c:x val="2.6743391890364645E-2"/>
                  <c:y val="5.1920888918324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8-4458-B489-3F0D76A7D04E}"/>
                </c:ext>
              </c:extLst>
            </c:dLbl>
            <c:dLbl>
              <c:idx val="2"/>
              <c:layout>
                <c:manualLayout>
                  <c:x val="-4.4572319817274952E-3"/>
                  <c:y val="-1.5576266675497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48-4458-B489-3F0D76A7D0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Výroba, průmysl</c:v>
                </c:pt>
                <c:pt idx="1">
                  <c:v>Obchod</c:v>
                </c:pt>
                <c:pt idx="2">
                  <c:v>Služby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40</c:v>
                </c:pt>
                <c:pt idx="1">
                  <c:v>24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48-4458-B489-3F0D76A7D0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1.0725082844851123E-2"/>
          <c:y val="0.71226342778438023"/>
          <c:w val="0.9135019734657821"/>
          <c:h val="0.27216030554012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bg1"/>
          </a:solidFill>
        </a:defRPr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0202253043027"/>
          <c:y val="0.15626511378237953"/>
          <c:w val="0.72431774518811987"/>
          <c:h val="0.843734886217620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1275"/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62-4425-8EC6-038B65D4784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62-4425-8EC6-038B65D47846}"/>
              </c:ext>
            </c:extLst>
          </c:dPt>
          <c:dPt>
            <c:idx val="2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62-4425-8EC6-038B65D47846}"/>
              </c:ext>
            </c:extLst>
          </c:dPt>
          <c:dPt>
            <c:idx val="3"/>
            <c:bubble3D val="0"/>
            <c:spPr>
              <a:solidFill>
                <a:schemeClr val="tx2">
                  <a:lumMod val="50000"/>
                </a:schemeClr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262-4425-8EC6-038B65D47846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262-4425-8EC6-038B65D47846}"/>
              </c:ext>
            </c:extLst>
          </c:dPt>
          <c:dPt>
            <c:idx val="5"/>
            <c:bubble3D val="0"/>
            <c:spPr>
              <a:noFill/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62-4425-8EC6-038B65D47846}"/>
              </c:ext>
            </c:extLst>
          </c:dPt>
          <c:dLbls>
            <c:dLbl>
              <c:idx val="4"/>
              <c:layout>
                <c:manualLayout>
                  <c:x val="2.0223745756198109E-2"/>
                  <c:y val="4.0032934180812614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262-4425-8EC6-038B65D4784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62-4425-8EC6-038B65D4784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Sheet1!$A$3:$A$8</c:f>
              <c:strCache>
                <c:ptCount val="5"/>
                <c:pt idx="0">
                  <c:v>Do 10,99 mil. Kč</c:v>
                </c:pt>
                <c:pt idx="1">
                  <c:v>Do 30,99 mil. Kč</c:v>
                </c:pt>
                <c:pt idx="2">
                  <c:v>Do 100,99 mil. Kč</c:v>
                </c:pt>
                <c:pt idx="3">
                  <c:v>Více než 101 mil. Kč</c:v>
                </c:pt>
                <c:pt idx="4">
                  <c:v>Nevím, nechci odpovědět</c:v>
                </c:pt>
              </c:strCache>
            </c:strRef>
          </c:cat>
          <c:val>
            <c:numRef>
              <c:f>Sheet1!$B$3:$B$8</c:f>
              <c:numCache>
                <c:formatCode>General</c:formatCode>
                <c:ptCount val="6"/>
                <c:pt idx="0">
                  <c:v>32.177999999999997</c:v>
                </c:pt>
                <c:pt idx="1">
                  <c:v>17.821999999999999</c:v>
                </c:pt>
                <c:pt idx="2">
                  <c:v>28.731000000000002</c:v>
                </c:pt>
                <c:pt idx="3">
                  <c:v>19.306000000000001</c:v>
                </c:pt>
                <c:pt idx="4">
                  <c:v>1.98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62-4425-8EC6-038B65D47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2715695558046489"/>
          <c:w val="0.99797072493370231"/>
          <c:h val="0.272843044419535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25EA6B0-E58D-4A1E-A648-162AADA6A6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91E68C4-E21B-4D0B-94FD-D76EA0A238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A4D79-6FB0-4BB0-85DB-07044A98071C}" type="datetimeFigureOut">
              <a:rPr lang="cs-CZ" smtClean="0"/>
              <a:t>10.04.2024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29D328B-10A1-4FC9-9A53-9F699299E5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B79B6BF-EC21-4433-956B-7CEBE069F9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495F4-F283-4B7C-948C-3B3724F45F8E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EDED45F-4A58-4DF1-AB6E-4D526AD749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13" y="819918"/>
            <a:ext cx="1293015" cy="11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98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5026E-EFD2-49A9-A173-00C81CAE018D}" type="datetimeFigureOut">
              <a:rPr lang="cs-CZ" smtClean="0"/>
              <a:t>10.04.2024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F7F45-9B54-48EE-9ECE-907062FCEB0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644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F7F45-9B54-48EE-9ECE-907062FCEB0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3025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43951-3576-AED0-AEB3-7E7D3FAD3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6CE6F-C0F4-FD0F-5894-F9480E8AF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AA69FD-1DF7-4308-04BA-F6CDFE435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FA426-9C6D-C915-480B-B3E786875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57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7CFA8-9C0A-BA02-044E-D5760AE62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7A6590-6DF8-7C4B-98CB-149E6245C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0972D-1F5E-7D43-5D44-B6AB35425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49C4-FDE2-BE83-D038-F58BBE7C64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04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509EC-A76D-A396-3C5D-97C0DC201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A4DB8-0C53-2A8B-3A00-B07217321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8FDAB-8A9F-8AA5-D0AF-9B5784F80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628EA-D10D-A2C5-9393-1D21CCC18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313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2826D-5D9E-3535-CE14-772BA0767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F103B-D387-5DCE-926B-AEF60DEB1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7B0B2F-DA76-A178-07D5-1C48D22B9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8088E-A1E3-1108-9F09-726E1D050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209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1C56-1670-C998-4870-83FDAB25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746BC1-92C2-0EF8-3E02-5CDD583F9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C8B2D-EDA3-99FA-CEEA-46B09A3A3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844AB-E88D-BE4E-7BB4-39A3A2BF4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494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0FCA4-B244-B6F4-3FB8-1E3D84B9A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F590A-05BE-EAC2-D86F-4F665C021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33F86B-A35D-1413-5946-AAF7B719F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A5089-2441-6290-5A14-DDF1D5DADC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552AB-4E1E-DDB4-E628-AC5AC7BE7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1EA5B-B75B-6D3D-3B51-8E3180DC4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A3810-B2C5-67A8-E1D3-1D20DD85D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899E5-2A40-0A1A-1DBC-AAC21D064A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53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C6CBA-0B4A-C8FF-E14A-8561EAA5D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3AF17E-2D64-4120-05C1-7D619A007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728A86-9149-F32E-DCD9-32D073F17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2E424-6F27-1CF6-BE4A-6C1937976C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693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A1D4E-BC42-E3FF-9F5B-6C6C5F0DB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940AC-2BC7-0E89-1380-933C31E58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4BF6E-4915-14DF-919B-124B4B501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A3238-9AC0-AD72-7E98-6A774812AA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02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9FF9D-4AC9-8E53-8F80-5D9FC44F4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475F9-72B2-9192-818C-6B4E9B160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5A4FF-916A-C178-5EA3-A072D5B47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E4914-F21B-330D-D052-8E9E7CCD06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714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66221-F1D9-8C57-A31D-78F534D61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489389-6324-D987-9227-86BFB3998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B862A-5465-059C-DF71-60752A538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0B181-8706-0F9C-EB78-587B0B5E8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720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1D506-75F0-B722-FEEB-D663C8D92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9BAD6-A648-3A83-A25E-2B9BEDCD7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39959-6BA0-6ADC-1979-1E4AF5174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BFDA6-3D50-58D6-4A42-B23EB5613C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90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7BF07-F09F-0890-4C30-026E84C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7508A9-5FB4-F2C1-2B00-AB8CD9D195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1BA1C-C852-B9EA-C4EA-B04C18301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60570-2C22-BBAC-728D-DF291B6EC9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257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F6D84-8FFC-49A4-90B1-6525028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DAA6D2-A118-9438-5315-DC3AC0744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49D20-9D41-3A31-79C3-B2AD88DE9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7971B-7E55-2DCB-D8E9-EB6D839CA2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39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2C26-2987-234B-FFEA-A0F2CBB1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374026-7EE1-4EC6-134C-D73FB4ED7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1412D-F6F9-B4CC-24CE-572087A34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FA3DA-FCC5-EA2B-CDAB-E99EAFBCB0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675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F6FA-5322-998E-CC21-B3E50AF50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81C28A-6CDB-FD18-29DE-080103096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49F5B-E268-3302-724F-F3354D14C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9B607-BF4B-72E8-7079-4948435C4C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46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3.sv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3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075C7A91-CC93-4B69-84A3-D6E6299E1C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075C7A91-CC93-4B69-84A3-D6E6299E1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55627D-8E54-4A37-802B-8C427B3EB1B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47097-F136-43B2-BE43-71747E067B34}"/>
              </a:ext>
            </a:extLst>
          </p:cNvPr>
          <p:cNvSpPr/>
          <p:nvPr userDrawn="1"/>
        </p:nvSpPr>
        <p:spPr>
          <a:xfrm>
            <a:off x="1931" y="2101"/>
            <a:ext cx="10097918" cy="685267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50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66AEBE2B-012F-42BB-A823-995DB0D71DD2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34AE452-7F08-4FA5-B95D-44688A32E41E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9CCE011-2916-434D-A5D2-7A96A56ED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24732"/>
          </a:xfrm>
        </p:spPr>
        <p:txBody>
          <a:bodyPr wrap="square" lIns="108000" rIns="180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</p:txBody>
      </p:sp>
      <p:sp>
        <p:nvSpPr>
          <p:cNvPr id="19" name="Espace réservé de la date 3">
            <a:extLst>
              <a:ext uri="{FF2B5EF4-FFF2-40B4-BE49-F238E27FC236}">
                <a16:creationId xmlns:a16="http://schemas.microsoft.com/office/drawing/2014/main" id="{11CD5301-9586-45EF-BD7D-6FD0A6A5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132" y="4402897"/>
            <a:ext cx="1361105" cy="215444"/>
          </a:xfrm>
          <a:prstGeom prst="rect">
            <a:avLst/>
          </a:prstGeom>
        </p:spPr>
        <p:txBody>
          <a:bodyPr wrap="none" lIns="108000" tIns="0" rIns="180000" bIns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19C1BDE3-57F5-469B-B8D1-A0B6C04CD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342" y="5302567"/>
            <a:ext cx="1814925" cy="914400"/>
          </a:xfrm>
          <a:solidFill>
            <a:schemeClr val="bg1">
              <a:lumMod val="95000"/>
            </a:schemeClr>
          </a:solidFill>
        </p:spPr>
        <p:txBody>
          <a:bodyPr tIns="72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GB" dirty="0"/>
              <a:t>CUSTOMER'S LOGO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282677E1-E7D7-461C-9F6D-B1708372F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7" y="521852"/>
            <a:ext cx="7551997" cy="2475348"/>
          </a:xfr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BD763C4-0BC2-41C5-BDBA-5850D945CF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2" y="4014515"/>
            <a:ext cx="2578642" cy="369332"/>
          </a:xfrm>
        </p:spPr>
        <p:txBody>
          <a:bodyPr wrap="none" lIns="10800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5C72328-61FF-4531-AF88-298161BE3728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06C46FC-AFDA-462D-947F-F240AC5E8B0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0477" y="5302567"/>
            <a:ext cx="939784" cy="847524"/>
          </a:xfrm>
          <a:prstGeom prst="rect">
            <a:avLst/>
          </a:prstGeom>
        </p:spPr>
      </p:pic>
      <p:pic>
        <p:nvPicPr>
          <p:cNvPr id="16" name="Image 15" descr="Une image contenant objet&#10;&#10;Description générée automatiquement">
            <a:extLst>
              <a:ext uri="{FF2B5EF4-FFF2-40B4-BE49-F238E27FC236}">
                <a16:creationId xmlns:a16="http://schemas.microsoft.com/office/drawing/2014/main" id="{5919B4CD-5E7E-4686-8385-C8E06F74C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55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29">
          <p15:clr>
            <a:srgbClr val="F26B43"/>
          </p15:clr>
        </p15:guide>
        <p15:guide id="4" orient="horz" pos="1888">
          <p15:clr>
            <a:srgbClr val="F26B43"/>
          </p15:clr>
        </p15:guide>
        <p15:guide id="5" orient="horz" pos="3340">
          <p15:clr>
            <a:srgbClr val="F26B43"/>
          </p15:clr>
        </p15:guide>
        <p15:guide id="6" orient="horz" pos="3916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268312D-3189-4A3C-983A-806700EB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958AD6-9EBE-4BFA-A246-FC687759E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/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E5B4C9A-06EB-4EBD-8415-B778FD1669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349745D3-EF43-423F-ABBD-ABCF2D87D2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28C01186-840F-4400-96DA-156581167C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9738957-5836-49C7-9D56-29C7DAB6EA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531625-2A4F-435A-944C-1B9D8546504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74214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96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63">
          <p15:clr>
            <a:srgbClr val="F26B43"/>
          </p15:clr>
        </p15:guide>
        <p15:guide id="8" orient="horz" pos="4194">
          <p15:clr>
            <a:srgbClr val="F26B43"/>
          </p15:clr>
        </p15:guide>
        <p15:guide id="9" pos="366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324192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accent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6C63DAB-340D-4C9C-9688-C839BD99E0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ctr">
              <a:defRPr/>
            </a:lvl1pPr>
          </a:lstStyle>
          <a:p>
            <a:fld id="{D61AABEC-672F-4B68-B914-690DA978312C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917554D2-5689-4E6C-8737-7276E345966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9EDA7F-9193-410E-830F-C30F637B471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BE1B552-31EB-41B3-A5A0-B629C45A5BAB}"/>
              </a:ext>
            </a:extLst>
          </p:cNvPr>
          <p:cNvSpPr txBox="1"/>
          <p:nvPr userDrawn="1"/>
        </p:nvSpPr>
        <p:spPr>
          <a:xfrm>
            <a:off x="937709" y="5954973"/>
            <a:ext cx="1026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405A9C"/>
                </a:solidFill>
              </a:rPr>
              <a:t>Na Příkopě 22, Slovanský dům, 110 00, Praha 1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019B927-872C-46DD-8354-53B6491F5DAE}"/>
              </a:ext>
            </a:extLst>
          </p:cNvPr>
          <p:cNvGrpSpPr/>
          <p:nvPr userDrawn="1"/>
        </p:nvGrpSpPr>
        <p:grpSpPr>
          <a:xfrm>
            <a:off x="3587114" y="6351386"/>
            <a:ext cx="5017773" cy="369332"/>
            <a:chOff x="3587114" y="6202096"/>
            <a:chExt cx="5017773" cy="369332"/>
          </a:xfrm>
        </p:grpSpPr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E41A0299-CBC5-4F91-AD63-506C10767E63}"/>
                </a:ext>
              </a:extLst>
            </p:cNvPr>
            <p:cNvSpPr txBox="1"/>
            <p:nvPr userDrawn="1"/>
          </p:nvSpPr>
          <p:spPr>
            <a:xfrm>
              <a:off x="3587114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www.ipsos.cz</a:t>
              </a: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01E3CADE-5DE0-468A-B9A7-0D9D3411E8A5}"/>
                </a:ext>
              </a:extLst>
            </p:cNvPr>
            <p:cNvSpPr txBox="1"/>
            <p:nvPr userDrawn="1"/>
          </p:nvSpPr>
          <p:spPr>
            <a:xfrm>
              <a:off x="6206489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8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60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5" y="2816932"/>
            <a:ext cx="7551996" cy="757130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94B68E69-F300-4943-96DE-87760FAFCD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prstClr val="white"/>
                </a:solidFill>
              </a:rPr>
              <a:pPr algn="ctr"/>
              <a:t>‹#›</a:t>
            </a:fld>
            <a:r>
              <a:rPr lang="en-GB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DBECA6E2-221C-4967-BEAC-2A5C7E8F1B0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52463EF8-4AA8-44DE-911A-9DFD191CC0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490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63">
          <p15:clr>
            <a:srgbClr val="F26B43"/>
          </p15:clr>
        </p15:guide>
        <p15:guide id="4" orient="horz" pos="4194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864781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ter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60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5" y="2816932"/>
            <a:ext cx="7551996" cy="757130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94B68E69-F300-4943-96DE-87760FAFCD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prstClr val="white"/>
                </a:solidFill>
              </a:rPr>
              <a:pPr algn="ctr"/>
              <a:t>‹#›</a:t>
            </a:fld>
            <a:r>
              <a:rPr lang="en-GB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DBECA6E2-221C-4967-BEAC-2A5C7E8F1B0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52463EF8-4AA8-44DE-911A-9DFD191CC0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2769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63">
          <p15:clr>
            <a:srgbClr val="F26B43"/>
          </p15:clr>
        </p15:guide>
        <p15:guide id="4" orient="horz" pos="4194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_charts_titl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nadpis 1">
            <a:extLst>
              <a:ext uri="{FF2B5EF4-FFF2-40B4-BE49-F238E27FC236}">
                <a16:creationId xmlns:a16="http://schemas.microsoft.com/office/drawing/2014/main" id="{1304360A-A1E8-449E-A7C8-198584CC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ED673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cs-CZ" dirty="0"/>
              <a:t>SLIDE TITLE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F4A47D0-AA52-4488-BD10-1A3F4CB02B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289" y="6025232"/>
            <a:ext cx="10692049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189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Zástupný text 11">
            <a:extLst>
              <a:ext uri="{FF2B5EF4-FFF2-40B4-BE49-F238E27FC236}">
                <a16:creationId xmlns:a16="http://schemas.microsoft.com/office/drawing/2014/main" id="{A1B5BF6E-DF2C-4C30-A85A-D728340BB3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24994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11" Type="http://schemas.openxmlformats.org/officeDocument/2006/relationships/image" Target="../media/image3.svg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9.xml"/><Relationship Id="rId7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tags" Target="../tags/tag10.xml"/><Relationship Id="rId9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tags" Target="../tags/tag14.xml"/><Relationship Id="rId10" Type="http://schemas.openxmlformats.org/officeDocument/2006/relationships/image" Target="../media/image4.emf"/><Relationship Id="rId4" Type="http://schemas.openxmlformats.org/officeDocument/2006/relationships/tags" Target="../tags/tag13.xml"/><Relationship Id="rId9" Type="http://schemas.openxmlformats.org/officeDocument/2006/relationships/image" Target="../media/image3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532" imgH="530" progId="TCLayout.ActiveDocument.1">
                  <p:embed/>
                </p:oleObj>
              </mc:Choice>
              <mc:Fallback>
                <p:oleObj name="Diapositive think-cell" r:id="rId8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78373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0" r:id="rId2"/>
    <p:sldLayoutId id="2147483696" r:id="rId3"/>
    <p:sldLayoutId id="2147483707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12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82920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9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6" imgW="532" imgH="530" progId="TCLayout.ActiveDocument.1">
                  <p:embed/>
                </p:oleObj>
              </mc:Choice>
              <mc:Fallback>
                <p:oleObj name="Diapositive think-cell" r:id="rId6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103262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49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10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17">
            <a:extLst>
              <a:ext uri="{FF2B5EF4-FFF2-40B4-BE49-F238E27FC236}">
                <a16:creationId xmlns:a16="http://schemas.microsoft.com/office/drawing/2014/main" id="{139C8811-E04B-4857-A1BC-1936CB229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BD18B298-9C00-4CA8-9F35-39EB6D6E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2737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5">
          <p15:clr>
            <a:srgbClr val="F26B43"/>
          </p15:clr>
        </p15:guide>
        <p15:guide id="4" pos="7605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  <p15:guide id="7" pos="325">
          <p15:clr>
            <a:srgbClr val="F26B43"/>
          </p15:clr>
        </p15:guide>
        <p15:guide id="8" pos="7333">
          <p15:clr>
            <a:srgbClr val="F26B43"/>
          </p15:clr>
        </p15:guide>
        <p15:guide id="10" orient="horz" pos="3793">
          <p15:clr>
            <a:srgbClr val="F26B43"/>
          </p15:clr>
        </p15:guide>
        <p15:guide id="11" orient="horz" pos="391">
          <p15:clr>
            <a:srgbClr val="F26B43"/>
          </p15:clr>
        </p15:guide>
        <p15:guide id="12" orient="horz" pos="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43B57646-1D8C-4658-859C-B64A6BEA5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131" y="3441449"/>
            <a:ext cx="7551997" cy="424732"/>
          </a:xfrm>
        </p:spPr>
        <p:txBody>
          <a:bodyPr/>
          <a:lstStyle/>
          <a:p>
            <a:r>
              <a:rPr lang="cs-CZ" dirty="0"/>
              <a:t>Závěrečná zpráva</a:t>
            </a:r>
            <a:endParaRPr lang="en-GB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5FB11BD-0A6C-480C-92C4-773B422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6" y="491372"/>
            <a:ext cx="11203876" cy="2475348"/>
          </a:xfrm>
        </p:spPr>
        <p:txBody>
          <a:bodyPr>
            <a:normAutofit/>
          </a:bodyPr>
          <a:lstStyle/>
          <a:p>
            <a:r>
              <a:rPr lang="cs-CZ" b="0" dirty="0"/>
              <a:t>INOVACE PRO EFEKTIVITU</a:t>
            </a:r>
            <a:endParaRPr lang="en-GB" b="0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6436AEB-0D96-4BCD-8090-8EE6B3095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9131" y="4071151"/>
            <a:ext cx="1127923" cy="369332"/>
          </a:xfrm>
        </p:spPr>
        <p:txBody>
          <a:bodyPr/>
          <a:lstStyle/>
          <a:p>
            <a:r>
              <a:rPr lang="cs-CZ" dirty="0"/>
              <a:t>03/2024</a:t>
            </a:r>
            <a:endParaRPr lang="en-GB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862CB5-AE55-CB88-9ED4-B22BF65E7CE2}"/>
              </a:ext>
            </a:extLst>
          </p:cNvPr>
          <p:cNvSpPr/>
          <p:nvPr/>
        </p:nvSpPr>
        <p:spPr>
          <a:xfrm>
            <a:off x="533296" y="4560798"/>
            <a:ext cx="6602610" cy="210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7084F1C-7E7B-F666-5EAC-93FA8996C5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49" y="4790466"/>
            <a:ext cx="1551977" cy="1655442"/>
          </a:xfrm>
          <a:prstGeom prst="rect">
            <a:avLst/>
          </a:prstGeom>
        </p:spPr>
      </p:pic>
      <p:pic>
        <p:nvPicPr>
          <p:cNvPr id="1026" name="Picture 2" descr="na homepage">
            <a:extLst>
              <a:ext uri="{FF2B5EF4-FFF2-40B4-BE49-F238E27FC236}">
                <a16:creationId xmlns:a16="http://schemas.microsoft.com/office/drawing/2014/main" id="{297ED2FE-35D9-B6E6-2303-44DC77F34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702" y="5793066"/>
            <a:ext cx="1794825" cy="69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745F0CC-2F8C-5A41-2F02-FEB83E3B61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49" y="5979882"/>
            <a:ext cx="1794825" cy="268457"/>
          </a:xfrm>
          <a:prstGeom prst="rect">
            <a:avLst/>
          </a:prstGeom>
        </p:spPr>
      </p:pic>
      <p:pic>
        <p:nvPicPr>
          <p:cNvPr id="11" name="Obrázek 10" descr="Obsah obrázku logo, Písmo, symbol, Grafika&#10;&#10;Popis byl vytvořen automaticky">
            <a:extLst>
              <a:ext uri="{FF2B5EF4-FFF2-40B4-BE49-F238E27FC236}">
                <a16:creationId xmlns:a16="http://schemas.microsoft.com/office/drawing/2014/main" id="{8447396E-456C-8F5E-EE8F-52863A246F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580" y="5009157"/>
            <a:ext cx="1401420" cy="552215"/>
          </a:xfrm>
          <a:prstGeom prst="rect">
            <a:avLst/>
          </a:prstGeom>
        </p:spPr>
      </p:pic>
      <p:pic>
        <p:nvPicPr>
          <p:cNvPr id="13" name="Obrázek 12" descr="Obsah obrázku Písmo, Grafika, logo, snímek obrazovky&#10;&#10;Popis byl vytvořen automaticky">
            <a:extLst>
              <a:ext uri="{FF2B5EF4-FFF2-40B4-BE49-F238E27FC236}">
                <a16:creationId xmlns:a16="http://schemas.microsoft.com/office/drawing/2014/main" id="{79F8E533-7CDD-0CC5-328B-0180F13EF6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59" y="5022010"/>
            <a:ext cx="1634169" cy="53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16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Výzkumné pozadí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2</a:t>
            </a:fld>
            <a:r>
              <a:rPr lang="en-GB" dirty="0"/>
              <a:t>  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AE5B3A5-4694-4E5C-B611-382143F22DA8}"/>
              </a:ext>
            </a:extLst>
          </p:cNvPr>
          <p:cNvSpPr/>
          <p:nvPr/>
        </p:nvSpPr>
        <p:spPr>
          <a:xfrm>
            <a:off x="1367993" y="1521606"/>
            <a:ext cx="95855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rgbClr val="ED6737"/>
                </a:solidFill>
              </a:rPr>
              <a:t>Asociace malých a středních podniků a živnostníků ČR </a:t>
            </a:r>
            <a:r>
              <a:rPr lang="cs-CZ" sz="2000" b="1" dirty="0">
                <a:solidFill>
                  <a:schemeClr val="bg1"/>
                </a:solidFill>
              </a:rPr>
              <a:t>sdružuje na otevřené, nepolitické platformě malé a střední podniky a živnostníky i jejich organizace z celé České republiky. Kromě návrhů legislativy se zabývá také tématy jako je export, inovace, financování či vzdělávání. </a:t>
            </a: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r>
              <a:rPr lang="cs-CZ" sz="2000" b="1" dirty="0">
                <a:solidFill>
                  <a:schemeClr val="bg1"/>
                </a:solidFill>
              </a:rPr>
              <a:t>Ve spolupráci se svými partnery AMSP ČR průběžně realizuje projekty cílené </a:t>
            </a:r>
            <a:br>
              <a:rPr lang="cs-CZ" sz="2000" b="1" dirty="0">
                <a:solidFill>
                  <a:schemeClr val="bg1"/>
                </a:solidFill>
              </a:rPr>
            </a:br>
            <a:r>
              <a:rPr lang="cs-CZ" sz="2000" b="1" dirty="0">
                <a:solidFill>
                  <a:schemeClr val="bg1"/>
                </a:solidFill>
              </a:rPr>
              <a:t>na aktuální otázky ve své oblasti působení, podporované výzkumy trhu. 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547318AC-9AD7-4210-B88E-2F74D8306D0B}"/>
              </a:ext>
            </a:extLst>
          </p:cNvPr>
          <p:cNvSpPr/>
          <p:nvPr/>
        </p:nvSpPr>
        <p:spPr>
          <a:xfrm>
            <a:off x="845820" y="1265789"/>
            <a:ext cx="10629900" cy="3066181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highlight>
                <a:srgbClr val="FFFF00"/>
              </a:highlight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AA8963C-A394-4552-9BCB-490FA6807408}"/>
              </a:ext>
            </a:extLst>
          </p:cNvPr>
          <p:cNvSpPr/>
          <p:nvPr/>
        </p:nvSpPr>
        <p:spPr>
          <a:xfrm>
            <a:off x="2764168" y="4724128"/>
            <a:ext cx="68675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chemeClr val="bg1"/>
                </a:solidFill>
              </a:rPr>
              <a:t>Hlavním cílem výzkumu bylo </a:t>
            </a:r>
            <a:r>
              <a:rPr lang="cs-CZ" sz="2000" b="1" dirty="0">
                <a:solidFill>
                  <a:srgbClr val="ED6737"/>
                </a:solidFill>
              </a:rPr>
              <a:t>zjistit názor malých </a:t>
            </a:r>
            <a:br>
              <a:rPr lang="cs-CZ" sz="2000" b="1" dirty="0">
                <a:solidFill>
                  <a:srgbClr val="ED6737"/>
                </a:solidFill>
              </a:rPr>
            </a:br>
            <a:r>
              <a:rPr lang="cs-CZ" sz="2000" b="1" dirty="0">
                <a:solidFill>
                  <a:schemeClr val="bg1"/>
                </a:solidFill>
              </a:rPr>
              <a:t>a</a:t>
            </a:r>
            <a:r>
              <a:rPr lang="cs-CZ" sz="2000" b="1" dirty="0">
                <a:solidFill>
                  <a:srgbClr val="ED6737"/>
                </a:solidFill>
              </a:rPr>
              <a:t> středních podniků </a:t>
            </a:r>
            <a:r>
              <a:rPr lang="cs-CZ" sz="2000" b="1" dirty="0">
                <a:solidFill>
                  <a:schemeClr val="bg1"/>
                </a:solidFill>
              </a:rPr>
              <a:t>na</a:t>
            </a:r>
            <a:r>
              <a:rPr lang="cs-CZ" sz="2000" b="1" dirty="0">
                <a:solidFill>
                  <a:srgbClr val="ED6737"/>
                </a:solidFill>
              </a:rPr>
              <a:t> inovace </a:t>
            </a:r>
            <a:r>
              <a:rPr lang="cs-CZ" sz="2000" b="1" dirty="0">
                <a:solidFill>
                  <a:schemeClr val="bg1"/>
                </a:solidFill>
              </a:rPr>
              <a:t>týkající se</a:t>
            </a:r>
            <a:r>
              <a:rPr lang="cs-CZ" sz="2000" b="1" dirty="0">
                <a:solidFill>
                  <a:srgbClr val="ED6737"/>
                </a:solidFill>
              </a:rPr>
              <a:t> efektivity</a:t>
            </a:r>
            <a:r>
              <a:rPr lang="cs-CZ" sz="2000" b="1" dirty="0">
                <a:solidFill>
                  <a:schemeClr val="bg1"/>
                </a:solidFill>
              </a:rPr>
              <a:t>,</a:t>
            </a:r>
            <a:r>
              <a:rPr lang="cs-CZ" sz="2000" b="1" dirty="0">
                <a:solidFill>
                  <a:srgbClr val="ED6737"/>
                </a:solidFill>
              </a:rPr>
              <a:t> využívání obnovitelných zdrojů</a:t>
            </a:r>
            <a:r>
              <a:rPr lang="cs-CZ" sz="2000" b="1" dirty="0">
                <a:solidFill>
                  <a:schemeClr val="bg1"/>
                </a:solidFill>
              </a:rPr>
              <a:t> a</a:t>
            </a:r>
            <a:r>
              <a:rPr lang="cs-CZ" sz="2000" b="1" dirty="0">
                <a:solidFill>
                  <a:srgbClr val="ED6737"/>
                </a:solidFill>
              </a:rPr>
              <a:t> investic do start-upů</a:t>
            </a:r>
            <a:r>
              <a:rPr lang="cs-CZ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Šipka: ohnutá nahoru 10">
            <a:extLst>
              <a:ext uri="{FF2B5EF4-FFF2-40B4-BE49-F238E27FC236}">
                <a16:creationId xmlns:a16="http://schemas.microsoft.com/office/drawing/2014/main" id="{401BBDA6-59D2-4F92-BA59-4933E29CEAE5}"/>
              </a:ext>
            </a:extLst>
          </p:cNvPr>
          <p:cNvSpPr/>
          <p:nvPr/>
        </p:nvSpPr>
        <p:spPr>
          <a:xfrm rot="5400000">
            <a:off x="1322110" y="4715096"/>
            <a:ext cx="799651" cy="707886"/>
          </a:xfrm>
          <a:prstGeom prst="bentUpArrow">
            <a:avLst>
              <a:gd name="adj1" fmla="val 28230"/>
              <a:gd name="adj2" fmla="val 29844"/>
              <a:gd name="adj3" fmla="val 395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AF43EDA5-E5A4-40AE-9B03-E7521E1BBDCB}"/>
              </a:ext>
            </a:extLst>
          </p:cNvPr>
          <p:cNvSpPr/>
          <p:nvPr/>
        </p:nvSpPr>
        <p:spPr>
          <a:xfrm>
            <a:off x="2268881" y="4677477"/>
            <a:ext cx="7858100" cy="1136895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7E2FBD9F-EFF8-BDF1-C784-D108E2D3AB0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Inovace pro efektivitu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| 03/2024</a:t>
            </a:r>
          </a:p>
        </p:txBody>
      </p:sp>
    </p:spTree>
    <p:extLst>
      <p:ext uri="{BB962C8B-B14F-4D97-AF65-F5344CB8AC3E}">
        <p14:creationId xmlns:p14="http://schemas.microsoft.com/office/powerpoint/2010/main" val="428077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metodika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3</a:t>
            </a:fld>
            <a:r>
              <a:rPr lang="en-GB" dirty="0"/>
              <a:t>  </a:t>
            </a:r>
          </a:p>
        </p:txBody>
      </p:sp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7A8059C3-46EE-49A8-A22C-EF6388023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369357"/>
              </p:ext>
            </p:extLst>
          </p:nvPr>
        </p:nvGraphicFramePr>
        <p:xfrm>
          <a:off x="1859530" y="1246029"/>
          <a:ext cx="10203147" cy="4321212"/>
        </p:xfrm>
        <a:graphic>
          <a:graphicData uri="http://schemas.openxmlformats.org/drawingml/2006/table">
            <a:tbl>
              <a:tblPr firstRow="1" bandRow="1"/>
              <a:tblGrid>
                <a:gridCol w="1957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5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Metoda</a:t>
                      </a:r>
                      <a:b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ankety</a:t>
                      </a:r>
                      <a:endParaRPr lang="en-GB" sz="1800" b="1" kern="1200" dirty="0">
                        <a:solidFill>
                          <a:srgbClr val="CCCCCC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cs-CZ" sz="1800" kern="1200" baseline="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 dotazování (Ipsos B2B panel)</a:t>
                      </a:r>
                      <a:endParaRPr lang="cs-CZ" sz="1800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Cílová</a:t>
                      </a:r>
                      <a:b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skupina</a:t>
                      </a:r>
                      <a:endParaRPr lang="en-GB" sz="1800" b="1" kern="1200" dirty="0">
                        <a:solidFill>
                          <a:srgbClr val="C2A9EE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Majitelé, jednatelé a ředitelé malých a středních podniků </a:t>
                      </a:r>
                      <a:b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o velikosti 4-249 zaměstnanců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Velikost</a:t>
                      </a:r>
                      <a:b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vzorku</a:t>
                      </a:r>
                      <a:endParaRPr lang="en-GB" sz="1800" b="1" kern="1200" dirty="0">
                        <a:solidFill>
                          <a:srgbClr val="ED6737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202 podniků</a:t>
                      </a:r>
                      <a:b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sběr proběhl 6. 3. 2024 – 20. 3. 2024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FBB040"/>
                          </a:solidFill>
                          <a:latin typeface="+mj-lt"/>
                          <a:ea typeface="+mn-ea"/>
                          <a:cs typeface="+mn-cs"/>
                        </a:rPr>
                        <a:t>Výzkumný nástroj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Strukturovaný dotazník o délce cca 8 minut</a:t>
                      </a:r>
                      <a:b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1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Vyznačené rozdíly v rámci podskupin jsou sig. na hladině 90 %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 15">
            <a:extLst>
              <a:ext uri="{FF2B5EF4-FFF2-40B4-BE49-F238E27FC236}">
                <a16:creationId xmlns:a16="http://schemas.microsoft.com/office/drawing/2014/main" id="{32250F5E-C42C-4D2A-BCEC-E29726EAAF87}"/>
              </a:ext>
            </a:extLst>
          </p:cNvPr>
          <p:cNvGrpSpPr>
            <a:grpSpLocks noChangeAspect="1"/>
          </p:cNvGrpSpPr>
          <p:nvPr/>
        </p:nvGrpSpPr>
        <p:grpSpPr>
          <a:xfrm>
            <a:off x="934098" y="1502191"/>
            <a:ext cx="687134" cy="574232"/>
            <a:chOff x="5308593" y="2025650"/>
            <a:chExt cx="812804" cy="70485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D4A77865-0367-432A-95C9-2CE38226F6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DF3D2F8D-9C32-42BC-9D15-587FE041E7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20C16AAB-7349-43B8-ACBD-164932FAB3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028D9C6C-33A0-44BB-A621-9F8EE25C759A}"/>
              </a:ext>
            </a:extLst>
          </p:cNvPr>
          <p:cNvSpPr>
            <a:spLocks noEditPoints="1"/>
          </p:cNvSpPr>
          <p:nvPr/>
        </p:nvSpPr>
        <p:spPr bwMode="auto">
          <a:xfrm>
            <a:off x="936789" y="2565204"/>
            <a:ext cx="690524" cy="586438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A66DDDD8-CB88-445C-8344-12B26EE1EB5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0292" y="3605646"/>
            <a:ext cx="554745" cy="658135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3" name="Group 205">
            <a:extLst>
              <a:ext uri="{FF2B5EF4-FFF2-40B4-BE49-F238E27FC236}">
                <a16:creationId xmlns:a16="http://schemas.microsoft.com/office/drawing/2014/main" id="{70393CFB-8132-4C53-8F1D-17CA71403183}"/>
              </a:ext>
            </a:extLst>
          </p:cNvPr>
          <p:cNvGrpSpPr>
            <a:grpSpLocks noChangeAspect="1"/>
          </p:cNvGrpSpPr>
          <p:nvPr/>
        </p:nvGrpSpPr>
        <p:grpSpPr>
          <a:xfrm>
            <a:off x="997276" y="4658336"/>
            <a:ext cx="654877" cy="716643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D85C2A0A-2A67-4CA9-A577-4CC746F75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:a16="http://schemas.microsoft.com/office/drawing/2014/main" id="{64B4F3DB-ACCF-448A-B224-EB40D8B8F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:a16="http://schemas.microsoft.com/office/drawing/2014/main" id="{46D125AE-ED9F-4754-846E-94296AE12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:a16="http://schemas.microsoft.com/office/drawing/2014/main" id="{F2C1F91D-D522-44BD-89E6-E87C82635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90DE8B01-3450-40E9-8A04-9BA4BE5A7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:a16="http://schemas.microsoft.com/office/drawing/2014/main" id="{651E9484-5935-45D1-8240-4172F5AF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:a16="http://schemas.microsoft.com/office/drawing/2014/main" id="{C0733732-4FC1-4177-BB3F-484D2E1A8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val 58">
              <a:extLst>
                <a:ext uri="{FF2B5EF4-FFF2-40B4-BE49-F238E27FC236}">
                  <a16:creationId xmlns:a16="http://schemas.microsoft.com/office/drawing/2014/main" id="{8D2FF78A-40F3-447C-9A46-A916DFD78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:a16="http://schemas.microsoft.com/office/drawing/2014/main" id="{C57F4B67-8785-47B6-87A1-80D7DD362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3" name="Přímá spojnice se šipkou 42">
            <a:extLst>
              <a:ext uri="{FF2B5EF4-FFF2-40B4-BE49-F238E27FC236}">
                <a16:creationId xmlns:a16="http://schemas.microsoft.com/office/drawing/2014/main" id="{12C59846-560E-48CB-93CB-3576BB9408F9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3359628"/>
            <a:ext cx="10628508" cy="10638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795B4F70-1768-4B50-9192-395AA0740F28}"/>
              </a:ext>
            </a:extLst>
          </p:cNvPr>
          <p:cNvCxnSpPr>
            <a:cxnSpLocks/>
          </p:cNvCxnSpPr>
          <p:nvPr/>
        </p:nvCxnSpPr>
        <p:spPr>
          <a:xfrm flipH="1">
            <a:off x="838200" y="2300953"/>
            <a:ext cx="10628508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B037A7B2-A824-4894-932A-5449B21F5E4C}"/>
              </a:ext>
            </a:extLst>
          </p:cNvPr>
          <p:cNvCxnSpPr>
            <a:cxnSpLocks/>
          </p:cNvCxnSpPr>
          <p:nvPr/>
        </p:nvCxnSpPr>
        <p:spPr>
          <a:xfrm flipH="1">
            <a:off x="838200" y="4462312"/>
            <a:ext cx="10561833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4197184E-C9EF-0C99-C8A3-94384D928844}"/>
              </a:ext>
            </a:extLst>
          </p:cNvPr>
          <p:cNvCxnSpPr>
            <a:cxnSpLocks/>
          </p:cNvCxnSpPr>
          <p:nvPr/>
        </p:nvCxnSpPr>
        <p:spPr>
          <a:xfrm flipH="1">
            <a:off x="838200" y="5579446"/>
            <a:ext cx="10561833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340F22D-EC8F-B590-9A02-2524160F2C9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Inovace pro efektivitu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| 03/2024</a:t>
            </a:r>
          </a:p>
        </p:txBody>
      </p:sp>
    </p:spTree>
    <p:extLst>
      <p:ext uri="{BB962C8B-B14F-4D97-AF65-F5344CB8AC3E}">
        <p14:creationId xmlns:p14="http://schemas.microsoft.com/office/powerpoint/2010/main" val="23933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EE703-2AA5-A2CE-CB64-FD610EC3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0FF6FDE-B3D8-9B77-C72E-B22051AED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OBSAH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AD7C6EB-2C4E-68B9-438D-79A671ACED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ECF07DB-A971-B0E9-11E6-5F0161BA8EC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pSp>
        <p:nvGrpSpPr>
          <p:cNvPr id="57" name="Group 6">
            <a:extLst>
              <a:ext uri="{FF2B5EF4-FFF2-40B4-BE49-F238E27FC236}">
                <a16:creationId xmlns:a16="http://schemas.microsoft.com/office/drawing/2014/main" id="{4C2A338C-C8F8-317B-EDBA-A41409ADA64B}"/>
              </a:ext>
            </a:extLst>
          </p:cNvPr>
          <p:cNvGrpSpPr/>
          <p:nvPr/>
        </p:nvGrpSpPr>
        <p:grpSpPr>
          <a:xfrm>
            <a:off x="623393" y="1535346"/>
            <a:ext cx="5069180" cy="960000"/>
            <a:chOff x="272481" y="1190845"/>
            <a:chExt cx="3801885" cy="720000"/>
          </a:xfrm>
        </p:grpSpPr>
        <p:sp>
          <p:nvSpPr>
            <p:cNvPr id="58" name="Oval 7">
              <a:extLst>
                <a:ext uri="{FF2B5EF4-FFF2-40B4-BE49-F238E27FC236}">
                  <a16:creationId xmlns:a16="http://schemas.microsoft.com/office/drawing/2014/main" id="{4848784D-5766-3E2A-41D0-18D45A912812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55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grpSp>
          <p:nvGrpSpPr>
            <p:cNvPr id="59" name="Group 8">
              <a:extLst>
                <a:ext uri="{FF2B5EF4-FFF2-40B4-BE49-F238E27FC236}">
                  <a16:creationId xmlns:a16="http://schemas.microsoft.com/office/drawing/2014/main" id="{9027F6D2-E3B7-5369-53BC-F309C4455670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60" name="TextBox 9">
                <a:extLst>
                  <a:ext uri="{FF2B5EF4-FFF2-40B4-BE49-F238E27FC236}">
                    <a16:creationId xmlns:a16="http://schemas.microsoft.com/office/drawing/2014/main" id="{9B4AED26-B280-2551-A867-1882797AA6E4}"/>
                  </a:ext>
                </a:extLst>
              </p:cNvPr>
              <p:cNvSpPr txBox="1"/>
              <p:nvPr/>
            </p:nvSpPr>
            <p:spPr>
              <a:xfrm>
                <a:off x="1161414" y="1429205"/>
                <a:ext cx="2912952" cy="193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Shrnutí výsledků</a:t>
                </a:r>
              </a:p>
            </p:txBody>
          </p:sp>
          <p:cxnSp>
            <p:nvCxnSpPr>
              <p:cNvPr id="61" name="Straight Connector 10">
                <a:extLst>
                  <a:ext uri="{FF2B5EF4-FFF2-40B4-BE49-F238E27FC236}">
                    <a16:creationId xmlns:a16="http://schemas.microsoft.com/office/drawing/2014/main" id="{5B311041-137F-7E92-1DBA-912794F00E96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2" name="Straight Connector 11">
                <a:extLst>
                  <a:ext uri="{FF2B5EF4-FFF2-40B4-BE49-F238E27FC236}">
                    <a16:creationId xmlns:a16="http://schemas.microsoft.com/office/drawing/2014/main" id="{5DCC2121-BC1C-F000-7B46-1D452FCFE1D1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63" name="Group 12">
            <a:extLst>
              <a:ext uri="{FF2B5EF4-FFF2-40B4-BE49-F238E27FC236}">
                <a16:creationId xmlns:a16="http://schemas.microsoft.com/office/drawing/2014/main" id="{A58C2ADF-A07E-CEF2-0D98-9E42FCBC9802}"/>
              </a:ext>
            </a:extLst>
          </p:cNvPr>
          <p:cNvGrpSpPr/>
          <p:nvPr/>
        </p:nvGrpSpPr>
        <p:grpSpPr>
          <a:xfrm>
            <a:off x="623391" y="2970807"/>
            <a:ext cx="5069180" cy="960000"/>
            <a:chOff x="272481" y="1190845"/>
            <a:chExt cx="3801885" cy="720000"/>
          </a:xfrm>
        </p:grpSpPr>
        <p:sp>
          <p:nvSpPr>
            <p:cNvPr id="64" name="Oval 13">
              <a:extLst>
                <a:ext uri="{FF2B5EF4-FFF2-40B4-BE49-F238E27FC236}">
                  <a16:creationId xmlns:a16="http://schemas.microsoft.com/office/drawing/2014/main" id="{45357896-F10B-FAB3-A047-90F00DC8FAE0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55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grpSp>
          <p:nvGrpSpPr>
            <p:cNvPr id="65" name="Group 14">
              <a:extLst>
                <a:ext uri="{FF2B5EF4-FFF2-40B4-BE49-F238E27FC236}">
                  <a16:creationId xmlns:a16="http://schemas.microsoft.com/office/drawing/2014/main" id="{92FB3C29-3C80-8CE8-E0A3-7F7877C39785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66" name="TextBox 15">
                <a:extLst>
                  <a:ext uri="{FF2B5EF4-FFF2-40B4-BE49-F238E27FC236}">
                    <a16:creationId xmlns:a16="http://schemas.microsoft.com/office/drawing/2014/main" id="{D77903A5-447F-66B5-4ECA-47BC697C864D}"/>
                  </a:ext>
                </a:extLst>
              </p:cNvPr>
              <p:cNvSpPr txBox="1"/>
              <p:nvPr/>
            </p:nvSpPr>
            <p:spPr>
              <a:xfrm>
                <a:off x="1161414" y="1339205"/>
                <a:ext cx="2912952" cy="3739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Klíčové technologie, směry </a:t>
                </a:r>
              </a:p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 inovacích a jejich oblasti</a:t>
                </a:r>
              </a:p>
            </p:txBody>
          </p:sp>
          <p:cxnSp>
            <p:nvCxnSpPr>
              <p:cNvPr id="67" name="Straight Connector 16">
                <a:extLst>
                  <a:ext uri="{FF2B5EF4-FFF2-40B4-BE49-F238E27FC236}">
                    <a16:creationId xmlns:a16="http://schemas.microsoft.com/office/drawing/2014/main" id="{2A9E96FC-1FAF-ABFA-C8BF-A57E2F8708CD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8" name="Straight Connector 17">
                <a:extLst>
                  <a:ext uri="{FF2B5EF4-FFF2-40B4-BE49-F238E27FC236}">
                    <a16:creationId xmlns:a16="http://schemas.microsoft.com/office/drawing/2014/main" id="{93B0854E-9811-A415-DD2F-D7BB984525B9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69" name="Group 18">
            <a:extLst>
              <a:ext uri="{FF2B5EF4-FFF2-40B4-BE49-F238E27FC236}">
                <a16:creationId xmlns:a16="http://schemas.microsoft.com/office/drawing/2014/main" id="{814C41A5-E8E6-151D-AD10-7704600D6924}"/>
              </a:ext>
            </a:extLst>
          </p:cNvPr>
          <p:cNvGrpSpPr/>
          <p:nvPr/>
        </p:nvGrpSpPr>
        <p:grpSpPr>
          <a:xfrm>
            <a:off x="6499429" y="1537939"/>
            <a:ext cx="5069180" cy="960000"/>
            <a:chOff x="272481" y="1190845"/>
            <a:chExt cx="3801885" cy="720000"/>
          </a:xfrm>
        </p:grpSpPr>
        <p:sp>
          <p:nvSpPr>
            <p:cNvPr id="70" name="Oval 19">
              <a:extLst>
                <a:ext uri="{FF2B5EF4-FFF2-40B4-BE49-F238E27FC236}">
                  <a16:creationId xmlns:a16="http://schemas.microsoft.com/office/drawing/2014/main" id="{75ADD052-7270-C3F0-C490-608BC31063E4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55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  <p:grpSp>
          <p:nvGrpSpPr>
            <p:cNvPr id="71" name="Group 20">
              <a:extLst>
                <a:ext uri="{FF2B5EF4-FFF2-40B4-BE49-F238E27FC236}">
                  <a16:creationId xmlns:a16="http://schemas.microsoft.com/office/drawing/2014/main" id="{A882F246-E25C-443B-0112-025B06E7251F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72" name="TextBox 21">
                <a:extLst>
                  <a:ext uri="{FF2B5EF4-FFF2-40B4-BE49-F238E27FC236}">
                    <a16:creationId xmlns:a16="http://schemas.microsoft.com/office/drawing/2014/main" id="{1A51F4EF-9601-E437-D503-9E40FB0BB6B8}"/>
                  </a:ext>
                </a:extLst>
              </p:cNvPr>
              <p:cNvSpPr txBox="1"/>
              <p:nvPr/>
            </p:nvSpPr>
            <p:spPr>
              <a:xfrm>
                <a:off x="1161414" y="1339205"/>
                <a:ext cx="2912952" cy="3739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Obnovitelné zdroje energie </a:t>
                </a:r>
                <a:b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</a:b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 elektromobilita</a:t>
                </a:r>
              </a:p>
            </p:txBody>
          </p:sp>
          <p:cxnSp>
            <p:nvCxnSpPr>
              <p:cNvPr id="73" name="Straight Connector 22">
                <a:extLst>
                  <a:ext uri="{FF2B5EF4-FFF2-40B4-BE49-F238E27FC236}">
                    <a16:creationId xmlns:a16="http://schemas.microsoft.com/office/drawing/2014/main" id="{9571BD15-B4C0-EBC0-C517-3C8444F448A4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" name="Straight Connector 23">
                <a:extLst>
                  <a:ext uri="{FF2B5EF4-FFF2-40B4-BE49-F238E27FC236}">
                    <a16:creationId xmlns:a16="http://schemas.microsoft.com/office/drawing/2014/main" id="{2E1B13B6-5E61-0785-106F-3CA77E989548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75" name="Group 18">
            <a:extLst>
              <a:ext uri="{FF2B5EF4-FFF2-40B4-BE49-F238E27FC236}">
                <a16:creationId xmlns:a16="http://schemas.microsoft.com/office/drawing/2014/main" id="{8F4B4B21-EA23-8BDF-C3B9-6E0E2261DDB9}"/>
              </a:ext>
            </a:extLst>
          </p:cNvPr>
          <p:cNvGrpSpPr/>
          <p:nvPr/>
        </p:nvGrpSpPr>
        <p:grpSpPr>
          <a:xfrm>
            <a:off x="6499430" y="2973400"/>
            <a:ext cx="5069180" cy="960000"/>
            <a:chOff x="272481" y="1190845"/>
            <a:chExt cx="3801885" cy="720000"/>
          </a:xfrm>
        </p:grpSpPr>
        <p:sp>
          <p:nvSpPr>
            <p:cNvPr id="76" name="Oval 19">
              <a:extLst>
                <a:ext uri="{FF2B5EF4-FFF2-40B4-BE49-F238E27FC236}">
                  <a16:creationId xmlns:a16="http://schemas.microsoft.com/office/drawing/2014/main" id="{B4725344-6F48-1140-CC36-8E28B847680B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55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grpSp>
          <p:nvGrpSpPr>
            <p:cNvPr id="77" name="Group 20">
              <a:extLst>
                <a:ext uri="{FF2B5EF4-FFF2-40B4-BE49-F238E27FC236}">
                  <a16:creationId xmlns:a16="http://schemas.microsoft.com/office/drawing/2014/main" id="{6E0CEE87-F13D-A39D-6234-F9DC39F6CC0E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78" name="TextBox 21">
                <a:extLst>
                  <a:ext uri="{FF2B5EF4-FFF2-40B4-BE49-F238E27FC236}">
                    <a16:creationId xmlns:a16="http://schemas.microsoft.com/office/drawing/2014/main" id="{E88A412D-D3E0-40FF-F135-FF47643D188C}"/>
                  </a:ext>
                </a:extLst>
              </p:cNvPr>
              <p:cNvSpPr txBox="1"/>
              <p:nvPr/>
            </p:nvSpPr>
            <p:spPr>
              <a:xfrm>
                <a:off x="1161414" y="1339205"/>
                <a:ext cx="2912952" cy="3739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Ostatní směry rozvoje a s nimi spojená témata </a:t>
                </a:r>
              </a:p>
            </p:txBody>
          </p:sp>
          <p:cxnSp>
            <p:nvCxnSpPr>
              <p:cNvPr id="79" name="Straight Connector 22">
                <a:extLst>
                  <a:ext uri="{FF2B5EF4-FFF2-40B4-BE49-F238E27FC236}">
                    <a16:creationId xmlns:a16="http://schemas.microsoft.com/office/drawing/2014/main" id="{4E32B09B-3323-8B6E-F805-1927045ADB51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0" name="Straight Connector 23">
                <a:extLst>
                  <a:ext uri="{FF2B5EF4-FFF2-40B4-BE49-F238E27FC236}">
                    <a16:creationId xmlns:a16="http://schemas.microsoft.com/office/drawing/2014/main" id="{E403972B-531F-9713-D641-F48EA567FE91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81" name="Group 18">
            <a:extLst>
              <a:ext uri="{FF2B5EF4-FFF2-40B4-BE49-F238E27FC236}">
                <a16:creationId xmlns:a16="http://schemas.microsoft.com/office/drawing/2014/main" id="{AAD1EF63-70EF-DD68-3146-555A56458EF4}"/>
              </a:ext>
            </a:extLst>
          </p:cNvPr>
          <p:cNvGrpSpPr/>
          <p:nvPr/>
        </p:nvGrpSpPr>
        <p:grpSpPr>
          <a:xfrm>
            <a:off x="623391" y="4557232"/>
            <a:ext cx="5069180" cy="960000"/>
            <a:chOff x="272481" y="1190845"/>
            <a:chExt cx="3801885" cy="720000"/>
          </a:xfrm>
        </p:grpSpPr>
        <p:sp>
          <p:nvSpPr>
            <p:cNvPr id="82" name="Oval 19">
              <a:extLst>
                <a:ext uri="{FF2B5EF4-FFF2-40B4-BE49-F238E27FC236}">
                  <a16:creationId xmlns:a16="http://schemas.microsoft.com/office/drawing/2014/main" id="{6AA04121-D48A-1477-20E4-7923B36866B0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2400" b="1" kern="0" dirty="0">
                  <a:solidFill>
                    <a:srgbClr val="002554"/>
                  </a:solidFill>
                  <a:latin typeface="Arial" panose="020B0604020202020204"/>
                  <a:cs typeface="Arial" panose="020B0604020202020204" pitchFamily="34" charset="0"/>
                </a:rPr>
                <a:t>16</a:t>
              </a:r>
              <a:endParaRPr kumimoji="0" lang="cs-CZ" sz="2400" b="1" i="0" u="none" strike="noStrike" kern="0" cap="none" spc="0" normalizeH="0" baseline="0" noProof="0" dirty="0">
                <a:ln>
                  <a:noFill/>
                </a:ln>
                <a:solidFill>
                  <a:srgbClr val="00255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83" name="Group 20">
              <a:extLst>
                <a:ext uri="{FF2B5EF4-FFF2-40B4-BE49-F238E27FC236}">
                  <a16:creationId xmlns:a16="http://schemas.microsoft.com/office/drawing/2014/main" id="{21700840-21B8-A709-891F-EC52E65E4C51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84" name="TextBox 21">
                <a:extLst>
                  <a:ext uri="{FF2B5EF4-FFF2-40B4-BE49-F238E27FC236}">
                    <a16:creationId xmlns:a16="http://schemas.microsoft.com/office/drawing/2014/main" id="{32623FED-CB10-564F-2622-C0B4829F91F6}"/>
                  </a:ext>
                </a:extLst>
              </p:cNvPr>
              <p:cNvSpPr txBox="1"/>
              <p:nvPr/>
            </p:nvSpPr>
            <p:spPr>
              <a:xfrm>
                <a:off x="1161414" y="1429205"/>
                <a:ext cx="2912952" cy="193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b="1" kern="0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Udržitelnost</a:t>
                </a:r>
                <a:endParaRPr kumimoji="0" lang="cs-CZ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  <p:cxnSp>
            <p:nvCxnSpPr>
              <p:cNvPr id="85" name="Straight Connector 22">
                <a:extLst>
                  <a:ext uri="{FF2B5EF4-FFF2-40B4-BE49-F238E27FC236}">
                    <a16:creationId xmlns:a16="http://schemas.microsoft.com/office/drawing/2014/main" id="{F34E7845-B4B2-92A4-E876-2D67E7CA7D79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" name="Straight Connector 23">
                <a:extLst>
                  <a:ext uri="{FF2B5EF4-FFF2-40B4-BE49-F238E27FC236}">
                    <a16:creationId xmlns:a16="http://schemas.microsoft.com/office/drawing/2014/main" id="{9FB669A3-79EA-14B4-10C4-61ED9F057C86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87" name="Group 18">
            <a:extLst>
              <a:ext uri="{FF2B5EF4-FFF2-40B4-BE49-F238E27FC236}">
                <a16:creationId xmlns:a16="http://schemas.microsoft.com/office/drawing/2014/main" id="{4714CCC2-D4DB-208F-A271-EC0AFCEED85F}"/>
              </a:ext>
            </a:extLst>
          </p:cNvPr>
          <p:cNvGrpSpPr/>
          <p:nvPr/>
        </p:nvGrpSpPr>
        <p:grpSpPr>
          <a:xfrm>
            <a:off x="6499428" y="4567099"/>
            <a:ext cx="5069180" cy="960000"/>
            <a:chOff x="272481" y="1190845"/>
            <a:chExt cx="3801885" cy="720000"/>
          </a:xfrm>
        </p:grpSpPr>
        <p:sp>
          <p:nvSpPr>
            <p:cNvPr id="88" name="Oval 19">
              <a:extLst>
                <a:ext uri="{FF2B5EF4-FFF2-40B4-BE49-F238E27FC236}">
                  <a16:creationId xmlns:a16="http://schemas.microsoft.com/office/drawing/2014/main" id="{3CCC44CF-7269-88E2-25A6-8CBF0BDE6600}"/>
                </a:ext>
              </a:extLst>
            </p:cNvPr>
            <p:cNvSpPr/>
            <p:nvPr/>
          </p:nvSpPr>
          <p:spPr>
            <a:xfrm>
              <a:off x="272481" y="1190845"/>
              <a:ext cx="720000" cy="720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55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29</a:t>
              </a:r>
            </a:p>
          </p:txBody>
        </p:sp>
        <p:grpSp>
          <p:nvGrpSpPr>
            <p:cNvPr id="89" name="Group 20">
              <a:extLst>
                <a:ext uri="{FF2B5EF4-FFF2-40B4-BE49-F238E27FC236}">
                  <a16:creationId xmlns:a16="http://schemas.microsoft.com/office/drawing/2014/main" id="{A43D8267-8443-4BA8-AB45-82C1A46662C1}"/>
                </a:ext>
              </a:extLst>
            </p:cNvPr>
            <p:cNvGrpSpPr/>
            <p:nvPr/>
          </p:nvGrpSpPr>
          <p:grpSpPr>
            <a:xfrm>
              <a:off x="1161413" y="1304068"/>
              <a:ext cx="2912953" cy="493554"/>
              <a:chOff x="1161413" y="1276518"/>
              <a:chExt cx="2912953" cy="493554"/>
            </a:xfrm>
          </p:grpSpPr>
          <p:sp>
            <p:nvSpPr>
              <p:cNvPr id="90" name="TextBox 21">
                <a:extLst>
                  <a:ext uri="{FF2B5EF4-FFF2-40B4-BE49-F238E27FC236}">
                    <a16:creationId xmlns:a16="http://schemas.microsoft.com/office/drawing/2014/main" id="{E8026D4F-8719-90A7-6CC8-57D9E17A4560}"/>
                  </a:ext>
                </a:extLst>
              </p:cNvPr>
              <p:cNvSpPr txBox="1"/>
              <p:nvPr/>
            </p:nvSpPr>
            <p:spPr>
              <a:xfrm>
                <a:off x="1161414" y="1429205"/>
                <a:ext cx="2912952" cy="193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Struktura vzorku</a:t>
                </a:r>
              </a:p>
            </p:txBody>
          </p:sp>
          <p:cxnSp>
            <p:nvCxnSpPr>
              <p:cNvPr id="91" name="Straight Connector 22">
                <a:extLst>
                  <a:ext uri="{FF2B5EF4-FFF2-40B4-BE49-F238E27FC236}">
                    <a16:creationId xmlns:a16="http://schemas.microsoft.com/office/drawing/2014/main" id="{8FA541B3-CCCD-EBD6-A6A3-DCBEB9592E0B}"/>
                  </a:ext>
                </a:extLst>
              </p:cNvPr>
              <p:cNvCxnSpPr/>
              <p:nvPr/>
            </p:nvCxnSpPr>
            <p:spPr>
              <a:xfrm>
                <a:off x="1161413" y="1276518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" name="Straight Connector 23">
                <a:extLst>
                  <a:ext uri="{FF2B5EF4-FFF2-40B4-BE49-F238E27FC236}">
                    <a16:creationId xmlns:a16="http://schemas.microsoft.com/office/drawing/2014/main" id="{0049CF07-D5CB-D45E-72A9-8363AC9ACEAD}"/>
                  </a:ext>
                </a:extLst>
              </p:cNvPr>
              <p:cNvCxnSpPr/>
              <p:nvPr/>
            </p:nvCxnSpPr>
            <p:spPr>
              <a:xfrm>
                <a:off x="1161413" y="1770072"/>
                <a:ext cx="29129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889061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174B64A-AB98-F83C-6D06-3F1DE863E51C}"/>
              </a:ext>
            </a:extLst>
          </p:cNvPr>
          <p:cNvSpPr/>
          <p:nvPr/>
        </p:nvSpPr>
        <p:spPr>
          <a:xfrm>
            <a:off x="0" y="0"/>
            <a:ext cx="2079812" cy="6858000"/>
          </a:xfrm>
          <a:prstGeom prst="rect">
            <a:avLst/>
          </a:prstGeom>
          <a:solidFill>
            <a:srgbClr val="14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41414"/>
              </a:solidFill>
            </a:endParaRPr>
          </a:p>
        </p:txBody>
      </p:sp>
      <p:pic>
        <p:nvPicPr>
          <p:cNvPr id="3" name="Obrázek 2" descr="Obsah obrázku tma, světlo, Fraktální umění&#10;&#10;Popis byl vytvořen automaticky">
            <a:extLst>
              <a:ext uri="{FF2B5EF4-FFF2-40B4-BE49-F238E27FC236}">
                <a16:creationId xmlns:a16="http://schemas.microsoft.com/office/drawing/2014/main" id="{4643B1CE-C68F-81EA-4C82-7A3865244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Shrnutí výsledků</a:t>
            </a:r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E72A414-B5EF-70ED-0081-412226AF0285}"/>
              </a:ext>
            </a:extLst>
          </p:cNvPr>
          <p:cNvSpPr/>
          <p:nvPr/>
        </p:nvSpPr>
        <p:spPr>
          <a:xfrm>
            <a:off x="0" y="-1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19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cs-CZ" dirty="0"/>
              <a:t>INOVACE PRO EFEKTIVITU: HLAVNÍ ZÁVĚRY 1/2</a:t>
            </a:r>
          </a:p>
        </p:txBody>
      </p:sp>
      <p:sp>
        <p:nvSpPr>
          <p:cNvPr id="12" name="Zástupný symbol pro obsah 3">
            <a:extLst>
              <a:ext uri="{FF2B5EF4-FFF2-40B4-BE49-F238E27FC236}">
                <a16:creationId xmlns:a16="http://schemas.microsoft.com/office/drawing/2014/main" id="{F1544787-BDF3-42ED-AAB5-4E20D782C97B}"/>
              </a:ext>
            </a:extLst>
          </p:cNvPr>
          <p:cNvSpPr txBox="1">
            <a:spLocks/>
          </p:cNvSpPr>
          <p:nvPr/>
        </p:nvSpPr>
        <p:spPr>
          <a:xfrm>
            <a:off x="1591201" y="1229687"/>
            <a:ext cx="10009128" cy="4857348"/>
          </a:xfrm>
          <a:prstGeom prst="rect">
            <a:avLst/>
          </a:prstGeom>
        </p:spPr>
        <p:txBody>
          <a:bodyPr lIns="0" tIns="0" rIns="0" bIns="0"/>
          <a:lstStyle>
            <a:lvl1pPr marL="380990" indent="-38099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1749" indent="-26880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2207" indent="-239173" algn="l" defTabSz="1219140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67850" indent="-239173" algn="l" defTabSz="1219140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74306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cs-CZ" sz="1700" b="1" dirty="0"/>
              <a:t>Jako </a:t>
            </a:r>
            <a:r>
              <a:rPr lang="cs-CZ" sz="1700" b="1" dirty="0">
                <a:solidFill>
                  <a:schemeClr val="accent3"/>
                </a:solidFill>
              </a:rPr>
              <a:t>nejslibnější technologie pro budoucí růst a konkurenceschopnost </a:t>
            </a:r>
            <a:r>
              <a:rPr lang="cs-CZ" sz="1700" b="1" dirty="0"/>
              <a:t>jsou dle malých </a:t>
            </a:r>
            <a:br>
              <a:rPr lang="cs-CZ" sz="1700" b="1" dirty="0"/>
            </a:br>
            <a:r>
              <a:rPr lang="cs-CZ" sz="1700" b="1" dirty="0"/>
              <a:t>a středních podniků </a:t>
            </a:r>
            <a:r>
              <a:rPr lang="cs-CZ" sz="1700" b="1" dirty="0">
                <a:solidFill>
                  <a:schemeClr val="accent3"/>
                </a:solidFill>
              </a:rPr>
              <a:t>pokročilá robotika a automatizace </a:t>
            </a:r>
            <a:r>
              <a:rPr lang="cs-CZ" sz="1700" b="1" dirty="0"/>
              <a:t>(častěji udávají firmy z oboru výroby </a:t>
            </a:r>
            <a:br>
              <a:rPr lang="cs-CZ" sz="1700" b="1" dirty="0"/>
            </a:br>
            <a:r>
              <a:rPr lang="cs-CZ" sz="1700" b="1" dirty="0"/>
              <a:t>či průmyslu) společně s </a:t>
            </a:r>
            <a:r>
              <a:rPr lang="cs-CZ" sz="1700" b="1" dirty="0">
                <a:solidFill>
                  <a:schemeClr val="accent3"/>
                </a:solidFill>
              </a:rPr>
              <a:t>umělou inteligencí a strojovým učením</a:t>
            </a:r>
            <a:r>
              <a:rPr lang="cs-CZ" sz="1700" b="1" dirty="0"/>
              <a:t>. 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chemeClr val="accent3"/>
                </a:solidFill>
              </a:rPr>
              <a:t>Dvě třetiny firem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financují</a:t>
            </a:r>
            <a:r>
              <a:rPr lang="cs-CZ" sz="1700" b="1" dirty="0"/>
              <a:t> technologické novinky </a:t>
            </a:r>
            <a:r>
              <a:rPr lang="cs-CZ" sz="1700" b="1" dirty="0">
                <a:solidFill>
                  <a:schemeClr val="accent3"/>
                </a:solidFill>
              </a:rPr>
              <a:t>z vlastních zdrojů</a:t>
            </a:r>
            <a:r>
              <a:rPr lang="cs-CZ" sz="1700" b="1" dirty="0"/>
              <a:t>. Ty, které mají </a:t>
            </a:r>
            <a:r>
              <a:rPr lang="cs-CZ" sz="1700" b="1" dirty="0">
                <a:solidFill>
                  <a:schemeClr val="accent3"/>
                </a:solidFill>
              </a:rPr>
              <a:t>50 až 249 zaměstnanců</a:t>
            </a:r>
            <a:r>
              <a:rPr lang="cs-CZ" sz="1700" b="1" dirty="0"/>
              <a:t>, v polovině případů využívají </a:t>
            </a:r>
            <a:r>
              <a:rPr lang="cs-CZ" sz="1700" b="1" dirty="0">
                <a:solidFill>
                  <a:schemeClr val="accent3"/>
                </a:solidFill>
              </a:rPr>
              <a:t>dotace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rgbClr val="E87722"/>
                </a:solidFill>
              </a:rPr>
              <a:t>Polovina firem </a:t>
            </a:r>
            <a:r>
              <a:rPr lang="cs-CZ" sz="1700" b="1" dirty="0"/>
              <a:t>udává, že by své podnikání mohly </a:t>
            </a:r>
            <a:r>
              <a:rPr lang="cs-CZ" sz="1700" b="1" dirty="0">
                <a:solidFill>
                  <a:srgbClr val="E87722"/>
                </a:solidFill>
              </a:rPr>
              <a:t>směřovat k udržitelnosti </a:t>
            </a:r>
            <a:r>
              <a:rPr lang="cs-CZ" sz="1700" b="1" dirty="0"/>
              <a:t>skrze </a:t>
            </a:r>
            <a:r>
              <a:rPr lang="cs-CZ" sz="1700" b="1" dirty="0">
                <a:solidFill>
                  <a:srgbClr val="E87722"/>
                </a:solidFill>
              </a:rPr>
              <a:t>investice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do obnovitelných zdrojů energetiky </a:t>
            </a:r>
            <a:r>
              <a:rPr lang="cs-CZ" sz="1700" b="1" dirty="0"/>
              <a:t>(častěji ty z oboru výroby či průmyslu) a také </a:t>
            </a:r>
            <a:r>
              <a:rPr lang="cs-CZ" sz="1700" b="1" dirty="0">
                <a:solidFill>
                  <a:srgbClr val="E87722"/>
                </a:solidFill>
              </a:rPr>
              <a:t>podporou ekologického povědomí </a:t>
            </a:r>
            <a:r>
              <a:rPr lang="cs-CZ" sz="1700" b="1" dirty="0"/>
              <a:t>mezi zaměstnanci a zákazníky.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rgbClr val="E87722"/>
                </a:solidFill>
              </a:rPr>
              <a:t>Dvě třetiny firem </a:t>
            </a:r>
            <a:r>
              <a:rPr lang="cs-CZ" sz="1700" b="1" dirty="0"/>
              <a:t>už </a:t>
            </a:r>
            <a:r>
              <a:rPr lang="cs-CZ" sz="1700" b="1" dirty="0">
                <a:solidFill>
                  <a:srgbClr val="E87722"/>
                </a:solidFill>
              </a:rPr>
              <a:t>využívají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nebo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zvažují</a:t>
            </a:r>
            <a:r>
              <a:rPr lang="cs-CZ" sz="1700" b="1" dirty="0"/>
              <a:t> adopci </a:t>
            </a:r>
            <a:r>
              <a:rPr lang="cs-CZ" sz="1700" b="1" dirty="0">
                <a:solidFill>
                  <a:srgbClr val="E87722"/>
                </a:solidFill>
              </a:rPr>
              <a:t>obnovitelné energie </a:t>
            </a:r>
            <a:r>
              <a:rPr lang="cs-CZ" sz="1700" b="1" dirty="0"/>
              <a:t>pro své operace nebo služby, což je trend, který je </a:t>
            </a:r>
            <a:r>
              <a:rPr lang="cs-CZ" sz="1700" b="1" dirty="0">
                <a:solidFill>
                  <a:srgbClr val="E87722"/>
                </a:solidFill>
              </a:rPr>
              <a:t>výraznější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u firem s 50 až 249 zaměstnanci </a:t>
            </a:r>
            <a:r>
              <a:rPr lang="cs-CZ" sz="1700" b="1" dirty="0"/>
              <a:t>a také u těch, které svým působením spadají do oboru </a:t>
            </a:r>
            <a:r>
              <a:rPr lang="cs-CZ" sz="1700" b="1" dirty="0">
                <a:solidFill>
                  <a:srgbClr val="E87722"/>
                </a:solidFill>
              </a:rPr>
              <a:t>výroby či průmyslu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rgbClr val="E87722"/>
                </a:solidFill>
              </a:rPr>
              <a:t>Dvě pětiny podniků</a:t>
            </a:r>
            <a:r>
              <a:rPr lang="cs-CZ" sz="1700" b="1" dirty="0"/>
              <a:t> s </a:t>
            </a:r>
            <a:r>
              <a:rPr lang="cs-CZ" sz="1700" b="1" dirty="0">
                <a:solidFill>
                  <a:srgbClr val="E87722"/>
                </a:solidFill>
              </a:rPr>
              <a:t>50 až 249 zaměstnanci</a:t>
            </a:r>
            <a:r>
              <a:rPr lang="cs-CZ" sz="1700" b="1" dirty="0"/>
              <a:t> a také ty z </a:t>
            </a:r>
            <a:r>
              <a:rPr lang="cs-CZ" sz="1700" b="1" dirty="0">
                <a:solidFill>
                  <a:srgbClr val="E87722"/>
                </a:solidFill>
              </a:rPr>
              <a:t>oboru výroby či průmyslu </a:t>
            </a:r>
            <a:r>
              <a:rPr lang="cs-CZ" sz="1700" b="1" dirty="0"/>
              <a:t>se domnívají, že </a:t>
            </a:r>
            <a:r>
              <a:rPr lang="cs-CZ" sz="1700" b="1" dirty="0">
                <a:solidFill>
                  <a:srgbClr val="E87722"/>
                </a:solidFill>
              </a:rPr>
              <a:t>elektromobilita</a:t>
            </a:r>
            <a:r>
              <a:rPr lang="cs-CZ" sz="1700" b="1" dirty="0"/>
              <a:t> může </a:t>
            </a:r>
            <a:r>
              <a:rPr lang="cs-CZ" sz="1700" b="1" dirty="0">
                <a:solidFill>
                  <a:srgbClr val="E87722"/>
                </a:solidFill>
              </a:rPr>
              <a:t>pomoci</a:t>
            </a:r>
            <a:r>
              <a:rPr lang="cs-CZ" sz="1700" b="1" dirty="0"/>
              <a:t> jejich </a:t>
            </a:r>
            <a:r>
              <a:rPr lang="cs-CZ" sz="1700" b="1" dirty="0">
                <a:solidFill>
                  <a:srgbClr val="E87722"/>
                </a:solidFill>
              </a:rPr>
              <a:t>udržitelnému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podnikání</a:t>
            </a:r>
            <a:r>
              <a:rPr lang="cs-CZ" sz="1700" b="1" dirty="0"/>
              <a:t> a </a:t>
            </a:r>
            <a:r>
              <a:rPr lang="cs-CZ" sz="1700" b="1" dirty="0">
                <a:solidFill>
                  <a:srgbClr val="E87722"/>
                </a:solidFill>
              </a:rPr>
              <a:t>již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tak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postupují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endParaRPr lang="cs-CZ" sz="1700" b="1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6</a:t>
            </a:fld>
            <a:r>
              <a:rPr lang="en-GB" dirty="0"/>
              <a:t>  </a:t>
            </a: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362A4788-EFC7-0883-A24F-BAE22ED4802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Inovace pro efektivitu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| 03/2024</a:t>
            </a:r>
          </a:p>
        </p:txBody>
      </p:sp>
      <p:pic>
        <p:nvPicPr>
          <p:cNvPr id="16" name="Grafický objekt 15" descr="Robot se souvislou výplní">
            <a:extLst>
              <a:ext uri="{FF2B5EF4-FFF2-40B4-BE49-F238E27FC236}">
                <a16:creationId xmlns:a16="http://schemas.microsoft.com/office/drawing/2014/main" id="{9F9BD35C-792E-3778-4244-7E8AC1E798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671" y="1276038"/>
            <a:ext cx="720000" cy="720000"/>
          </a:xfrm>
          <a:prstGeom prst="rect">
            <a:avLst/>
          </a:prstGeom>
        </p:spPr>
      </p:pic>
      <p:pic>
        <p:nvPicPr>
          <p:cNvPr id="3" name="Grafický objekt 2" descr="Prasátko – kasička se souvislou výplní">
            <a:extLst>
              <a:ext uri="{FF2B5EF4-FFF2-40B4-BE49-F238E27FC236}">
                <a16:creationId xmlns:a16="http://schemas.microsoft.com/office/drawing/2014/main" id="{DA615011-BDCD-788C-8425-6CE023891CF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671" y="2243688"/>
            <a:ext cx="720000" cy="720000"/>
          </a:xfrm>
          <a:prstGeom prst="rect">
            <a:avLst/>
          </a:prstGeom>
        </p:spPr>
      </p:pic>
      <p:pic>
        <p:nvPicPr>
          <p:cNvPr id="5" name="Grafický objekt 4" descr="Rostlina se souvislou výplní">
            <a:extLst>
              <a:ext uri="{FF2B5EF4-FFF2-40B4-BE49-F238E27FC236}">
                <a16:creationId xmlns:a16="http://schemas.microsoft.com/office/drawing/2014/main" id="{22C17FD3-B8A0-7A5B-F01B-F497B5D38E6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671" y="3292386"/>
            <a:ext cx="720000" cy="720000"/>
          </a:xfrm>
          <a:prstGeom prst="rect">
            <a:avLst/>
          </a:prstGeom>
        </p:spPr>
      </p:pic>
      <p:pic>
        <p:nvPicPr>
          <p:cNvPr id="8" name="Grafický objekt 7" descr="Obnovitelný zdroj energie se souvislou výplní">
            <a:extLst>
              <a:ext uri="{FF2B5EF4-FFF2-40B4-BE49-F238E27FC236}">
                <a16:creationId xmlns:a16="http://schemas.microsoft.com/office/drawing/2014/main" id="{6A6AB716-10F5-BDC2-58B7-EF23B514B5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671" y="4429465"/>
            <a:ext cx="720000" cy="720000"/>
          </a:xfrm>
          <a:prstGeom prst="rect">
            <a:avLst/>
          </a:prstGeom>
        </p:spPr>
      </p:pic>
      <p:pic>
        <p:nvPicPr>
          <p:cNvPr id="9" name="Grafický objekt 8" descr="Elektromobil se souvislou výplní">
            <a:extLst>
              <a:ext uri="{FF2B5EF4-FFF2-40B4-BE49-F238E27FC236}">
                <a16:creationId xmlns:a16="http://schemas.microsoft.com/office/drawing/2014/main" id="{D6A1EA22-F1B4-C0D4-559F-B9E6AB30E8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671" y="543928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1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8F4A-2CCC-6DFF-2C9D-07015DA3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13F92DC7-F623-9D42-42EF-7827D0F86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cs-CZ" dirty="0"/>
              <a:t>INOVACE PRO EFEKTIVITU: HLAVNÍ ZÁVĚRY 2/2</a:t>
            </a:r>
          </a:p>
        </p:txBody>
      </p:sp>
      <p:sp>
        <p:nvSpPr>
          <p:cNvPr id="12" name="Zástupný symbol pro obsah 3">
            <a:extLst>
              <a:ext uri="{FF2B5EF4-FFF2-40B4-BE49-F238E27FC236}">
                <a16:creationId xmlns:a16="http://schemas.microsoft.com/office/drawing/2014/main" id="{CE8120BC-0C9C-2DF4-0011-31AA86C90847}"/>
              </a:ext>
            </a:extLst>
          </p:cNvPr>
          <p:cNvSpPr txBox="1">
            <a:spLocks/>
          </p:cNvSpPr>
          <p:nvPr/>
        </p:nvSpPr>
        <p:spPr>
          <a:xfrm>
            <a:off x="1591201" y="1229687"/>
            <a:ext cx="10009128" cy="4857348"/>
          </a:xfrm>
          <a:prstGeom prst="rect">
            <a:avLst/>
          </a:prstGeom>
        </p:spPr>
        <p:txBody>
          <a:bodyPr lIns="0" tIns="0" rIns="0" bIns="0"/>
          <a:lstStyle>
            <a:lvl1pPr marL="380990" indent="-38099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1749" indent="-26880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2207" indent="-239173" algn="l" defTabSz="1219140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67850" indent="-239173" algn="l" defTabSz="1219140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74306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cs-CZ" sz="1700" b="1" dirty="0">
                <a:solidFill>
                  <a:srgbClr val="E87722"/>
                </a:solidFill>
              </a:rPr>
              <a:t>Třetina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firem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nepodniká</a:t>
            </a:r>
            <a:r>
              <a:rPr lang="cs-CZ" sz="1700" b="1" dirty="0"/>
              <a:t> žádné specifické </a:t>
            </a:r>
            <a:r>
              <a:rPr lang="cs-CZ" sz="1700" b="1" dirty="0">
                <a:solidFill>
                  <a:srgbClr val="E87722"/>
                </a:solidFill>
              </a:rPr>
              <a:t>kroky</a:t>
            </a:r>
            <a:r>
              <a:rPr lang="cs-CZ" sz="1700" b="1" dirty="0"/>
              <a:t> v reakci na aktuální trendy jako je </a:t>
            </a:r>
            <a:r>
              <a:rPr lang="cs-CZ" sz="1700" b="1" dirty="0">
                <a:solidFill>
                  <a:srgbClr val="E87722"/>
                </a:solidFill>
              </a:rPr>
              <a:t>elektromobilita</a:t>
            </a:r>
            <a:r>
              <a:rPr lang="cs-CZ" sz="1700" b="1" dirty="0"/>
              <a:t> a </a:t>
            </a:r>
            <a:r>
              <a:rPr lang="cs-CZ" sz="1700" b="1" dirty="0">
                <a:solidFill>
                  <a:srgbClr val="E87722"/>
                </a:solidFill>
              </a:rPr>
              <a:t>obnovitelné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zdroje</a:t>
            </a:r>
            <a:r>
              <a:rPr lang="cs-CZ" sz="1700" b="1" dirty="0"/>
              <a:t>, </a:t>
            </a:r>
            <a:r>
              <a:rPr lang="cs-CZ" sz="1700" b="1" dirty="0">
                <a:solidFill>
                  <a:srgbClr val="E87722"/>
                </a:solidFill>
              </a:rPr>
              <a:t>častěji</a:t>
            </a:r>
            <a:r>
              <a:rPr lang="cs-CZ" sz="1700" b="1" dirty="0"/>
              <a:t> pak ty se </a:t>
            </a:r>
            <a:r>
              <a:rPr lang="cs-CZ" sz="1700" b="1" dirty="0">
                <a:solidFill>
                  <a:srgbClr val="E87722"/>
                </a:solidFill>
              </a:rPr>
              <a:t>4 až 49 zaměstnanci</a:t>
            </a:r>
            <a:r>
              <a:rPr lang="cs-CZ" sz="1700" b="1" dirty="0"/>
              <a:t> a ty ze sektoru </a:t>
            </a:r>
            <a:r>
              <a:rPr lang="cs-CZ" sz="1700" b="1" dirty="0">
                <a:solidFill>
                  <a:srgbClr val="E87722"/>
                </a:solidFill>
              </a:rPr>
              <a:t>služeb</a:t>
            </a:r>
            <a:r>
              <a:rPr lang="cs-CZ" sz="1700" b="1" dirty="0"/>
              <a:t>.</a:t>
            </a:r>
            <a:endParaRPr lang="cs-CZ" sz="1700" b="1" dirty="0">
              <a:solidFill>
                <a:srgbClr val="E87722"/>
              </a:solidFill>
            </a:endParaRPr>
          </a:p>
          <a:p>
            <a:pPr marL="0" indent="0" fontAlgn="ctr">
              <a:buNone/>
            </a:pPr>
            <a:endParaRPr lang="cs-CZ" sz="1700" b="1" dirty="0">
              <a:solidFill>
                <a:srgbClr val="E87722"/>
              </a:solidFill>
            </a:endParaRPr>
          </a:p>
          <a:p>
            <a:pPr marL="0" indent="0" fontAlgn="ctr">
              <a:buNone/>
            </a:pPr>
            <a:r>
              <a:rPr lang="cs-CZ" sz="1700" b="1" dirty="0">
                <a:solidFill>
                  <a:srgbClr val="E87722"/>
                </a:solidFill>
              </a:rPr>
              <a:t>Tři čtvrtiny</a:t>
            </a:r>
            <a:r>
              <a:rPr lang="cs-CZ" sz="1700" b="1" dirty="0"/>
              <a:t> podniků </a:t>
            </a:r>
            <a:r>
              <a:rPr lang="cs-CZ" sz="1700" b="1" dirty="0">
                <a:solidFill>
                  <a:srgbClr val="E87722"/>
                </a:solidFill>
              </a:rPr>
              <a:t>neinvestují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do start-upů</a:t>
            </a:r>
            <a:r>
              <a:rPr lang="cs-CZ" sz="1700" b="1" dirty="0"/>
              <a:t> a ani o tom neuvažují. Nejčastěji z důvodu, </a:t>
            </a:r>
            <a:br>
              <a:rPr lang="cs-CZ" sz="1700" b="1" dirty="0"/>
            </a:br>
            <a:r>
              <a:rPr lang="cs-CZ" sz="1700" b="1" dirty="0"/>
              <a:t>že </a:t>
            </a:r>
            <a:r>
              <a:rPr lang="cs-CZ" sz="1700" b="1" dirty="0">
                <a:solidFill>
                  <a:srgbClr val="E87722"/>
                </a:solidFill>
              </a:rPr>
              <a:t>nedisponují</a:t>
            </a:r>
            <a:r>
              <a:rPr lang="cs-CZ" sz="1700" b="1" dirty="0"/>
              <a:t> dostatečnými </a:t>
            </a:r>
            <a:r>
              <a:rPr lang="cs-CZ" sz="1700" b="1" dirty="0">
                <a:solidFill>
                  <a:srgbClr val="E87722"/>
                </a:solidFill>
              </a:rPr>
              <a:t>finančními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prostředky</a:t>
            </a:r>
            <a:r>
              <a:rPr lang="cs-CZ" sz="1700" b="1" dirty="0"/>
              <a:t> nebo že v </a:t>
            </a:r>
            <a:r>
              <a:rPr lang="cs-CZ" sz="1700" b="1" dirty="0">
                <a:solidFill>
                  <a:srgbClr val="E87722"/>
                </a:solidFill>
              </a:rPr>
              <a:t>investici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nevidí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přidanou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rgbClr val="E87722"/>
                </a:solidFill>
              </a:rPr>
              <a:t>hodnotu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chemeClr val="accent3"/>
                </a:solidFill>
              </a:rPr>
              <a:t>Dvě třetiny podniků revidují</a:t>
            </a:r>
            <a:r>
              <a:rPr lang="cs-CZ" sz="1700" b="1" dirty="0"/>
              <a:t> své </a:t>
            </a:r>
            <a:r>
              <a:rPr lang="cs-CZ" sz="1700" b="1" dirty="0">
                <a:solidFill>
                  <a:schemeClr val="accent3"/>
                </a:solidFill>
              </a:rPr>
              <a:t>technologické procesy alespoň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jednou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za dva až tři roky</a:t>
            </a:r>
            <a:r>
              <a:rPr lang="cs-CZ" sz="1700" b="1" dirty="0"/>
              <a:t>, </a:t>
            </a:r>
            <a:r>
              <a:rPr lang="cs-CZ" sz="1700" b="1" dirty="0">
                <a:solidFill>
                  <a:schemeClr val="accent3"/>
                </a:solidFill>
              </a:rPr>
              <a:t>čtvrtina</a:t>
            </a:r>
            <a:r>
              <a:rPr lang="cs-CZ" sz="1700" b="1" dirty="0"/>
              <a:t> tak činí </a:t>
            </a:r>
            <a:r>
              <a:rPr lang="cs-CZ" sz="1700" b="1" dirty="0">
                <a:solidFill>
                  <a:schemeClr val="accent3"/>
                </a:solidFill>
              </a:rPr>
              <a:t>každý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rok</a:t>
            </a:r>
            <a:r>
              <a:rPr lang="cs-CZ" sz="1700" b="1" dirty="0"/>
              <a:t>. Výrazně </a:t>
            </a:r>
            <a:r>
              <a:rPr lang="cs-CZ" sz="1700" b="1" dirty="0">
                <a:solidFill>
                  <a:schemeClr val="accent3"/>
                </a:solidFill>
              </a:rPr>
              <a:t>častěji</a:t>
            </a:r>
            <a:r>
              <a:rPr lang="cs-CZ" sz="1700" b="1" dirty="0"/>
              <a:t> je pak revidují </a:t>
            </a:r>
            <a:r>
              <a:rPr lang="cs-CZ" sz="1700" b="1" dirty="0">
                <a:solidFill>
                  <a:schemeClr val="accent3"/>
                </a:solidFill>
              </a:rPr>
              <a:t>firmy s 50 až 249 zaměstnanci </a:t>
            </a:r>
            <a:br>
              <a:rPr lang="cs-CZ" sz="1700" b="1" dirty="0">
                <a:solidFill>
                  <a:schemeClr val="accent3"/>
                </a:solidFill>
              </a:rPr>
            </a:br>
            <a:r>
              <a:rPr lang="cs-CZ" sz="1700" b="1" dirty="0"/>
              <a:t>a také ty ze sektoru </a:t>
            </a:r>
            <a:r>
              <a:rPr lang="cs-CZ" sz="1700" b="1" dirty="0">
                <a:solidFill>
                  <a:schemeClr val="accent3"/>
                </a:solidFill>
              </a:rPr>
              <a:t>výroby či průmyslu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r>
              <a:rPr lang="cs-CZ" sz="1700" b="1" dirty="0">
                <a:solidFill>
                  <a:schemeClr val="accent3"/>
                </a:solidFill>
              </a:rPr>
              <a:t>Polovina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firem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s 50 až 249 zaměstnanci</a:t>
            </a:r>
            <a:r>
              <a:rPr lang="cs-CZ" sz="1700" b="1" dirty="0"/>
              <a:t> společně s těmi z </a:t>
            </a:r>
            <a:r>
              <a:rPr lang="cs-CZ" sz="1700" b="1" dirty="0">
                <a:solidFill>
                  <a:schemeClr val="accent3"/>
                </a:solidFill>
              </a:rPr>
              <a:t>oblasti výroby či průmyslu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má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zkušenost</a:t>
            </a:r>
            <a:r>
              <a:rPr lang="cs-CZ" sz="1700" b="1" dirty="0"/>
              <a:t> s </a:t>
            </a:r>
            <a:r>
              <a:rPr lang="cs-CZ" sz="1700" b="1" dirty="0">
                <a:solidFill>
                  <a:schemeClr val="accent3"/>
                </a:solidFill>
              </a:rPr>
              <a:t>ochranou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inovativních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řešení</a:t>
            </a:r>
            <a:r>
              <a:rPr lang="cs-CZ" sz="1700" b="1" dirty="0"/>
              <a:t> pomocí ochrany průmyslových práv. </a:t>
            </a:r>
            <a:r>
              <a:rPr lang="cs-CZ" sz="1700" b="1" dirty="0">
                <a:solidFill>
                  <a:schemeClr val="accent3"/>
                </a:solidFill>
              </a:rPr>
              <a:t>Nejméně</a:t>
            </a:r>
            <a:r>
              <a:rPr lang="cs-CZ" sz="1700" b="1" dirty="0"/>
              <a:t> </a:t>
            </a:r>
            <a:r>
              <a:rPr lang="cs-CZ" sz="1700" b="1" dirty="0">
                <a:solidFill>
                  <a:schemeClr val="accent3"/>
                </a:solidFill>
              </a:rPr>
              <a:t>často</a:t>
            </a:r>
            <a:r>
              <a:rPr lang="cs-CZ" sz="1700" b="1" dirty="0"/>
              <a:t> mají tuto zkušenost </a:t>
            </a:r>
            <a:r>
              <a:rPr lang="cs-CZ" sz="1700" b="1" dirty="0">
                <a:solidFill>
                  <a:schemeClr val="accent3"/>
                </a:solidFill>
              </a:rPr>
              <a:t>podniky</a:t>
            </a:r>
            <a:r>
              <a:rPr lang="cs-CZ" sz="1700" b="1" dirty="0"/>
              <a:t> ze sektoru </a:t>
            </a:r>
            <a:r>
              <a:rPr lang="cs-CZ" sz="1700" b="1" dirty="0">
                <a:solidFill>
                  <a:schemeClr val="accent3"/>
                </a:solidFill>
              </a:rPr>
              <a:t>služeb</a:t>
            </a:r>
            <a:r>
              <a:rPr lang="cs-CZ" sz="1700" b="1" dirty="0"/>
              <a:t>.</a:t>
            </a:r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endParaRPr lang="cs-CZ" sz="1700" b="1" dirty="0"/>
          </a:p>
          <a:p>
            <a:pPr marL="0" indent="0" fontAlgn="ctr">
              <a:buNone/>
            </a:pPr>
            <a:endParaRPr lang="cs-CZ" sz="1700" b="1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ECB29E6-A96B-1277-249F-66DEABA381E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7</a:t>
            </a:fld>
            <a:r>
              <a:rPr lang="en-GB" dirty="0"/>
              <a:t>  </a:t>
            </a: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E7031ADD-5CCF-6436-87C3-9889725DC39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Inovace pro efektivitu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| 03/2024</a:t>
            </a:r>
          </a:p>
        </p:txBody>
      </p:sp>
      <p:pic>
        <p:nvPicPr>
          <p:cNvPr id="10" name="Grafický objekt 9" descr="Peníze poletující vzduchem se souvislou výplní">
            <a:extLst>
              <a:ext uri="{FF2B5EF4-FFF2-40B4-BE49-F238E27FC236}">
                <a16:creationId xmlns:a16="http://schemas.microsoft.com/office/drawing/2014/main" id="{2006E7E0-32AE-C1F0-5BD2-A20D15CF81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671" y="2024024"/>
            <a:ext cx="720000" cy="720000"/>
          </a:xfrm>
          <a:prstGeom prst="rect">
            <a:avLst/>
          </a:prstGeom>
        </p:spPr>
      </p:pic>
      <p:pic>
        <p:nvPicPr>
          <p:cNvPr id="11" name="Grafický objekt 10" descr="Deska s klipem, odškrtnuté obrys">
            <a:extLst>
              <a:ext uri="{FF2B5EF4-FFF2-40B4-BE49-F238E27FC236}">
                <a16:creationId xmlns:a16="http://schemas.microsoft.com/office/drawing/2014/main" id="{A086C160-3721-7E69-E356-973FFF5136C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671" y="3037076"/>
            <a:ext cx="720000" cy="720000"/>
          </a:xfrm>
          <a:prstGeom prst="rect">
            <a:avLst/>
          </a:prstGeom>
        </p:spPr>
      </p:pic>
      <p:pic>
        <p:nvPicPr>
          <p:cNvPr id="14" name="Grafický objekt 13" descr="Svitek se souvislou výplní">
            <a:extLst>
              <a:ext uri="{FF2B5EF4-FFF2-40B4-BE49-F238E27FC236}">
                <a16:creationId xmlns:a16="http://schemas.microsoft.com/office/drawing/2014/main" id="{3C136BBA-110E-1198-EF44-C6B8614ADA8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671" y="4148811"/>
            <a:ext cx="720000" cy="720000"/>
          </a:xfrm>
          <a:prstGeom prst="rect">
            <a:avLst/>
          </a:prstGeom>
        </p:spPr>
      </p:pic>
      <p:pic>
        <p:nvPicPr>
          <p:cNvPr id="15" name="Grafický objekt 14" descr="Odznak, křížek se souvislou výplní">
            <a:extLst>
              <a:ext uri="{FF2B5EF4-FFF2-40B4-BE49-F238E27FC236}">
                <a16:creationId xmlns:a16="http://schemas.microsoft.com/office/drawing/2014/main" id="{FBE7D54A-FEC6-E5C7-FCF7-F3549257A45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671" y="113579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07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296198-CF86-3B0C-9FA7-6539E4628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F75D544-0D4F-4E25-85A3-4F3DEB0BE28B}"/>
              </a:ext>
            </a:extLst>
          </p:cNvPr>
          <p:cNvSpPr/>
          <p:nvPr/>
        </p:nvSpPr>
        <p:spPr>
          <a:xfrm>
            <a:off x="0" y="0"/>
            <a:ext cx="2079812" cy="6858000"/>
          </a:xfrm>
          <a:prstGeom prst="rect">
            <a:avLst/>
          </a:prstGeom>
          <a:solidFill>
            <a:srgbClr val="14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14141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Obrázek 2" descr="Obsah obrázku tma, světlo, Fraktální umění&#10;&#10;Popis byl vytvořen automaticky">
            <a:extLst>
              <a:ext uri="{FF2B5EF4-FFF2-40B4-BE49-F238E27FC236}">
                <a16:creationId xmlns:a16="http://schemas.microsoft.com/office/drawing/2014/main" id="{63081459-5034-A8B7-1DBA-B6777BD19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8E583884-8B22-9DEC-1C38-374B0D9B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VÝSLEDKY </a:t>
            </a:r>
            <a:br>
              <a:rPr lang="cs-CZ" dirty="0"/>
            </a:br>
            <a:r>
              <a:rPr lang="cs-CZ" dirty="0"/>
              <a:t>V DETAILU</a:t>
            </a:r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7506F06-ED72-26F1-838E-1FEA483B219C}"/>
              </a:ext>
            </a:extLst>
          </p:cNvPr>
          <p:cNvSpPr/>
          <p:nvPr/>
        </p:nvSpPr>
        <p:spPr>
          <a:xfrm>
            <a:off x="-1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10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E7CEC-6769-3643-D692-293700CE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Vesmír, prostor, Země, planeta&#10;&#10;Popis byl vytvořen automaticky">
            <a:extLst>
              <a:ext uri="{FF2B5EF4-FFF2-40B4-BE49-F238E27FC236}">
                <a16:creationId xmlns:a16="http://schemas.microsoft.com/office/drawing/2014/main" id="{045E8B7C-D147-7464-9BAD-4F155818F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7EB42343-C334-01DB-DDA6-C34165929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10961828" cy="2326342"/>
          </a:xfrm>
        </p:spPr>
        <p:txBody>
          <a:bodyPr/>
          <a:lstStyle/>
          <a:p>
            <a:r>
              <a:rPr lang="cs-CZ" dirty="0"/>
              <a:t>KLÍČOVÉ TECHNOLOGIE, SMĚRY V INOVACÍCH </a:t>
            </a:r>
            <a:br>
              <a:rPr lang="cs-CZ" dirty="0"/>
            </a:br>
            <a:r>
              <a:rPr lang="cs-CZ" dirty="0"/>
              <a:t>A JEJICH OBLASTI </a:t>
            </a:r>
            <a:endParaRPr lang="en-US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A388BEC-7347-649D-B1B1-0717A61722E0}"/>
              </a:ext>
            </a:extLst>
          </p:cNvPr>
          <p:cNvSpPr/>
          <p:nvPr/>
        </p:nvSpPr>
        <p:spPr>
          <a:xfrm>
            <a:off x="-1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03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7528-C079-3B97-6C8D-78842C40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A3AB02E1-3B21-0C30-D77D-CB655DCBD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560093"/>
              </p:ext>
            </p:extLst>
          </p:nvPr>
        </p:nvGraphicFramePr>
        <p:xfrm>
          <a:off x="540682" y="1985196"/>
          <a:ext cx="8679516" cy="3822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655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výroby (nové technologie)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Automatizace procesů a robotizace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Cloudová řešení a služby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kyberbezpečnosti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HR (nábor, školení apod.)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SW (řízení)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Digitální marketing a </a:t>
                      </a:r>
                      <a:r>
                        <a:rPr lang="en-A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e-commerce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699766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Využití AI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711147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Remote work a flexibilní pracovní prostředky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187666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Posílení vlastního VaV (Výzkum a Vývoj)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5768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Využití big data a data analytics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3711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23EC04C2-7C19-08ED-F8CE-8CFE8F97B5B2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DF04274F-DE5D-BD04-0483-2AB3B423D88E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CB4027C5-5321-4B47-EAF7-47FADB9D13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FDF751BB-34EA-E88A-AE6B-82BD7CBDA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865485"/>
              </p:ext>
            </p:extLst>
          </p:nvPr>
        </p:nvGraphicFramePr>
        <p:xfrm>
          <a:off x="3414785" y="2016566"/>
          <a:ext cx="2068589" cy="378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A7A7F446-4989-1498-CAEB-2B53B7684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403225"/>
            <a:ext cx="11039070" cy="674031"/>
          </a:xfrm>
        </p:spPr>
        <p:txBody>
          <a:bodyPr/>
          <a:lstStyle/>
          <a:p>
            <a:r>
              <a:rPr lang="cs-CZ" sz="2100" dirty="0"/>
              <a:t>PODNIKY ZA NEJDŮLEŽITĚJŠÍ SMĚRY V INOVACÍCH POVAŽUJÍ INVESTICE DO VÝROBY </a:t>
            </a:r>
            <a:br>
              <a:rPr lang="cs-CZ" sz="2100" dirty="0"/>
            </a:br>
            <a:r>
              <a:rPr lang="cs-CZ" sz="2100" dirty="0"/>
              <a:t>A AUTOMATIZACE PROCESŮ. STŘEDNÍ FIRMY A TY Z VÝROBY ČI PRŮMYSLU ČASTĚJI.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E6E683-33DD-CDD1-41E3-086F391624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CD30E70-3E14-9854-986F-BC6BF12D6130}"/>
              </a:ext>
            </a:extLst>
          </p:cNvPr>
          <p:cNvSpPr txBox="1"/>
          <p:nvPr/>
        </p:nvSpPr>
        <p:spPr>
          <a:xfrm>
            <a:off x="320379" y="1443454"/>
            <a:ext cx="8610039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Technologie, směry v inovacích a řešení, které jsou považovány za klíčové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1C2E36ED-5562-8931-7A05-7991B70A9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935834"/>
              </p:ext>
            </p:extLst>
          </p:nvPr>
        </p:nvGraphicFramePr>
        <p:xfrm>
          <a:off x="5145313" y="5807408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FF546874-DF7F-851F-52F7-E0D02D398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418932"/>
              </p:ext>
            </p:extLst>
          </p:nvPr>
        </p:nvGraphicFramePr>
        <p:xfrm>
          <a:off x="3600667" y="5807408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FBB3C003-2C04-CCAF-E625-B50A1B0E941D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1A4009D-760B-B2CD-F581-703A3EA39260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Q4. Jaké nové technologie, směry v inovacích a řešení využíváte, plánujete využít, nebo považujete ve Vašem byznysu za klíčové?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539FF8BA-46BA-1BF5-62A6-E1BD9A4523C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2266779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8B78F-365C-7A5F-7F14-0D24E3808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F28A0C55-2C55-DF6F-2DCA-8EEB8F5AC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879957"/>
              </p:ext>
            </p:extLst>
          </p:nvPr>
        </p:nvGraphicFramePr>
        <p:xfrm>
          <a:off x="540682" y="1985196"/>
          <a:ext cx="8679516" cy="3822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655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udržitelných materiálů a postupů výroby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Edukace zaměstnanců v oblasti udržitelnosti </a:t>
                      </a:r>
                      <a:b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environmentální odpovědnosti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Zlepšení logistiky a řízení dodavatelského řetězce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Elektromobilita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Vstupní analýza a nastavení strategie udržitelnosti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Implementace environmentálních standardů a certifikací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Investice do OZE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699766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Zavádění prvků cirkulární ekonomiky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711147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Dekarbonizace provozu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187666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Podpora diversity a začleňování v byznysu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5768"/>
                  </a:ext>
                </a:extLst>
              </a:tr>
              <a:tr h="3035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Zatím jsme neřešili, nevíme, není pro nás prioritou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3711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148FB6C4-89A5-6B41-FA46-D766DD12D3C0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C23668E1-9088-C0FB-9B00-0294CDEDA2C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A050FA2-5153-5CD8-58F6-9E7A70F87D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D070672-7E7D-7310-55D6-65313FC13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45672"/>
              </p:ext>
            </p:extLst>
          </p:nvPr>
        </p:nvGraphicFramePr>
        <p:xfrm>
          <a:off x="3414785" y="2016566"/>
          <a:ext cx="2068589" cy="378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30E29E93-596E-A890-97AF-090947C9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39" y="168145"/>
            <a:ext cx="11039070" cy="964880"/>
          </a:xfrm>
        </p:spPr>
        <p:txBody>
          <a:bodyPr/>
          <a:lstStyle/>
          <a:p>
            <a:r>
              <a:rPr lang="cs-CZ" sz="2100" dirty="0"/>
              <a:t>středně velké PODNIKY A FIRMY Z OBLASTI VÝROBY ČI PRŮMYSLU SE ČASTĚJI ZAMĚŘUJÍ NA OBLAST INVESTICE DO UDRŽITELNÝCH MATERIÁLŮ A IMPLEMENTACE ENVIRONMENTÁLNÍCH STANDARDŮ A CERTIFIKACÍ.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F38EA1B-C143-FCA3-0E67-8B81013BA35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32364CD-0128-E7FF-A177-2D39D08E6200}"/>
              </a:ext>
            </a:extLst>
          </p:cNvPr>
          <p:cNvSpPr txBox="1"/>
          <p:nvPr/>
        </p:nvSpPr>
        <p:spPr>
          <a:xfrm>
            <a:off x="320379" y="1443454"/>
            <a:ext cx="10959446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Oblasti, na které se podniky zaměřují, či plánují zaměřit, v rámci udržitelného rozvoje podnikání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6B83AF50-225F-4567-E4E0-F05121DA52C3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807408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1791BBCD-D336-8DA2-118C-0EC86EB91E51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807408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3ECFEA87-6B68-2F67-C090-E229645B732A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9DFE0B27-2EEB-413E-4C4A-3971F7817433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Q5. V kterých oblastech se zaměřujete, nebo se plánujete zaměřit, na udržitelný rozvoj Vašeho podnikání?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92F911A5-9AE2-7E8E-0E46-08509D9A486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2489589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5B554-CF5A-372A-DF35-9AB5CBEF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10C15AE8-7DA9-6609-3817-2908476F38FD}"/>
              </a:ext>
            </a:extLst>
          </p:cNvPr>
          <p:cNvGraphicFramePr>
            <a:graphicFrameLocks noGrp="1"/>
          </p:cNvGraphicFramePr>
          <p:nvPr/>
        </p:nvGraphicFramePr>
        <p:xfrm>
          <a:off x="540682" y="1985196"/>
          <a:ext cx="8679516" cy="3332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1948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07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Pokročilá robotika a automatizace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7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Umělá inteligence a strojové učení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56607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Cloudové výpočetní technologie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07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Internet věcí (IoT)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56607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Žádné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946DE9-125A-79DD-38BD-A63F1AB491AE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DBB0BFEC-6FBA-28D4-0E5C-054EA500AB5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8288959-CBC3-EB42-6B14-E0338C009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E89F031B-8632-5581-CF19-5CF6C6DE21A2}"/>
              </a:ext>
            </a:extLst>
          </p:cNvPr>
          <p:cNvGraphicFramePr>
            <a:graphicFrameLocks/>
          </p:cNvGraphicFramePr>
          <p:nvPr/>
        </p:nvGraphicFramePr>
        <p:xfrm>
          <a:off x="3414785" y="2023240"/>
          <a:ext cx="2068589" cy="32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E4185C4D-9E5E-2989-7028-F22A744A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188074"/>
            <a:ext cx="11039070" cy="964880"/>
          </a:xfrm>
        </p:spPr>
        <p:txBody>
          <a:bodyPr/>
          <a:lstStyle/>
          <a:p>
            <a:r>
              <a:rPr lang="cs-CZ" sz="2100" dirty="0"/>
              <a:t>Jako nejslibnější technologie pro budoucí růst a konkurenceschopnost jsou vnímány pokročilá robotika a automatizace společně s umělou inteligencí a strojovým učením.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B3F01C6-40D0-F9E2-994C-2BD1E2F052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B6BA221-9E60-1494-BCA5-71641CA012C0}"/>
              </a:ext>
            </a:extLst>
          </p:cNvPr>
          <p:cNvSpPr txBox="1"/>
          <p:nvPr/>
        </p:nvSpPr>
        <p:spPr>
          <a:xfrm>
            <a:off x="320379" y="1443454"/>
            <a:ext cx="9368370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Technologie vnímané jako nejslibnější pro budoucí růst a konkurenceschopnost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F41A45F5-94A7-2995-9B85-F9D2008416ED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D5234FA7-2340-6995-AE88-B71CD3BA591E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3F7E198B-F803-C92B-9A61-57C1567C0974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3FE2402-AC38-E1A5-1985-4279EE3E6E90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Q15. Jaké technologie považujete za nejvíce slibné pro budoucí růst a konkurenceschopnost Vašeho sektoru?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F65FB1E2-6783-9E5E-BA74-FDBAD82E5A0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6521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D77F1-0BC8-CB37-BE0B-485539BE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28882D28-C232-AEE2-4F94-DD77413935A2}"/>
              </a:ext>
            </a:extLst>
          </p:cNvPr>
          <p:cNvGraphicFramePr>
            <a:graphicFrameLocks noGrp="1"/>
          </p:cNvGraphicFramePr>
          <p:nvPr/>
        </p:nvGraphicFramePr>
        <p:xfrm>
          <a:off x="540682" y="1985196"/>
          <a:ext cx="8679516" cy="3561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6659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Přilákání nových zákazníků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Zlepšení pověsti firmy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Zvýšení povědomí o značce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Přilákání nových zaměstnanců (např. přiláká talentované profesionály do naší firmy)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Přilákání investorů a tím otevřít nové možnosti financování našeho rozvoje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51412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Žádné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314904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72D7CFF-AD74-8F95-7F32-1CE9670427A1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E129D935-97F8-123B-C7B0-D956B9C57899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D4B28673-57C4-4521-B709-974F986307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9456302D-2C0C-6DCF-98F2-8BC42A93FA3A}"/>
              </a:ext>
            </a:extLst>
          </p:cNvPr>
          <p:cNvGraphicFramePr>
            <a:graphicFrameLocks/>
          </p:cNvGraphicFramePr>
          <p:nvPr/>
        </p:nvGraphicFramePr>
        <p:xfrm>
          <a:off x="3451541" y="2029370"/>
          <a:ext cx="2068589" cy="3530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17B09152-2132-C8B8-71BD-3615EC7DB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3" y="169758"/>
            <a:ext cx="11039070" cy="964880"/>
          </a:xfrm>
        </p:spPr>
        <p:txBody>
          <a:bodyPr/>
          <a:lstStyle/>
          <a:p>
            <a:r>
              <a:rPr lang="cs-CZ" sz="2100" dirty="0"/>
              <a:t>zmiňovaným důvodem PODNIKŮ pro informování veřejnosti o inovacích, který je nejčastěji uváděn, je přilákání nových zákazníků. Středně velké firmy častěji udávají přilákání nových zaměstnanců.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58D390-EE72-45B6-F5B2-8DECCD7EA45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750657E-7F31-08D3-01AA-CB865ECF5497}"/>
              </a:ext>
            </a:extLst>
          </p:cNvPr>
          <p:cNvSpPr txBox="1"/>
          <p:nvPr/>
        </p:nvSpPr>
        <p:spPr>
          <a:xfrm>
            <a:off x="320379" y="1443454"/>
            <a:ext cx="10399502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Hlavní důvody podniků k informování veřejnosti o svých inovacích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0D4BB7B3-3325-D38B-75B7-58AE94DCAB0A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560348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47FF2584-6692-9876-67FD-7145B2EA8352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573951"/>
          <a:ext cx="94588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196048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16503E08-C355-2753-5453-67A10E5397A2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C03836-6FE7-80DF-2BC0-1E34F90CB5A4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Q9. Jaké jsou hlavní důvody, proč by Váš podnik měl informovat veřejnost o svých inovacích a technologických pokrocích?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4BD16B22-646E-D2C7-DC9D-BB11BDB53C6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596935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59D5-0FE2-F223-9552-AB411F4F3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546E0915-4B5B-C1B2-6C0F-67E19E14443E}"/>
              </a:ext>
            </a:extLst>
          </p:cNvPr>
          <p:cNvGraphicFramePr>
            <a:graphicFrameLocks noGrp="1"/>
          </p:cNvGraphicFramePr>
          <p:nvPr/>
        </p:nvGraphicFramePr>
        <p:xfrm>
          <a:off x="540682" y="1985196"/>
          <a:ext cx="8679516" cy="3215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3389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9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vlastních zdrojů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9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dotací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6579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Úvěrem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9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Leasingem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444D7878-58BA-18ED-EEDA-EC94D38D39EA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C282BE35-40BA-B3DC-9FF3-738972753CD5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589E9A1F-C104-D1D5-88A1-BB7C44303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5F88C3ED-B17E-4414-D180-794B14F161DC}"/>
              </a:ext>
            </a:extLst>
          </p:cNvPr>
          <p:cNvGraphicFramePr>
            <a:graphicFrameLocks/>
          </p:cNvGraphicFramePr>
          <p:nvPr/>
        </p:nvGraphicFramePr>
        <p:xfrm>
          <a:off x="3396855" y="2189391"/>
          <a:ext cx="2091069" cy="3034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3C972556-B2B9-3BBA-47E3-CB494241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269745"/>
            <a:ext cx="11039070" cy="674031"/>
          </a:xfrm>
        </p:spPr>
        <p:txBody>
          <a:bodyPr/>
          <a:lstStyle/>
          <a:p>
            <a:r>
              <a:rPr lang="cs-CZ" sz="2100" dirty="0"/>
              <a:t>FIRMY NEJČASTĚJI FINANCUJÍ SVÉ TECHNOLOGICKÉ NOVINKY Z VLASTNÍCH ZDROJŮ. </a:t>
            </a:r>
            <a:br>
              <a:rPr lang="cs-CZ" sz="2100" dirty="0"/>
            </a:br>
            <a:r>
              <a:rPr lang="cs-CZ" sz="2100" dirty="0"/>
              <a:t>STŘEDNĚ VELKÉ PODNIKY ČASTĚJI UDÁVAJÍ, ŽE VYUŽÍVAJÍ DOTACÍ. 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D3E4D7-0997-D73D-0C47-F42FDD9966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E872C5B-030B-F8DA-8B0F-1DE0DE730219}"/>
              </a:ext>
            </a:extLst>
          </p:cNvPr>
          <p:cNvSpPr txBox="1"/>
          <p:nvPr/>
        </p:nvSpPr>
        <p:spPr>
          <a:xfrm>
            <a:off x="320379" y="1443454"/>
            <a:ext cx="8271053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Typy financování technologických novinek ve firmách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BA69FDB8-8500-1B14-6CAA-79F78B81BF94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7239B26B-DEC5-69F7-31AE-BCDE05D8830E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0AE74846-9CF7-FB6A-87F7-E42B3A66E1E0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664C9826-7819-8FB1-51E6-A05678DC4B88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Q11. Jak jste financovali technologické novinky ve Vaší firmě?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4DF413A3-0513-5CCF-DA87-36785AACE16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2281388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CB7E3-D70A-0C6D-CB2C-B0086492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39075BC7-DFFE-1902-4531-09829672DDF2}"/>
              </a:ext>
            </a:extLst>
          </p:cNvPr>
          <p:cNvGraphicFramePr>
            <a:graphicFrameLocks noGrp="1"/>
          </p:cNvGraphicFramePr>
          <p:nvPr/>
        </p:nvGraphicFramePr>
        <p:xfrm>
          <a:off x="540682" y="1985196"/>
          <a:ext cx="8679516" cy="3294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4164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Nedostatek financování/kapitálu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Tržní nejistoty nebo nedostatečná poptávka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Chybějící hospodářská a inovační politika státu – hlavní směry v české ekonomice pro dalších 5 let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Regulační nejistoty nebo překážky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Nedostatek znalostí či expertízy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Vysoký odpor ke změnám uvnitř organizace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E4D46EB-2C3F-3F2A-23C3-7E2C65350D2F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78E5C358-7168-B16B-D4A7-FA81D1CCA579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110B7F57-DFF0-FF74-90F5-1D898C32C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99912471-6A20-D16A-63B0-838AE5D7C743}"/>
              </a:ext>
            </a:extLst>
          </p:cNvPr>
          <p:cNvGraphicFramePr>
            <a:graphicFrameLocks/>
          </p:cNvGraphicFramePr>
          <p:nvPr/>
        </p:nvGraphicFramePr>
        <p:xfrm>
          <a:off x="3414785" y="2023240"/>
          <a:ext cx="2068589" cy="32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202E473E-2412-52E2-5A01-11C0F4216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286680"/>
            <a:ext cx="11039070" cy="674031"/>
          </a:xfrm>
        </p:spPr>
        <p:txBody>
          <a:bodyPr/>
          <a:lstStyle/>
          <a:p>
            <a:r>
              <a:rPr lang="cs-CZ" sz="2100" dirty="0"/>
              <a:t>HLAVNÍ BARIÉROU BRÁNÍCÍ ZAVEDENÍ INOVAČNÍCH TECHNOLOGIÍ VE FIRMÁCH JE NEDOSTATEK FINANCOVÁNÍ. FIRMY ZE SEKTORU SLUŽEB TOTO udávají častěji. 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21BDF0-6CDD-A369-078B-EF2D74E10FD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3A666D6-0ECE-E033-FA09-252BABD0C78D}"/>
              </a:ext>
            </a:extLst>
          </p:cNvPr>
          <p:cNvSpPr txBox="1"/>
          <p:nvPr/>
        </p:nvSpPr>
        <p:spPr>
          <a:xfrm>
            <a:off x="320379" y="1443454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Hlavní bariéry bránící zavádění inovačních technologií ve firmách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19944A9F-5C48-A7EF-313D-34675D9F1774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FA1C51C4-70FA-C880-0499-72470E0A3839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5F67C3E0-0215-3FC9-9B0A-B198ADFE6FF2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B6E67C22-71B4-DF19-68EE-6F2E465A8CAE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Q10. Jaké jsou hlavní bariéry, které brání zavádění inovačních technologií ve Vaší firmě?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E894F0C6-C79A-EA74-4EF7-E00B1A1169B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4130791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8B45F-4614-8CD2-6387-EA229B1DF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Vesmír, prostor, Země, planeta&#10;&#10;Popis byl vytvořen automaticky">
            <a:extLst>
              <a:ext uri="{FF2B5EF4-FFF2-40B4-BE49-F238E27FC236}">
                <a16:creationId xmlns:a16="http://schemas.microsoft.com/office/drawing/2014/main" id="{75E44EE7-4F2D-C332-D6D1-392338276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54E93912-CD08-C475-B34E-206256E9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10961828" cy="849015"/>
          </a:xfrm>
        </p:spPr>
        <p:txBody>
          <a:bodyPr/>
          <a:lstStyle/>
          <a:p>
            <a:r>
              <a:rPr lang="cs-CZ" dirty="0"/>
              <a:t>UDRŽITELNOST</a:t>
            </a:r>
            <a:endParaRPr lang="en-US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0A45DCF-28D5-B4CB-408D-80507A73D21E}"/>
              </a:ext>
            </a:extLst>
          </p:cNvPr>
          <p:cNvSpPr/>
          <p:nvPr/>
        </p:nvSpPr>
        <p:spPr>
          <a:xfrm>
            <a:off x="-1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088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BCA2-20C1-F289-A124-5FB7C0F5C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064F262-E1CD-FD0E-2766-C4DBC3FFE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300360"/>
              </p:ext>
            </p:extLst>
          </p:nvPr>
        </p:nvGraphicFramePr>
        <p:xfrm>
          <a:off x="540682" y="1985196"/>
          <a:ext cx="8679516" cy="3294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4164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Investováním do obnovitelných zdrojů energetiky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Podporou ekologického povědomí mezi zaměstnanci a zákazníky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Optimalizací provozních procesů ke snížení emisí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Zavedením recyklačních a bezodpadových postupů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Jiným způsobem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Žádným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C86E2D53-A958-C99C-5B55-DD89DDFBB410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BDD158FF-CCBC-497D-6B84-9BDE30E85FA0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8AC02AC4-9C92-0712-2BDE-D52656FBA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CBB90E8-39A9-C4C9-2726-5E11E93DD5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075811"/>
              </p:ext>
            </p:extLst>
          </p:nvPr>
        </p:nvGraphicFramePr>
        <p:xfrm>
          <a:off x="3414785" y="2023240"/>
          <a:ext cx="2068589" cy="32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6C921B92-472A-86F0-04B2-E750DD6B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403225"/>
            <a:ext cx="11039070" cy="674031"/>
          </a:xfrm>
        </p:spPr>
        <p:txBody>
          <a:bodyPr/>
          <a:lstStyle/>
          <a:p>
            <a:r>
              <a:rPr lang="cs-CZ" sz="2100" dirty="0"/>
              <a:t>způsoby, které by mohly směřovat k udržitelnosti podnikání, jsou investice do obnovitelných zdrojů energetiky a podpora ekologického povědomí.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A869FA0-4455-BC01-CE48-274EA68B8A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02B9EEF-06ED-389C-7B10-CEAA25B1A3D2}"/>
              </a:ext>
            </a:extLst>
          </p:cNvPr>
          <p:cNvSpPr txBox="1"/>
          <p:nvPr/>
        </p:nvSpPr>
        <p:spPr>
          <a:xfrm>
            <a:off x="320379" y="1443454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Způsoby, které by mohly směřovat podnikání k udržitelnosti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8604131F-E274-E9C8-5C6A-6D1D5EF9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3733"/>
              </p:ext>
            </p:extLst>
          </p:nvPr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326B8507-BBB2-34EB-E04D-56CEA9F79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476596"/>
              </p:ext>
            </p:extLst>
          </p:nvPr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619EE906-A37C-5FB8-70D3-0AB4B86E3B63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BD197BA-5818-8CEA-008D-B00EFEDF01FB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Q2. Jakým způsobem byste mohli směřovat Vaše podnikání k udržitelnosti?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4491D8B7-ED8C-3FF2-051C-1C74E43A380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3316030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1112C-C870-DDEA-4206-636DA842F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1F54C60-1712-9065-E969-BA5669CE941A}"/>
              </a:ext>
            </a:extLst>
          </p:cNvPr>
          <p:cNvGraphicFramePr>
            <a:graphicFrameLocks noGrp="1"/>
          </p:cNvGraphicFramePr>
          <p:nvPr/>
        </p:nvGraphicFramePr>
        <p:xfrm>
          <a:off x="540682" y="1985196"/>
          <a:ext cx="8679516" cy="3294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4164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Důsledná optimalizace procesů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Opravitelnost výrobků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Využívání zpětného odběru produktů a materiálů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Závazek k cílům trvale udržitelného rozvoje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Investice do ekotechnologií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  <a:tr h="47835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Zatím žádné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76933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0580595-1744-88DB-F238-2380EC62FCCF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D7A6F01D-2FED-5312-86FB-839427FDDD74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86B867ED-E485-7234-FF88-D2D8CBA03A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C54D0462-2A6B-4CEB-1576-2DFC086099F0}"/>
              </a:ext>
            </a:extLst>
          </p:cNvPr>
          <p:cNvGraphicFramePr>
            <a:graphicFrameLocks/>
          </p:cNvGraphicFramePr>
          <p:nvPr/>
        </p:nvGraphicFramePr>
        <p:xfrm>
          <a:off x="3414785" y="2023240"/>
          <a:ext cx="2068589" cy="32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74EEA44F-C76C-F8A1-3606-CB2E765B0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277715"/>
            <a:ext cx="11039070" cy="674031"/>
          </a:xfrm>
        </p:spPr>
        <p:txBody>
          <a:bodyPr/>
          <a:lstStyle/>
          <a:p>
            <a:r>
              <a:rPr lang="cs-CZ" sz="2100" dirty="0"/>
              <a:t>FIRMY PRO ZLEPŠENÍ SVÉ EKOLOGICKÉ STOPY NEJČASTĚJI DŮSLEDNĚ OPTIMALIZUJÍ PROCESY. TY ZE SEKTORU SLUŽEB ČASTĚJI ZATÍM ŽÁDNÉ KROKY NEPODNIKAJÍ.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B775FC5-A3D5-3C31-E6AB-47310D255D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1C0EC21-6FA9-EFEA-90F0-969BF27A13FF}"/>
              </a:ext>
            </a:extLst>
          </p:cNvPr>
          <p:cNvSpPr txBox="1"/>
          <p:nvPr/>
        </p:nvSpPr>
        <p:spPr>
          <a:xfrm>
            <a:off x="320379" y="1443454"/>
            <a:ext cx="9368370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Kroky, které dělají podniky ke zlepšení své ekologické stopy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CCA7C86F-75B5-A8DA-9019-A12DD09638F7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CC6BE6F2-27F9-1EC9-72A7-CDA703596018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BC1814D2-B16B-96D4-1CA1-D34568F9D8AA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25756C4-A631-B432-AB16-198ABB24D08A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Q16. Jaké kroky děláte ke zlepšení ekologické stopy Vašeho podniku (např. efektivnější využití zdrojů, snížení odpadů)?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087B9B90-59C0-80B3-1930-240A6E482CB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2819417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F19AD-686E-8160-39FB-075575D3C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Vesmír, prostor, Země, planeta&#10;&#10;Popis byl vytvořen automaticky">
            <a:extLst>
              <a:ext uri="{FF2B5EF4-FFF2-40B4-BE49-F238E27FC236}">
                <a16:creationId xmlns:a16="http://schemas.microsoft.com/office/drawing/2014/main" id="{067E0A5C-0985-111B-4AC1-768F3CE46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C0205EFE-F0F8-954B-12FC-071435D5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10961828" cy="2326342"/>
          </a:xfrm>
        </p:spPr>
        <p:txBody>
          <a:bodyPr/>
          <a:lstStyle/>
          <a:p>
            <a:r>
              <a:rPr lang="cs-CZ" dirty="0"/>
              <a:t>OBNOVITELNÉ ZDROJE ENERGIE </a:t>
            </a:r>
            <a:br>
              <a:rPr lang="cs-CZ" dirty="0"/>
            </a:br>
            <a:r>
              <a:rPr lang="cs-CZ" dirty="0"/>
              <a:t>a elektromobilita</a:t>
            </a:r>
            <a:endParaRPr lang="en-US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659BD52-E090-479F-91C2-52EED5CC8F0C}"/>
              </a:ext>
            </a:extLst>
          </p:cNvPr>
          <p:cNvSpPr/>
          <p:nvPr/>
        </p:nvSpPr>
        <p:spPr>
          <a:xfrm>
            <a:off x="-1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146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248C5-C484-9ACF-FAD5-0D95770B9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14">
            <a:extLst>
              <a:ext uri="{FF2B5EF4-FFF2-40B4-BE49-F238E27FC236}">
                <a16:creationId xmlns:a16="http://schemas.microsoft.com/office/drawing/2014/main" id="{35342197-DE00-933F-36E2-31C4EB604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585501"/>
              </p:ext>
            </p:extLst>
          </p:nvPr>
        </p:nvGraphicFramePr>
        <p:xfrm>
          <a:off x="435318" y="1923899"/>
          <a:ext cx="5989650" cy="26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7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827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827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827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827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827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78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38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8A1BAEAF-41D2-F9DD-B517-1ABE45C758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436966"/>
              </p:ext>
            </p:extLst>
          </p:nvPr>
        </p:nvGraphicFramePr>
        <p:xfrm>
          <a:off x="388485" y="2175422"/>
          <a:ext cx="6086454" cy="289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EED507FD-CA5D-64BD-5FBD-CE4D176C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420643"/>
            <a:ext cx="10901644" cy="674031"/>
          </a:xfrm>
          <a:noFill/>
        </p:spPr>
        <p:txBody>
          <a:bodyPr/>
          <a:lstStyle/>
          <a:p>
            <a:r>
              <a:rPr lang="cs-CZ" sz="2100" dirty="0"/>
              <a:t>energii z obnovitelných zdrojů častěji využívají, či plánují využívat, podniky s 50 až 249 zaměstnanci a také ty z oboru výroby a průmyslu.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676406A-878E-FCA9-E34D-9C8AA177D07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BFA4D9A-22B2-2F21-6BCF-EF8F9834A387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Q1. Využíváte, nebo plánujete využívat, pro své provozy či služby energii z obnovitelných zdrojů?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A65C59D-2332-E1D2-B7CF-11E196E7F796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Využívání energie z obnovitelných zdrojů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E2F37AD-A286-70E5-2342-453ACBE8AD8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A9E25E90-01F2-3D49-9FD9-554AAC9538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408036"/>
              </p:ext>
            </p:extLst>
          </p:nvPr>
        </p:nvGraphicFramePr>
        <p:xfrm>
          <a:off x="6213914" y="2683818"/>
          <a:ext cx="3277098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Ano, již využíváme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Aktuálně to zvažujeme/plánujeme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Zatím to neplánujeme, ale máme zájem </a:t>
                      </a:r>
                      <a:b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</a:b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se dozvědět více</a:t>
                      </a:r>
                    </a:p>
                    <a:p>
                      <a:pPr marL="0" indent="0" algn="l" fontAlgn="ctr">
                        <a:buClr>
                          <a:schemeClr val="accent3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Ne, nepovažujeme to v blízké době za možné</a:t>
                      </a:r>
                    </a:p>
                    <a:p>
                      <a:pPr marL="0" indent="0" algn="l" fontAlgn="ctr">
                        <a:buClr>
                          <a:srgbClr val="E87722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bg1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Toto pro náš business není relevantní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54179692-1382-C605-8522-DAF62A6676DF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748D9157-8540-230C-29E4-2BD4A33A4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575880"/>
              </p:ext>
            </p:extLst>
          </p:nvPr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71871A73-C3F0-DFB9-B852-1CDCB158210F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6B16B753-8C1C-ACFD-C5F9-E587BE591247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E422EA14-B882-7491-52DB-42450D234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58621"/>
              </p:ext>
            </p:extLst>
          </p:nvPr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A25140BC-F661-0A97-CE7D-6BE3DBEB346B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73886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8D21141D-94FC-D542-3548-BBFE172ACE8A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2FD2134-384E-08FE-DBC5-32588F062F1F}"/>
              </a:ext>
            </a:extLst>
          </p:cNvPr>
          <p:cNvSpPr txBox="1"/>
          <p:nvPr/>
        </p:nvSpPr>
        <p:spPr>
          <a:xfrm>
            <a:off x="6363018" y="1932319"/>
            <a:ext cx="3127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T2B (Ano, využíváme + Zvažujeme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4D51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cs-CZ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F801556E-4475-AC28-D129-B5DDBADC4238}"/>
              </a:ext>
            </a:extLst>
          </p:cNvPr>
          <p:cNvSpPr/>
          <p:nvPr/>
        </p:nvSpPr>
        <p:spPr>
          <a:xfrm>
            <a:off x="2815596" y="1923680"/>
            <a:ext cx="252000" cy="252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755298B8-B69E-B7A7-890A-D504934C468A}"/>
              </a:ext>
            </a:extLst>
          </p:cNvPr>
          <p:cNvSpPr/>
          <p:nvPr/>
        </p:nvSpPr>
        <p:spPr>
          <a:xfrm>
            <a:off x="3804383" y="1926453"/>
            <a:ext cx="252000" cy="252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E0A606E2-DF1A-FE34-E3E1-F4D02628B13B}"/>
              </a:ext>
            </a:extLst>
          </p:cNvPr>
          <p:cNvSpPr/>
          <p:nvPr/>
        </p:nvSpPr>
        <p:spPr>
          <a:xfrm>
            <a:off x="3738982" y="3787592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59515705-C80B-D7D5-1967-DAD2BE4CF38B}"/>
              </a:ext>
            </a:extLst>
          </p:cNvPr>
          <p:cNvSpPr/>
          <p:nvPr/>
        </p:nvSpPr>
        <p:spPr>
          <a:xfrm>
            <a:off x="5720185" y="3661364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0E7A5F1F-B7A9-BD52-13B2-E752B2D956C0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AEF83412-3A45-3D69-A20B-15D8FB08AE46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879E2551-4A58-A97C-CD6B-4681A9509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43249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E64C-E399-9143-E1E0-C98D1B32F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14">
            <a:extLst>
              <a:ext uri="{FF2B5EF4-FFF2-40B4-BE49-F238E27FC236}">
                <a16:creationId xmlns:a16="http://schemas.microsoft.com/office/drawing/2014/main" id="{DB3C7D95-3CC9-A8ED-417F-1FBDF7A52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455219"/>
              </p:ext>
            </p:extLst>
          </p:nvPr>
        </p:nvGraphicFramePr>
        <p:xfrm>
          <a:off x="435318" y="1923899"/>
          <a:ext cx="5982978" cy="26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163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61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38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14817318-795E-EBD5-7380-DFE509E2D3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912416"/>
              </p:ext>
            </p:extLst>
          </p:nvPr>
        </p:nvGraphicFramePr>
        <p:xfrm>
          <a:off x="388485" y="2175422"/>
          <a:ext cx="6086454" cy="289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40298502-90C4-FBC2-6C33-A154CAB90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5" y="420643"/>
            <a:ext cx="10860806" cy="674031"/>
          </a:xfrm>
          <a:noFill/>
        </p:spPr>
        <p:txBody>
          <a:bodyPr/>
          <a:lstStyle/>
          <a:p>
            <a:r>
              <a:rPr lang="cs-CZ" sz="2100" dirty="0"/>
              <a:t>STŘEDNĚ VELKÉ FIRMY a TY Z odvětví výroby a průmyslu častěji již využívají elektromobility. Firmy ze sféry obchodu zatím nemají dostatek informací.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379614-2760-082E-1CEC-E486FE57D5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6E2AC2B-17C8-CC2E-BF22-F960EF0DDFBE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Q3. Může elektromobilita pomoci Vašemu udržitelnému podnikání?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C085F3C-F6D2-35DE-B67D-BD344F91AEC9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Pomoc elektromobility k udržitelnému podnikání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A3B3130-03E4-601E-34EA-B881E2D3E6A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858E5F78-D3F4-6922-444B-EDBCA02E7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849556"/>
              </p:ext>
            </p:extLst>
          </p:nvPr>
        </p:nvGraphicFramePr>
        <p:xfrm>
          <a:off x="6167196" y="2693343"/>
          <a:ext cx="3277098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Ano, a již takto postupujeme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Ano, ale zatím nemáme dostatečné zdroje/informace ke změně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bg1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Nejsme si jisti, potřebujeme více informací</a:t>
                      </a:r>
                    </a:p>
                    <a:p>
                      <a:pPr marL="0" indent="0" algn="l" fontAlgn="ctr">
                        <a:buClr>
                          <a:schemeClr val="accent3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Ne, kvůli specifikům našeho podnikání to není vhodné</a:t>
                      </a:r>
                    </a:p>
                    <a:p>
                      <a:pPr marL="0" indent="0" algn="l" fontAlgn="ctr">
                        <a:buClr>
                          <a:srgbClr val="E87722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rgbClr val="E87722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Ne, je to pro nás finančně náročné/nepřijatelné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A3245A88-0286-995D-1F3D-F7FCA99E9580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48875C63-8CC7-3D26-6BEE-E0F41880DB5F}"/>
              </a:ext>
            </a:extLst>
          </p:cNvPr>
          <p:cNvGraphicFramePr>
            <a:graphicFrameLocks noGrp="1"/>
          </p:cNvGraphicFramePr>
          <p:nvPr/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E9661368-C817-AA83-6E23-646274DFC257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CE34CD23-D965-5B15-F795-5C2BEEE8A9D8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70AD6CCC-03D1-F12A-FB37-41BB23897D10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67211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14BFB139-AF73-B9A4-7BA6-FDD5260A0721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C452C6A-4F18-D28F-C1B9-7F1FCE07AF4B}"/>
              </a:ext>
            </a:extLst>
          </p:cNvPr>
          <p:cNvSpPr txBox="1"/>
          <p:nvPr/>
        </p:nvSpPr>
        <p:spPr>
          <a:xfrm>
            <a:off x="6363018" y="1941844"/>
            <a:ext cx="2416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T2B (Ano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4D51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cs-CZ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</a:p>
        </p:txBody>
      </p: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785F8E69-F875-F5A0-DC9E-81D8B1725A50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C1A7D911-FF3E-E28F-A5AB-5CD97F044AE4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3A4008D2-2E56-B667-4986-217A12186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" name="Tabulka 14">
            <a:extLst>
              <a:ext uri="{FF2B5EF4-FFF2-40B4-BE49-F238E27FC236}">
                <a16:creationId xmlns:a16="http://schemas.microsoft.com/office/drawing/2014/main" id="{97B5A897-24D0-DD5E-BD99-3FD9ACCA3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375896"/>
              </p:ext>
            </p:extLst>
          </p:nvPr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7" name="Ovál 6">
            <a:extLst>
              <a:ext uri="{FF2B5EF4-FFF2-40B4-BE49-F238E27FC236}">
                <a16:creationId xmlns:a16="http://schemas.microsoft.com/office/drawing/2014/main" id="{EB4FDB20-24CC-B920-D4A4-69C95DE1B28B}"/>
              </a:ext>
            </a:extLst>
          </p:cNvPr>
          <p:cNvSpPr/>
          <p:nvPr/>
        </p:nvSpPr>
        <p:spPr>
          <a:xfrm>
            <a:off x="2805868" y="1930354"/>
            <a:ext cx="252000" cy="252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022D861B-4E7A-8D1E-A34E-8FD4BB607490}"/>
              </a:ext>
            </a:extLst>
          </p:cNvPr>
          <p:cNvSpPr/>
          <p:nvPr/>
        </p:nvSpPr>
        <p:spPr>
          <a:xfrm>
            <a:off x="2743960" y="2616353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5B1C759A-3E93-955D-8E38-67B25CC2DC01}"/>
              </a:ext>
            </a:extLst>
          </p:cNvPr>
          <p:cNvSpPr/>
          <p:nvPr/>
        </p:nvSpPr>
        <p:spPr>
          <a:xfrm>
            <a:off x="3738959" y="2648008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A425A24E-32BC-D112-CDC8-624F054F2FC3}"/>
              </a:ext>
            </a:extLst>
          </p:cNvPr>
          <p:cNvSpPr/>
          <p:nvPr/>
        </p:nvSpPr>
        <p:spPr>
          <a:xfrm>
            <a:off x="4740856" y="3039994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5584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FE045-B32E-89A4-9CAC-47E30AF5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B8BDC092-8C50-798C-95E6-66A4C3790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519552"/>
              </p:ext>
            </p:extLst>
          </p:nvPr>
        </p:nvGraphicFramePr>
        <p:xfrm>
          <a:off x="540682" y="1985196"/>
          <a:ext cx="8679516" cy="3294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6215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Spolupracujeme s partnery nebo externími dodavateli, kteří se zaměřují na tyto oblasti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Zaměřujeme se na zelenou energii a instalujeme solární panely nebo větrné turbíny k napájení našich provozů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Investujeme do elektrických vozidel pro naše podnikové potřeby a nabízíme nabíjecí stanice pro zaměstnance i zákazníky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Vyvíjíme nové produkty/služby, které se věnují potřebám v oblasti elektromobility nebo obnovitelných zdrojů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Nepodnikáme žádné specifické kroky v reakci na tyto trendy vzhledem k povaze našeho podnikání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34288727-87AE-1415-3D3B-75D41040DC9D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2D7B653A-9309-6DF2-D84B-198100CBFD0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23936569-C47F-1E50-DB31-718C2002A3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9D7D0C48-47EC-5E42-C223-E6688736E6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990097"/>
              </p:ext>
            </p:extLst>
          </p:nvPr>
        </p:nvGraphicFramePr>
        <p:xfrm>
          <a:off x="3414785" y="2089102"/>
          <a:ext cx="2068589" cy="3215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18E2D45A-4ECC-05F6-D7D4-B8FE6871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179107"/>
            <a:ext cx="11039070" cy="964880"/>
          </a:xfrm>
        </p:spPr>
        <p:txBody>
          <a:bodyPr/>
          <a:lstStyle/>
          <a:p>
            <a:r>
              <a:rPr lang="cs-CZ" sz="2100" dirty="0"/>
              <a:t>Firmy se 4 až 49 zaměstnanci spolu s těmi z oboru služeb častěji nepodnikají žádné specifické kroky OHLEDNĚ OBNOVITELNÝCH ZDROJŮ A ELEKTROMOBILITY vzhledem k povaze jejich podnikání.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72BEC8A-8CEC-A566-689E-64D165E98D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C4116E4-645C-9416-2609-B626D3D408FC}"/>
              </a:ext>
            </a:extLst>
          </p:cNvPr>
          <p:cNvSpPr txBox="1"/>
          <p:nvPr/>
        </p:nvSpPr>
        <p:spPr>
          <a:xfrm>
            <a:off x="320379" y="1443454"/>
            <a:ext cx="8271053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Reakce podniků na aktuální trendy jako jsou obnovitelné zdroje 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582FDA13-24D1-D7AF-492A-9C42CA02415D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722B6D5C-79D7-161F-E75F-64637D58ECC6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37AABFFF-27C9-310B-991F-8DE64C5B6D5A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1D7E755-C1EE-4927-22EE-A43DE628F3B7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Q6. Jak se Vaše podnikání snaží reagovat na aktuální trendy jako jsou elektromobilita a obnovitelné zdroje?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0EF8C17A-BB48-4ED6-7FF2-D700F82EAFE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1595657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B6A5F-0ABA-74FC-1B60-99BA90206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Vesmír, prostor, Země, planeta&#10;&#10;Popis byl vytvořen automaticky">
            <a:extLst>
              <a:ext uri="{FF2B5EF4-FFF2-40B4-BE49-F238E27FC236}">
                <a16:creationId xmlns:a16="http://schemas.microsoft.com/office/drawing/2014/main" id="{1A0062D9-DE69-75DA-9D53-6465A7F23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CFA49BBA-7643-6CD3-DA15-578DC373C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10961828" cy="2326342"/>
          </a:xfrm>
        </p:spPr>
        <p:txBody>
          <a:bodyPr/>
          <a:lstStyle/>
          <a:p>
            <a:r>
              <a:rPr lang="cs-CZ" dirty="0"/>
              <a:t>Ostatní směry rozvoje a s nimi spojená témata</a:t>
            </a:r>
            <a:endParaRPr lang="en-US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03C4B1E-CBAE-C0F1-D075-23944A7D59AC}"/>
              </a:ext>
            </a:extLst>
          </p:cNvPr>
          <p:cNvSpPr/>
          <p:nvPr/>
        </p:nvSpPr>
        <p:spPr>
          <a:xfrm>
            <a:off x="-1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582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B9427-BD8F-9196-83D8-5F01A5DA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662CBBD0-CAB1-6D0C-7634-C5B3953B6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08031"/>
              </p:ext>
            </p:extLst>
          </p:nvPr>
        </p:nvGraphicFramePr>
        <p:xfrm>
          <a:off x="540682" y="1985196"/>
          <a:ext cx="8679516" cy="3294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64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35821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873075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6215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Nábor zaměstnanců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Výzkum a vývoj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Využití technického zázemí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Jiný účel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44203"/>
                  </a:ext>
                </a:extLst>
              </a:tr>
              <a:tr h="55961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Nespolupracujeme s vysokými školami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978775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C65BB790-2849-12C4-0AD7-4559FD83BE8A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3C7E9703-DFF2-BC6C-F9A1-F644630F0535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87FEC154-ECDA-89FC-5C3E-032AA79DE0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496E2265-8542-9DF6-F09F-6B11704992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75869"/>
              </p:ext>
            </p:extLst>
          </p:nvPr>
        </p:nvGraphicFramePr>
        <p:xfrm>
          <a:off x="3414785" y="2089102"/>
          <a:ext cx="2068589" cy="3215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FFE48FFC-2F5C-CB75-1BF3-5A0125380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269745"/>
            <a:ext cx="11079114" cy="964880"/>
          </a:xfrm>
        </p:spPr>
        <p:txBody>
          <a:bodyPr/>
          <a:lstStyle/>
          <a:p>
            <a:r>
              <a:rPr lang="cs-CZ" sz="2100" dirty="0"/>
              <a:t>Podniky, KTERÉ SPOLUPRACUJÍ S VYSOKÝMI ŠKOLAMI, TAK ČINÍ NEJČASTĚJI Z DŮVODU NÁBORU ZAMĚSTNANCŮ. PĚTINA FIREM S VYSOKÝMI ŠKOLAMI NESPOLUPRACUJE.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F173CB4-7932-9C9D-A2D0-550F9F8050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0B0C02B-C43C-9E0D-E3B6-94A4455962DD}"/>
              </a:ext>
            </a:extLst>
          </p:cNvPr>
          <p:cNvSpPr txBox="1"/>
          <p:nvPr/>
        </p:nvSpPr>
        <p:spPr>
          <a:xfrm>
            <a:off x="320379" y="1443454"/>
            <a:ext cx="8271053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dirty="0">
                <a:solidFill>
                  <a:prstClr val="black"/>
                </a:solidFill>
                <a:latin typeface="Arial Black"/>
              </a:rPr>
              <a:t>Důvody spolupráce podniků s vysokými školami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2" name="Tabulka 14">
            <a:extLst>
              <a:ext uri="{FF2B5EF4-FFF2-40B4-BE49-F238E27FC236}">
                <a16:creationId xmlns:a16="http://schemas.microsoft.com/office/drawing/2014/main" id="{312B3C07-2345-5489-471E-37BD07C6A6E7}"/>
              </a:ext>
            </a:extLst>
          </p:cNvPr>
          <p:cNvGraphicFramePr>
            <a:graphicFrameLocks noGrp="1"/>
          </p:cNvGraphicFramePr>
          <p:nvPr/>
        </p:nvGraphicFramePr>
        <p:xfrm>
          <a:off x="5145313" y="5306825"/>
          <a:ext cx="407488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977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814977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 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3" name="Tabulka 14">
            <a:extLst>
              <a:ext uri="{FF2B5EF4-FFF2-40B4-BE49-F238E27FC236}">
                <a16:creationId xmlns:a16="http://schemas.microsoft.com/office/drawing/2014/main" id="{B4009FCE-9441-2D02-81CD-55B1C1EDF193}"/>
              </a:ext>
            </a:extLst>
          </p:cNvPr>
          <p:cNvGraphicFramePr>
            <a:graphicFrameLocks noGrp="1"/>
          </p:cNvGraphicFramePr>
          <p:nvPr/>
        </p:nvGraphicFramePr>
        <p:xfrm>
          <a:off x="3600667" y="530682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2687E544-3DAB-43BC-058C-3D115EC5B6F8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62BCADC4-393B-EA55-C7D4-E19C3E4AD5B7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Q8. Pokud spolupracujete s vysokou školou nebo univerzitou, za jakým účelem spolupráce probíhá?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ástupný symbol pro zápatí 2">
            <a:extLst>
              <a:ext uri="{FF2B5EF4-FFF2-40B4-BE49-F238E27FC236}">
                <a16:creationId xmlns:a16="http://schemas.microsoft.com/office/drawing/2014/main" id="{CFCCCE17-BB95-F3F0-80BF-7AB5EEFE477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759283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7A3D5-2507-AB9C-3E53-1D2A6274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54EAC61C-DB25-D388-7792-D17ADA37B8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288504"/>
              </p:ext>
            </p:extLst>
          </p:nvPr>
        </p:nvGraphicFramePr>
        <p:xfrm>
          <a:off x="388485" y="1945946"/>
          <a:ext cx="6086454" cy="3123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85F61501-5FE9-8E41-839F-DE60FF25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30" y="156667"/>
            <a:ext cx="10043858" cy="964880"/>
          </a:xfrm>
          <a:noFill/>
        </p:spPr>
        <p:txBody>
          <a:bodyPr/>
          <a:lstStyle/>
          <a:p>
            <a:r>
              <a:rPr lang="cs-CZ" sz="2100" dirty="0"/>
              <a:t>NEJČASTĚJŠÍM DŮVODEM, PROČ FIRMY NEINVESTUJÍ DO START-UPŮ, JE, </a:t>
            </a:r>
            <a:br>
              <a:rPr lang="cs-CZ" sz="2100" dirty="0"/>
            </a:br>
            <a:r>
              <a:rPr lang="cs-CZ" sz="2100" dirty="0"/>
              <a:t>ŽE NEDISPONUJÍ DOSTATEČNÝMI FINANČNÍMI ČI LIDSKÝMI PROSTŘEDKY, NÁSLEDOVANÉ TÍM, ŽE K INVESTICI NEVIDÍ DŮVOD ČI PŘIDANOU HODNOTU.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07B9E43-022B-8CED-62DD-2397F73F143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7175B44-0E84-110B-59C7-5BD04C30E3AE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Q7. Jaké jsou důvody, proč vaše firma neinvestuje do startupů (začínajících firem)?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167B6A5-23D7-1777-1825-AD12745B1714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Důvody neinvestování do start-upů (začínajících firem)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9D18E49-384B-D641-D966-4F0A13553B7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1EC85B6C-9161-F99A-EC9F-56D25C12B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959873"/>
              </p:ext>
            </p:extLst>
          </p:nvPr>
        </p:nvGraphicFramePr>
        <p:xfrm>
          <a:off x="6233936" y="2683818"/>
          <a:ext cx="3277098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Do start-upu jsme už investovali/investujeme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50000"/>
                            <a:lumOff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O investici bychom uvažovali, ale nevíme, </a:t>
                      </a:r>
                      <a:b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jak na to 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Nevidíme přidanou hodnotu/důvod </a:t>
                      </a:r>
                      <a:b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pro investici do start-upu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Nedisponujeme dostatečnými finančními </a:t>
                      </a:r>
                      <a:b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</a:b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či lidskými prostředky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4D886E36-4ABF-F42F-56F1-1632CE2291D3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5F752761-5168-F7C8-569A-6F3F6B4DDB1D}"/>
              </a:ext>
            </a:extLst>
          </p:cNvPr>
          <p:cNvGraphicFramePr>
            <a:graphicFrameLocks noGrp="1"/>
          </p:cNvGraphicFramePr>
          <p:nvPr/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8C5AEEAE-9231-B44B-9468-E369DDF7BC3F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76960380-F925-076A-72FD-FC4BA1A8047A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D096B704-088D-C472-B901-03DF8811A8A9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175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61708A0C-5013-C748-C208-03321C778C7F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E4DCAF94-ABB4-9B1B-4D5F-C1DFCEF4CB2E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0FD26B1F-CD9C-D609-52E8-6060CC4F31F2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28FB8C0C-2C18-C270-B7E6-ED783B73B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" name="Tabulka 14">
            <a:extLst>
              <a:ext uri="{FF2B5EF4-FFF2-40B4-BE49-F238E27FC236}">
                <a16:creationId xmlns:a16="http://schemas.microsoft.com/office/drawing/2014/main" id="{72EF4ECC-1F3C-D7F4-5154-3D41E8315439}"/>
              </a:ext>
            </a:extLst>
          </p:cNvPr>
          <p:cNvGraphicFramePr>
            <a:graphicFrameLocks noGrp="1"/>
          </p:cNvGraphicFramePr>
          <p:nvPr/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25" name="Ovál 24">
            <a:extLst>
              <a:ext uri="{FF2B5EF4-FFF2-40B4-BE49-F238E27FC236}">
                <a16:creationId xmlns:a16="http://schemas.microsoft.com/office/drawing/2014/main" id="{84A592EC-4EDB-5268-3382-24FF0B1603E4}"/>
              </a:ext>
            </a:extLst>
          </p:cNvPr>
          <p:cNvSpPr/>
          <p:nvPr/>
        </p:nvSpPr>
        <p:spPr>
          <a:xfrm>
            <a:off x="1753964" y="4169166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115B008D-BBDC-67ED-3B09-FF3BA81E6AE5}"/>
              </a:ext>
            </a:extLst>
          </p:cNvPr>
          <p:cNvSpPr/>
          <p:nvPr/>
        </p:nvSpPr>
        <p:spPr>
          <a:xfrm>
            <a:off x="2739613" y="2180225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26F3F9D4-742F-31CB-9BE1-3ABE6D58CF7C}"/>
              </a:ext>
            </a:extLst>
          </p:cNvPr>
          <p:cNvSpPr/>
          <p:nvPr/>
        </p:nvSpPr>
        <p:spPr>
          <a:xfrm>
            <a:off x="3736676" y="2193573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9BE66E4E-D826-B3F6-9D72-FEA03C16DFA8}"/>
              </a:ext>
            </a:extLst>
          </p:cNvPr>
          <p:cNvSpPr/>
          <p:nvPr/>
        </p:nvSpPr>
        <p:spPr>
          <a:xfrm>
            <a:off x="5720185" y="4130909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369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8E03-B339-A182-D097-6010A9D1A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C2093A6F-861F-75DA-BAAD-10ACD3003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792453"/>
              </p:ext>
            </p:extLst>
          </p:nvPr>
        </p:nvGraphicFramePr>
        <p:xfrm>
          <a:off x="388485" y="2218794"/>
          <a:ext cx="6086454" cy="285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CEE9941-12F8-B1CF-5FD0-F98C78D985D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EF6FC9B-68EB-8EA6-F8AF-1F66E5BA0FEA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Q12. Jak často revidujete technologické procesy ve Vaší firmě za účelem zdokonalení efektivity?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8C48E6B-2461-FD3E-B540-5672E3C452FB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Četnost revidování technologických procesů ve firmě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1B1C217-1A14-6347-034B-D452684E4D0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E5A6874E-B5B1-8583-C694-D45DF6D6F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430755"/>
              </p:ext>
            </p:extLst>
          </p:nvPr>
        </p:nvGraphicFramePr>
        <p:xfrm>
          <a:off x="6340944" y="2683818"/>
          <a:ext cx="2939247" cy="126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Každý rok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50000"/>
                            <a:lumOff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Každé dva až tři roky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bg1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Sporadicky / Když to vyžaduje situace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Nikdy / Máme ustálené procesy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32F3385E-0785-277F-A5D5-43145A95FBEC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5C4B318A-4451-B183-8C60-BEAE374BC314}"/>
              </a:ext>
            </a:extLst>
          </p:cNvPr>
          <p:cNvGraphicFramePr>
            <a:graphicFrameLocks noGrp="1"/>
          </p:cNvGraphicFramePr>
          <p:nvPr/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89654E77-D0E8-D6CF-81A0-962B77C9C997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29AFF164-9DFD-E0B0-263D-44B26FDC83F7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48D44584-D90B-88E6-E5BE-596B1516B7FA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175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F6F216B6-80D1-04CA-DFE9-00ED26D3B7EE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680E106F-6407-D2CD-E306-48F31C4A8DE4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B4F45B12-794B-7F5F-1489-D99C2B619503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364FAD0F-7757-8E1D-0826-FF5F61BBA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" name="Tabulka 14">
            <a:extLst>
              <a:ext uri="{FF2B5EF4-FFF2-40B4-BE49-F238E27FC236}">
                <a16:creationId xmlns:a16="http://schemas.microsoft.com/office/drawing/2014/main" id="{38B50194-38D1-2E95-7BC9-ABEA948BAE09}"/>
              </a:ext>
            </a:extLst>
          </p:cNvPr>
          <p:cNvGraphicFramePr>
            <a:graphicFrameLocks noGrp="1"/>
          </p:cNvGraphicFramePr>
          <p:nvPr/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0" name="Nadpis 12">
            <a:extLst>
              <a:ext uri="{FF2B5EF4-FFF2-40B4-BE49-F238E27FC236}">
                <a16:creationId xmlns:a16="http://schemas.microsoft.com/office/drawing/2014/main" id="{39A085BC-DD66-8B0A-5996-D66AC94F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269745"/>
            <a:ext cx="11039070" cy="674031"/>
          </a:xfrm>
        </p:spPr>
        <p:txBody>
          <a:bodyPr/>
          <a:lstStyle/>
          <a:p>
            <a:r>
              <a:rPr lang="cs-CZ" sz="2100" dirty="0"/>
              <a:t>STŘEDNĚ VELKÉ FIRMY SPOLEČNĚ S TĚMI Z OBORU VÝROBY A PRŮMYSLU ČASTĚJI REVIDUJÍ SVÉ TECHNOLOGICKÉ PROCESY ALESPOŇ KAŽDÉ DVA NEBO TŘI ROKY.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AF373BA2-7545-7B04-6D54-15B828A416D7}"/>
              </a:ext>
            </a:extLst>
          </p:cNvPr>
          <p:cNvSpPr/>
          <p:nvPr/>
        </p:nvSpPr>
        <p:spPr>
          <a:xfrm>
            <a:off x="1744865" y="4068620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F60E0359-CC88-E568-72FC-78942FFB8E8A}"/>
              </a:ext>
            </a:extLst>
          </p:cNvPr>
          <p:cNvSpPr/>
          <p:nvPr/>
        </p:nvSpPr>
        <p:spPr>
          <a:xfrm>
            <a:off x="2742594" y="3671775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4" name="Tabulka 14">
            <a:extLst>
              <a:ext uri="{FF2B5EF4-FFF2-40B4-BE49-F238E27FC236}">
                <a16:creationId xmlns:a16="http://schemas.microsoft.com/office/drawing/2014/main" id="{7163405D-FF0F-16AF-7B3C-C07850B96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93853"/>
              </p:ext>
            </p:extLst>
          </p:nvPr>
        </p:nvGraphicFramePr>
        <p:xfrm>
          <a:off x="435318" y="1923899"/>
          <a:ext cx="5982978" cy="26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163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163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82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83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68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50" b="1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GB" sz="11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20" name="Ovál 19">
            <a:extLst>
              <a:ext uri="{FF2B5EF4-FFF2-40B4-BE49-F238E27FC236}">
                <a16:creationId xmlns:a16="http://schemas.microsoft.com/office/drawing/2014/main" id="{85EDA46D-CF29-6FD5-7D58-27D1062F8872}"/>
              </a:ext>
            </a:extLst>
          </p:cNvPr>
          <p:cNvSpPr/>
          <p:nvPr/>
        </p:nvSpPr>
        <p:spPr>
          <a:xfrm>
            <a:off x="3741383" y="3672538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0957396A-24B7-110C-A997-78DB11722FB5}"/>
              </a:ext>
            </a:extLst>
          </p:cNvPr>
          <p:cNvSpPr/>
          <p:nvPr/>
        </p:nvSpPr>
        <p:spPr>
          <a:xfrm>
            <a:off x="5729150" y="3939175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Ovál 29">
            <a:extLst>
              <a:ext uri="{FF2B5EF4-FFF2-40B4-BE49-F238E27FC236}">
                <a16:creationId xmlns:a16="http://schemas.microsoft.com/office/drawing/2014/main" id="{BB1F7B2F-8096-7082-C8CE-8C6386F269FF}"/>
              </a:ext>
            </a:extLst>
          </p:cNvPr>
          <p:cNvSpPr/>
          <p:nvPr/>
        </p:nvSpPr>
        <p:spPr>
          <a:xfrm>
            <a:off x="2805868" y="1923680"/>
            <a:ext cx="252000" cy="252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Ovál 30">
            <a:extLst>
              <a:ext uri="{FF2B5EF4-FFF2-40B4-BE49-F238E27FC236}">
                <a16:creationId xmlns:a16="http://schemas.microsoft.com/office/drawing/2014/main" id="{C2F5283E-4B05-C746-7878-662D7DE39553}"/>
              </a:ext>
            </a:extLst>
          </p:cNvPr>
          <p:cNvSpPr/>
          <p:nvPr/>
        </p:nvSpPr>
        <p:spPr>
          <a:xfrm>
            <a:off x="3794325" y="1928610"/>
            <a:ext cx="252000" cy="252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0877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EFF0D-5DEF-F051-1C81-9342728EF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DA5304F1-1BE4-6141-73A7-8300062F88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753034"/>
              </p:ext>
            </p:extLst>
          </p:nvPr>
        </p:nvGraphicFramePr>
        <p:xfrm>
          <a:off x="388485" y="1945946"/>
          <a:ext cx="6086454" cy="3123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F7C547-6760-A2F0-E621-AFDA53C675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6960AA-B289-FE6E-EDF5-526B2C9D68B1}"/>
              </a:ext>
            </a:extLst>
          </p:cNvPr>
          <p:cNvSpPr/>
          <p:nvPr/>
        </p:nvSpPr>
        <p:spPr>
          <a:xfrm>
            <a:off x="485774" y="6076203"/>
            <a:ext cx="877831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Q13. Jakou roli hrají data a analýza dat (big data, data analytics) ve Vaší firmě k podpoře rozhodování a inovací?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E3C0341-1611-318E-DF0F-B7749609BB5C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Role dat a jejich analýzy ve firmách k podpoře rozhodování a inovací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7FB2646-3CF1-D25F-C6C3-0948C4C07A2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F2CAAB44-CB2D-6D4A-EAAD-AF006BBB3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663392"/>
              </p:ext>
            </p:extLst>
          </p:nvPr>
        </p:nvGraphicFramePr>
        <p:xfrm>
          <a:off x="6340944" y="2683818"/>
          <a:ext cx="2939247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Klíčovou roli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Důležitou roli, ale jsme v začátcích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Pomocnou roli, primárně používáme jiné metody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Žádnou roli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7922DCB6-4E40-28FA-1668-D8582EAA34C6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5BF75F26-80AA-0E7B-D3CC-4F48657D54EC}"/>
              </a:ext>
            </a:extLst>
          </p:cNvPr>
          <p:cNvGraphicFramePr>
            <a:graphicFrameLocks noGrp="1"/>
          </p:cNvGraphicFramePr>
          <p:nvPr/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325AE243-CBFC-8BB3-B70B-15FA9FAD2299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316F0498-0D2C-05BA-67E4-0ED9B554A577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FEB76783-66EA-C448-537F-5214637D305B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175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3D61D277-205B-5FA3-B4C3-2ED192CF265D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80C6A02E-1662-73C7-42BC-EC5A23455062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E947478F-B96B-2D7F-8299-3116676E5043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3E6504AA-88EB-EDEC-1710-5C46D6EC8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" name="Tabulka 14">
            <a:extLst>
              <a:ext uri="{FF2B5EF4-FFF2-40B4-BE49-F238E27FC236}">
                <a16:creationId xmlns:a16="http://schemas.microsoft.com/office/drawing/2014/main" id="{C360769D-A50F-BF0A-47EB-7341F00074F6}"/>
              </a:ext>
            </a:extLst>
          </p:cNvPr>
          <p:cNvGraphicFramePr>
            <a:graphicFrameLocks noGrp="1"/>
          </p:cNvGraphicFramePr>
          <p:nvPr/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0" name="Nadpis 12">
            <a:extLst>
              <a:ext uri="{FF2B5EF4-FFF2-40B4-BE49-F238E27FC236}">
                <a16:creationId xmlns:a16="http://schemas.microsoft.com/office/drawing/2014/main" id="{4A3ABF4E-7EAF-8A69-30E7-98F765B46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198025"/>
            <a:ext cx="11039070" cy="964880"/>
          </a:xfrm>
        </p:spPr>
        <p:txBody>
          <a:bodyPr/>
          <a:lstStyle/>
          <a:p>
            <a:r>
              <a:rPr lang="cs-CZ" sz="2100" dirty="0"/>
              <a:t>Role dat a jejich </a:t>
            </a:r>
            <a:r>
              <a:rPr lang="cs-CZ" sz="2100" dirty="0" err="1"/>
              <a:t>analýzA</a:t>
            </a:r>
            <a:r>
              <a:rPr lang="cs-CZ" sz="2100" dirty="0"/>
              <a:t> ve většině firem hraje důležitou roli, </a:t>
            </a:r>
            <a:br>
              <a:rPr lang="cs-CZ" sz="2100" dirty="0"/>
            </a:br>
            <a:r>
              <a:rPr lang="cs-CZ" sz="2100" dirty="0"/>
              <a:t>ovšem podniky jsou teprve v začátcích. Čtvrtina malých podniků a těch </a:t>
            </a:r>
            <a:br>
              <a:rPr lang="cs-CZ" sz="2100" dirty="0"/>
            </a:br>
            <a:r>
              <a:rPr lang="cs-CZ" sz="2100" dirty="0"/>
              <a:t>z oboru služeb udává, že pro ně žádnou roli nehraje. 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2C0C672E-EADF-AEF2-BAF0-329AE08CA5F6}"/>
              </a:ext>
            </a:extLst>
          </p:cNvPr>
          <p:cNvSpPr/>
          <p:nvPr/>
        </p:nvSpPr>
        <p:spPr>
          <a:xfrm>
            <a:off x="1753964" y="4553914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39A4D5AB-019C-BEF7-7ED6-5FEB235A092E}"/>
              </a:ext>
            </a:extLst>
          </p:cNvPr>
          <p:cNvSpPr/>
          <p:nvPr/>
        </p:nvSpPr>
        <p:spPr>
          <a:xfrm>
            <a:off x="2748239" y="3313580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657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FF8BB-E6F4-7865-9F89-0F0B0CF70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94433241-D20D-AE40-54CC-2127185FA1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745449"/>
              </p:ext>
            </p:extLst>
          </p:nvPr>
        </p:nvGraphicFramePr>
        <p:xfrm>
          <a:off x="388485" y="1945946"/>
          <a:ext cx="6086454" cy="3123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1EAEC1D-8B38-FE90-2233-E2A189877C8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DAF1498-64BF-1961-FA36-C502AE70781F}"/>
              </a:ext>
            </a:extLst>
          </p:cNvPr>
          <p:cNvSpPr/>
          <p:nvPr/>
        </p:nvSpPr>
        <p:spPr>
          <a:xfrm>
            <a:off x="485774" y="6076203"/>
            <a:ext cx="10311928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Q14. Máte zkušenosti s ochranou Vašich inovativních řešení formou ochrany průmyslových práv jako jsou užitné vzory, ochranné známky, patenty apod.?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2D303D9-8954-601D-47EC-252D996BF281}"/>
              </a:ext>
            </a:extLst>
          </p:cNvPr>
          <p:cNvSpPr txBox="1"/>
          <p:nvPr/>
        </p:nvSpPr>
        <p:spPr>
          <a:xfrm>
            <a:off x="319699" y="1435664"/>
            <a:ext cx="1174935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Zkušenost s ochranou inovativních řešení pomocí ochrany průmyslových práv (v %)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75EB87A-A2CE-7DD3-EF14-ACE113729D8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pro efektivitu | 03/2024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8520FB57-754B-1C5D-EB4E-F4F75404A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452978"/>
              </p:ext>
            </p:extLst>
          </p:nvPr>
        </p:nvGraphicFramePr>
        <p:xfrm>
          <a:off x="6584139" y="2917284"/>
          <a:ext cx="2503986" cy="1049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</a:t>
                      </a:r>
                    </a:p>
                    <a:p>
                      <a:pPr marL="0" indent="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Ne, ale chceme se na to zaměřit</a:t>
                      </a:r>
                    </a:p>
                    <a:p>
                      <a:pPr marL="0" indent="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None/>
                      </a:pPr>
                      <a:endParaRPr lang="cs-CZ" sz="11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 algn="l" fontAlgn="ctr">
                        <a:buClr>
                          <a:schemeClr val="accent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Ne, není to pro nás zajímavé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B5D5AAEE-23D0-756B-52C9-92DCD0900D4D}"/>
              </a:ext>
            </a:extLst>
          </p:cNvPr>
          <p:cNvSpPr/>
          <p:nvPr/>
        </p:nvSpPr>
        <p:spPr>
          <a:xfrm>
            <a:off x="9264091" y="6362668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8D2D8AFE-265F-85C4-6093-C2591A1D9A57}"/>
              </a:ext>
            </a:extLst>
          </p:cNvPr>
          <p:cNvGraphicFramePr>
            <a:graphicFrameLocks noGrp="1"/>
          </p:cNvGraphicFramePr>
          <p:nvPr/>
        </p:nvGraphicFramePr>
        <p:xfrm>
          <a:off x="444512" y="5072508"/>
          <a:ext cx="5996328" cy="512445"/>
        </p:xfrm>
        <a:graphic>
          <a:graphicData uri="http://schemas.openxmlformats.org/drawingml/2006/table">
            <a:tbl>
              <a:tblPr firstRow="1" bandRow="1"/>
              <a:tblGrid>
                <a:gridCol w="999388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sp>
        <p:nvSpPr>
          <p:cNvPr id="16" name="Obdélník 15">
            <a:extLst>
              <a:ext uri="{FF2B5EF4-FFF2-40B4-BE49-F238E27FC236}">
                <a16:creationId xmlns:a16="http://schemas.microsoft.com/office/drawing/2014/main" id="{A20F5466-4D26-7609-8A96-CE2BBA530B86}"/>
              </a:ext>
            </a:extLst>
          </p:cNvPr>
          <p:cNvSpPr/>
          <p:nvPr/>
        </p:nvSpPr>
        <p:spPr>
          <a:xfrm>
            <a:off x="4673846" y="5709890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Obor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délník 24">
            <a:extLst>
              <a:ext uri="{FF2B5EF4-FFF2-40B4-BE49-F238E27FC236}">
                <a16:creationId xmlns:a16="http://schemas.microsoft.com/office/drawing/2014/main" id="{E8CA7476-A7CA-2801-0DDC-1F810748D231}"/>
              </a:ext>
            </a:extLst>
          </p:cNvPr>
          <p:cNvSpPr/>
          <p:nvPr/>
        </p:nvSpPr>
        <p:spPr>
          <a:xfrm>
            <a:off x="1735137" y="570989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Počet zaměstnanců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66D2830D-336A-CBD9-E0CD-8973558D7F2E}"/>
              </a:ext>
            </a:extLst>
          </p:cNvPr>
          <p:cNvCxnSpPr>
            <a:cxnSpLocks/>
          </p:cNvCxnSpPr>
          <p:nvPr/>
        </p:nvCxnSpPr>
        <p:spPr>
          <a:xfrm>
            <a:off x="1453288" y="1952094"/>
            <a:ext cx="0" cy="31175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13">
            <a:extLst>
              <a:ext uri="{FF2B5EF4-FFF2-40B4-BE49-F238E27FC236}">
                <a16:creationId xmlns:a16="http://schemas.microsoft.com/office/drawing/2014/main" id="{31D5A053-FB31-C88A-FFBE-C6F3AA239024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439231" y="1929483"/>
            <a:ext cx="3445" cy="3143025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39CE3141-E35E-CEF4-BA86-CD4341121F51}"/>
              </a:ext>
            </a:extLst>
          </p:cNvPr>
          <p:cNvGrpSpPr/>
          <p:nvPr/>
        </p:nvGrpSpPr>
        <p:grpSpPr>
          <a:xfrm>
            <a:off x="10567113" y="59054"/>
            <a:ext cx="1562100" cy="821975"/>
            <a:chOff x="7992336" y="-1018"/>
            <a:chExt cx="1044160" cy="549170"/>
          </a:xfrm>
        </p:grpSpPr>
        <p:sp>
          <p:nvSpPr>
            <p:cNvPr id="37" name="Obdélník 36">
              <a:extLst>
                <a:ext uri="{FF2B5EF4-FFF2-40B4-BE49-F238E27FC236}">
                  <a16:creationId xmlns:a16="http://schemas.microsoft.com/office/drawing/2014/main" id="{FA437F1A-615B-5C32-2452-26D7EA6812C9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2" descr="http://www.aspectio.cz/Files/logoAMSP.jpg">
              <a:extLst>
                <a:ext uri="{FF2B5EF4-FFF2-40B4-BE49-F238E27FC236}">
                  <a16:creationId xmlns:a16="http://schemas.microsoft.com/office/drawing/2014/main" id="{A50405DF-3B37-CB33-167D-7602AE0AF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" name="Tabulka 14">
            <a:extLst>
              <a:ext uri="{FF2B5EF4-FFF2-40B4-BE49-F238E27FC236}">
                <a16:creationId xmlns:a16="http://schemas.microsoft.com/office/drawing/2014/main" id="{A6B300A5-AAD0-CA03-7009-5B840E9A5CE3}"/>
              </a:ext>
            </a:extLst>
          </p:cNvPr>
          <p:cNvGraphicFramePr>
            <a:graphicFrameLocks noGrp="1"/>
          </p:cNvGraphicFramePr>
          <p:nvPr/>
        </p:nvGraphicFramePr>
        <p:xfrm>
          <a:off x="435966" y="5464306"/>
          <a:ext cx="598233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05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97055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N=202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N=91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N=49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N=72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0" name="Nadpis 12">
            <a:extLst>
              <a:ext uri="{FF2B5EF4-FFF2-40B4-BE49-F238E27FC236}">
                <a16:creationId xmlns:a16="http://schemas.microsoft.com/office/drawing/2014/main" id="{6089A05F-AAE8-3ECF-5AEF-BDCC33F95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1" y="198025"/>
            <a:ext cx="11039070" cy="964880"/>
          </a:xfrm>
        </p:spPr>
        <p:txBody>
          <a:bodyPr/>
          <a:lstStyle/>
          <a:p>
            <a:r>
              <a:rPr lang="cs-CZ" sz="2100" dirty="0"/>
              <a:t>Středně velké podniky a ty z oboru výroby a průmyslu častěji mají zkušenost s ochranou jejich inovativních řešení. opačně je tomu </a:t>
            </a:r>
            <a:br>
              <a:rPr lang="cs-CZ" sz="2100" dirty="0"/>
            </a:br>
            <a:r>
              <a:rPr lang="cs-CZ" sz="2100" dirty="0"/>
              <a:t>v případě malých firem a TAKÉ těch ze sektoru služeb.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1A2E7D0E-7C5B-7A8D-D909-61CB709421C2}"/>
              </a:ext>
            </a:extLst>
          </p:cNvPr>
          <p:cNvSpPr/>
          <p:nvPr/>
        </p:nvSpPr>
        <p:spPr>
          <a:xfrm>
            <a:off x="1753964" y="4165568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11C79515-AB18-BE0B-38D9-3E6844374FD9}"/>
              </a:ext>
            </a:extLst>
          </p:cNvPr>
          <p:cNvSpPr/>
          <p:nvPr/>
        </p:nvSpPr>
        <p:spPr>
          <a:xfrm>
            <a:off x="2747964" y="2630836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CAC05848-9F1D-48EA-6374-3BC7CEBF51D6}"/>
              </a:ext>
            </a:extLst>
          </p:cNvPr>
          <p:cNvSpPr/>
          <p:nvPr/>
        </p:nvSpPr>
        <p:spPr>
          <a:xfrm>
            <a:off x="3736677" y="2636299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954D6A16-6DC6-6F31-EF64-E6FC1D35948B}"/>
              </a:ext>
            </a:extLst>
          </p:cNvPr>
          <p:cNvSpPr/>
          <p:nvPr/>
        </p:nvSpPr>
        <p:spPr>
          <a:xfrm>
            <a:off x="5728571" y="4067627"/>
            <a:ext cx="375815" cy="2667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5315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73097-F462-4C39-3AB2-F0FF4FFA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009ABF7-6835-5594-983C-88E28FEB534D}"/>
              </a:ext>
            </a:extLst>
          </p:cNvPr>
          <p:cNvSpPr/>
          <p:nvPr/>
        </p:nvSpPr>
        <p:spPr>
          <a:xfrm>
            <a:off x="0" y="0"/>
            <a:ext cx="2079812" cy="6858000"/>
          </a:xfrm>
          <a:prstGeom prst="rect">
            <a:avLst/>
          </a:prstGeom>
          <a:solidFill>
            <a:srgbClr val="14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14141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Obrázek 2" descr="Obsah obrázku tma, světlo, Fraktální umění&#10;&#10;Popis byl vytvořen automaticky">
            <a:extLst>
              <a:ext uri="{FF2B5EF4-FFF2-40B4-BE49-F238E27FC236}">
                <a16:creationId xmlns:a16="http://schemas.microsoft.com/office/drawing/2014/main" id="{1BDE4C2F-F59D-884C-9126-C036DED0B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ADF78227-59C1-F0F5-7115-248964954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STRUKTURA </a:t>
            </a:r>
            <a:br>
              <a:rPr lang="cs-CZ" dirty="0"/>
            </a:br>
            <a:r>
              <a:rPr lang="cs-CZ" dirty="0"/>
              <a:t>VZORKU</a:t>
            </a:r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7169867-BFC4-1D53-96DF-820CF2E7C419}"/>
              </a:ext>
            </a:extLst>
          </p:cNvPr>
          <p:cNvSpPr/>
          <p:nvPr/>
        </p:nvSpPr>
        <p:spPr>
          <a:xfrm>
            <a:off x="0" y="0"/>
            <a:ext cx="12192001" cy="6857231"/>
          </a:xfrm>
          <a:prstGeom prst="rect">
            <a:avLst/>
          </a:prstGeom>
          <a:gradFill flip="none" rotWithShape="1">
            <a:gsLst>
              <a:gs pos="45000">
                <a:schemeClr val="accent1">
                  <a:alpha val="0"/>
                </a:schemeClr>
              </a:gs>
              <a:gs pos="10000">
                <a:schemeClr val="accent1">
                  <a:alpha val="79000"/>
                </a:schemeClr>
              </a:gs>
              <a:gs pos="100000">
                <a:schemeClr val="accent1">
                  <a:alpha val="1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397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1">
            <a:extLst>
              <a:ext uri="{FF2B5EF4-FFF2-40B4-BE49-F238E27FC236}">
                <a16:creationId xmlns:a16="http://schemas.microsoft.com/office/drawing/2014/main" id="{41ED6679-3AF7-2C07-155D-E15F4C9EB6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1135818"/>
              </p:ext>
            </p:extLst>
          </p:nvPr>
        </p:nvGraphicFramePr>
        <p:xfrm>
          <a:off x="4212076" y="1699149"/>
          <a:ext cx="3767848" cy="31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18">
            <a:extLst>
              <a:ext uri="{FF2B5EF4-FFF2-40B4-BE49-F238E27FC236}">
                <a16:creationId xmlns:a16="http://schemas.microsoft.com/office/drawing/2014/main" id="{2367F225-5DD3-11BA-39FA-70F15FCB9F41}"/>
              </a:ext>
            </a:extLst>
          </p:cNvPr>
          <p:cNvSpPr txBox="1"/>
          <p:nvPr/>
        </p:nvSpPr>
        <p:spPr>
          <a:xfrm>
            <a:off x="4671348" y="1776097"/>
            <a:ext cx="2849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Počet zaměstnanců</a:t>
            </a:r>
          </a:p>
        </p:txBody>
      </p:sp>
      <p:graphicFrame>
        <p:nvGraphicFramePr>
          <p:cNvPr id="21" name="Chart 11">
            <a:extLst>
              <a:ext uri="{FF2B5EF4-FFF2-40B4-BE49-F238E27FC236}">
                <a16:creationId xmlns:a16="http://schemas.microsoft.com/office/drawing/2014/main" id="{A59357F7-970F-0BBB-23ED-477693B9E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2548526"/>
              </p:ext>
            </p:extLst>
          </p:nvPr>
        </p:nvGraphicFramePr>
        <p:xfrm>
          <a:off x="220991" y="1699149"/>
          <a:ext cx="3767849" cy="31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18">
            <a:extLst>
              <a:ext uri="{FF2B5EF4-FFF2-40B4-BE49-F238E27FC236}">
                <a16:creationId xmlns:a16="http://schemas.microsoft.com/office/drawing/2014/main" id="{736F7374-4C53-BB04-9D89-938084A54E97}"/>
              </a:ext>
            </a:extLst>
          </p:cNvPr>
          <p:cNvSpPr txBox="1"/>
          <p:nvPr/>
        </p:nvSpPr>
        <p:spPr>
          <a:xfrm>
            <a:off x="220990" y="1776097"/>
            <a:ext cx="376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Odvětví</a:t>
            </a:r>
          </a:p>
        </p:txBody>
      </p:sp>
      <p:sp>
        <p:nvSpPr>
          <p:cNvPr id="25" name="Nadpis 12">
            <a:extLst>
              <a:ext uri="{FF2B5EF4-FFF2-40B4-BE49-F238E27FC236}">
                <a16:creationId xmlns:a16="http://schemas.microsoft.com/office/drawing/2014/main" id="{772D40E5-7925-6043-8287-39F044839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24732"/>
          </a:xfrm>
        </p:spPr>
        <p:txBody>
          <a:bodyPr>
            <a:noAutofit/>
          </a:bodyPr>
          <a:lstStyle/>
          <a:p>
            <a:pPr>
              <a:tabLst>
                <a:tab pos="2506663" algn="l"/>
              </a:tabLst>
            </a:pPr>
            <a:r>
              <a:rPr lang="cs-CZ" sz="2400" cap="all" spc="-100" dirty="0">
                <a:solidFill>
                  <a:schemeClr val="tx2"/>
                </a:solidFill>
                <a:latin typeface="+mn-lt"/>
                <a:cs typeface="+mj-cs"/>
              </a:rPr>
              <a:t>Struktura vzorku (V %)</a:t>
            </a:r>
          </a:p>
        </p:txBody>
      </p:sp>
      <p:graphicFrame>
        <p:nvGraphicFramePr>
          <p:cNvPr id="2" name="Chart 11">
            <a:extLst>
              <a:ext uri="{FF2B5EF4-FFF2-40B4-BE49-F238E27FC236}">
                <a16:creationId xmlns:a16="http://schemas.microsoft.com/office/drawing/2014/main" id="{AFCDC3A5-7B14-7BDD-C95B-6C45AAA8AA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7180763"/>
              </p:ext>
            </p:extLst>
          </p:nvPr>
        </p:nvGraphicFramePr>
        <p:xfrm>
          <a:off x="8203160" y="1699149"/>
          <a:ext cx="3767848" cy="31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18">
            <a:extLst>
              <a:ext uri="{FF2B5EF4-FFF2-40B4-BE49-F238E27FC236}">
                <a16:creationId xmlns:a16="http://schemas.microsoft.com/office/drawing/2014/main" id="{98BC7ED3-19C9-0C8E-6367-9A1B2C11F4D4}"/>
              </a:ext>
            </a:extLst>
          </p:cNvPr>
          <p:cNvSpPr txBox="1"/>
          <p:nvPr/>
        </p:nvSpPr>
        <p:spPr>
          <a:xfrm>
            <a:off x="8662432" y="1776097"/>
            <a:ext cx="2849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Obrat společnosti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84B65A5-6650-4204-8BD4-5EDFE9DA3B3F}"/>
              </a:ext>
            </a:extLst>
          </p:cNvPr>
          <p:cNvSpPr/>
          <p:nvPr/>
        </p:nvSpPr>
        <p:spPr>
          <a:xfrm>
            <a:off x="505838" y="4328809"/>
            <a:ext cx="108000" cy="1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3BAE467-E46A-9890-AC47-CCD4C84F36BA}"/>
              </a:ext>
            </a:extLst>
          </p:cNvPr>
          <p:cNvSpPr/>
          <p:nvPr/>
        </p:nvSpPr>
        <p:spPr>
          <a:xfrm>
            <a:off x="1987187" y="4328809"/>
            <a:ext cx="108000" cy="108000"/>
          </a:xfrm>
          <a:prstGeom prst="rect">
            <a:avLst/>
          </a:prstGeom>
          <a:solidFill>
            <a:srgbClr val="2F469C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D66ACBD-0B5A-E600-E75A-B587C1F97B44}"/>
              </a:ext>
            </a:extLst>
          </p:cNvPr>
          <p:cNvSpPr/>
          <p:nvPr/>
        </p:nvSpPr>
        <p:spPr>
          <a:xfrm>
            <a:off x="2889741" y="4328809"/>
            <a:ext cx="108000" cy="10800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4780512-CA76-7A97-E6A8-97413B90A5DB}"/>
              </a:ext>
            </a:extLst>
          </p:cNvPr>
          <p:cNvSpPr/>
          <p:nvPr/>
        </p:nvSpPr>
        <p:spPr>
          <a:xfrm>
            <a:off x="4366661" y="4220809"/>
            <a:ext cx="108000" cy="1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CF495DC-9DD7-5C81-DF23-D7A5EE629640}"/>
              </a:ext>
            </a:extLst>
          </p:cNvPr>
          <p:cNvSpPr/>
          <p:nvPr/>
        </p:nvSpPr>
        <p:spPr>
          <a:xfrm>
            <a:off x="6082382" y="4220809"/>
            <a:ext cx="108000" cy="10800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435B44F-4424-1672-0CAE-4541248EEB11}"/>
              </a:ext>
            </a:extLst>
          </p:cNvPr>
          <p:cNvSpPr/>
          <p:nvPr/>
        </p:nvSpPr>
        <p:spPr>
          <a:xfrm>
            <a:off x="10096812" y="4081300"/>
            <a:ext cx="108000" cy="108000"/>
          </a:xfrm>
          <a:prstGeom prst="rect">
            <a:avLst/>
          </a:prstGeom>
          <a:solidFill>
            <a:srgbClr val="0054BF"/>
          </a:solidFill>
          <a:ln>
            <a:solidFill>
              <a:srgbClr val="0054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B207AD2-5AE0-F944-77E8-1ECE905CCA65}"/>
              </a:ext>
            </a:extLst>
          </p:cNvPr>
          <p:cNvSpPr/>
          <p:nvPr/>
        </p:nvSpPr>
        <p:spPr>
          <a:xfrm>
            <a:off x="10095904" y="4373844"/>
            <a:ext cx="108000" cy="108000"/>
          </a:xfrm>
          <a:prstGeom prst="rect">
            <a:avLst/>
          </a:prstGeom>
          <a:solidFill>
            <a:srgbClr val="18234E"/>
          </a:solidFill>
          <a:ln>
            <a:solidFill>
              <a:srgbClr val="1823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4BEED13-CE66-CA1D-0CD2-23F842A4B457}"/>
              </a:ext>
            </a:extLst>
          </p:cNvPr>
          <p:cNvSpPr/>
          <p:nvPr/>
        </p:nvSpPr>
        <p:spPr>
          <a:xfrm>
            <a:off x="8222616" y="4082444"/>
            <a:ext cx="108000" cy="108000"/>
          </a:xfrm>
          <a:prstGeom prst="rect">
            <a:avLst/>
          </a:prstGeom>
          <a:solidFill>
            <a:srgbClr val="7186D4"/>
          </a:solidFill>
          <a:ln>
            <a:solidFill>
              <a:srgbClr val="7186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C9449A7F-A8D5-A6EE-5E4E-90A9550D2561}"/>
              </a:ext>
            </a:extLst>
          </p:cNvPr>
          <p:cNvSpPr/>
          <p:nvPr/>
        </p:nvSpPr>
        <p:spPr>
          <a:xfrm>
            <a:off x="8222616" y="4373844"/>
            <a:ext cx="108000" cy="108000"/>
          </a:xfrm>
          <a:prstGeom prst="rect">
            <a:avLst/>
          </a:prstGeom>
          <a:solidFill>
            <a:srgbClr val="00387F"/>
          </a:solidFill>
          <a:ln>
            <a:solidFill>
              <a:srgbClr val="0038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06C99FDE-74EB-F5C5-4D35-8C35BEEF5E00}"/>
              </a:ext>
            </a:extLst>
          </p:cNvPr>
          <p:cNvSpPr/>
          <p:nvPr/>
        </p:nvSpPr>
        <p:spPr>
          <a:xfrm>
            <a:off x="8222616" y="4663004"/>
            <a:ext cx="108000" cy="108000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Zástupný symbol pro číslo snímku 4">
            <a:extLst>
              <a:ext uri="{FF2B5EF4-FFF2-40B4-BE49-F238E27FC236}">
                <a16:creationId xmlns:a16="http://schemas.microsoft.com/office/drawing/2014/main" id="{CE4D53FE-B57A-D2C7-77D3-3D34A0E327AA}"/>
              </a:ext>
            </a:extLst>
          </p:cNvPr>
          <p:cNvSpPr txBox="1">
            <a:spLocks/>
          </p:cNvSpPr>
          <p:nvPr/>
        </p:nvSpPr>
        <p:spPr>
          <a:xfrm>
            <a:off x="577672" y="6348104"/>
            <a:ext cx="360037" cy="24095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D61AABEC-672F-4B68-B914-690DA978312C}" type="slidenum">
              <a:rPr lang="en-GB" sz="900" b="1" smtClean="0">
                <a:solidFill>
                  <a:srgbClr val="405A9C">
                    <a:lumMod val="75000"/>
                  </a:srgbClr>
                </a:solidFill>
                <a:latin typeface="Arial Black"/>
              </a:rPr>
              <a:pPr algn="ctr">
                <a:defRPr/>
              </a:pPr>
              <a:t>30</a:t>
            </a:fld>
            <a:r>
              <a:rPr lang="en-GB" sz="900" b="1" dirty="0">
                <a:solidFill>
                  <a:srgbClr val="405A9C">
                    <a:lumMod val="75000"/>
                  </a:srgbClr>
                </a:solidFill>
                <a:latin typeface="Arial Black"/>
              </a:rPr>
              <a:t>  </a:t>
            </a:r>
          </a:p>
        </p:txBody>
      </p:sp>
      <p:sp>
        <p:nvSpPr>
          <p:cNvPr id="31" name="Zástupný symbol pro zápatí 2">
            <a:extLst>
              <a:ext uri="{FF2B5EF4-FFF2-40B4-BE49-F238E27FC236}">
                <a16:creationId xmlns:a16="http://schemas.microsoft.com/office/drawing/2014/main" id="{43E7AB30-AB37-55A6-FABF-F626502BE4CA}"/>
              </a:ext>
            </a:extLst>
          </p:cNvPr>
          <p:cNvSpPr txBox="1">
            <a:spLocks/>
          </p:cNvSpPr>
          <p:nvPr/>
        </p:nvSpPr>
        <p:spPr>
          <a:xfrm>
            <a:off x="920405" y="6348104"/>
            <a:ext cx="9206839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sz="900" dirty="0">
                <a:solidFill>
                  <a:srgbClr val="405A9C">
                    <a:lumMod val="75000"/>
                  </a:srgbClr>
                </a:solidFill>
                <a:latin typeface="Arial"/>
              </a:rPr>
              <a:t>© Ipsos pro AMSP | Inovace pro efektivitu | 03/2024</a:t>
            </a:r>
          </a:p>
        </p:txBody>
      </p:sp>
    </p:spTree>
    <p:extLst>
      <p:ext uri="{BB962C8B-B14F-4D97-AF65-F5344CB8AC3E}">
        <p14:creationId xmlns:p14="http://schemas.microsoft.com/office/powerpoint/2010/main" val="1448765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G3ygldpp7KrqE77Ne.6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heme/theme1.xml><?xml version="1.0" encoding="utf-8"?>
<a:theme xmlns:a="http://schemas.openxmlformats.org/drawingml/2006/main" name="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Vlastní návrh">
  <a:themeElements>
    <a:clrScheme name="00_Ipsos FIN_černá">
      <a:dk1>
        <a:srgbClr val="000000"/>
      </a:dk1>
      <a:lt1>
        <a:srgbClr val="FFFFFF"/>
      </a:lt1>
      <a:dk2>
        <a:srgbClr val="2F469C"/>
      </a:dk2>
      <a:lt2>
        <a:srgbClr val="009D9C"/>
      </a:lt2>
      <a:accent1>
        <a:srgbClr val="002554"/>
      </a:accent1>
      <a:accent2>
        <a:srgbClr val="009D9C"/>
      </a:accent2>
      <a:accent3>
        <a:srgbClr val="84329B"/>
      </a:accent3>
      <a:accent4>
        <a:srgbClr val="C0C0C0"/>
      </a:accent4>
      <a:accent5>
        <a:srgbClr val="E87722"/>
      </a:accent5>
      <a:accent6>
        <a:srgbClr val="F1B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16771</TotalTime>
  <Words>3235</Words>
  <Application>Microsoft Office PowerPoint</Application>
  <PresentationFormat>Širokoúhlá obrazovka</PresentationFormat>
  <Paragraphs>854</Paragraphs>
  <Slides>30</Slides>
  <Notes>17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4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42" baseType="lpstr">
      <vt:lpstr>Arial</vt:lpstr>
      <vt:lpstr>Arial</vt:lpstr>
      <vt:lpstr>Arial Black</vt:lpstr>
      <vt:lpstr>Arial CE</vt:lpstr>
      <vt:lpstr>Calibri</vt:lpstr>
      <vt:lpstr>HelveticaNeueLT Std Lt Cn</vt:lpstr>
      <vt:lpstr>Wingdings</vt:lpstr>
      <vt:lpstr>IPSOS - Classical Template - 16x9</vt:lpstr>
      <vt:lpstr>1_IPSOS - Classical Template - 16x9</vt:lpstr>
      <vt:lpstr>4_IPSOS - Classical Template - 16x9</vt:lpstr>
      <vt:lpstr>9_Vlastní návrh</vt:lpstr>
      <vt:lpstr>Diapositive think-cell</vt:lpstr>
      <vt:lpstr>INOVACE PRO EFEKTIVITU</vt:lpstr>
      <vt:lpstr>Výzkumné pozadí</vt:lpstr>
      <vt:lpstr>metodika</vt:lpstr>
      <vt:lpstr>OBSAH </vt:lpstr>
      <vt:lpstr>Shrnutí výsledků</vt:lpstr>
      <vt:lpstr>INOVACE PRO EFEKTIVITU: HLAVNÍ ZÁVĚRY 1/2</vt:lpstr>
      <vt:lpstr>INOVACE PRO EFEKTIVITU: HLAVNÍ ZÁVĚRY 2/2</vt:lpstr>
      <vt:lpstr>VÝSLEDKY  V DETAILU</vt:lpstr>
      <vt:lpstr>KLÍČOVÉ TECHNOLOGIE, SMĚRY V INOVACÍCH  A JEJICH OBLASTI </vt:lpstr>
      <vt:lpstr>PODNIKY ZA NEJDŮLEŽITĚJŠÍ SMĚRY V INOVACÍCH POVAŽUJÍ INVESTICE DO VÝROBY  A AUTOMATIZACE PROCESŮ. STŘEDNÍ FIRMY A TY Z VÝROBY ČI PRŮMYSLU ČASTĚJI.</vt:lpstr>
      <vt:lpstr>středně velké PODNIKY A FIRMY Z OBLASTI VÝROBY ČI PRŮMYSLU SE ČASTĚJI ZAMĚŘUJÍ NA OBLAST INVESTICE DO UDRŽITELNÝCH MATERIÁLŮ A IMPLEMENTACE ENVIRONMENTÁLNÍCH STANDARDŮ A CERTIFIKACÍ.</vt:lpstr>
      <vt:lpstr>Jako nejslibnější technologie pro budoucí růst a konkurenceschopnost jsou vnímány pokročilá robotika a automatizace společně s umělou inteligencí a strojovým učením.</vt:lpstr>
      <vt:lpstr>zmiňovaným důvodem PODNIKŮ pro informování veřejnosti o inovacích, který je nejčastěji uváděn, je přilákání nových zákazníků. Středně velké firmy častěji udávají přilákání nových zaměstnanců.</vt:lpstr>
      <vt:lpstr>FIRMY NEJČASTĚJI FINANCUJÍ SVÉ TECHNOLOGICKÉ NOVINKY Z VLASTNÍCH ZDROJŮ.  STŘEDNĚ VELKÉ PODNIKY ČASTĚJI UDÁVAJÍ, ŽE VYUŽÍVAJÍ DOTACÍ. </vt:lpstr>
      <vt:lpstr>HLAVNÍ BARIÉROU BRÁNÍCÍ ZAVEDENÍ INOVAČNÍCH TECHNOLOGIÍ VE FIRMÁCH JE NEDOSTATEK FINANCOVÁNÍ. FIRMY ZE SEKTORU SLUŽEB TOTO udávají častěji. </vt:lpstr>
      <vt:lpstr>UDRŽITELNOST</vt:lpstr>
      <vt:lpstr>způsoby, které by mohly směřovat k udržitelnosti podnikání, jsou investice do obnovitelných zdrojů energetiky a podpora ekologického povědomí.</vt:lpstr>
      <vt:lpstr>FIRMY PRO ZLEPŠENÍ SVÉ EKOLOGICKÉ STOPY NEJČASTĚJI DŮSLEDNĚ OPTIMALIZUJÍ PROCESY. TY ZE SEKTORU SLUŽEB ČASTĚJI ZATÍM ŽÁDNÉ KROKY NEPODNIKAJÍ.</vt:lpstr>
      <vt:lpstr>OBNOVITELNÉ ZDROJE ENERGIE  a elektromobilita</vt:lpstr>
      <vt:lpstr>energii z obnovitelných zdrojů častěji využívají, či plánují využívat, podniky s 50 až 249 zaměstnanci a také ty z oboru výroby a průmyslu.</vt:lpstr>
      <vt:lpstr>STŘEDNĚ VELKÉ FIRMY a TY Z odvětví výroby a průmyslu častěji již využívají elektromobility. Firmy ze sféry obchodu zatím nemají dostatek informací.</vt:lpstr>
      <vt:lpstr>Firmy se 4 až 49 zaměstnanci spolu s těmi z oboru služeb častěji nepodnikají žádné specifické kroky OHLEDNĚ OBNOVITELNÝCH ZDROJŮ A ELEKTROMOBILITY vzhledem k povaze jejich podnikání.</vt:lpstr>
      <vt:lpstr>Ostatní směry rozvoje a s nimi spojená témata</vt:lpstr>
      <vt:lpstr>Podniky, KTERÉ SPOLUPRACUJÍ S VYSOKÝMI ŠKOLAMI, TAK ČINÍ NEJČASTĚJI Z DŮVODU NÁBORU ZAMĚSTNANCŮ. PĚTINA FIREM S VYSOKÝMI ŠKOLAMI NESPOLUPRACUJE.</vt:lpstr>
      <vt:lpstr>NEJČASTĚJŠÍM DŮVODEM, PROČ FIRMY NEINVESTUJÍ DO START-UPŮ, JE,  ŽE NEDISPONUJÍ DOSTATEČNÝMI FINANČNÍMI ČI LIDSKÝMI PROSTŘEDKY, NÁSLEDOVANÉ TÍM, ŽE K INVESTICI NEVIDÍ DŮVOD ČI PŘIDANOU HODNOTU.</vt:lpstr>
      <vt:lpstr>STŘEDNĚ VELKÉ FIRMY SPOLEČNĚ S TĚMI Z OBORU VÝROBY A PRŮMYSLU ČASTĚJI REVIDUJÍ SVÉ TECHNOLOGICKÉ PROCESY ALESPOŇ KAŽDÉ DVA NEBO TŘI ROKY.</vt:lpstr>
      <vt:lpstr>Role dat a jejich analýzA ve většině firem hraje důležitou roli,  ovšem podniky jsou teprve v začátcích. Čtvrtina malých podniků a těch  z oboru služeb udává, že pro ně žádnou roli nehraje. </vt:lpstr>
      <vt:lpstr>Středně velké podniky a ty z oboru výroby a průmyslu častěji mají zkušenost s ochranou jejich inovativních řešení. opačně je tomu  v případě malých firem a TAKÉ těch ze sektoru služeb.</vt:lpstr>
      <vt:lpstr>STRUKTURA  VZORKU</vt:lpstr>
      <vt:lpstr>Struktura vzorku (V %)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nabídek / PROPOSAL TEMPLATE</dc:title>
  <dc:creator>Anna Mudrova</dc:creator>
  <cp:lastModifiedBy>AMSP ČR</cp:lastModifiedBy>
  <cp:revision>801</cp:revision>
  <dcterms:created xsi:type="dcterms:W3CDTF">2019-07-04T10:58:50Z</dcterms:created>
  <dcterms:modified xsi:type="dcterms:W3CDTF">2024-04-10T07:14:35Z</dcterms:modified>
</cp:coreProperties>
</file>