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8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10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9" r:id="rId2"/>
    <p:sldId id="260" r:id="rId3"/>
    <p:sldId id="304" r:id="rId4"/>
    <p:sldId id="290" r:id="rId5"/>
    <p:sldId id="294" r:id="rId6"/>
    <p:sldId id="295" r:id="rId7"/>
    <p:sldId id="296" r:id="rId8"/>
    <p:sldId id="300" r:id="rId9"/>
    <p:sldId id="297" r:id="rId10"/>
    <p:sldId id="298" r:id="rId11"/>
    <p:sldId id="299" r:id="rId12"/>
    <p:sldId id="293" r:id="rId13"/>
    <p:sldId id="305" r:id="rId14"/>
    <p:sldId id="303" r:id="rId15"/>
    <p:sldId id="288" r:id="rId16"/>
  </p:sldIdLst>
  <p:sldSz cx="12192000" cy="6858000"/>
  <p:notesSz cx="6708775" cy="9853613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0"/>
    <a:srgbClr val="CC00CC"/>
    <a:srgbClr val="FF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04" autoAdjust="0"/>
  </p:normalViewPr>
  <p:slideViewPr>
    <p:cSldViewPr>
      <p:cViewPr varScale="1">
        <p:scale>
          <a:sx n="103" d="100"/>
          <a:sy n="103" d="100"/>
        </p:scale>
        <p:origin x="102" y="7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642808628043249"/>
          <c:y val="0.10577914182374799"/>
          <c:w val="0.57670450877207269"/>
          <c:h val="0.7667328199065205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Rozhodně cena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0.59299999999999997</c:v>
                </c:pt>
                <c:pt idx="1">
                  <c:v>0.88500000000000001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cena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8.1029999999999998</c:v>
                </c:pt>
                <c:pt idx="1">
                  <c:v>3.54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Oboje stejně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  <c:pt idx="0">
                  <c:v>57.115000000000002</c:v>
                </c:pt>
                <c:pt idx="1">
                  <c:v>55.752000000000002</c:v>
                </c:pt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Spíše kvalita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21.542000000000002</c:v>
                </c:pt>
                <c:pt idx="1">
                  <c:v>25.664000000000001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Rozhodně kvalita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12.451000000000001</c:v>
                </c:pt>
                <c:pt idx="1">
                  <c:v>14.159000000000001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kvalita celkem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34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15788000"/>
        <c:axId val="115787440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783520"/>
        <c:axId val="115785760"/>
      </c:lineChart>
      <c:catAx>
        <c:axId val="115788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15787440"/>
        <c:crosses val="autoZero"/>
        <c:auto val="1"/>
        <c:lblAlgn val="ctr"/>
        <c:lblOffset val="100"/>
        <c:noMultiLvlLbl val="0"/>
      </c:catAx>
      <c:valAx>
        <c:axId val="115787440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15788000"/>
        <c:crosses val="autoZero"/>
        <c:crossBetween val="between"/>
        <c:majorUnit val="10"/>
      </c:valAx>
      <c:valAx>
        <c:axId val="115785760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15783520"/>
        <c:crosses val="max"/>
        <c:crossBetween val="between"/>
        <c:majorUnit val="1"/>
      </c:valAx>
      <c:catAx>
        <c:axId val="115783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5785760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b="1" i="1"/>
            </a:pPr>
            <a:endParaRPr lang="cs-CZ"/>
          </a:p>
        </c:txPr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68449602074097138"/>
          <c:y val="1.1949353082826996E-2"/>
          <c:w val="0.27902712632385435"/>
          <c:h val="0.8884347212449645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78044807975411E-2"/>
          <c:y val="0.17115696748262421"/>
          <c:w val="0.59673735683358153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1.1859999999999999</c:v>
                </c:pt>
                <c:pt idx="1">
                  <c:v>0.88500000000000001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0.39500000000000002</c:v>
                </c:pt>
                <c:pt idx="1">
                  <c:v>0.88500000000000001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Většina 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9.4860000000000007</c:v>
                </c:pt>
                <c:pt idx="1">
                  <c:v>7.08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Je to asi půl na půl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  <c:pt idx="0">
                  <c:v>59.091000000000001</c:v>
                </c:pt>
                <c:pt idx="1">
                  <c:v>54.866999999999997</c:v>
                </c:pt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Většina 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26.876999999999999</c:v>
                </c:pt>
                <c:pt idx="1">
                  <c:v>31.858000000000001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2.964</c:v>
                </c:pt>
                <c:pt idx="1">
                  <c:v>4.4249999999999998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Souhlas celkem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30</c:v>
                </c:pt>
                <c:pt idx="1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13635184"/>
        <c:axId val="113634624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671776"/>
        <c:axId val="113672896"/>
      </c:lineChart>
      <c:catAx>
        <c:axId val="113635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13634624"/>
        <c:crosses val="autoZero"/>
        <c:auto val="1"/>
        <c:lblAlgn val="ctr"/>
        <c:lblOffset val="100"/>
        <c:noMultiLvlLbl val="0"/>
      </c:catAx>
      <c:valAx>
        <c:axId val="113634624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13635184"/>
        <c:crosses val="autoZero"/>
        <c:crossBetween val="between"/>
        <c:majorUnit val="10"/>
      </c:valAx>
      <c:valAx>
        <c:axId val="113672896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13671776"/>
        <c:crosses val="max"/>
        <c:crossBetween val="between"/>
        <c:majorUnit val="1"/>
      </c:valAx>
      <c:catAx>
        <c:axId val="113671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3672896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200" b="1" i="1"/>
            </a:pPr>
            <a:endParaRPr lang="cs-CZ"/>
          </a:p>
        </c:txPr>
      </c:legendEntry>
      <c:legendEntry>
        <c:idx val="7"/>
        <c:delete val="1"/>
      </c:legendEntry>
      <c:layout>
        <c:manualLayout>
          <c:xMode val="edge"/>
          <c:yMode val="edge"/>
          <c:x val="0.62726653750180839"/>
          <c:y val="0.10954547034112799"/>
          <c:w val="0.30156623330536897"/>
          <c:h val="0.7319206668589916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78044807975411E-2"/>
          <c:y val="0.17115696748262421"/>
          <c:w val="0.49729085658971961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8.3000000000000007</c:v>
                </c:pt>
                <c:pt idx="1">
                  <c:v>3.54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1.1859999999999999</c:v>
                </c:pt>
                <c:pt idx="1">
                  <c:v>0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Většina 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4.5449999999999999</c:v>
                </c:pt>
                <c:pt idx="1">
                  <c:v>4.4249999999999998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Je to asi půl na půl 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  <c:pt idx="0">
                  <c:v>36.165999999999997</c:v>
                </c:pt>
                <c:pt idx="1">
                  <c:v>30.972999999999999</c:v>
                </c:pt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Většina 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45.85</c:v>
                </c:pt>
                <c:pt idx="1">
                  <c:v>54.866999999999997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3.9529999999999998</c:v>
                </c:pt>
                <c:pt idx="1">
                  <c:v>6.1950000000000003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Souhlas celkem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50</c:v>
                </c:pt>
                <c:pt idx="1">
                  <c:v>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80582208"/>
        <c:axId val="162566096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  <c:pt idx="0">
                  <c:v>m</c:v>
                </c:pt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564976"/>
        <c:axId val="162565536"/>
      </c:lineChart>
      <c:catAx>
        <c:axId val="80582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62566096"/>
        <c:crosses val="autoZero"/>
        <c:auto val="1"/>
        <c:lblAlgn val="ctr"/>
        <c:lblOffset val="100"/>
        <c:noMultiLvlLbl val="0"/>
      </c:catAx>
      <c:valAx>
        <c:axId val="162566096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80582208"/>
        <c:crosses val="autoZero"/>
        <c:crossBetween val="between"/>
        <c:majorUnit val="10"/>
      </c:valAx>
      <c:valAx>
        <c:axId val="162565536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62564976"/>
        <c:crosses val="max"/>
        <c:crossBetween val="between"/>
        <c:majorUnit val="1"/>
      </c:valAx>
      <c:catAx>
        <c:axId val="162564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2565536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200" b="1" i="1"/>
            </a:pPr>
            <a:endParaRPr lang="cs-CZ"/>
          </a:p>
        </c:txPr>
      </c:legendEntry>
      <c:legendEntry>
        <c:idx val="7"/>
        <c:delete val="1"/>
      </c:legendEntry>
      <c:layout>
        <c:manualLayout>
          <c:xMode val="edge"/>
          <c:yMode val="edge"/>
          <c:x val="0.52308448962728626"/>
          <c:y val="0.10954547034112799"/>
          <c:w val="0.30156623330536897"/>
          <c:h val="0.7319206668589916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78044807975411E-2"/>
          <c:y val="0.17115696748262421"/>
          <c:w val="0.51623304711235996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9.8810000000000002</c:v>
                </c:pt>
                <c:pt idx="1">
                  <c:v>10.619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Výrazně se snižuje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0</c:v>
                </c:pt>
                <c:pt idx="1">
                  <c:v>1.77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Mírně se snižuje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6.1260000000000003</c:v>
                </c:pt>
                <c:pt idx="1">
                  <c:v>5.31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Zůstává stejný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  <c:pt idx="0">
                  <c:v>19.96</c:v>
                </c:pt>
                <c:pt idx="1">
                  <c:v>16.814</c:v>
                </c:pt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Mírně se zvyšuje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49.604999999999997</c:v>
                </c:pt>
                <c:pt idx="1">
                  <c:v>56.637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Výrazně se zvyšuje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14.427</c:v>
                </c:pt>
                <c:pt idx="1">
                  <c:v>8.85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Zvyšuje se celkem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64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64488688"/>
        <c:axId val="164492048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421856"/>
        <c:axId val="169420176"/>
      </c:lineChart>
      <c:catAx>
        <c:axId val="16448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64492048"/>
        <c:crosses val="autoZero"/>
        <c:auto val="1"/>
        <c:lblAlgn val="ctr"/>
        <c:lblOffset val="100"/>
        <c:noMultiLvlLbl val="0"/>
      </c:catAx>
      <c:valAx>
        <c:axId val="164492048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64488688"/>
        <c:crosses val="autoZero"/>
        <c:crossBetween val="between"/>
        <c:majorUnit val="10"/>
      </c:valAx>
      <c:valAx>
        <c:axId val="169420176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69421856"/>
        <c:crosses val="max"/>
        <c:crossBetween val="between"/>
        <c:majorUnit val="1"/>
      </c:valAx>
      <c:catAx>
        <c:axId val="1694218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9420176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200" b="1" i="1"/>
            </a:pPr>
            <a:endParaRPr lang="cs-CZ"/>
          </a:p>
        </c:txPr>
      </c:legendEntry>
      <c:legendEntry>
        <c:idx val="7"/>
        <c:delete val="1"/>
      </c:legendEntry>
      <c:layout>
        <c:manualLayout>
          <c:xMode val="edge"/>
          <c:yMode val="edge"/>
          <c:x val="0.54676222778058681"/>
          <c:y val="0.10954547034112799"/>
          <c:w val="0.31340506755799363"/>
          <c:h val="0.7319206668589916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979761686362071"/>
          <c:y val="0.17396799369975982"/>
          <c:w val="0.49729085658971961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9.0909999999999993</c:v>
                </c:pt>
                <c:pt idx="1">
                  <c:v>9.7349999999999994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2.1739999999999999</c:v>
                </c:pt>
                <c:pt idx="1">
                  <c:v>4.4249999999999998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Většina 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21.146000000000001</c:v>
                </c:pt>
                <c:pt idx="1">
                  <c:v>18.584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Většina 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53.953000000000003</c:v>
                </c:pt>
                <c:pt idx="1">
                  <c:v>57.521999999999998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13.635999999999999</c:v>
                </c:pt>
                <c:pt idx="1">
                  <c:v>9.7349999999999994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Souhlas celkem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68</c:v>
                </c:pt>
                <c:pt idx="1">
                  <c:v>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64164912"/>
        <c:axId val="164165472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  <c:pt idx="0">
                  <c:v>m</c:v>
                </c:pt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166592"/>
        <c:axId val="164166032"/>
      </c:lineChart>
      <c:catAx>
        <c:axId val="164164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64165472"/>
        <c:crosses val="autoZero"/>
        <c:auto val="1"/>
        <c:lblAlgn val="ctr"/>
        <c:lblOffset val="100"/>
        <c:noMultiLvlLbl val="0"/>
      </c:catAx>
      <c:valAx>
        <c:axId val="164165472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64164912"/>
        <c:crosses val="autoZero"/>
        <c:crossBetween val="between"/>
        <c:majorUnit val="10"/>
      </c:valAx>
      <c:valAx>
        <c:axId val="164166032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64166592"/>
        <c:crosses val="max"/>
        <c:crossBetween val="between"/>
        <c:majorUnit val="1"/>
      </c:valAx>
      <c:catAx>
        <c:axId val="1641665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4166032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200" b="1" i="1"/>
            </a:pPr>
            <a:endParaRPr lang="cs-CZ"/>
          </a:p>
        </c:txPr>
      </c:legendEntry>
      <c:legendEntry>
        <c:idx val="3"/>
        <c:delete val="1"/>
      </c:legendEntry>
      <c:legendEntry>
        <c:idx val="7"/>
        <c:delete val="1"/>
      </c:legendEntry>
      <c:layout>
        <c:manualLayout>
          <c:xMode val="edge"/>
          <c:yMode val="edge"/>
          <c:x val="3.2955309853966171E-2"/>
          <c:y val="0.1264116276439417"/>
          <c:w val="0.30156623330536897"/>
          <c:h val="0.7319206668589916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78044807975411E-2"/>
          <c:y val="0.17115696748262421"/>
          <c:w val="0.49729085658971961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6.9169999999999998</c:v>
                </c:pt>
                <c:pt idx="1">
                  <c:v>8.85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2.3719999999999999</c:v>
                </c:pt>
                <c:pt idx="1">
                  <c:v>1.77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Většina 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15.217000000000001</c:v>
                </c:pt>
                <c:pt idx="1">
                  <c:v>15.044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Většina 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47.430999999999997</c:v>
                </c:pt>
                <c:pt idx="1">
                  <c:v>46.902999999999999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28.062999999999999</c:v>
                </c:pt>
                <c:pt idx="1">
                  <c:v>27.434000000000001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75</c:v>
                </c:pt>
                <c:pt idx="1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64172752"/>
        <c:axId val="164173312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  <c:pt idx="0">
                  <c:v>m</c:v>
                </c:pt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Živnostníci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174432"/>
        <c:axId val="164173872"/>
      </c:lineChart>
      <c:catAx>
        <c:axId val="164172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64173312"/>
        <c:crosses val="autoZero"/>
        <c:auto val="1"/>
        <c:lblAlgn val="ctr"/>
        <c:lblOffset val="100"/>
        <c:noMultiLvlLbl val="0"/>
      </c:catAx>
      <c:valAx>
        <c:axId val="164173312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64172752"/>
        <c:crosses val="autoZero"/>
        <c:crossBetween val="between"/>
        <c:majorUnit val="10"/>
      </c:valAx>
      <c:valAx>
        <c:axId val="164173872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64174432"/>
        <c:crosses val="max"/>
        <c:crossBetween val="between"/>
        <c:majorUnit val="1"/>
      </c:valAx>
      <c:catAx>
        <c:axId val="1641744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417387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8521061149121856"/>
          <c:y val="0.18682161886750492"/>
          <c:w val="0.28996261334475409"/>
          <c:h val="0.7183118745757002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Populace</c:v>
                </c:pt>
              </c:strCache>
            </c:strRef>
          </c:tx>
          <c:spPr>
            <a:solidFill>
              <a:srgbClr val="A1C46B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Pyrotechnika</c:v>
                </c:pt>
                <c:pt idx="1">
                  <c:v>Hračky</c:v>
                </c:pt>
                <c:pt idx="2">
                  <c:v>Ostatní chemické výrobky</c:v>
                </c:pt>
                <c:pt idx="3">
                  <c:v>Kosmetika</c:v>
                </c:pt>
                <c:pt idx="4">
                  <c:v>Elektrospotřebiče</c:v>
                </c:pt>
                <c:pt idx="5">
                  <c:v>Automobily</c:v>
                </c:pt>
                <c:pt idx="6">
                  <c:v>Textil a oděvy</c:v>
                </c:pt>
                <c:pt idx="7">
                  <c:v>Nevím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59.683999999999997</c:v>
                </c:pt>
                <c:pt idx="1">
                  <c:v>39.328000000000003</c:v>
                </c:pt>
                <c:pt idx="2">
                  <c:v>27.47</c:v>
                </c:pt>
                <c:pt idx="3">
                  <c:v>23.913</c:v>
                </c:pt>
                <c:pt idx="4">
                  <c:v>19.170000000000002</c:v>
                </c:pt>
                <c:pt idx="5">
                  <c:v>12.253</c:v>
                </c:pt>
                <c:pt idx="6">
                  <c:v>7.1150000000000002</c:v>
                </c:pt>
                <c:pt idx="7">
                  <c:v>0.59299999999999997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Živnostníci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Pyrotechnika</c:v>
                </c:pt>
                <c:pt idx="1">
                  <c:v>Hračky</c:v>
                </c:pt>
                <c:pt idx="2">
                  <c:v>Ostatní chemické výrobky</c:v>
                </c:pt>
                <c:pt idx="3">
                  <c:v>Kosmetika</c:v>
                </c:pt>
                <c:pt idx="4">
                  <c:v>Elektrospotřebiče</c:v>
                </c:pt>
                <c:pt idx="5">
                  <c:v>Automobily</c:v>
                </c:pt>
                <c:pt idx="6">
                  <c:v>Textil a oděvy</c:v>
                </c:pt>
                <c:pt idx="7">
                  <c:v>Nevím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65.486999999999995</c:v>
                </c:pt>
                <c:pt idx="1">
                  <c:v>53.097000000000001</c:v>
                </c:pt>
                <c:pt idx="2">
                  <c:v>30.088000000000001</c:v>
                </c:pt>
                <c:pt idx="3">
                  <c:v>15.929</c:v>
                </c:pt>
                <c:pt idx="4">
                  <c:v>10.619</c:v>
                </c:pt>
                <c:pt idx="5">
                  <c:v>4.4249999999999998</c:v>
                </c:pt>
                <c:pt idx="6">
                  <c:v>7.08</c:v>
                </c:pt>
                <c:pt idx="7">
                  <c:v>0.88500000000000001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17502240"/>
        <c:axId val="117502800"/>
      </c:barChart>
      <c:catAx>
        <c:axId val="11750224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200"/>
            </a:pPr>
            <a:endParaRPr lang="cs-CZ"/>
          </a:p>
        </c:txPr>
        <c:crossAx val="117502800"/>
        <c:crosses val="autoZero"/>
        <c:auto val="1"/>
        <c:lblAlgn val="ctr"/>
        <c:lblOffset val="0"/>
        <c:noMultiLvlLbl val="0"/>
      </c:catAx>
      <c:valAx>
        <c:axId val="117502800"/>
        <c:scaling>
          <c:orientation val="minMax"/>
          <c:max val="7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extTo"/>
        <c:crossAx val="117502240"/>
        <c:crosses val="autoZero"/>
        <c:crossBetween val="between"/>
        <c:majorUnit val="20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2951994130470654"/>
          <c:y val="0.1016011143572014"/>
          <c:w val="0.66348050452676921"/>
          <c:h val="6.1083917871986852E-2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8521061149121856"/>
          <c:y val="0.18682161886750492"/>
          <c:w val="0.28996261334475409"/>
          <c:h val="0.7183118745757002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7"/>
                <c:pt idx="0">
                  <c:v>Pyrotechnika</c:v>
                </c:pt>
                <c:pt idx="1">
                  <c:v>Hračky</c:v>
                </c:pt>
                <c:pt idx="2">
                  <c:v>Ostatní chemické výrobky</c:v>
                </c:pt>
                <c:pt idx="3">
                  <c:v>Kosmetika</c:v>
                </c:pt>
                <c:pt idx="4">
                  <c:v>Elektrospotřebiče</c:v>
                </c:pt>
                <c:pt idx="5">
                  <c:v>Automobily</c:v>
                </c:pt>
                <c:pt idx="6">
                  <c:v>Textil a oděvy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1</c:v>
                </c:pt>
                <c:pt idx="1">
                  <c:v>19</c:v>
                </c:pt>
                <c:pt idx="2">
                  <c:v>3</c:v>
                </c:pt>
                <c:pt idx="3">
                  <c:v>4</c:v>
                </c:pt>
                <c:pt idx="4">
                  <c:v>10</c:v>
                </c:pt>
                <c:pt idx="5">
                  <c:v>7</c:v>
                </c:pt>
                <c:pt idx="6">
                  <c:v>29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7"/>
                <c:pt idx="0">
                  <c:v>Pyrotechnika</c:v>
                </c:pt>
                <c:pt idx="1">
                  <c:v>Hračky</c:v>
                </c:pt>
                <c:pt idx="2">
                  <c:v>Ostatní chemické výrobky</c:v>
                </c:pt>
                <c:pt idx="3">
                  <c:v>Kosmetika</c:v>
                </c:pt>
                <c:pt idx="4">
                  <c:v>Elektrospotřebiče</c:v>
                </c:pt>
                <c:pt idx="5">
                  <c:v>Automobily</c:v>
                </c:pt>
                <c:pt idx="6">
                  <c:v>Textil a oděvy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2</c:v>
                </c:pt>
                <c:pt idx="1">
                  <c:v>25</c:v>
                </c:pt>
                <c:pt idx="2">
                  <c:v>3</c:v>
                </c:pt>
                <c:pt idx="3">
                  <c:v>4</c:v>
                </c:pt>
                <c:pt idx="4">
                  <c:v>9</c:v>
                </c:pt>
                <c:pt idx="5">
                  <c:v>7</c:v>
                </c:pt>
                <c:pt idx="6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17505600"/>
        <c:axId val="117506160"/>
      </c:barChart>
      <c:catAx>
        <c:axId val="11750560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200"/>
            </a:pPr>
            <a:endParaRPr lang="cs-CZ"/>
          </a:p>
        </c:txPr>
        <c:crossAx val="117506160"/>
        <c:crosses val="autoZero"/>
        <c:auto val="1"/>
        <c:lblAlgn val="ctr"/>
        <c:lblOffset val="0"/>
        <c:noMultiLvlLbl val="0"/>
      </c:catAx>
      <c:valAx>
        <c:axId val="117506160"/>
        <c:scaling>
          <c:orientation val="minMax"/>
          <c:max val="7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extTo"/>
        <c:crossAx val="117505600"/>
        <c:crosses val="autoZero"/>
        <c:crossBetween val="between"/>
        <c:majorUnit val="20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2951994130470654"/>
          <c:y val="0.1016011143572014"/>
          <c:w val="0.66348050452676921"/>
          <c:h val="6.1083917871986852E-2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36737232560969"/>
          <c:y val="8.0879902042691066E-3"/>
          <c:w val="0.71473384709785714"/>
          <c:h val="0.95117729570305709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FBB040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95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8521061149121856"/>
          <c:y val="0.18682161886750492"/>
          <c:w val="0.28996261334475409"/>
          <c:h val="0.7183118745757002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Populace </c:v>
                </c:pt>
              </c:strCache>
            </c:strRef>
          </c:tx>
          <c:spPr>
            <a:solidFill>
              <a:srgbClr val="A1C46B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Asi desetina (10%) dětí</c:v>
                </c:pt>
                <c:pt idx="1">
                  <c:v>Asi čtvrtina (25%) dětí</c:v>
                </c:pt>
                <c:pt idx="2">
                  <c:v>Asi třetina (33%) dětí</c:v>
                </c:pt>
                <c:pt idx="3">
                  <c:v>Asi polovina (50%) dětí</c:v>
                </c:pt>
                <c:pt idx="4">
                  <c:v>Více než polovina dětí</c:v>
                </c:pt>
                <c:pt idx="5">
                  <c:v>Nevím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13.9</c:v>
                </c:pt>
                <c:pt idx="1">
                  <c:v>24.896000000000001</c:v>
                </c:pt>
                <c:pt idx="2">
                  <c:v>27.385999999999999</c:v>
                </c:pt>
                <c:pt idx="3">
                  <c:v>16.39</c:v>
                </c:pt>
                <c:pt idx="4">
                  <c:v>8.5060000000000002</c:v>
                </c:pt>
                <c:pt idx="5">
                  <c:v>8.9209999999999994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Živnostníci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Asi desetina (10%) dětí</c:v>
                </c:pt>
                <c:pt idx="1">
                  <c:v>Asi čtvrtina (25%) dětí</c:v>
                </c:pt>
                <c:pt idx="2">
                  <c:v>Asi třetina (33%) dětí</c:v>
                </c:pt>
                <c:pt idx="3">
                  <c:v>Asi polovina (50%) dětí</c:v>
                </c:pt>
                <c:pt idx="4">
                  <c:v>Více než polovina dětí</c:v>
                </c:pt>
                <c:pt idx="5">
                  <c:v>Nevím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8.4109999999999996</c:v>
                </c:pt>
                <c:pt idx="1">
                  <c:v>21.495000000000001</c:v>
                </c:pt>
                <c:pt idx="2">
                  <c:v>25.234000000000002</c:v>
                </c:pt>
                <c:pt idx="3">
                  <c:v>30.841000000000001</c:v>
                </c:pt>
                <c:pt idx="4">
                  <c:v>3.738</c:v>
                </c:pt>
                <c:pt idx="5">
                  <c:v>10.28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70628512"/>
        <c:axId val="175396528"/>
      </c:barChart>
      <c:catAx>
        <c:axId val="17062851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200"/>
            </a:pPr>
            <a:endParaRPr lang="cs-CZ"/>
          </a:p>
        </c:txPr>
        <c:crossAx val="175396528"/>
        <c:crosses val="autoZero"/>
        <c:auto val="1"/>
        <c:lblAlgn val="ctr"/>
        <c:lblOffset val="0"/>
        <c:noMultiLvlLbl val="0"/>
      </c:catAx>
      <c:valAx>
        <c:axId val="175396528"/>
        <c:scaling>
          <c:orientation val="minMax"/>
          <c:max val="7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extTo"/>
        <c:crossAx val="170628512"/>
        <c:crosses val="autoZero"/>
        <c:crossBetween val="between"/>
        <c:majorUnit val="20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2951994130470654"/>
          <c:y val="0.1016011143572014"/>
          <c:w val="0.66348050452676921"/>
          <c:h val="6.1083917871986852E-2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979761686362071"/>
          <c:y val="0.17396799369975982"/>
          <c:w val="0.37416661819255709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6.5220000000000002</c:v>
                </c:pt>
                <c:pt idx="1">
                  <c:v>5.31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2.1739999999999999</c:v>
                </c:pt>
                <c:pt idx="1">
                  <c:v>0.88500000000000001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10.079000000000001</c:v>
                </c:pt>
                <c:pt idx="1">
                  <c:v>8.85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48.418999999999997</c:v>
                </c:pt>
                <c:pt idx="1">
                  <c:v>55.752000000000002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32.805999999999997</c:v>
                </c:pt>
                <c:pt idx="1">
                  <c:v>29.204000000000001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81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75402688"/>
        <c:axId val="175403248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  <c:pt idx="0">
                  <c:v>m</c:v>
                </c:pt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404368"/>
        <c:axId val="175403808"/>
      </c:lineChart>
      <c:catAx>
        <c:axId val="175402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75403248"/>
        <c:crosses val="autoZero"/>
        <c:auto val="1"/>
        <c:lblAlgn val="ctr"/>
        <c:lblOffset val="100"/>
        <c:noMultiLvlLbl val="0"/>
      </c:catAx>
      <c:valAx>
        <c:axId val="175403248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75402688"/>
        <c:crosses val="autoZero"/>
        <c:crossBetween val="between"/>
        <c:majorUnit val="10"/>
      </c:valAx>
      <c:valAx>
        <c:axId val="175403808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75404368"/>
        <c:crosses val="max"/>
        <c:crossBetween val="between"/>
        <c:majorUnit val="1"/>
      </c:valAx>
      <c:catAx>
        <c:axId val="175404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75403808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200" b="1" i="1"/>
            </a:pPr>
            <a:endParaRPr lang="cs-CZ"/>
          </a:p>
        </c:txPr>
      </c:legendEntry>
      <c:legendEntry>
        <c:idx val="3"/>
        <c:delete val="1"/>
      </c:legendEntry>
      <c:legendEntry>
        <c:idx val="7"/>
        <c:delete val="1"/>
      </c:legendEntry>
      <c:layout>
        <c:manualLayout>
          <c:xMode val="edge"/>
          <c:yMode val="edge"/>
          <c:x val="3.2955309853966171E-2"/>
          <c:y val="0.1264116276439417"/>
          <c:w val="0.30156623330536897"/>
          <c:h val="0.7319206668589916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979761686362071"/>
          <c:y val="0.17396799369975982"/>
          <c:w val="0.37416661819255709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5.9290000000000003</c:v>
                </c:pt>
                <c:pt idx="1">
                  <c:v>7.9649999999999999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0.19800000000000001</c:v>
                </c:pt>
                <c:pt idx="1">
                  <c:v>0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4.5449999999999999</c:v>
                </c:pt>
                <c:pt idx="1">
                  <c:v>3.54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59.485999999999997</c:v>
                </c:pt>
                <c:pt idx="1">
                  <c:v>53.981999999999999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29.841999999999999</c:v>
                </c:pt>
                <c:pt idx="1">
                  <c:v>34.512999999999998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89</c:v>
                </c:pt>
                <c:pt idx="1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75410528"/>
        <c:axId val="175411088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  <c:pt idx="0">
                  <c:v>m</c:v>
                </c:pt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412208"/>
        <c:axId val="175411648"/>
      </c:lineChart>
      <c:catAx>
        <c:axId val="175410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75411088"/>
        <c:crosses val="autoZero"/>
        <c:auto val="1"/>
        <c:lblAlgn val="ctr"/>
        <c:lblOffset val="100"/>
        <c:noMultiLvlLbl val="0"/>
      </c:catAx>
      <c:valAx>
        <c:axId val="175411088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75410528"/>
        <c:crosses val="autoZero"/>
        <c:crossBetween val="between"/>
        <c:majorUnit val="10"/>
      </c:valAx>
      <c:valAx>
        <c:axId val="175411648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75412208"/>
        <c:crosses val="max"/>
        <c:crossBetween val="between"/>
        <c:majorUnit val="1"/>
      </c:valAx>
      <c:catAx>
        <c:axId val="1754122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7541164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979761686362071"/>
          <c:y val="0.17396799369975982"/>
          <c:w val="0.37416661819255709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8.6959999999999997</c:v>
                </c:pt>
                <c:pt idx="1">
                  <c:v>7.08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2.569</c:v>
                </c:pt>
                <c:pt idx="1">
                  <c:v>1.77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17.390999999999998</c:v>
                </c:pt>
                <c:pt idx="1">
                  <c:v>12.388999999999999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48.418999999999997</c:v>
                </c:pt>
                <c:pt idx="1">
                  <c:v>47.787999999999997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22.925000000000001</c:v>
                </c:pt>
                <c:pt idx="1">
                  <c:v>30.972999999999999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  <c:pt idx="0">
                  <c:v>71</c:v>
                </c:pt>
                <c:pt idx="1">
                  <c:v>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75418368"/>
        <c:axId val="175418928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  <c:pt idx="0">
                  <c:v>m</c:v>
                </c:pt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 (n=506)</c:v>
                </c:pt>
                <c:pt idx="1">
                  <c:v>Živnostníci (n=113)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420048"/>
        <c:axId val="175419488"/>
      </c:lineChart>
      <c:catAx>
        <c:axId val="175418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75418928"/>
        <c:crosses val="autoZero"/>
        <c:auto val="1"/>
        <c:lblAlgn val="ctr"/>
        <c:lblOffset val="100"/>
        <c:noMultiLvlLbl val="0"/>
      </c:catAx>
      <c:valAx>
        <c:axId val="175418928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75418368"/>
        <c:crosses val="autoZero"/>
        <c:crossBetween val="between"/>
        <c:majorUnit val="10"/>
      </c:valAx>
      <c:valAx>
        <c:axId val="175419488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75420048"/>
        <c:crosses val="max"/>
        <c:crossBetween val="between"/>
        <c:majorUnit val="1"/>
      </c:valAx>
      <c:catAx>
        <c:axId val="175420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7541948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2415E-2"/>
          <c:y val="0.16456903281448446"/>
          <c:w val="0.51647513484497931"/>
          <c:h val="0.72751421316578457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Podnikatelé</c:v>
                </c:pt>
              </c:strCache>
            </c:strRef>
          </c:cat>
          <c:val>
            <c:numRef>
              <c:f>List1!$B$2:$C$2</c:f>
              <c:numCache>
                <c:formatCode>General</c:formatCode>
                <c:ptCount val="2"/>
                <c:pt idx="0">
                  <c:v>2.569</c:v>
                </c:pt>
                <c:pt idx="1">
                  <c:v>1.77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Toto neřeším</c:v>
                </c:pt>
              </c:strCache>
            </c:strRef>
          </c:tx>
          <c:spPr>
            <a:solidFill>
              <a:srgbClr val="99336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Podnikatelé</c:v>
                </c:pt>
              </c:strCache>
            </c:strRef>
          </c:cat>
          <c:val>
            <c:numRef>
              <c:f>List1!$B$3:$C$3</c:f>
              <c:numCache>
                <c:formatCode>General</c:formatCode>
                <c:ptCount val="2"/>
                <c:pt idx="0">
                  <c:v>24.704000000000001</c:v>
                </c:pt>
                <c:pt idx="1">
                  <c:v>23.009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Podnikatelé</c:v>
                </c:pt>
              </c:strCache>
            </c:strRef>
          </c:cat>
          <c:val>
            <c:numRef>
              <c:f>List1!$B$4:$C$4</c:f>
              <c:numCache>
                <c:formatCode>General</c:formatCode>
                <c:ptCount val="2"/>
                <c:pt idx="0">
                  <c:v>3.5569999999999999</c:v>
                </c:pt>
                <c:pt idx="1">
                  <c:v>0.88500000000000001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Podnikatelé</c:v>
                </c:pt>
              </c:strCache>
            </c:strRef>
          </c:cat>
          <c:val>
            <c:numRef>
              <c:f>List1!$B$5:$C$5</c:f>
              <c:numCache>
                <c:formatCode>General</c:formatCode>
                <c:ptCount val="2"/>
                <c:pt idx="0">
                  <c:v>16.007999999999999</c:v>
                </c:pt>
                <c:pt idx="1">
                  <c:v>20.353999999999999</c:v>
                </c:pt>
              </c:numCache>
            </c:numRef>
          </c:val>
        </c:ser>
        <c:ser>
          <c:idx val="7"/>
          <c:order val="4"/>
          <c:tx>
            <c:strRef>
              <c:f>List1!$A$6</c:f>
              <c:strCache>
                <c:ptCount val="1"/>
                <c:pt idx="0">
                  <c:v>Někdy ano, někdy ne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Podnikatelé</c:v>
                </c:pt>
              </c:strCache>
            </c:strRef>
          </c:cat>
          <c:val>
            <c:numRef>
              <c:f>List1!$B$6:$C$6</c:f>
              <c:numCache>
                <c:formatCode>General</c:formatCode>
                <c:ptCount val="2"/>
                <c:pt idx="0">
                  <c:v>44.070999999999998</c:v>
                </c:pt>
                <c:pt idx="1">
                  <c:v>39.823</c:v>
                </c:pt>
              </c:numCache>
            </c:numRef>
          </c:val>
        </c:ser>
        <c:ser>
          <c:idx val="8"/>
          <c:order val="5"/>
          <c:tx>
            <c:strRef>
              <c:f>List1!$A$7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Podnikatelé</c:v>
                </c:pt>
              </c:strCache>
            </c:strRef>
          </c:cat>
          <c:val>
            <c:numRef>
              <c:f>List1!$B$7:$C$7</c:f>
              <c:numCache>
                <c:formatCode>General</c:formatCode>
                <c:ptCount val="2"/>
                <c:pt idx="0">
                  <c:v>8.4979999999999993</c:v>
                </c:pt>
                <c:pt idx="1">
                  <c:v>13.273999999999999</c:v>
                </c:pt>
              </c:numCache>
            </c:numRef>
          </c:val>
        </c:ser>
        <c:ser>
          <c:idx val="10"/>
          <c:order val="6"/>
          <c:tx>
            <c:strRef>
              <c:f>List1!$A$8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Podnikatelé</c:v>
                </c:pt>
              </c:strCache>
            </c:strRef>
          </c:cat>
          <c:val>
            <c:numRef>
              <c:f>List1!$B$8:$C$8</c:f>
              <c:numCache>
                <c:formatCode>General</c:formatCode>
                <c:ptCount val="2"/>
                <c:pt idx="0">
                  <c:v>0.59299999999999997</c:v>
                </c:pt>
                <c:pt idx="1">
                  <c:v>0.88500000000000001</c:v>
                </c:pt>
              </c:numCache>
            </c:numRef>
          </c:val>
        </c:ser>
        <c:ser>
          <c:idx val="12"/>
          <c:order val="7"/>
          <c:tx>
            <c:strRef>
              <c:f>List1!$A$10</c:f>
              <c:strCache>
                <c:ptCount val="1"/>
                <c:pt idx="0">
                  <c:v>Souhlas celkem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Podnikatelé</c:v>
                </c:pt>
              </c:strCache>
            </c:strRef>
          </c:cat>
          <c:val>
            <c:numRef>
              <c:f>List1!$B$10:$C$10</c:f>
              <c:numCache>
                <c:formatCode>General</c:formatCode>
                <c:ptCount val="2"/>
                <c:pt idx="0">
                  <c:v>9</c:v>
                </c:pt>
                <c:pt idx="1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69431936"/>
        <c:axId val="169432496"/>
      </c:barChart>
      <c:lineChart>
        <c:grouping val="standard"/>
        <c:varyColors val="0"/>
        <c:ser>
          <c:idx val="11"/>
          <c:order val="8"/>
          <c:tx>
            <c:strRef>
              <c:f>List1!$A$9</c:f>
              <c:strCache>
                <c:ptCount val="1"/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List1!$B$1:$C$1</c:f>
              <c:strCache>
                <c:ptCount val="2"/>
                <c:pt idx="0">
                  <c:v>Populace</c:v>
                </c:pt>
                <c:pt idx="1">
                  <c:v>Podnikatelé</c:v>
                </c:pt>
              </c:strCache>
            </c:strRef>
          </c:cat>
          <c:val>
            <c:numRef>
              <c:f>List1!$B$9:$C$9</c:f>
              <c:numCache>
                <c:formatCode>General</c:formatCode>
                <c:ptCount val="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494848"/>
        <c:axId val="169433056"/>
      </c:lineChart>
      <c:catAx>
        <c:axId val="169431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69432496"/>
        <c:crosses val="autoZero"/>
        <c:auto val="1"/>
        <c:lblAlgn val="ctr"/>
        <c:lblOffset val="100"/>
        <c:noMultiLvlLbl val="0"/>
      </c:catAx>
      <c:valAx>
        <c:axId val="169432496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none"/>
        <c:minorTickMark val="none"/>
        <c:tickLblPos val="none"/>
        <c:spPr>
          <a:ln>
            <a:solidFill>
              <a:schemeClr val="bg1"/>
            </a:solidFill>
          </a:ln>
        </c:spPr>
        <c:crossAx val="169431936"/>
        <c:crosses val="autoZero"/>
        <c:crossBetween val="between"/>
        <c:majorUnit val="10"/>
      </c:valAx>
      <c:valAx>
        <c:axId val="169433056"/>
        <c:scaling>
          <c:orientation val="minMax"/>
          <c:max val="7"/>
          <c:min val="1"/>
        </c:scaling>
        <c:delete val="0"/>
        <c:axPos val="r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164494848"/>
        <c:crosses val="max"/>
        <c:crossBetween val="between"/>
      </c:valAx>
      <c:catAx>
        <c:axId val="164494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9433056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b="1" i="1"/>
            </a:pPr>
            <a:endParaRPr lang="cs-CZ"/>
          </a:p>
        </c:txPr>
      </c:legendEntry>
      <c:legendEntry>
        <c:idx val="8"/>
        <c:delete val="1"/>
      </c:legendEntry>
      <c:layout>
        <c:manualLayout>
          <c:xMode val="edge"/>
          <c:yMode val="edge"/>
          <c:x val="0.59081460260830165"/>
          <c:y val="2.5655645681392232E-2"/>
          <c:w val="0.34202612891102835"/>
          <c:h val="0.9262400186659973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322886547686298"/>
          <c:y val="4.3337660509853743E-2"/>
          <c:w val="0.37107290039549334"/>
          <c:h val="0.86689789404408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Nákup je osobnější</c:v>
                </c:pt>
                <c:pt idx="1">
                  <c:v>Zboží rodinných firem je kvalitnější</c:v>
                </c:pt>
                <c:pt idx="2">
                  <c:v>Je pro mě důležitá podpora lokálních výrobců\řemeslníků</c:v>
                </c:pt>
                <c:pt idx="3">
                  <c:v>Nechci podporovat nadnárodní řetězce</c:v>
                </c:pt>
                <c:pt idx="4">
                  <c:v>Jiný důvod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67.742000000000004</c:v>
                </c:pt>
                <c:pt idx="1">
                  <c:v>53.225999999999999</c:v>
                </c:pt>
                <c:pt idx="2">
                  <c:v>51.613</c:v>
                </c:pt>
                <c:pt idx="3">
                  <c:v>33.871000000000002</c:v>
                </c:pt>
                <c:pt idx="4">
                  <c:v>1.613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70622352"/>
        <c:axId val="170622912"/>
      </c:barChart>
      <c:catAx>
        <c:axId val="17062235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200"/>
            </a:pPr>
            <a:endParaRPr lang="cs-CZ"/>
          </a:p>
        </c:txPr>
        <c:crossAx val="170622912"/>
        <c:crosses val="autoZero"/>
        <c:auto val="1"/>
        <c:lblAlgn val="ctr"/>
        <c:lblOffset val="0"/>
        <c:noMultiLvlLbl val="0"/>
      </c:catAx>
      <c:valAx>
        <c:axId val="170622912"/>
        <c:scaling>
          <c:orientation val="minMax"/>
          <c:max val="80"/>
          <c:min val="0"/>
        </c:scaling>
        <c:delete val="1"/>
        <c:axPos val="b"/>
        <c:numFmt formatCode="#,##0&quot;%&quot;;\-#,##0" sourceLinked="0"/>
        <c:majorTickMark val="in"/>
        <c:minorTickMark val="none"/>
        <c:tickLblPos val="nextTo"/>
        <c:crossAx val="170622352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322886547686298"/>
          <c:y val="4.3337660509853743E-2"/>
          <c:w val="0.37107290039549334"/>
          <c:h val="0.86689789404408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Nevím, kde bych to mohl vyřídit</c:v>
                </c:pt>
                <c:pt idx="1">
                  <c:v>Nikdy mě to nenapadlo</c:v>
                </c:pt>
                <c:pt idx="2">
                  <c:v>Je to příliš administrativně náročné</c:v>
                </c:pt>
                <c:pt idx="3">
                  <c:v>Je to moc nákladné</c:v>
                </c:pt>
                <c:pt idx="4">
                  <c:v>Nevěřím těmto označením</c:v>
                </c:pt>
                <c:pt idx="5">
                  <c:v>Nehodí se pro mé produkty/služby</c:v>
                </c:pt>
                <c:pt idx="6">
                  <c:v>Nevím, neumím posoudit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33.332999999999998</c:v>
                </c:pt>
                <c:pt idx="1">
                  <c:v>30.303000000000001</c:v>
                </c:pt>
                <c:pt idx="2">
                  <c:v>24.242000000000001</c:v>
                </c:pt>
                <c:pt idx="3">
                  <c:v>6.0609999999999999</c:v>
                </c:pt>
                <c:pt idx="4">
                  <c:v>6.0609999999999999</c:v>
                </c:pt>
                <c:pt idx="5">
                  <c:v>24.242000000000001</c:v>
                </c:pt>
                <c:pt idx="6">
                  <c:v>6.0609999999999999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75422288"/>
        <c:axId val="175422848"/>
      </c:barChart>
      <c:catAx>
        <c:axId val="1754222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200"/>
            </a:pPr>
            <a:endParaRPr lang="cs-CZ"/>
          </a:p>
        </c:txPr>
        <c:crossAx val="175422848"/>
        <c:crosses val="autoZero"/>
        <c:auto val="1"/>
        <c:lblAlgn val="ctr"/>
        <c:lblOffset val="0"/>
        <c:noMultiLvlLbl val="0"/>
      </c:catAx>
      <c:valAx>
        <c:axId val="175422848"/>
        <c:scaling>
          <c:orientation val="minMax"/>
          <c:max val="80"/>
          <c:min val="0"/>
        </c:scaling>
        <c:delete val="1"/>
        <c:axPos val="b"/>
        <c:numFmt formatCode="#,##0&quot;%&quot;;\-#,##0" sourceLinked="0"/>
        <c:majorTickMark val="in"/>
        <c:minorTickMark val="none"/>
        <c:tickLblPos val="nextTo"/>
        <c:crossAx val="17542228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36737232560969"/>
          <c:y val="8.0879902042691066E-3"/>
          <c:w val="0.71473384709785714"/>
          <c:h val="0.95117729570305709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ED6737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36737232560969"/>
          <c:y val="8.0879902042691066E-3"/>
          <c:w val="0.71473384709785714"/>
          <c:h val="0.95117729570305709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ED6737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12</c:v>
                </c:pt>
                <c:pt idx="1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36737232560969"/>
          <c:y val="8.0879902042691066E-3"/>
          <c:w val="0.71473384709785714"/>
          <c:h val="0.95117729570305709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ED6737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13</c:v>
                </c:pt>
                <c:pt idx="1">
                  <c:v>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36737232560969"/>
          <c:y val="8.0879902042691066E-3"/>
          <c:w val="0.71473384709785714"/>
          <c:h val="0.95117729570305709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ED6737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16</c:v>
                </c:pt>
                <c:pt idx="1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292185526078323"/>
          <c:y val="0.17396799369975982"/>
          <c:w val="0.37416661819255709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</c:v>
                </c:pt>
              </c:strCache>
            </c:strRef>
          </c:cat>
          <c:val>
            <c:numRef>
              <c:f>List1!$B$2:$B$2</c:f>
              <c:numCache>
                <c:formatCode>General</c:formatCode>
                <c:ptCount val="1"/>
                <c:pt idx="0">
                  <c:v>4.4249999999999998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</c:v>
                </c:pt>
              </c:strCache>
            </c:strRef>
          </c:cat>
          <c:val>
            <c:numRef>
              <c:f>List1!$B$3:$B$3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</c:v>
                </c:pt>
              </c:strCache>
            </c:strRef>
          </c:cat>
          <c:val>
            <c:numRef>
              <c:f>List1!$B$4:$B$4</c:f>
              <c:numCache>
                <c:formatCode>General</c:formatCode>
                <c:ptCount val="1"/>
                <c:pt idx="0">
                  <c:v>2.6549999999999998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</c:v>
                </c:pt>
              </c:strCache>
            </c:strRef>
          </c:cat>
          <c:val>
            <c:numRef>
              <c:f>List1!$B$5:$B$5</c:f>
              <c:numCache>
                <c:formatCode>General</c:formatCode>
                <c:ptCount val="1"/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</c:v>
                </c:pt>
              </c:strCache>
            </c:strRef>
          </c:cat>
          <c:val>
            <c:numRef>
              <c:f>List1!$B$6:$B$6</c:f>
              <c:numCache>
                <c:formatCode>General</c:formatCode>
                <c:ptCount val="1"/>
                <c:pt idx="0">
                  <c:v>53.097000000000001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</c:v>
                </c:pt>
              </c:strCache>
            </c:strRef>
          </c:cat>
          <c:val>
            <c:numRef>
              <c:f>List1!$B$7:$B$7</c:f>
              <c:numCache>
                <c:formatCode>General</c:formatCode>
                <c:ptCount val="1"/>
                <c:pt idx="0">
                  <c:v>39.823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</c:v>
                </c:pt>
              </c:strCache>
            </c:strRef>
          </c:cat>
          <c:val>
            <c:numRef>
              <c:f>List1!$B$9:$B$9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17346224"/>
        <c:axId val="117346784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  <c:pt idx="0">
                  <c:v>m</c:v>
                </c:pt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</c:v>
                </c:pt>
              </c:strCache>
            </c:strRef>
          </c:cat>
          <c:val>
            <c:numRef>
              <c:f>List1!$B$8:$B$8</c:f>
              <c:numCache>
                <c:formatCode>General</c:formatCode>
                <c:ptCount val="1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347904"/>
        <c:axId val="117347344"/>
      </c:lineChart>
      <c:catAx>
        <c:axId val="117346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17346784"/>
        <c:crosses val="autoZero"/>
        <c:auto val="1"/>
        <c:lblAlgn val="ctr"/>
        <c:lblOffset val="100"/>
        <c:noMultiLvlLbl val="0"/>
      </c:catAx>
      <c:valAx>
        <c:axId val="117346784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17346224"/>
        <c:crosses val="autoZero"/>
        <c:crossBetween val="between"/>
        <c:majorUnit val="10"/>
      </c:valAx>
      <c:valAx>
        <c:axId val="117347344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17347904"/>
        <c:crosses val="max"/>
        <c:crossBetween val="between"/>
        <c:majorUnit val="1"/>
      </c:valAx>
      <c:catAx>
        <c:axId val="117347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734734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79341527695123"/>
          <c:y val="0.17115696748262421"/>
          <c:w val="0.37416661819255709"/>
          <c:h val="0.6377921890213711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List1!$A$2</c:f>
              <c:strCache>
                <c:ptCount val="1"/>
                <c:pt idx="0">
                  <c:v>Nevím, neumím posoudit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Živnostníci, kteří zatím značku kvality nevyužili</c:v>
                </c:pt>
              </c:strCache>
            </c:strRef>
          </c:cat>
          <c:val>
            <c:numRef>
              <c:f>List1!$B$2:$B$2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Živnostníci, kteří zatím značku kvality nevyužili</c:v>
                </c:pt>
              </c:strCache>
            </c:strRef>
          </c:cat>
          <c:val>
            <c:numRef>
              <c:f>List1!$B$3:$B$3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Živnostníci, kteří zatím značku kvality nevyužili</c:v>
                </c:pt>
              </c:strCache>
            </c:strRef>
          </c:cat>
          <c:val>
            <c:numRef>
              <c:f>List1!$B$4:$B$4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Živnostníci, kteří zatím značku kvality nevyužili</c:v>
                </c:pt>
              </c:strCache>
            </c:strRef>
          </c:cat>
          <c:val>
            <c:numRef>
              <c:f>List1!$B$5:$B$5</c:f>
              <c:numCache>
                <c:formatCode>General</c:formatCode>
                <c:ptCount val="1"/>
              </c:numCache>
            </c:numRef>
          </c:val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Živnostníci, kteří zatím značku kvality nevyužili</c:v>
                </c:pt>
              </c:strCache>
            </c:strRef>
          </c:cat>
          <c:val>
            <c:numRef>
              <c:f>List1!$B$6:$B$6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Živnostníci, kteří zatím značku kvality nevyužili</c:v>
                </c:pt>
              </c:strCache>
            </c:strRef>
          </c:cat>
          <c:val>
            <c:numRef>
              <c:f>List1!$B$7:$B$7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</c:ser>
        <c:ser>
          <c:idx val="12"/>
          <c:order val="6"/>
          <c:tx>
            <c:strRef>
              <c:f>List1!$A$9</c:f>
              <c:strCache>
                <c:ptCount val="1"/>
                <c:pt idx="0">
                  <c:v>Souhlas celkem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Živnostníci, kteří zatím značku kvality nevyužili</c:v>
                </c:pt>
              </c:strCache>
            </c:strRef>
          </c:cat>
          <c:val>
            <c:numRef>
              <c:f>List1!$B$9:$B$9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17495520"/>
        <c:axId val="117340064"/>
      </c:barChart>
      <c:lineChart>
        <c:grouping val="standard"/>
        <c:varyColors val="0"/>
        <c:ser>
          <c:idx val="11"/>
          <c:order val="7"/>
          <c:tx>
            <c:strRef>
              <c:f>List1!$A$8</c:f>
              <c:strCache>
                <c:ptCount val="1"/>
                <c:pt idx="0">
                  <c:v>m</c:v>
                </c:pt>
              </c:strCache>
            </c:strRef>
          </c:tx>
          <c:spPr>
            <a:ln w="11176"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rgbClr val="FF0000"/>
                </a:solidFill>
              </a:ln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List1!$B$1:$B$1</c:f>
              <c:strCache>
                <c:ptCount val="1"/>
                <c:pt idx="0">
                  <c:v>Živnostníci, kteří zatím značku kvality nevyužili</c:v>
                </c:pt>
              </c:strCache>
            </c:strRef>
          </c:cat>
          <c:val>
            <c:numRef>
              <c:f>List1!$B$8:$B$8</c:f>
              <c:numCache>
                <c:formatCode>General</c:formatCode>
                <c:ptCount val="1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786512"/>
        <c:axId val="175785952"/>
      </c:lineChart>
      <c:catAx>
        <c:axId val="117495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crossAx val="117340064"/>
        <c:crosses val="autoZero"/>
        <c:auto val="1"/>
        <c:lblAlgn val="ctr"/>
        <c:lblOffset val="100"/>
        <c:noMultiLvlLbl val="0"/>
      </c:catAx>
      <c:valAx>
        <c:axId val="117340064"/>
        <c:scaling>
          <c:orientation val="minMax"/>
          <c:max val="101"/>
          <c:min val="0"/>
        </c:scaling>
        <c:delete val="1"/>
        <c:axPos val="l"/>
        <c:numFmt formatCode="#,##0&quot;%&quot;;\-#,##0" sourceLinked="0"/>
        <c:majorTickMark val="none"/>
        <c:minorTickMark val="none"/>
        <c:tickLblPos val="none"/>
        <c:crossAx val="117495520"/>
        <c:crosses val="autoZero"/>
        <c:crossBetween val="between"/>
        <c:majorUnit val="10"/>
      </c:valAx>
      <c:valAx>
        <c:axId val="175785952"/>
        <c:scaling>
          <c:orientation val="minMax"/>
          <c:max val="6"/>
          <c:min val="1"/>
        </c:scaling>
        <c:delete val="1"/>
        <c:axPos val="r"/>
        <c:numFmt formatCode="General" sourceLinked="1"/>
        <c:majorTickMark val="out"/>
        <c:minorTickMark val="none"/>
        <c:tickLblPos val="none"/>
        <c:crossAx val="175786512"/>
        <c:crosses val="max"/>
        <c:crossBetween val="between"/>
        <c:majorUnit val="1"/>
      </c:valAx>
      <c:catAx>
        <c:axId val="175786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75785952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200" b="1" i="1"/>
            </a:pPr>
            <a:endParaRPr lang="cs-CZ"/>
          </a:p>
        </c:txPr>
      </c:legendEntry>
      <c:legendEntry>
        <c:idx val="3"/>
        <c:delete val="1"/>
      </c:legendEntry>
      <c:legendEntry>
        <c:idx val="7"/>
        <c:delete val="1"/>
      </c:legendEntry>
      <c:layout>
        <c:manualLayout>
          <c:xMode val="edge"/>
          <c:yMode val="edge"/>
          <c:x val="3.2955309853966171E-2"/>
          <c:y val="0.1264116276439417"/>
          <c:w val="0.30156623330536897"/>
          <c:h val="0.7319206668589916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003399"/>
          </a:solidFill>
        </a:defRPr>
      </a:pPr>
      <a:endParaRPr lang="cs-CZ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671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00475" y="0"/>
            <a:ext cx="290671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CF56BE1-97EB-439D-AF32-E7035C72DFA2}" type="datetimeFigureOut">
              <a:rPr lang="cs-CZ"/>
              <a:pPr>
                <a:defRPr/>
              </a:pPr>
              <a:t>15.7.2014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59900"/>
            <a:ext cx="290671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00475" y="9359900"/>
            <a:ext cx="290671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A11C5CD-C58A-4011-8767-4A04D1F1358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7977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671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0475" y="0"/>
            <a:ext cx="290671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8" y="739775"/>
            <a:ext cx="6565900" cy="3694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679950"/>
            <a:ext cx="5365750" cy="443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B0640C6-3143-4B88-ADF9-7C476E8681B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32446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088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A297649-DEC0-42BD-BD0F-847F79AFF325}" type="slidenum">
              <a:rPr lang="cs-CZ" smtClean="0"/>
              <a:pPr eaLnBrk="1" hangingPunct="1">
                <a:defRPr/>
              </a:pPr>
              <a:t>2</a:t>
            </a:fld>
            <a:endParaRPr lang="cs-CZ" smtClean="0"/>
          </a:p>
        </p:txBody>
      </p:sp>
      <p:sp>
        <p:nvSpPr>
          <p:cNvPr id="22531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2532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2533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2534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E4487B9-2AB6-4628-9C6A-560714F69F47}" type="slidenum">
              <a:rPr lang="cs-CZ" sz="1100">
                <a:ea typeface="ＭＳ Ｐゴシック" pitchFamily="34" charset="-128"/>
              </a:rPr>
              <a:pPr algn="r" eaLnBrk="1" hangingPunct="1"/>
              <a:t>2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9441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DF989B1-15EB-429B-B1FA-35CDA5AE7EF9}" type="slidenum">
              <a:rPr lang="cs-CZ" smtClean="0"/>
              <a:pPr eaLnBrk="1" hangingPunct="1">
                <a:defRPr/>
              </a:pPr>
              <a:t>4</a:t>
            </a:fld>
            <a:endParaRPr lang="cs-CZ" smtClean="0"/>
          </a:p>
        </p:txBody>
      </p:sp>
      <p:sp>
        <p:nvSpPr>
          <p:cNvPr id="26627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6628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6629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6630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E91C89F-7DC8-45C1-BF37-9708DC578710}" type="slidenum">
              <a:rPr lang="cs-CZ" sz="1100">
                <a:ea typeface="ＭＳ Ｐゴシック" pitchFamily="34" charset="-128"/>
              </a:rPr>
              <a:pPr algn="r" eaLnBrk="1" hangingPunct="1"/>
              <a:t>4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9989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DF989B1-15EB-429B-B1FA-35CDA5AE7EF9}" type="slidenum">
              <a:rPr lang="cs-CZ" smtClean="0"/>
              <a:pPr eaLnBrk="1" hangingPunct="1">
                <a:defRPr/>
              </a:pPr>
              <a:t>5</a:t>
            </a:fld>
            <a:endParaRPr lang="cs-CZ" smtClean="0"/>
          </a:p>
        </p:txBody>
      </p:sp>
      <p:sp>
        <p:nvSpPr>
          <p:cNvPr id="26627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6628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6629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6630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E91C89F-7DC8-45C1-BF37-9708DC578710}" type="slidenum">
              <a:rPr lang="cs-CZ" sz="1100">
                <a:ea typeface="ＭＳ Ｐゴシック" pitchFamily="34" charset="-128"/>
              </a:rPr>
              <a:pPr algn="r" eaLnBrk="1" hangingPunct="1"/>
              <a:t>5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6904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DF989B1-15EB-429B-B1FA-35CDA5AE7EF9}" type="slidenum">
              <a:rPr lang="cs-CZ" smtClean="0"/>
              <a:pPr eaLnBrk="1" hangingPunct="1">
                <a:defRPr/>
              </a:pPr>
              <a:t>6</a:t>
            </a:fld>
            <a:endParaRPr lang="cs-CZ" smtClean="0"/>
          </a:p>
        </p:txBody>
      </p:sp>
      <p:sp>
        <p:nvSpPr>
          <p:cNvPr id="26627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6628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6629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6630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E91C89F-7DC8-45C1-BF37-9708DC578710}" type="slidenum">
              <a:rPr lang="cs-CZ" sz="1100">
                <a:ea typeface="ＭＳ Ｐゴシック" pitchFamily="34" charset="-128"/>
              </a:rPr>
              <a:pPr algn="r" eaLnBrk="1" hangingPunct="1"/>
              <a:t>6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7147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DF989B1-15EB-429B-B1FA-35CDA5AE7EF9}" type="slidenum">
              <a:rPr lang="cs-CZ" smtClean="0"/>
              <a:pPr eaLnBrk="1" hangingPunct="1">
                <a:defRPr/>
              </a:pPr>
              <a:t>7</a:t>
            </a:fld>
            <a:endParaRPr lang="cs-CZ" smtClean="0"/>
          </a:p>
        </p:txBody>
      </p:sp>
      <p:sp>
        <p:nvSpPr>
          <p:cNvPr id="26627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6628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6629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6630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E91C89F-7DC8-45C1-BF37-9708DC578710}" type="slidenum">
              <a:rPr lang="cs-CZ" sz="1100">
                <a:ea typeface="ＭＳ Ｐゴシック" pitchFamily="34" charset="-128"/>
              </a:rPr>
              <a:pPr algn="r" eaLnBrk="1" hangingPunct="1"/>
              <a:t>7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6766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DF989B1-15EB-429B-B1FA-35CDA5AE7EF9}" type="slidenum">
              <a:rPr lang="cs-CZ" smtClean="0"/>
              <a:pPr eaLnBrk="1" hangingPunct="1">
                <a:defRPr/>
              </a:pPr>
              <a:t>8</a:t>
            </a:fld>
            <a:endParaRPr lang="cs-CZ" smtClean="0"/>
          </a:p>
        </p:txBody>
      </p:sp>
      <p:sp>
        <p:nvSpPr>
          <p:cNvPr id="26627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6628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6629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6630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E91C89F-7DC8-45C1-BF37-9708DC578710}" type="slidenum">
              <a:rPr lang="cs-CZ" sz="1100">
                <a:ea typeface="ＭＳ Ｐゴシック" pitchFamily="34" charset="-128"/>
              </a:rPr>
              <a:pPr algn="r" eaLnBrk="1" hangingPunct="1"/>
              <a:t>8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6565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DF989B1-15EB-429B-B1FA-35CDA5AE7EF9}" type="slidenum">
              <a:rPr lang="cs-CZ" smtClean="0"/>
              <a:pPr eaLnBrk="1" hangingPunct="1">
                <a:defRPr/>
              </a:pPr>
              <a:t>9</a:t>
            </a:fld>
            <a:endParaRPr lang="cs-CZ" smtClean="0"/>
          </a:p>
        </p:txBody>
      </p:sp>
      <p:sp>
        <p:nvSpPr>
          <p:cNvPr id="26627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6628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6629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6630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E91C89F-7DC8-45C1-BF37-9708DC578710}" type="slidenum">
              <a:rPr lang="cs-CZ" sz="1100">
                <a:ea typeface="ＭＳ Ｐゴシック" pitchFamily="34" charset="-128"/>
              </a:rPr>
              <a:pPr algn="r" eaLnBrk="1" hangingPunct="1"/>
              <a:t>9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7575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DF989B1-15EB-429B-B1FA-35CDA5AE7EF9}" type="slidenum">
              <a:rPr lang="cs-CZ" smtClean="0"/>
              <a:pPr eaLnBrk="1" hangingPunct="1">
                <a:defRPr/>
              </a:pPr>
              <a:t>10</a:t>
            </a:fld>
            <a:endParaRPr lang="cs-CZ" smtClean="0"/>
          </a:p>
        </p:txBody>
      </p:sp>
      <p:sp>
        <p:nvSpPr>
          <p:cNvPr id="26627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6628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6629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6630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E91C89F-7DC8-45C1-BF37-9708DC578710}" type="slidenum">
              <a:rPr lang="cs-CZ" sz="1100">
                <a:ea typeface="ＭＳ Ｐゴシック" pitchFamily="34" charset="-128"/>
              </a:rPr>
              <a:pPr algn="r" eaLnBrk="1" hangingPunct="1"/>
              <a:t>10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719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DF989B1-15EB-429B-B1FA-35CDA5AE7EF9}" type="slidenum">
              <a:rPr lang="cs-CZ" smtClean="0"/>
              <a:pPr eaLnBrk="1" hangingPunct="1">
                <a:defRPr/>
              </a:pPr>
              <a:t>11</a:t>
            </a:fld>
            <a:endParaRPr lang="cs-CZ" smtClean="0"/>
          </a:p>
        </p:txBody>
      </p:sp>
      <p:sp>
        <p:nvSpPr>
          <p:cNvPr id="26627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6628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6629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6630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E91C89F-7DC8-45C1-BF37-9708DC578710}" type="slidenum">
              <a:rPr lang="cs-CZ" sz="1100">
                <a:ea typeface="ＭＳ Ｐゴシック" pitchFamily="34" charset="-128"/>
              </a:rPr>
              <a:pPr algn="r" eaLnBrk="1" hangingPunct="1"/>
              <a:t>11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9279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CEDD27E-5514-42F2-AA0E-5559FADCB9DF}" type="slidenum">
              <a:rPr lang="cs-CZ" smtClean="0"/>
              <a:pPr eaLnBrk="1" hangingPunct="1">
                <a:defRPr/>
              </a:pPr>
              <a:t>12</a:t>
            </a:fld>
            <a:endParaRPr lang="cs-CZ" smtClean="0"/>
          </a:p>
        </p:txBody>
      </p:sp>
      <p:sp>
        <p:nvSpPr>
          <p:cNvPr id="23555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3556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3557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3558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35D816A-B3D2-460B-95A1-1A20944B211B}" type="slidenum">
              <a:rPr lang="cs-CZ" sz="1100">
                <a:ea typeface="ＭＳ Ｐゴシック" pitchFamily="34" charset="-128"/>
              </a:rPr>
              <a:pPr algn="r" eaLnBrk="1" hangingPunct="1"/>
              <a:t>12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2627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CEDD27E-5514-42F2-AA0E-5559FADCB9DF}" type="slidenum">
              <a:rPr lang="cs-CZ" smtClean="0"/>
              <a:pPr eaLnBrk="1" hangingPunct="1">
                <a:defRPr/>
              </a:pPr>
              <a:t>13</a:t>
            </a:fld>
            <a:endParaRPr lang="cs-CZ" smtClean="0"/>
          </a:p>
        </p:txBody>
      </p:sp>
      <p:sp>
        <p:nvSpPr>
          <p:cNvPr id="23555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3556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3557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3558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35D816A-B3D2-460B-95A1-1A20944B211B}" type="slidenum">
              <a:rPr lang="cs-CZ" sz="1100">
                <a:ea typeface="ＭＳ Ｐゴシック" pitchFamily="34" charset="-128"/>
              </a:rPr>
              <a:pPr algn="r" eaLnBrk="1" hangingPunct="1"/>
              <a:t>13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1972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CEDD27E-5514-42F2-AA0E-5559FADCB9DF}" type="slidenum">
              <a:rPr lang="cs-CZ" smtClean="0"/>
              <a:pPr eaLnBrk="1" hangingPunct="1">
                <a:defRPr/>
              </a:pPr>
              <a:t>14</a:t>
            </a:fld>
            <a:endParaRPr lang="cs-CZ" smtClean="0"/>
          </a:p>
        </p:txBody>
      </p:sp>
      <p:sp>
        <p:nvSpPr>
          <p:cNvPr id="23555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23556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23557" name="Zástupný symbol pro zápatí 3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  <p:sp>
        <p:nvSpPr>
          <p:cNvPr id="23558" name="Zástupný symbol pro číslo snímku 4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35D816A-B3D2-460B-95A1-1A20944B211B}" type="slidenum">
              <a:rPr lang="cs-CZ" sz="1100">
                <a:ea typeface="ＭＳ Ｐゴシック" pitchFamily="34" charset="-128"/>
              </a:rPr>
              <a:pPr algn="r" eaLnBrk="1" hangingPunct="1"/>
              <a:t>14</a:t>
            </a:fld>
            <a:endParaRPr lang="cs-CZ" sz="11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02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4D90F6A-88E4-4FC1-96AD-09548BB9DC75}" type="slidenum">
              <a:rPr lang="cs-CZ" smtClean="0"/>
              <a:pPr eaLnBrk="1" hangingPunct="1">
                <a:defRPr/>
              </a:pPr>
              <a:t>15</a:t>
            </a:fld>
            <a:endParaRPr lang="cs-CZ" smtClean="0"/>
          </a:p>
        </p:txBody>
      </p:sp>
      <p:sp>
        <p:nvSpPr>
          <p:cNvPr id="37891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8" y="739775"/>
            <a:ext cx="6565900" cy="3694113"/>
          </a:xfrm>
          <a:ln/>
        </p:spPr>
      </p:sp>
      <p:sp>
        <p:nvSpPr>
          <p:cNvPr id="37892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1513" y="4679950"/>
            <a:ext cx="5365750" cy="4432300"/>
          </a:xfrm>
          <a:noFill/>
        </p:spPr>
        <p:txBody>
          <a:bodyPr lIns="87453" tIns="43726" rIns="87453" bIns="43726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  <p:sp>
        <p:nvSpPr>
          <p:cNvPr id="37893" name="Zástupný symbol pro číslo snímku 3"/>
          <p:cNvSpPr txBox="1">
            <a:spLocks noGrp="1"/>
          </p:cNvSpPr>
          <p:nvPr/>
        </p:nvSpPr>
        <p:spPr bwMode="auto">
          <a:xfrm>
            <a:off x="3800475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3B0D54C-664C-4D3B-A666-ED080FC4D973}" type="slidenum">
              <a:rPr lang="cs-CZ" sz="1100">
                <a:ea typeface="ＭＳ Ｐゴシック" pitchFamily="34" charset="-128"/>
              </a:rPr>
              <a:pPr algn="r" eaLnBrk="1" hangingPunct="1"/>
              <a:t>15</a:t>
            </a:fld>
            <a:endParaRPr lang="cs-CZ" sz="1100">
              <a:ea typeface="ＭＳ Ｐゴシック" pitchFamily="34" charset="-128"/>
            </a:endParaRPr>
          </a:p>
        </p:txBody>
      </p:sp>
      <p:sp>
        <p:nvSpPr>
          <p:cNvPr id="37894" name="Zástupný symbol pro zápatí 5"/>
          <p:cNvSpPr txBox="1">
            <a:spLocks noGrp="1"/>
          </p:cNvSpPr>
          <p:nvPr/>
        </p:nvSpPr>
        <p:spPr bwMode="auto">
          <a:xfrm>
            <a:off x="0" y="9359900"/>
            <a:ext cx="2906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3" tIns="43726" rIns="87453" bIns="43726" anchor="b"/>
          <a:lstStyle>
            <a:lvl1pPr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445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44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100">
                <a:ea typeface="ＭＳ Ｐゴシック" pitchFamily="34" charset="-128"/>
              </a:rPr>
              <a:t>Aspectio, a. s.   Mánesova 27   Praha 2   120 00   Tel.: +420 266 310 430   Fax.: +420 222 222 418</a:t>
            </a:r>
          </a:p>
        </p:txBody>
      </p:sp>
    </p:spTree>
    <p:extLst>
      <p:ext uri="{BB962C8B-B14F-4D97-AF65-F5344CB8AC3E}">
        <p14:creationId xmlns:p14="http://schemas.microsoft.com/office/powerpoint/2010/main" val="1221766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23555-AEB5-49D3-930D-8BDA2889B6D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690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8F710-4EFC-4FBD-A96A-CCE3655D31E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726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0D7E4-3202-4555-B214-9BC2196DADF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6897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EC4F0-63E0-47E9-A59D-EC417A11002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316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87606-72B7-4FD2-90B4-963DAFBDC74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4122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90609-EAB4-415E-B35C-7F3E8FD8DBA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4618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3EC97-03AA-4001-BEE5-0CBE4955C40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680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7BED1-925F-4296-8977-00D27578191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8627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2DA79-4663-4526-A0BE-E5FF58564B5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6448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E6326-C61D-4D11-8506-0FE413C4F92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229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61208-F0FC-49CE-9823-31C00395407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9842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84F7D96-683D-4EE1-A20A-5CE9A326F22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j.cz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ceskakvalita.cz/" TargetMode="External"/><Relationship Id="rId4" Type="http://schemas.openxmlformats.org/officeDocument/2006/relationships/hyperlink" Target="http://www.amsp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3310" y="2204864"/>
            <a:ext cx="8640762" cy="1944216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140000"/>
              </a:lnSpc>
              <a:defRPr/>
            </a:pPr>
            <a:r>
              <a:rPr lang="cs-C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Průzkum: Čeští zákazníci neznají rizika</a:t>
            </a:r>
            <a:br>
              <a:rPr lang="cs-C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nákupu spotřebního zboží</a:t>
            </a:r>
            <a:endParaRPr lang="cs-CZ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119336" y="1124744"/>
            <a:ext cx="8856663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r">
              <a:lnSpc>
                <a:spcPct val="140000"/>
              </a:lnSpc>
              <a:defRPr/>
            </a:pPr>
            <a:r>
              <a:rPr lang="cs-CZ" sz="4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+mn-cs"/>
              </a:rPr>
              <a:t>T I S K O V Á   K O N F E R E N C E</a:t>
            </a:r>
            <a:r>
              <a:rPr lang="cs-CZ" sz="4000" b="1" dirty="0">
                <a:solidFill>
                  <a:schemeClr val="bg1">
                    <a:lumMod val="50000"/>
                  </a:schemeClr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Arial" pitchFamily="34" charset="0"/>
                <a:cs typeface="+mn-cs"/>
              </a:rPr>
              <a:t> </a:t>
            </a:r>
            <a:r>
              <a:rPr lang="cs-CZ" sz="4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+mn-cs"/>
              </a:rPr>
              <a:t>  </a:t>
            </a:r>
            <a:endParaRPr lang="cs-CZ" sz="11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981200" y="2057400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sz="3600" cap="all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ＭＳ Ｐゴシック" pitchFamily="34" charset="-128"/>
              <a:cs typeface="+mj-cs"/>
            </a:endParaRPr>
          </a:p>
        </p:txBody>
      </p:sp>
      <p:sp>
        <p:nvSpPr>
          <p:cNvPr id="4099" name="TextovéPole 8"/>
          <p:cNvSpPr txBox="1">
            <a:spLocks noChangeArrowheads="1"/>
          </p:cNvSpPr>
          <p:nvPr/>
        </p:nvSpPr>
        <p:spPr bwMode="auto">
          <a:xfrm>
            <a:off x="7848600" y="13716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cs-CZ">
              <a:ea typeface="ＭＳ Ｐゴシック" pitchFamily="34" charset="-128"/>
            </a:endParaRPr>
          </a:p>
        </p:txBody>
      </p:sp>
      <p:sp>
        <p:nvSpPr>
          <p:cNvPr id="10247" name="Rectangle 1"/>
          <p:cNvSpPr>
            <a:spLocks noChangeArrowheads="1"/>
          </p:cNvSpPr>
          <p:nvPr/>
        </p:nvSpPr>
        <p:spPr bwMode="auto">
          <a:xfrm>
            <a:off x="335360" y="980728"/>
            <a:ext cx="8568952" cy="4275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126960" bIns="0" anchor="ctr">
            <a:spAutoFit/>
          </a:bodyPr>
          <a:lstStyle/>
          <a:p>
            <a:pPr algn="just">
              <a:defRPr/>
            </a:pPr>
            <a:r>
              <a:rPr lang="cs-CZ" sz="1600" b="1" dirty="0">
                <a:solidFill>
                  <a:srgbClr val="FFC000"/>
                </a:solidFill>
                <a:latin typeface="Arial" pitchFamily="34" charset="0"/>
                <a:ea typeface="MS PGothic" pitchFamily="34" charset="-128"/>
                <a:cs typeface="+mn-cs"/>
              </a:rPr>
              <a:t>	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  <a:defRPr/>
            </a:pPr>
            <a:r>
              <a:rPr lang="cs-CZ" b="1" dirty="0" smtClean="0">
                <a:solidFill>
                  <a:schemeClr val="accent2"/>
                </a:solidFill>
                <a:ea typeface="ＭＳ Ｐゴシック" pitchFamily="34" charset="-128"/>
              </a:rPr>
              <a:t>Hlavní cíle průzkumu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cs-CZ" sz="1600" b="1" dirty="0">
                <a:ea typeface="ＭＳ Ｐゴシック" pitchFamily="34" charset="-128"/>
              </a:rPr>
              <a:t>zjistit, zda si čeští zákazníci uvědomují míru rizika, která jim hrozí při nákupu spotřebního zboží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cs-CZ" sz="1600" b="1" dirty="0" smtClean="0">
                <a:ea typeface="ＭＳ Ｐゴシック" pitchFamily="34" charset="-128"/>
              </a:rPr>
              <a:t>zjistit</a:t>
            </a:r>
            <a:r>
              <a:rPr lang="cs-CZ" sz="1600" b="1" dirty="0">
                <a:ea typeface="ＭＳ Ｐゴシック" pitchFamily="34" charset="-128"/>
              </a:rPr>
              <a:t>, zda </a:t>
            </a:r>
            <a:r>
              <a:rPr lang="cs-CZ" sz="1600" b="1" dirty="0" smtClean="0">
                <a:ea typeface="ＭＳ Ｐゴシック" pitchFamily="34" charset="-128"/>
              </a:rPr>
              <a:t>čeští zákazníci znají rizikové skupiny výrobků na trhu</a:t>
            </a:r>
            <a:endParaRPr lang="cs-CZ" sz="1600" b="1" dirty="0">
              <a:ea typeface="ＭＳ Ｐゴシック" pitchFamily="34" charset="-128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cs-CZ" sz="1600" b="1" dirty="0" smtClean="0">
                <a:ea typeface="ＭＳ Ｐゴシック" pitchFamily="34" charset="-128"/>
              </a:rPr>
              <a:t>ověřit, jestli tuzemští zákazníci důvěřují značkám kvality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cs-CZ" sz="1600" b="1" dirty="0" smtClean="0">
                <a:ea typeface="ＭＳ Ｐゴシック" pitchFamily="34" charset="-128"/>
              </a:rPr>
              <a:t>zjistit, zda značky kvality můžou být významným kritériem nákupu a cestou, jak omezit nebezpečné výrobky na trhu</a:t>
            </a:r>
            <a:endParaRPr lang="cs-CZ" sz="1600" b="1" dirty="0">
              <a:ea typeface="ＭＳ Ｐゴシック" pitchFamily="34" charset="-128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cs-CZ" sz="1600" b="1" dirty="0" smtClean="0">
                <a:ea typeface="ＭＳ Ｐゴシック" pitchFamily="34" charset="-128"/>
              </a:rPr>
              <a:t>zjistit, jak se spotřebitelé staví k produktům malých rodinných firem</a:t>
            </a:r>
            <a:endParaRPr lang="cs-CZ" sz="1600" b="1" dirty="0">
              <a:ea typeface="ＭＳ Ｐゴシック" pitchFamily="34" charset="-128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cs-CZ" sz="1600" b="1" dirty="0" smtClean="0">
                <a:ea typeface="ＭＳ Ｐゴシック" pitchFamily="34" charset="-128"/>
              </a:rPr>
              <a:t>zjistit, co brání živnostníkům a menším firmám ve větším využívání značek kvality v marketingu a reklamě jejich produktů</a:t>
            </a:r>
            <a:endParaRPr lang="cs-CZ" sz="1600" b="1" dirty="0">
              <a:ea typeface="ＭＳ Ｐゴシック" pitchFamily="34" charset="-128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endParaRPr lang="cs-CZ" sz="1050" b="1" dirty="0">
              <a:solidFill>
                <a:schemeClr val="accent2"/>
              </a:solidFill>
              <a:ea typeface="ＭＳ Ｐゴシック" pitchFamily="34" charset="-128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95672" y="289084"/>
            <a:ext cx="12000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Průzkum: Čeští zákazníci neznají </a:t>
            </a:r>
            <a:r>
              <a:rPr lang="cs-CZ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rizika nákupu </a:t>
            </a:r>
            <a:r>
              <a:rPr lang="cs-CZ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spotřebního zboží</a:t>
            </a:r>
            <a:endParaRPr lang="cs-CZ" sz="2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5"/>
          <p:cNvSpPr txBox="1">
            <a:spLocks/>
          </p:cNvSpPr>
          <p:nvPr/>
        </p:nvSpPr>
        <p:spPr>
          <a:xfrm>
            <a:off x="191344" y="4653136"/>
            <a:ext cx="8162325" cy="61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cs-CZ" sz="1800" kern="0" dirty="0" smtClean="0">
                <a:solidFill>
                  <a:srgbClr val="FF0000"/>
                </a:solidFill>
              </a:rPr>
              <a:t>Pro zákazníky je nejdůležitější poměr kvality a ceny. </a:t>
            </a:r>
          </a:p>
          <a:p>
            <a:r>
              <a:rPr lang="cs-CZ" sz="1800" kern="0" dirty="0" smtClean="0">
                <a:solidFill>
                  <a:srgbClr val="FF0000"/>
                </a:solidFill>
              </a:rPr>
              <a:t>Přibližně třetina respondentů považuje zboží na českém trhu za kvalitní.</a:t>
            </a:r>
            <a:endParaRPr lang="cs-CZ" sz="1800" kern="0" dirty="0">
              <a:solidFill>
                <a:srgbClr val="FF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32312" y="501568"/>
            <a:ext cx="3742978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Je při nákupu důležitější cena nebo kvalita?</a:t>
            </a:r>
            <a:endParaRPr lang="cs-CZ" dirty="0"/>
          </a:p>
        </p:txBody>
      </p:sp>
      <p:graphicFrame>
        <p:nvGraphicFramePr>
          <p:cNvPr id="4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1133211"/>
              </p:ext>
            </p:extLst>
          </p:nvPr>
        </p:nvGraphicFramePr>
        <p:xfrm>
          <a:off x="-275800" y="818131"/>
          <a:ext cx="5230999" cy="3694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5858431"/>
              </p:ext>
            </p:extLst>
          </p:nvPr>
        </p:nvGraphicFramePr>
        <p:xfrm>
          <a:off x="4548736" y="404664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3"/>
          <p:cNvSpPr txBox="1"/>
          <p:nvPr/>
        </p:nvSpPr>
        <p:spPr>
          <a:xfrm>
            <a:off x="4801294" y="510076"/>
            <a:ext cx="3742978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A je zboží na českém trhu kvalitní?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4131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6460556" y="2195018"/>
            <a:ext cx="219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cs-CZ" sz="1200">
                <a:latin typeface="Calibri" pitchFamily="34" charset="0"/>
                <a:ea typeface="ＭＳ Ｐゴシック" pitchFamily="34" charset="-128"/>
              </a:rPr>
              <a:t> </a:t>
            </a:r>
            <a:endParaRPr lang="cs-CZ">
              <a:ea typeface="ＭＳ Ｐゴシック" pitchFamily="34" charset="-128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373956" y="723429"/>
            <a:ext cx="3742978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Je spotřební zboží na českém trhu bezpečné </a:t>
            </a:r>
          </a:p>
          <a:p>
            <a:r>
              <a:rPr lang="cs-CZ" dirty="0" smtClean="0"/>
              <a:t>a zdravotně nezávadné?</a:t>
            </a:r>
            <a:endParaRPr lang="cs-CZ" dirty="0"/>
          </a:p>
        </p:txBody>
      </p:sp>
      <p:graphicFrame>
        <p:nvGraphicFramePr>
          <p:cNvPr id="8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6329855"/>
              </p:ext>
            </p:extLst>
          </p:nvPr>
        </p:nvGraphicFramePr>
        <p:xfrm>
          <a:off x="12232" y="692696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3"/>
          <p:cNvSpPr txBox="1"/>
          <p:nvPr/>
        </p:nvSpPr>
        <p:spPr>
          <a:xfrm>
            <a:off x="4938610" y="659973"/>
            <a:ext cx="3742978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A jaký je vývoj podílu nebezpečných</a:t>
            </a:r>
            <a:br>
              <a:rPr lang="cs-CZ" dirty="0" smtClean="0"/>
            </a:br>
            <a:r>
              <a:rPr lang="cs-CZ" dirty="0" smtClean="0"/>
              <a:t> produktů na trhu?</a:t>
            </a:r>
            <a:endParaRPr lang="cs-CZ" dirty="0"/>
          </a:p>
        </p:txBody>
      </p:sp>
      <p:graphicFrame>
        <p:nvGraphicFramePr>
          <p:cNvPr id="14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8192680"/>
              </p:ext>
            </p:extLst>
          </p:nvPr>
        </p:nvGraphicFramePr>
        <p:xfrm>
          <a:off x="4764760" y="620688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Nadpis 5"/>
          <p:cNvSpPr txBox="1">
            <a:spLocks/>
          </p:cNvSpPr>
          <p:nvPr/>
        </p:nvSpPr>
        <p:spPr>
          <a:xfrm>
            <a:off x="12054" y="4725144"/>
            <a:ext cx="8162325" cy="61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cs-CZ" sz="1800" kern="0" dirty="0" smtClean="0">
                <a:solidFill>
                  <a:srgbClr val="FF0000"/>
                </a:solidFill>
              </a:rPr>
              <a:t>Byť je mírná většina respondentů přesvědčena, že zboží na trhu je bezpečné, populace si uvědomuje, že trend je spíše negativní. </a:t>
            </a:r>
            <a:endParaRPr lang="cs-CZ" sz="1800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 txBox="1">
            <a:spLocks/>
          </p:cNvSpPr>
          <p:nvPr/>
        </p:nvSpPr>
        <p:spPr>
          <a:xfrm>
            <a:off x="12054" y="4725144"/>
            <a:ext cx="8162325" cy="61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cs-CZ" sz="1800" kern="0" dirty="0" smtClean="0">
                <a:solidFill>
                  <a:srgbClr val="FF0000"/>
                </a:solidFill>
              </a:rPr>
              <a:t>Dvě třetiny lidí se domnívají, že bezpečnost a nezávadnost zboží je před uvedením na trh kontrolována, což je velký omyl!</a:t>
            </a:r>
            <a:endParaRPr lang="cs-CZ" sz="1800" kern="0" dirty="0">
              <a:solidFill>
                <a:srgbClr val="FF0000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-2184920" y="3037298"/>
            <a:ext cx="445956" cy="2512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00"/>
              </a:lnSpc>
              <a:spcAft>
                <a:spcPts val="0"/>
              </a:spcAft>
            </a:pPr>
            <a:r>
              <a:rPr lang="cs-CZ" sz="1000" i="1" dirty="0" smtClean="0">
                <a:solidFill>
                  <a:srgbClr val="FFFFFF">
                    <a:lumMod val="50000"/>
                  </a:srgbClr>
                </a:solidFill>
              </a:rPr>
              <a:t>n=74</a:t>
            </a:r>
            <a:endParaRPr lang="cs-CZ" sz="1000" i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018778" y="395565"/>
            <a:ext cx="3742978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Je bezpečnost a nezávadnost zboží před uvedením na trh kontrolována?</a:t>
            </a:r>
            <a:endParaRPr lang="cs-CZ" dirty="0"/>
          </a:p>
        </p:txBody>
      </p:sp>
      <p:graphicFrame>
        <p:nvGraphicFramePr>
          <p:cNvPr id="9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69629"/>
              </p:ext>
            </p:extLst>
          </p:nvPr>
        </p:nvGraphicFramePr>
        <p:xfrm>
          <a:off x="228256" y="496148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3"/>
          <p:cNvSpPr txBox="1"/>
          <p:nvPr/>
        </p:nvSpPr>
        <p:spPr>
          <a:xfrm>
            <a:off x="4905772" y="424096"/>
            <a:ext cx="3742978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A podléhají vyšší kontrole výrobky pro děti?</a:t>
            </a:r>
            <a:endParaRPr lang="cs-CZ" dirty="0"/>
          </a:p>
        </p:txBody>
      </p:sp>
      <p:graphicFrame>
        <p:nvGraphicFramePr>
          <p:cNvPr id="11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047173"/>
              </p:ext>
            </p:extLst>
          </p:nvPr>
        </p:nvGraphicFramePr>
        <p:xfrm>
          <a:off x="5052792" y="496104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3720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435846" y="447332"/>
            <a:ext cx="3528392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Které výrobky mohou vadami nejčastěji</a:t>
            </a:r>
            <a:br>
              <a:rPr lang="cs-CZ" dirty="0" smtClean="0"/>
            </a:br>
            <a:r>
              <a:rPr lang="cs-CZ" dirty="0" smtClean="0"/>
              <a:t> ohrozit zdraví spotřebitelů?</a:t>
            </a:r>
            <a:endParaRPr lang="cs-CZ" dirty="0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795694"/>
              </p:ext>
            </p:extLst>
          </p:nvPr>
        </p:nvGraphicFramePr>
        <p:xfrm>
          <a:off x="-1392832" y="547062"/>
          <a:ext cx="6066322" cy="504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3"/>
          <p:cNvSpPr txBox="1"/>
          <p:nvPr/>
        </p:nvSpPr>
        <p:spPr>
          <a:xfrm>
            <a:off x="5170724" y="404664"/>
            <a:ext cx="3528392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>
                <a:solidFill>
                  <a:srgbClr val="FF0000"/>
                </a:solidFill>
              </a:rPr>
              <a:t>A jak je to ve skutečnosti – statistiky RAPEX</a:t>
            </a:r>
            <a:endParaRPr lang="cs-CZ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0125781"/>
              </p:ext>
            </p:extLst>
          </p:nvPr>
        </p:nvGraphicFramePr>
        <p:xfrm>
          <a:off x="3342046" y="504394"/>
          <a:ext cx="6066322" cy="504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Nadpis 5"/>
          <p:cNvSpPr txBox="1">
            <a:spLocks/>
          </p:cNvSpPr>
          <p:nvPr/>
        </p:nvSpPr>
        <p:spPr>
          <a:xfrm>
            <a:off x="335360" y="5265272"/>
            <a:ext cx="8162325" cy="61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cs-CZ" sz="1800" kern="0" dirty="0" smtClean="0">
                <a:solidFill>
                  <a:srgbClr val="FF0000"/>
                </a:solidFill>
              </a:rPr>
              <a:t>Zákazníci neumí identifikovat nejrizikovější kategorie zboží.</a:t>
            </a:r>
            <a:endParaRPr lang="cs-CZ" sz="18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18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f 9"/>
          <p:cNvGraphicFramePr/>
          <p:nvPr>
            <p:extLst>
              <p:ext uri="{D42A27DB-BD31-4B8C-83A1-F6EECF244321}">
                <p14:modId xmlns:p14="http://schemas.microsoft.com/office/powerpoint/2010/main" val="2196104310"/>
              </p:ext>
            </p:extLst>
          </p:nvPr>
        </p:nvGraphicFramePr>
        <p:xfrm>
          <a:off x="263352" y="188640"/>
          <a:ext cx="1703806" cy="158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/>
          <p:cNvSpPr txBox="1"/>
          <p:nvPr/>
        </p:nvSpPr>
        <p:spPr>
          <a:xfrm>
            <a:off x="1775520" y="458669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Drtivá většina </a:t>
            </a:r>
            <a:r>
              <a:rPr lang="cs-CZ" sz="1400" dirty="0" smtClean="0"/>
              <a:t>respondentů (živnostníci i populace) se domnívá, že </a:t>
            </a:r>
            <a:r>
              <a:rPr lang="cs-CZ" sz="1400" b="1" dirty="0" smtClean="0">
                <a:solidFill>
                  <a:srgbClr val="FBB040"/>
                </a:solidFill>
              </a:rPr>
              <a:t>nekvalitní dětská obuv poškozuje nohy dětí</a:t>
            </a:r>
            <a:r>
              <a:rPr lang="cs-CZ" sz="1400" dirty="0" smtClean="0"/>
              <a:t>, které ji nosí.</a:t>
            </a:r>
            <a:endParaRPr lang="cs-CZ" sz="1400" dirty="0"/>
          </a:p>
        </p:txBody>
      </p:sp>
      <p:sp>
        <p:nvSpPr>
          <p:cNvPr id="12" name="TextBox 3"/>
          <p:cNvSpPr txBox="1"/>
          <p:nvPr/>
        </p:nvSpPr>
        <p:spPr>
          <a:xfrm>
            <a:off x="867544" y="2150859"/>
            <a:ext cx="3528392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Kolik dětí přichází do první třídy s nohama poškozenýma nekvalitní obuví?</a:t>
            </a:r>
            <a:endParaRPr lang="cs-CZ" dirty="0"/>
          </a:p>
        </p:txBody>
      </p:sp>
      <p:graphicFrame>
        <p:nvGraphicFramePr>
          <p:cNvPr id="1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098371"/>
              </p:ext>
            </p:extLst>
          </p:nvPr>
        </p:nvGraphicFramePr>
        <p:xfrm>
          <a:off x="-96688" y="2369995"/>
          <a:ext cx="4600128" cy="3307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Obdélník 13"/>
          <p:cNvSpPr/>
          <p:nvPr/>
        </p:nvSpPr>
        <p:spPr>
          <a:xfrm>
            <a:off x="812176" y="764704"/>
            <a:ext cx="7473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dirty="0">
                <a:solidFill>
                  <a:srgbClr val="FBB040"/>
                </a:solidFill>
              </a:rPr>
              <a:t>95 </a:t>
            </a:r>
            <a:r>
              <a:rPr lang="en-US" sz="2000" b="1" dirty="0">
                <a:solidFill>
                  <a:srgbClr val="FBB040"/>
                </a:solidFill>
              </a:rPr>
              <a:t>%</a:t>
            </a:r>
            <a:r>
              <a:rPr lang="cs-CZ" sz="2000" b="1" dirty="0">
                <a:solidFill>
                  <a:srgbClr val="FBB040"/>
                </a:solidFill>
              </a:rPr>
              <a:t> </a:t>
            </a:r>
            <a:endParaRPr lang="cs-CZ" sz="2000" dirty="0"/>
          </a:p>
        </p:txBody>
      </p:sp>
      <p:sp>
        <p:nvSpPr>
          <p:cNvPr id="16" name="Nadpis 5"/>
          <p:cNvSpPr txBox="1">
            <a:spLocks/>
          </p:cNvSpPr>
          <p:nvPr/>
        </p:nvSpPr>
        <p:spPr>
          <a:xfrm>
            <a:off x="4655840" y="1916832"/>
            <a:ext cx="3611100" cy="345634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cs-CZ" sz="3600" b="1" kern="0" dirty="0" smtClean="0">
                <a:solidFill>
                  <a:srgbClr val="008E40"/>
                </a:solidFill>
              </a:rPr>
              <a:t>99 %</a:t>
            </a:r>
          </a:p>
          <a:p>
            <a:r>
              <a:rPr lang="cs-CZ" sz="1800" kern="0" dirty="0" smtClean="0">
                <a:solidFill>
                  <a:schemeClr val="accent2"/>
                </a:solidFill>
              </a:rPr>
              <a:t>dětí se rodí se zdravýma nohama</a:t>
            </a:r>
          </a:p>
          <a:p>
            <a:endParaRPr lang="cs-CZ" sz="1800" kern="0" dirty="0">
              <a:solidFill>
                <a:srgbClr val="FF0000"/>
              </a:solidFill>
            </a:endParaRPr>
          </a:p>
          <a:p>
            <a:endParaRPr lang="cs-CZ" sz="1800" kern="0" dirty="0" smtClean="0">
              <a:solidFill>
                <a:srgbClr val="FF0000"/>
              </a:solidFill>
            </a:endParaRPr>
          </a:p>
          <a:p>
            <a:r>
              <a:rPr lang="cs-CZ" sz="1800" kern="0" dirty="0" smtClean="0">
                <a:solidFill>
                  <a:schemeClr val="accent2"/>
                </a:solidFill>
              </a:rPr>
              <a:t>do 1. třídy jde</a:t>
            </a:r>
            <a:r>
              <a:rPr lang="cs-CZ" sz="1800" kern="0" dirty="0" smtClean="0">
                <a:solidFill>
                  <a:srgbClr val="FF0000"/>
                </a:solidFill>
              </a:rPr>
              <a:t> </a:t>
            </a:r>
          </a:p>
          <a:p>
            <a:r>
              <a:rPr lang="cs-CZ" sz="3200" b="1" kern="0" dirty="0" smtClean="0">
                <a:solidFill>
                  <a:srgbClr val="FF0000"/>
                </a:solidFill>
              </a:rPr>
              <a:t>33 %</a:t>
            </a:r>
          </a:p>
          <a:p>
            <a:r>
              <a:rPr lang="cs-CZ" sz="1800" kern="0" dirty="0" smtClean="0">
                <a:solidFill>
                  <a:schemeClr val="accent2"/>
                </a:solidFill>
              </a:rPr>
              <a:t>dětí s nohama poškozenýma, prakticky výhradně kvůli nesprávné a nekvalitní obuvi</a:t>
            </a:r>
            <a:endParaRPr lang="cs-CZ" sz="1800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95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5"/>
          <p:cNvSpPr txBox="1">
            <a:spLocks/>
          </p:cNvSpPr>
          <p:nvPr/>
        </p:nvSpPr>
        <p:spPr>
          <a:xfrm>
            <a:off x="263352" y="4941168"/>
            <a:ext cx="9649072" cy="61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cs-CZ" sz="1800" kern="0" dirty="0" smtClean="0">
                <a:solidFill>
                  <a:srgbClr val="FF0000"/>
                </a:solidFill>
              </a:rPr>
              <a:t>Lidé vnímají značky kvality pozitivně – mohou podle nich pomoci při nákupu, snížit množství nekvalitních výrobků na trhu a mezi srovnatelnými produkty by </a:t>
            </a:r>
            <a:r>
              <a:rPr lang="cs-CZ" sz="1800" kern="0" dirty="0" smtClean="0">
                <a:solidFill>
                  <a:srgbClr val="FF0000"/>
                </a:solidFill>
              </a:rPr>
              <a:t>ten označený </a:t>
            </a:r>
            <a:r>
              <a:rPr lang="cs-CZ" sz="1800" kern="0" dirty="0" smtClean="0">
                <a:solidFill>
                  <a:srgbClr val="FF0000"/>
                </a:solidFill>
              </a:rPr>
              <a:t>upřednostnili.</a:t>
            </a:r>
            <a:endParaRPr lang="cs-CZ" sz="1800" kern="0" dirty="0">
              <a:solidFill>
                <a:srgbClr val="FF0000"/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-2412776" y="2945858"/>
            <a:ext cx="445956" cy="2512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00"/>
              </a:lnSpc>
            </a:pPr>
            <a:r>
              <a:rPr lang="cs-CZ" sz="1000" i="1" dirty="0" smtClean="0">
                <a:solidFill>
                  <a:srgbClr val="FFFFFF">
                    <a:lumMod val="50000"/>
                  </a:srgbClr>
                </a:solidFill>
              </a:rPr>
              <a:t>n=74</a:t>
            </a:r>
            <a:endParaRPr lang="cs-CZ" sz="1000" i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683568" y="538686"/>
            <a:ext cx="3742978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Mohou značky kvality </a:t>
            </a:r>
            <a:br>
              <a:rPr lang="cs-CZ" dirty="0" smtClean="0"/>
            </a:br>
            <a:r>
              <a:rPr lang="cs-CZ" dirty="0" smtClean="0"/>
              <a:t>pomoci při nákupu?</a:t>
            </a:r>
            <a:endParaRPr lang="cs-CZ" dirty="0"/>
          </a:p>
        </p:txBody>
      </p:sp>
      <p:graphicFrame>
        <p:nvGraphicFramePr>
          <p:cNvPr id="15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690050"/>
              </p:ext>
            </p:extLst>
          </p:nvPr>
        </p:nvGraphicFramePr>
        <p:xfrm>
          <a:off x="400" y="639269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755654"/>
              </p:ext>
            </p:extLst>
          </p:nvPr>
        </p:nvGraphicFramePr>
        <p:xfrm>
          <a:off x="2424586" y="632406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704418"/>
              </p:ext>
            </p:extLst>
          </p:nvPr>
        </p:nvGraphicFramePr>
        <p:xfrm>
          <a:off x="4944866" y="634953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3"/>
          <p:cNvSpPr txBox="1"/>
          <p:nvPr/>
        </p:nvSpPr>
        <p:spPr>
          <a:xfrm>
            <a:off x="3923928" y="564086"/>
            <a:ext cx="2304256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Vybral byste si ze srovnatelných produktů ten </a:t>
            </a:r>
            <a:r>
              <a:rPr lang="cs-CZ" dirty="0" smtClean="0"/>
              <a:t>označený </a:t>
            </a:r>
            <a:r>
              <a:rPr lang="cs-CZ" dirty="0" smtClean="0"/>
              <a:t>značkou kvality?</a:t>
            </a:r>
            <a:endParaRPr lang="cs-CZ" dirty="0"/>
          </a:p>
        </p:txBody>
      </p:sp>
      <p:sp>
        <p:nvSpPr>
          <p:cNvPr id="19" name="TextBox 3"/>
          <p:cNvSpPr txBox="1"/>
          <p:nvPr/>
        </p:nvSpPr>
        <p:spPr>
          <a:xfrm>
            <a:off x="6240884" y="567217"/>
            <a:ext cx="2304256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Může značení kvality snížit množství nekvalitních a nebezpečných výrobků?</a:t>
            </a:r>
            <a:endParaRPr lang="cs-CZ" dirty="0"/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4392"/>
            <a:ext cx="865252" cy="65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4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5"/>
          <p:cNvSpPr txBox="1">
            <a:spLocks/>
          </p:cNvSpPr>
          <p:nvPr/>
        </p:nvSpPr>
        <p:spPr>
          <a:xfrm>
            <a:off x="152019" y="4941168"/>
            <a:ext cx="8162325" cy="61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cs-CZ" sz="1800" kern="0" dirty="0" smtClean="0">
                <a:solidFill>
                  <a:srgbClr val="FF0000"/>
                </a:solidFill>
              </a:rPr>
              <a:t>Lidé obecně rodinným firmám přednost příliš nedávají. Pokud ano, je to většinou </a:t>
            </a:r>
            <a:r>
              <a:rPr lang="cs-CZ" sz="1800" kern="0" dirty="0" smtClean="0">
                <a:solidFill>
                  <a:srgbClr val="FF0000"/>
                </a:solidFill>
              </a:rPr>
              <a:t>proto, že </a:t>
            </a:r>
            <a:r>
              <a:rPr lang="cs-CZ" sz="1800" kern="0" dirty="0" smtClean="0">
                <a:solidFill>
                  <a:srgbClr val="FF0000"/>
                </a:solidFill>
              </a:rPr>
              <a:t>nákup je u rodinných firem osobnější.</a:t>
            </a:r>
            <a:endParaRPr lang="cs-CZ" sz="1800" kern="0" dirty="0">
              <a:solidFill>
                <a:srgbClr val="FF0000"/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-2268144" y="3109306"/>
            <a:ext cx="445956" cy="2512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00"/>
              </a:lnSpc>
              <a:spcAft>
                <a:spcPts val="0"/>
              </a:spcAft>
            </a:pPr>
            <a:r>
              <a:rPr lang="cs-CZ" sz="1000" i="1" dirty="0" smtClean="0">
                <a:solidFill>
                  <a:srgbClr val="FFFFFF">
                    <a:lumMod val="50000"/>
                  </a:srgbClr>
                </a:solidFill>
              </a:rPr>
              <a:t>n=74</a:t>
            </a:r>
            <a:endParaRPr lang="cs-CZ" sz="1000" i="1" dirty="0">
              <a:solidFill>
                <a:srgbClr val="FFFFFF">
                  <a:lumMod val="50000"/>
                </a:srgbClr>
              </a:solidFill>
            </a:endParaRPr>
          </a:p>
        </p:txBody>
      </p:sp>
      <p:graphicFrame>
        <p:nvGraphicFramePr>
          <p:cNvPr id="14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7951655"/>
              </p:ext>
            </p:extLst>
          </p:nvPr>
        </p:nvGraphicFramePr>
        <p:xfrm>
          <a:off x="257491" y="784136"/>
          <a:ext cx="4967907" cy="3960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3"/>
          <p:cNvSpPr txBox="1"/>
          <p:nvPr/>
        </p:nvSpPr>
        <p:spPr>
          <a:xfrm>
            <a:off x="180128" y="520229"/>
            <a:ext cx="3966490" cy="335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Dáváte při nákupu přednost rodinným firmám?</a:t>
            </a:r>
            <a:endParaRPr lang="cs-CZ" dirty="0"/>
          </a:p>
        </p:txBody>
      </p:sp>
      <p:sp>
        <p:nvSpPr>
          <p:cNvPr id="16" name="Zaoblený obdélník 15"/>
          <p:cNvSpPr/>
          <p:nvPr/>
        </p:nvSpPr>
        <p:spPr>
          <a:xfrm>
            <a:off x="3204464" y="1288192"/>
            <a:ext cx="1152128" cy="792088"/>
          </a:xfrm>
          <a:prstGeom prst="roundRect">
            <a:avLst/>
          </a:prstGeom>
          <a:noFill/>
          <a:ln>
            <a:solidFill>
              <a:srgbClr val="281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7" name="Přímá spojnice se šipkou 16"/>
          <p:cNvCxnSpPr/>
          <p:nvPr/>
        </p:nvCxnSpPr>
        <p:spPr>
          <a:xfrm flipV="1">
            <a:off x="4356592" y="1072168"/>
            <a:ext cx="1296144" cy="432048"/>
          </a:xfrm>
          <a:prstGeom prst="straightConnector1">
            <a:avLst/>
          </a:prstGeom>
          <a:ln w="31750">
            <a:solidFill>
              <a:srgbClr val="28105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"/>
          <p:cNvSpPr txBox="1"/>
          <p:nvPr/>
        </p:nvSpPr>
        <p:spPr>
          <a:xfrm>
            <a:off x="5475410" y="520229"/>
            <a:ext cx="3392286" cy="335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A z jakého důvodu?</a:t>
            </a:r>
            <a:endParaRPr lang="cs-CZ" dirty="0"/>
          </a:p>
        </p:txBody>
      </p:sp>
      <p:graphicFrame>
        <p:nvGraphicFramePr>
          <p:cNvPr id="1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4259637"/>
              </p:ext>
            </p:extLst>
          </p:nvPr>
        </p:nvGraphicFramePr>
        <p:xfrm>
          <a:off x="4737840" y="775628"/>
          <a:ext cx="4875336" cy="4272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7864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5"/>
          <p:cNvSpPr txBox="1">
            <a:spLocks/>
          </p:cNvSpPr>
          <p:nvPr/>
        </p:nvSpPr>
        <p:spPr>
          <a:xfrm>
            <a:off x="12713" y="5204692"/>
            <a:ext cx="8162325" cy="61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cs-CZ" sz="1800" kern="0" dirty="0" smtClean="0">
                <a:solidFill>
                  <a:srgbClr val="FF0000"/>
                </a:solidFill>
              </a:rPr>
              <a:t>Živnostníkům brání ve využití značek kvality často </a:t>
            </a:r>
            <a:r>
              <a:rPr lang="cs-CZ" sz="1800" kern="0" dirty="0" smtClean="0">
                <a:solidFill>
                  <a:srgbClr val="FF0000"/>
                </a:solidFill>
              </a:rPr>
              <a:t>neznalost, </a:t>
            </a:r>
            <a:r>
              <a:rPr lang="cs-CZ" sz="1800" kern="0" dirty="0" smtClean="0">
                <a:solidFill>
                  <a:srgbClr val="FF0000"/>
                </a:solidFill>
              </a:rPr>
              <a:t>nebo to, že nevědí, kde by ji mohli získat.</a:t>
            </a:r>
            <a:endParaRPr lang="cs-CZ" sz="1800" kern="0" dirty="0">
              <a:solidFill>
                <a:srgbClr val="FF0000"/>
              </a:solidFill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180128" y="332656"/>
            <a:ext cx="5184576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Postoj živnostníků k využití značek kvality pro své produkty/služby</a:t>
            </a:r>
            <a:endParaRPr lang="cs-CZ" dirty="0"/>
          </a:p>
        </p:txBody>
      </p:sp>
      <p:sp>
        <p:nvSpPr>
          <p:cNvPr id="14" name="TextBox 3"/>
          <p:cNvSpPr txBox="1"/>
          <p:nvPr/>
        </p:nvSpPr>
        <p:spPr>
          <a:xfrm>
            <a:off x="5724744" y="425308"/>
            <a:ext cx="3066802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A proč jste  značku kvality nevyužil(a)?</a:t>
            </a:r>
            <a:endParaRPr lang="cs-CZ" dirty="0"/>
          </a:p>
        </p:txBody>
      </p:sp>
      <p:graphicFrame>
        <p:nvGraphicFramePr>
          <p:cNvPr id="1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269168"/>
              </p:ext>
            </p:extLst>
          </p:nvPr>
        </p:nvGraphicFramePr>
        <p:xfrm>
          <a:off x="5076672" y="879557"/>
          <a:ext cx="4875336" cy="4272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866749540"/>
              </p:ext>
            </p:extLst>
          </p:nvPr>
        </p:nvGraphicFramePr>
        <p:xfrm>
          <a:off x="251441" y="584505"/>
          <a:ext cx="1539078" cy="1310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ovéPole 33"/>
          <p:cNvSpPr txBox="1"/>
          <p:nvPr/>
        </p:nvSpPr>
        <p:spPr>
          <a:xfrm>
            <a:off x="716972" y="1044835"/>
            <a:ext cx="82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b="1" dirty="0" smtClean="0">
                <a:solidFill>
                  <a:srgbClr val="ED6737"/>
                </a:solidFill>
              </a:rPr>
              <a:t>59 </a:t>
            </a:r>
            <a:r>
              <a:rPr lang="en-US" sz="1800" b="1" dirty="0" smtClean="0">
                <a:solidFill>
                  <a:srgbClr val="ED6737"/>
                </a:solidFill>
              </a:rPr>
              <a:t>%</a:t>
            </a:r>
            <a:endParaRPr lang="cs-CZ" sz="1800" b="1" dirty="0">
              <a:solidFill>
                <a:srgbClr val="ED6737"/>
              </a:solidFill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1764304" y="861151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>
                <a:solidFill>
                  <a:srgbClr val="003399"/>
                </a:solidFill>
              </a:rPr>
              <a:t>Neví o možnosti využít značku kvality pro svůj produkt/službu</a:t>
            </a:r>
            <a:endParaRPr lang="cs-CZ" sz="1600" dirty="0">
              <a:solidFill>
                <a:srgbClr val="003399"/>
              </a:solidFill>
            </a:endParaRPr>
          </a:p>
        </p:txBody>
      </p:sp>
      <p:graphicFrame>
        <p:nvGraphicFramePr>
          <p:cNvPr id="19" name="Graf 18"/>
          <p:cNvGraphicFramePr/>
          <p:nvPr>
            <p:extLst>
              <p:ext uri="{D42A27DB-BD31-4B8C-83A1-F6EECF244321}">
                <p14:modId xmlns:p14="http://schemas.microsoft.com/office/powerpoint/2010/main" val="1922957222"/>
              </p:ext>
            </p:extLst>
          </p:nvPr>
        </p:nvGraphicFramePr>
        <p:xfrm>
          <a:off x="252136" y="1741351"/>
          <a:ext cx="1539078" cy="1310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ovéPole 33"/>
          <p:cNvSpPr txBox="1"/>
          <p:nvPr/>
        </p:nvSpPr>
        <p:spPr>
          <a:xfrm>
            <a:off x="717667" y="2201681"/>
            <a:ext cx="82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b="1" dirty="0" smtClean="0">
                <a:solidFill>
                  <a:srgbClr val="ED6737"/>
                </a:solidFill>
              </a:rPr>
              <a:t>12 </a:t>
            </a:r>
            <a:r>
              <a:rPr lang="en-US" sz="1800" b="1" dirty="0" smtClean="0">
                <a:solidFill>
                  <a:srgbClr val="ED6737"/>
                </a:solidFill>
              </a:rPr>
              <a:t>%</a:t>
            </a:r>
            <a:endParaRPr lang="cs-CZ" sz="1800" b="1" dirty="0">
              <a:solidFill>
                <a:srgbClr val="ED6737"/>
              </a:solidFill>
            </a:endParaRPr>
          </a:p>
        </p:txBody>
      </p:sp>
      <p:sp>
        <p:nvSpPr>
          <p:cNvPr id="21" name="TextovéPole 20"/>
          <p:cNvSpPr txBox="1"/>
          <p:nvPr/>
        </p:nvSpPr>
        <p:spPr>
          <a:xfrm>
            <a:off x="1764999" y="2122877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>
                <a:solidFill>
                  <a:srgbClr val="003399"/>
                </a:solidFill>
              </a:rPr>
              <a:t>Již značku kvality využilo</a:t>
            </a:r>
            <a:endParaRPr lang="cs-CZ" sz="1600" dirty="0">
              <a:solidFill>
                <a:srgbClr val="003399"/>
              </a:solidFill>
            </a:endParaRPr>
          </a:p>
        </p:txBody>
      </p:sp>
      <p:graphicFrame>
        <p:nvGraphicFramePr>
          <p:cNvPr id="22" name="Graf 21"/>
          <p:cNvGraphicFramePr/>
          <p:nvPr>
            <p:extLst>
              <p:ext uri="{D42A27DB-BD31-4B8C-83A1-F6EECF244321}">
                <p14:modId xmlns:p14="http://schemas.microsoft.com/office/powerpoint/2010/main" val="2734854389"/>
              </p:ext>
            </p:extLst>
          </p:nvPr>
        </p:nvGraphicFramePr>
        <p:xfrm>
          <a:off x="236927" y="2878965"/>
          <a:ext cx="1539078" cy="1310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TextovéPole 33"/>
          <p:cNvSpPr txBox="1"/>
          <p:nvPr/>
        </p:nvSpPr>
        <p:spPr>
          <a:xfrm>
            <a:off x="702458" y="3339295"/>
            <a:ext cx="82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b="1" dirty="0" smtClean="0">
                <a:solidFill>
                  <a:srgbClr val="ED6737"/>
                </a:solidFill>
              </a:rPr>
              <a:t>13 </a:t>
            </a:r>
            <a:r>
              <a:rPr lang="en-US" sz="1800" b="1" dirty="0" smtClean="0">
                <a:solidFill>
                  <a:srgbClr val="ED6737"/>
                </a:solidFill>
              </a:rPr>
              <a:t>%</a:t>
            </a:r>
            <a:endParaRPr lang="cs-CZ" sz="1800" b="1" dirty="0">
              <a:solidFill>
                <a:srgbClr val="ED6737"/>
              </a:solidFill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1749790" y="3243396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>
                <a:solidFill>
                  <a:srgbClr val="003399"/>
                </a:solidFill>
              </a:rPr>
              <a:t>Nevyužívá, ale ví o této možnosti a zvažuje ji</a:t>
            </a:r>
            <a:endParaRPr lang="cs-CZ" sz="1600" dirty="0">
              <a:solidFill>
                <a:srgbClr val="003399"/>
              </a:solidFill>
            </a:endParaRPr>
          </a:p>
        </p:txBody>
      </p:sp>
      <p:graphicFrame>
        <p:nvGraphicFramePr>
          <p:cNvPr id="25" name="Graf 24"/>
          <p:cNvGraphicFramePr/>
          <p:nvPr>
            <p:extLst>
              <p:ext uri="{D42A27DB-BD31-4B8C-83A1-F6EECF244321}">
                <p14:modId xmlns:p14="http://schemas.microsoft.com/office/powerpoint/2010/main" val="1033207032"/>
              </p:ext>
            </p:extLst>
          </p:nvPr>
        </p:nvGraphicFramePr>
        <p:xfrm>
          <a:off x="252136" y="4031093"/>
          <a:ext cx="1539078" cy="1310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6" name="TextovéPole 33"/>
          <p:cNvSpPr txBox="1"/>
          <p:nvPr/>
        </p:nvSpPr>
        <p:spPr>
          <a:xfrm>
            <a:off x="717667" y="4491423"/>
            <a:ext cx="82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b="1" dirty="0" smtClean="0">
                <a:solidFill>
                  <a:srgbClr val="ED6737"/>
                </a:solidFill>
              </a:rPr>
              <a:t>16 </a:t>
            </a:r>
            <a:r>
              <a:rPr lang="en-US" sz="1800" b="1" dirty="0" smtClean="0">
                <a:solidFill>
                  <a:srgbClr val="ED6737"/>
                </a:solidFill>
              </a:rPr>
              <a:t>%</a:t>
            </a:r>
            <a:endParaRPr lang="cs-CZ" sz="1800" b="1" dirty="0">
              <a:solidFill>
                <a:srgbClr val="ED6737"/>
              </a:solidFill>
            </a:endParaRPr>
          </a:p>
        </p:txBody>
      </p:sp>
      <p:sp>
        <p:nvSpPr>
          <p:cNvPr id="27" name="TextovéPole 26"/>
          <p:cNvSpPr txBox="1"/>
          <p:nvPr/>
        </p:nvSpPr>
        <p:spPr>
          <a:xfrm>
            <a:off x="1764999" y="4218651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>
                <a:solidFill>
                  <a:srgbClr val="003399"/>
                </a:solidFill>
              </a:rPr>
              <a:t>Nevyužívá, ví o této možnosti, ale nezvažuje ji.</a:t>
            </a:r>
            <a:endParaRPr lang="cs-CZ" sz="1600" dirty="0">
              <a:solidFill>
                <a:srgbClr val="003399"/>
              </a:solidFill>
            </a:endParaRPr>
          </a:p>
        </p:txBody>
      </p:sp>
      <p:sp>
        <p:nvSpPr>
          <p:cNvPr id="28" name="Zaoblený obdélník 27"/>
          <p:cNvSpPr/>
          <p:nvPr/>
        </p:nvSpPr>
        <p:spPr>
          <a:xfrm>
            <a:off x="1706810" y="3196025"/>
            <a:ext cx="2809007" cy="1855113"/>
          </a:xfrm>
          <a:prstGeom prst="roundRect">
            <a:avLst/>
          </a:prstGeom>
          <a:noFill/>
          <a:ln>
            <a:solidFill>
              <a:srgbClr val="A1C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se šipkou 28"/>
          <p:cNvCxnSpPr/>
          <p:nvPr/>
        </p:nvCxnSpPr>
        <p:spPr>
          <a:xfrm flipV="1">
            <a:off x="4350958" y="741871"/>
            <a:ext cx="1229770" cy="2516570"/>
          </a:xfrm>
          <a:prstGeom prst="straightConnector1">
            <a:avLst/>
          </a:prstGeom>
          <a:ln w="31750">
            <a:solidFill>
              <a:srgbClr val="A1C46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84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571451"/>
              </p:ext>
            </p:extLst>
          </p:nvPr>
        </p:nvGraphicFramePr>
        <p:xfrm>
          <a:off x="2639616" y="632406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5"/>
          <p:cNvSpPr txBox="1">
            <a:spLocks/>
          </p:cNvSpPr>
          <p:nvPr/>
        </p:nvSpPr>
        <p:spPr>
          <a:xfrm>
            <a:off x="119336" y="5013176"/>
            <a:ext cx="8162325" cy="61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cs-CZ" sz="1800" kern="0" dirty="0" smtClean="0">
                <a:solidFill>
                  <a:srgbClr val="FF0000"/>
                </a:solidFill>
              </a:rPr>
              <a:t>Většina živnostníků by </a:t>
            </a:r>
            <a:r>
              <a:rPr lang="cs-CZ" sz="1800" kern="0" dirty="0" smtClean="0">
                <a:solidFill>
                  <a:srgbClr val="FF0000"/>
                </a:solidFill>
              </a:rPr>
              <a:t>informace </a:t>
            </a:r>
            <a:r>
              <a:rPr lang="cs-CZ" sz="1800" kern="0" dirty="0" smtClean="0">
                <a:solidFill>
                  <a:srgbClr val="FF0000"/>
                </a:solidFill>
              </a:rPr>
              <a:t>o možnostech značení kvality uvítala </a:t>
            </a:r>
            <a:br>
              <a:rPr lang="cs-CZ" sz="1800" kern="0" dirty="0" smtClean="0">
                <a:solidFill>
                  <a:srgbClr val="FF0000"/>
                </a:solidFill>
              </a:rPr>
            </a:br>
            <a:r>
              <a:rPr lang="cs-CZ" sz="1800" kern="0" dirty="0" smtClean="0">
                <a:solidFill>
                  <a:srgbClr val="FF0000"/>
                </a:solidFill>
              </a:rPr>
              <a:t>a domnívá se, že značení kvality je v marketingu využitelné.</a:t>
            </a:r>
            <a:endParaRPr lang="cs-CZ" sz="1800" kern="0" dirty="0">
              <a:solidFill>
                <a:srgbClr val="FF0000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-2197746" y="2945858"/>
            <a:ext cx="445956" cy="2512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00"/>
              </a:lnSpc>
              <a:spcAft>
                <a:spcPts val="0"/>
              </a:spcAft>
            </a:pPr>
            <a:r>
              <a:rPr lang="cs-CZ" sz="1000" i="1" dirty="0" smtClean="0">
                <a:solidFill>
                  <a:srgbClr val="FFFFFF">
                    <a:lumMod val="50000"/>
                  </a:srgbClr>
                </a:solidFill>
              </a:rPr>
              <a:t>n=74</a:t>
            </a:r>
            <a:endParaRPr lang="cs-CZ" sz="1000" i="1" dirty="0">
              <a:solidFill>
                <a:srgbClr val="FFFFFF">
                  <a:lumMod val="50000"/>
                </a:srgbClr>
              </a:solidFill>
            </a:endParaRPr>
          </a:p>
        </p:txBody>
      </p:sp>
      <p:graphicFrame>
        <p:nvGraphicFramePr>
          <p:cNvPr id="9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985774"/>
              </p:ext>
            </p:extLst>
          </p:nvPr>
        </p:nvGraphicFramePr>
        <p:xfrm>
          <a:off x="215430" y="639269"/>
          <a:ext cx="5363688" cy="45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3"/>
          <p:cNvSpPr txBox="1"/>
          <p:nvPr/>
        </p:nvSpPr>
        <p:spPr>
          <a:xfrm>
            <a:off x="4643014" y="538686"/>
            <a:ext cx="2592288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Je značení značkami kvality využitelné v marketingu?</a:t>
            </a:r>
            <a:endParaRPr lang="cs-CZ" dirty="0"/>
          </a:p>
        </p:txBody>
      </p:sp>
      <p:sp>
        <p:nvSpPr>
          <p:cNvPr id="11" name="TextBox 3"/>
          <p:cNvSpPr txBox="1"/>
          <p:nvPr/>
        </p:nvSpPr>
        <p:spPr>
          <a:xfrm>
            <a:off x="907106" y="538686"/>
            <a:ext cx="3600399" cy="316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algn="ctr">
              <a:defRPr sz="1400" b="1">
                <a:solidFill>
                  <a:srgbClr val="00339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s-CZ" dirty="0" smtClean="0"/>
              <a:t>Měl(a) byste zájem o informace o možnostech  značení kvality pro svůj produkt/službu?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187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ovéPole 8"/>
          <p:cNvSpPr txBox="1">
            <a:spLocks noChangeArrowheads="1"/>
          </p:cNvSpPr>
          <p:nvPr/>
        </p:nvSpPr>
        <p:spPr bwMode="auto">
          <a:xfrm>
            <a:off x="7848600" y="13716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cs-CZ">
              <a:ea typeface="ＭＳ Ｐゴシック" pitchFamily="34" charset="-128"/>
            </a:endParaRPr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335360" y="1036186"/>
            <a:ext cx="8458200" cy="491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26960" bIns="0" anchor="ctr">
            <a:spAutoFit/>
          </a:bodyPr>
          <a:lstStyle/>
          <a:p>
            <a:pPr algn="just" defTabSz="179388">
              <a:buClr>
                <a:srgbClr val="FF0000"/>
              </a:buClr>
            </a:pPr>
            <a:r>
              <a:rPr lang="cs-CZ" sz="1600" b="1" u="sng" dirty="0" smtClean="0">
                <a:solidFill>
                  <a:schemeClr val="accent2"/>
                </a:solidFill>
                <a:latin typeface="Calibri" pitchFamily="34" charset="0"/>
              </a:rPr>
              <a:t>Nákup spotřebního zboží a nebezpečné výrobky na trhu</a:t>
            </a:r>
            <a:endParaRPr lang="cs-CZ" sz="1600" b="1" u="sng" dirty="0">
              <a:solidFill>
                <a:schemeClr val="accent2"/>
              </a:solidFill>
              <a:latin typeface="Calibri" pitchFamily="34" charset="0"/>
            </a:endParaRP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dirty="0" smtClean="0">
                <a:latin typeface="Calibri" pitchFamily="34" charset="0"/>
              </a:rPr>
              <a:t>spotřebitelé při nákupu nejčastěji </a:t>
            </a:r>
            <a:r>
              <a:rPr lang="cs-CZ" sz="1600" b="1" dirty="0" smtClean="0">
                <a:latin typeface="Calibri" pitchFamily="34" charset="0"/>
              </a:rPr>
              <a:t>zvažují poměr kvality a ceny</a:t>
            </a:r>
            <a:endParaRPr lang="cs-CZ" sz="1600" b="1" dirty="0">
              <a:latin typeface="Calibri" pitchFamily="34" charset="0"/>
            </a:endParaRP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dirty="0" smtClean="0">
                <a:latin typeface="Calibri" pitchFamily="34" charset="0"/>
              </a:rPr>
              <a:t>mírně převažuje počet zákazníků, kteří si myslí, že zboží na českém trhu je kvalitní a bezpečné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 smtClean="0">
                <a:latin typeface="Calibri" pitchFamily="34" charset="0"/>
              </a:rPr>
              <a:t>2/3 zákazníků vnímají trend zhoršující se kvality a bezpečnosti výrobků na trhu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 smtClean="0">
                <a:latin typeface="Calibri" pitchFamily="34" charset="0"/>
              </a:rPr>
              <a:t>téměř 70 % zákazníků se mylně domnívá, že zboží před uvedením na trh prochází nezávislou kontrolou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 smtClean="0">
                <a:latin typeface="Calibri" pitchFamily="34" charset="0"/>
              </a:rPr>
              <a:t>naprostá většina zákazníků neví, které kategorie zboží jsou pro zdraví nejnebezpečnější</a:t>
            </a:r>
            <a:r>
              <a:rPr lang="cs-CZ" sz="1600" dirty="0" smtClean="0">
                <a:latin typeface="Calibri" pitchFamily="34" charset="0"/>
              </a:rPr>
              <a:t> </a:t>
            </a:r>
            <a:br>
              <a:rPr lang="cs-CZ" sz="1600" dirty="0" smtClean="0">
                <a:latin typeface="Calibri" pitchFamily="34" charset="0"/>
              </a:rPr>
            </a:br>
            <a:r>
              <a:rPr lang="cs-CZ" sz="1600" dirty="0" smtClean="0">
                <a:latin typeface="Calibri" pitchFamily="34" charset="0"/>
              </a:rPr>
              <a:t>(s výjimkou hraček, které mezi nejnebezpečnější správně zařadilo 39 % respondentů (a 53 % živnostníků)</a:t>
            </a:r>
          </a:p>
          <a:p>
            <a:pPr marL="285750" indent="-285750" algn="just" defTabSz="179388">
              <a:buClr>
                <a:srgbClr val="FF0000"/>
              </a:buClr>
              <a:buFont typeface="Wingdings" pitchFamily="2" charset="2"/>
              <a:buChar char="ü"/>
            </a:pPr>
            <a:endParaRPr lang="cs-CZ" sz="1600" b="1" u="sng" dirty="0">
              <a:latin typeface="Calibri" pitchFamily="34" charset="0"/>
            </a:endParaRPr>
          </a:p>
          <a:p>
            <a:pPr algn="just" defTabSz="179388">
              <a:buClr>
                <a:srgbClr val="FF0000"/>
              </a:buClr>
            </a:pPr>
            <a:r>
              <a:rPr lang="cs-CZ" sz="1600" b="1" u="sng" dirty="0" smtClean="0">
                <a:solidFill>
                  <a:schemeClr val="accent2"/>
                </a:solidFill>
                <a:latin typeface="Calibri" pitchFamily="34" charset="0"/>
              </a:rPr>
              <a:t>Značky kvality jako pomocníci při nákupu</a:t>
            </a:r>
            <a:endParaRPr lang="cs-CZ" sz="1600" b="1" u="sng" dirty="0">
              <a:solidFill>
                <a:schemeClr val="accent2"/>
              </a:solidFill>
              <a:latin typeface="Calibri" pitchFamily="34" charset="0"/>
            </a:endParaRP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>
                <a:latin typeface="Calibri" pitchFamily="34" charset="0"/>
              </a:rPr>
              <a:t>81 % Čechů</a:t>
            </a:r>
            <a:r>
              <a:rPr lang="cs-CZ" sz="1600" dirty="0">
                <a:latin typeface="Calibri" pitchFamily="34" charset="0"/>
              </a:rPr>
              <a:t> se domnívá, že </a:t>
            </a:r>
            <a:r>
              <a:rPr lang="cs-CZ" sz="1600" b="1" dirty="0">
                <a:latin typeface="Calibri" pitchFamily="34" charset="0"/>
              </a:rPr>
              <a:t>značky kvality mohou při nákupu pomoci</a:t>
            </a:r>
            <a:r>
              <a:rPr lang="cs-CZ" sz="1600" dirty="0">
                <a:latin typeface="Calibri" pitchFamily="34" charset="0"/>
              </a:rPr>
              <a:t> s výběrem </a:t>
            </a:r>
            <a:r>
              <a:rPr lang="cs-CZ" sz="1600" dirty="0" smtClean="0">
                <a:latin typeface="Calibri" pitchFamily="34" charset="0"/>
              </a:rPr>
              <a:t>produktu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>
                <a:latin typeface="Calibri" pitchFamily="34" charset="0"/>
              </a:rPr>
              <a:t>89 % populace by </a:t>
            </a:r>
            <a:r>
              <a:rPr lang="cs-CZ" sz="1600" dirty="0">
                <a:latin typeface="Calibri" pitchFamily="34" charset="0"/>
              </a:rPr>
              <a:t>pak při výběru ze srovnatelných produktů</a:t>
            </a:r>
            <a:r>
              <a:rPr lang="cs-CZ" sz="1600" b="1" dirty="0">
                <a:latin typeface="Calibri" pitchFamily="34" charset="0"/>
              </a:rPr>
              <a:t> zvolilo ten, který je označený nezávislou značkou kvality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>
                <a:latin typeface="Calibri" pitchFamily="34" charset="0"/>
              </a:rPr>
              <a:t>71 % </a:t>
            </a:r>
            <a:r>
              <a:rPr lang="cs-CZ" sz="1600" dirty="0">
                <a:latin typeface="Calibri" pitchFamily="34" charset="0"/>
              </a:rPr>
              <a:t>z nich pak </a:t>
            </a:r>
            <a:r>
              <a:rPr lang="cs-CZ" sz="1600" b="1" dirty="0">
                <a:latin typeface="Calibri" pitchFamily="34" charset="0"/>
              </a:rPr>
              <a:t>vnímá nezávislé značky kvality </a:t>
            </a:r>
            <a:r>
              <a:rPr lang="cs-CZ" sz="1600" dirty="0">
                <a:latin typeface="Calibri" pitchFamily="34" charset="0"/>
              </a:rPr>
              <a:t>jako užitečný prostředek, který</a:t>
            </a:r>
            <a:r>
              <a:rPr lang="cs-CZ" sz="1600" b="1" dirty="0">
                <a:latin typeface="Calibri" pitchFamily="34" charset="0"/>
              </a:rPr>
              <a:t> může snížit počet nekvalitních produktů na trhu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endParaRPr lang="cs-CZ" sz="1000" dirty="0">
              <a:ea typeface="ＭＳ Ｐゴシック" pitchFamily="34" charset="-128"/>
            </a:endParaRPr>
          </a:p>
        </p:txBody>
      </p:sp>
      <p:sp>
        <p:nvSpPr>
          <p:cNvPr id="5" name="Obdélník 18"/>
          <p:cNvSpPr>
            <a:spLocks noChangeArrowheads="1"/>
          </p:cNvSpPr>
          <p:nvPr/>
        </p:nvSpPr>
        <p:spPr bwMode="auto">
          <a:xfrm>
            <a:off x="335360" y="386439"/>
            <a:ext cx="861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cs-CZ" sz="2000" b="1" dirty="0">
                <a:solidFill>
                  <a:schemeClr val="accent2"/>
                </a:solidFill>
                <a:ea typeface="ＭＳ Ｐゴシック" pitchFamily="34" charset="-128"/>
              </a:rPr>
              <a:t>SHRNUTÍ KLÍČOVÝCH ZJIŠTĚNÍ – I.</a:t>
            </a:r>
            <a:endParaRPr lang="cs-CZ" sz="2000" i="1" dirty="0">
              <a:solidFill>
                <a:srgbClr val="4A4A4A"/>
              </a:solidFill>
              <a:latin typeface="Myriad Pro"/>
            </a:endParaRPr>
          </a:p>
          <a:p>
            <a:r>
              <a:rPr lang="cs-CZ" sz="1600" i="1" dirty="0">
                <a:solidFill>
                  <a:srgbClr val="4A4A4A"/>
                </a:solidFill>
                <a:latin typeface="Myriad Pro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ovéPole 8"/>
          <p:cNvSpPr txBox="1">
            <a:spLocks noChangeArrowheads="1"/>
          </p:cNvSpPr>
          <p:nvPr/>
        </p:nvSpPr>
        <p:spPr bwMode="auto">
          <a:xfrm>
            <a:off x="7848600" y="13716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cs-CZ">
              <a:ea typeface="ＭＳ Ｐゴシック" pitchFamily="34" charset="-128"/>
            </a:endParaRPr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335360" y="1032770"/>
            <a:ext cx="8458200" cy="386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26960" bIns="0" anchor="ctr">
            <a:spAutoFit/>
          </a:bodyPr>
          <a:lstStyle/>
          <a:p>
            <a:pPr algn="just" defTabSz="179388">
              <a:buClr>
                <a:srgbClr val="FF0000"/>
              </a:buClr>
            </a:pPr>
            <a:r>
              <a:rPr lang="cs-CZ" sz="1600" b="1" u="sng" dirty="0" smtClean="0">
                <a:solidFill>
                  <a:schemeClr val="accent2"/>
                </a:solidFill>
                <a:latin typeface="Calibri" pitchFamily="34" charset="0"/>
              </a:rPr>
              <a:t>Preference tuzemských a menších firem</a:t>
            </a:r>
            <a:endParaRPr lang="cs-CZ" sz="1600" b="1" u="sng" dirty="0">
              <a:solidFill>
                <a:schemeClr val="accent2"/>
              </a:solidFill>
              <a:latin typeface="Calibri" pitchFamily="34" charset="0"/>
            </a:endParaRP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dirty="0">
                <a:latin typeface="Calibri" pitchFamily="34" charset="0"/>
              </a:rPr>
              <a:t>Pouze </a:t>
            </a:r>
            <a:r>
              <a:rPr lang="cs-CZ" sz="1600" b="1" dirty="0">
                <a:latin typeface="Calibri" pitchFamily="34" charset="0"/>
              </a:rPr>
              <a:t>necelých 40 % lidí dává při nákupu přednost českým </a:t>
            </a:r>
            <a:r>
              <a:rPr lang="cs-CZ" sz="1600" b="1" dirty="0" smtClean="0">
                <a:latin typeface="Calibri" pitchFamily="34" charset="0"/>
              </a:rPr>
              <a:t>výrobkům</a:t>
            </a:r>
            <a:endParaRPr lang="cs-CZ" sz="1600" b="1" dirty="0">
              <a:latin typeface="Calibri" pitchFamily="34" charset="0"/>
            </a:endParaRP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 smtClean="0">
                <a:latin typeface="Calibri" pitchFamily="34" charset="0"/>
              </a:rPr>
              <a:t>jen minimum respondentů dává přednost malým rodinným firmám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dirty="0" smtClean="0">
                <a:latin typeface="Calibri" pitchFamily="34" charset="0"/>
              </a:rPr>
              <a:t>rodinné firmy přitahují zákazníky zejména osobním přístupem</a:t>
            </a:r>
          </a:p>
          <a:p>
            <a:pPr algn="just" defTabSz="179388">
              <a:buClr>
                <a:srgbClr val="FF0000"/>
              </a:buClr>
            </a:pPr>
            <a:endParaRPr lang="cs-CZ" sz="1600" b="1" u="sng" dirty="0">
              <a:latin typeface="Calibri" pitchFamily="34" charset="0"/>
            </a:endParaRPr>
          </a:p>
          <a:p>
            <a:pPr algn="just" defTabSz="179388">
              <a:buClr>
                <a:srgbClr val="FF0000"/>
              </a:buClr>
            </a:pPr>
            <a:r>
              <a:rPr lang="cs-CZ" sz="1600" b="1" u="sng" dirty="0" smtClean="0">
                <a:solidFill>
                  <a:schemeClr val="accent2"/>
                </a:solidFill>
                <a:latin typeface="Calibri" pitchFamily="34" charset="0"/>
              </a:rPr>
              <a:t>Živnostníci a značky kvality</a:t>
            </a:r>
            <a:endParaRPr lang="cs-CZ" sz="1600" b="1" u="sng" dirty="0">
              <a:solidFill>
                <a:schemeClr val="accent2"/>
              </a:solidFill>
              <a:latin typeface="Calibri" pitchFamily="34" charset="0"/>
            </a:endParaRP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 smtClean="0">
                <a:latin typeface="Calibri" pitchFamily="34" charset="0"/>
              </a:rPr>
              <a:t>59 </a:t>
            </a:r>
            <a:r>
              <a:rPr lang="cs-CZ" sz="1600" b="1" dirty="0">
                <a:latin typeface="Calibri" pitchFamily="34" charset="0"/>
              </a:rPr>
              <a:t>% </a:t>
            </a:r>
            <a:r>
              <a:rPr lang="cs-CZ" sz="1600" b="1" dirty="0" smtClean="0">
                <a:latin typeface="Calibri" pitchFamily="34" charset="0"/>
              </a:rPr>
              <a:t>tuzemských živnostníků neví o </a:t>
            </a:r>
            <a:r>
              <a:rPr lang="cs-CZ" sz="1600" dirty="0" smtClean="0">
                <a:latin typeface="Calibri" pitchFamily="34" charset="0"/>
              </a:rPr>
              <a:t>možnosti využít pro své produkty</a:t>
            </a:r>
            <a:r>
              <a:rPr lang="cs-CZ" sz="1600" b="1" dirty="0" smtClean="0">
                <a:latin typeface="Calibri" pitchFamily="34" charset="0"/>
              </a:rPr>
              <a:t> značení nezávislou značkou kvality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 smtClean="0">
                <a:latin typeface="Calibri" pitchFamily="34" charset="0"/>
              </a:rPr>
              <a:t>jen 12 % živnostníků již v minulosti značku využilo, či využívá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dirty="0" smtClean="0">
                <a:latin typeface="Calibri" pitchFamily="34" charset="0"/>
              </a:rPr>
              <a:t>těm, kteří o značkách kvality ví, ale nevyužívají je, většinou </a:t>
            </a:r>
            <a:r>
              <a:rPr lang="cs-CZ" sz="1600" b="1" dirty="0" smtClean="0">
                <a:latin typeface="Calibri" pitchFamily="34" charset="0"/>
              </a:rPr>
              <a:t>chybí informace</a:t>
            </a:r>
            <a:r>
              <a:rPr lang="cs-CZ" sz="1600" dirty="0" smtClean="0">
                <a:latin typeface="Calibri" pitchFamily="34" charset="0"/>
              </a:rPr>
              <a:t> jak a kde značku získat</a:t>
            </a:r>
          </a:p>
          <a:p>
            <a:pPr marL="285750" indent="-285750" algn="just" defTabSz="179388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cs-CZ" sz="1600" b="1" dirty="0" smtClean="0">
                <a:latin typeface="Calibri" pitchFamily="34" charset="0"/>
                <a:ea typeface="ＭＳ Ｐゴシック" pitchFamily="34" charset="-128"/>
              </a:rPr>
              <a:t>požadavky a preference zákazníků </a:t>
            </a:r>
            <a:r>
              <a:rPr lang="cs-CZ" sz="1600" dirty="0" smtClean="0">
                <a:latin typeface="Calibri" pitchFamily="34" charset="0"/>
                <a:ea typeface="ＭＳ Ｐゴシック" pitchFamily="34" charset="-128"/>
              </a:rPr>
              <a:t>v oblasti značek kvality </a:t>
            </a:r>
            <a:r>
              <a:rPr lang="cs-CZ" sz="1600" b="1" dirty="0" smtClean="0">
                <a:latin typeface="Calibri" pitchFamily="34" charset="0"/>
                <a:ea typeface="ＭＳ Ｐゴシック" pitchFamily="34" charset="-128"/>
              </a:rPr>
              <a:t>se tedy zcela míjí </a:t>
            </a:r>
            <a:r>
              <a:rPr lang="cs-CZ" sz="1600" dirty="0" smtClean="0">
                <a:latin typeface="Calibri" pitchFamily="34" charset="0"/>
                <a:ea typeface="ＭＳ Ｐゴシック" pitchFamily="34" charset="-128"/>
              </a:rPr>
              <a:t>s mírou jejich využívání u menších českých podnikatelů</a:t>
            </a:r>
            <a:endParaRPr lang="cs-CZ" sz="1000" dirty="0">
              <a:ea typeface="ＭＳ Ｐゴシック" pitchFamily="34" charset="-128"/>
            </a:endParaRPr>
          </a:p>
        </p:txBody>
      </p:sp>
      <p:sp>
        <p:nvSpPr>
          <p:cNvPr id="5" name="Obdélník 18"/>
          <p:cNvSpPr>
            <a:spLocks noChangeArrowheads="1"/>
          </p:cNvSpPr>
          <p:nvPr/>
        </p:nvSpPr>
        <p:spPr bwMode="auto">
          <a:xfrm>
            <a:off x="328291" y="555854"/>
            <a:ext cx="861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cs-CZ" sz="2000" b="1" dirty="0">
                <a:solidFill>
                  <a:schemeClr val="accent2"/>
                </a:solidFill>
                <a:ea typeface="ＭＳ Ｐゴシック" pitchFamily="34" charset="-128"/>
              </a:rPr>
              <a:t>SHRNUTÍ KLÍČOVÝCH ZJIŠTĚNÍ – </a:t>
            </a:r>
            <a:r>
              <a:rPr lang="cs-CZ" sz="2000" b="1" dirty="0" smtClean="0">
                <a:solidFill>
                  <a:schemeClr val="accent2"/>
                </a:solidFill>
                <a:ea typeface="ＭＳ Ｐゴシック" pitchFamily="34" charset="-128"/>
              </a:rPr>
              <a:t>II.</a:t>
            </a:r>
            <a:endParaRPr lang="cs-CZ" sz="2000" i="1" dirty="0">
              <a:solidFill>
                <a:srgbClr val="4A4A4A"/>
              </a:solidFill>
              <a:latin typeface="Myriad Pro"/>
            </a:endParaRPr>
          </a:p>
          <a:p>
            <a:r>
              <a:rPr lang="cs-CZ" sz="1600" i="1" dirty="0">
                <a:solidFill>
                  <a:srgbClr val="4A4A4A"/>
                </a:solidFill>
                <a:latin typeface="Myriad Pro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9053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ovéPole 8"/>
          <p:cNvSpPr txBox="1">
            <a:spLocks noChangeArrowheads="1"/>
          </p:cNvSpPr>
          <p:nvPr/>
        </p:nvSpPr>
        <p:spPr bwMode="auto">
          <a:xfrm>
            <a:off x="6487741" y="651519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cs-CZ">
              <a:ea typeface="ＭＳ Ｐゴシック" pitchFamily="34" charset="-128"/>
            </a:endParaRPr>
          </a:p>
        </p:txBody>
      </p:sp>
      <p:sp>
        <p:nvSpPr>
          <p:cNvPr id="5" name="Obdélník 18"/>
          <p:cNvSpPr>
            <a:spLocks noChangeArrowheads="1"/>
          </p:cNvSpPr>
          <p:nvPr/>
        </p:nvSpPr>
        <p:spPr bwMode="auto">
          <a:xfrm>
            <a:off x="479376" y="476672"/>
            <a:ext cx="95770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chemeClr val="accent2"/>
                </a:solidFill>
                <a:ea typeface="ＭＳ Ｐゴシック" pitchFamily="34" charset="-128"/>
              </a:rPr>
              <a:t>CO </a:t>
            </a:r>
            <a:r>
              <a:rPr lang="cs-CZ" sz="2000" b="1" u="sng" dirty="0">
                <a:solidFill>
                  <a:schemeClr val="accent2"/>
                </a:solidFill>
                <a:ea typeface="ＭＳ Ｐゴシック" pitchFamily="34" charset="-128"/>
              </a:rPr>
              <a:t>JE</a:t>
            </a:r>
            <a:r>
              <a:rPr lang="cs-CZ" sz="2000" b="1" dirty="0">
                <a:solidFill>
                  <a:schemeClr val="accent2"/>
                </a:solidFill>
                <a:ea typeface="ＭＳ Ｐゴシック" pitchFamily="34" charset="-128"/>
              </a:rPr>
              <a:t> A CO </a:t>
            </a:r>
            <a:r>
              <a:rPr lang="cs-CZ" sz="2000" b="1" u="sng" dirty="0">
                <a:solidFill>
                  <a:schemeClr val="accent2"/>
                </a:solidFill>
                <a:ea typeface="ＭＳ Ｐゴシック" pitchFamily="34" charset="-128"/>
              </a:rPr>
              <a:t>NENÍ</a:t>
            </a:r>
            <a:r>
              <a:rPr lang="cs-CZ" sz="2000" b="1" dirty="0">
                <a:solidFill>
                  <a:schemeClr val="accent2"/>
                </a:solidFill>
                <a:ea typeface="ＭＳ Ｐゴシック" pitchFamily="34" charset="-128"/>
              </a:rPr>
              <a:t> </a:t>
            </a:r>
            <a:r>
              <a:rPr lang="cs-CZ" sz="2000" b="1" dirty="0" smtClean="0">
                <a:solidFill>
                  <a:schemeClr val="accent2"/>
                </a:solidFill>
                <a:ea typeface="ＭＳ Ｐゴシック" pitchFamily="34" charset="-128"/>
              </a:rPr>
              <a:t>NEZÁVISLÉ ZNAČENÍ - PROGRAM </a:t>
            </a:r>
            <a:r>
              <a:rPr lang="cs-CZ" sz="2000" b="1" dirty="0">
                <a:solidFill>
                  <a:schemeClr val="accent2"/>
                </a:solidFill>
                <a:ea typeface="ＭＳ Ｐゴシック" pitchFamily="34" charset="-128"/>
              </a:rPr>
              <a:t>ČESKÁ KVALITA</a:t>
            </a:r>
            <a:endParaRPr lang="cs-CZ" sz="2000" i="1" dirty="0">
              <a:solidFill>
                <a:srgbClr val="4A4A4A"/>
              </a:solidFill>
              <a:latin typeface="Myriad Pro"/>
            </a:endParaRPr>
          </a:p>
          <a:p>
            <a:r>
              <a:rPr lang="cs-CZ" sz="1600" i="1" dirty="0">
                <a:solidFill>
                  <a:srgbClr val="4A4A4A"/>
                </a:solidFill>
                <a:latin typeface="Myriad Pro"/>
              </a:rPr>
              <a:t> </a:t>
            </a:r>
          </a:p>
        </p:txBody>
      </p:sp>
      <p:pic>
        <p:nvPicPr>
          <p:cNvPr id="63492" name="Picture 4" descr="http://www.billa.cz/WNBinaryWeb/118/1752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" r="9714"/>
          <a:stretch/>
        </p:blipFill>
        <p:spPr bwMode="auto">
          <a:xfrm>
            <a:off x="7046275" y="1874403"/>
            <a:ext cx="1865330" cy="177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cenaceny.cz/wp-content/uploads/2012/02/ceska_kvalit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499" y="1844823"/>
            <a:ext cx="1966883" cy="180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3" y="908720"/>
            <a:ext cx="3456384" cy="2825747"/>
          </a:xfrm>
          <a:prstGeom prst="rect">
            <a:avLst/>
          </a:prstGeom>
        </p:spPr>
      </p:pic>
      <p:sp>
        <p:nvSpPr>
          <p:cNvPr id="10" name="Obdélník 18"/>
          <p:cNvSpPr>
            <a:spLocks noChangeArrowheads="1"/>
          </p:cNvSpPr>
          <p:nvPr/>
        </p:nvSpPr>
        <p:spPr bwMode="auto">
          <a:xfrm>
            <a:off x="479376" y="3629341"/>
            <a:ext cx="444912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cs-CZ" sz="1600" b="1">
                <a:solidFill>
                  <a:srgbClr val="FF0000"/>
                </a:solidFill>
                <a:ea typeface="ＭＳ Ｐゴシック" pitchFamily="34" charset="-128"/>
              </a:rPr>
              <a:t>Skutečné logo programu Česká kvalita, </a:t>
            </a:r>
            <a:r>
              <a:rPr lang="cs-CZ" sz="1600" b="1" u="sng">
                <a:solidFill>
                  <a:srgbClr val="FF0000"/>
                </a:solidFill>
                <a:ea typeface="ＭＳ Ｐゴシック" pitchFamily="34" charset="-128"/>
              </a:rPr>
              <a:t>garantující</a:t>
            </a:r>
            <a:r>
              <a:rPr lang="cs-CZ" sz="1600" b="1">
                <a:solidFill>
                  <a:srgbClr val="FF0000"/>
                </a:solidFill>
                <a:ea typeface="ＭＳ Ｐゴシック" pitchFamily="34" charset="-128"/>
              </a:rPr>
              <a:t>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cs-CZ" sz="1600" b="1">
                <a:solidFill>
                  <a:schemeClr val="accent2"/>
                </a:solidFill>
                <a:ea typeface="ＭＳ Ｐゴシック" pitchFamily="34" charset="-128"/>
              </a:rPr>
              <a:t>nadstandardní kvalitu</a:t>
            </a:r>
            <a:r>
              <a:rPr lang="cs-CZ" sz="1600" b="1">
                <a:solidFill>
                  <a:srgbClr val="FF0000"/>
                </a:solidFill>
                <a:ea typeface="ＭＳ Ｐゴシック" pitchFamily="34" charset="-128"/>
              </a:rPr>
              <a:t>,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cs-CZ" sz="1600" b="1">
                <a:solidFill>
                  <a:srgbClr val="FF0000"/>
                </a:solidFill>
                <a:ea typeface="ＭＳ Ｐゴシック" pitchFamily="34" charset="-128"/>
              </a:rPr>
              <a:t>ověření nezávislou zkušebnou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cs-CZ" sz="1600" b="1">
                <a:solidFill>
                  <a:schemeClr val="accent2"/>
                </a:solidFill>
                <a:ea typeface="ＭＳ Ｐゴシック" pitchFamily="34" charset="-128"/>
              </a:rPr>
              <a:t>pravidelnou nezávislou kontrolu kvality</a:t>
            </a:r>
            <a:endParaRPr lang="cs-CZ" sz="1600" b="1">
              <a:solidFill>
                <a:srgbClr val="FF0000"/>
              </a:solidFill>
              <a:ea typeface="ＭＳ Ｐゴシック" pitchFamily="34" charset="-128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cs-CZ" sz="1600" b="1">
                <a:solidFill>
                  <a:srgbClr val="FF0000"/>
                </a:solidFill>
                <a:ea typeface="ＭＳ Ｐゴシック" pitchFamily="34" charset="-128"/>
              </a:rPr>
              <a:t>ověřování spokojenosti zákazníků</a:t>
            </a:r>
            <a:endParaRPr lang="cs-CZ" sz="1600" i="1">
              <a:solidFill>
                <a:srgbClr val="FF0000"/>
              </a:solidFill>
              <a:latin typeface="Myriad Pro"/>
            </a:endParaRPr>
          </a:p>
          <a:p>
            <a:pPr algn="ctr"/>
            <a:r>
              <a:rPr lang="cs-CZ" sz="1600" i="1">
                <a:solidFill>
                  <a:srgbClr val="4A4A4A"/>
                </a:solidFill>
                <a:latin typeface="Myriad Pro"/>
              </a:rPr>
              <a:t> </a:t>
            </a:r>
          </a:p>
        </p:txBody>
      </p:sp>
      <p:sp>
        <p:nvSpPr>
          <p:cNvPr id="11" name="Obdélník 18"/>
          <p:cNvSpPr>
            <a:spLocks noChangeArrowheads="1"/>
          </p:cNvSpPr>
          <p:nvPr/>
        </p:nvSpPr>
        <p:spPr bwMode="auto">
          <a:xfrm>
            <a:off x="4928499" y="4005064"/>
            <a:ext cx="397055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sz="1600" b="1">
                <a:solidFill>
                  <a:srgbClr val="CC00CC"/>
                </a:solidFill>
                <a:ea typeface="ＭＳ Ｐゴシック" pitchFamily="34" charset="-128"/>
              </a:rPr>
              <a:t>Loga nic negarantující, která jsou zneužívána obchodními řetězci parazitujícími na dobrém jménu Programu Česká kvalita</a:t>
            </a:r>
            <a:endParaRPr lang="cs-CZ" sz="1600" i="1">
              <a:solidFill>
                <a:srgbClr val="CC00CC"/>
              </a:solidFill>
              <a:latin typeface="Myriad Pro"/>
            </a:endParaRPr>
          </a:p>
          <a:p>
            <a:pPr algn="ctr"/>
            <a:r>
              <a:rPr lang="cs-CZ" sz="1600" i="1">
                <a:solidFill>
                  <a:srgbClr val="4A4A4A"/>
                </a:solidFill>
                <a:latin typeface="Myriad Pro"/>
              </a:rPr>
              <a:t> </a:t>
            </a: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499" y="1462932"/>
            <a:ext cx="4037217" cy="2657959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53283" y="1462933"/>
            <a:ext cx="4037217" cy="265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1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335360" y="-125152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cs-CZ">
              <a:ea typeface="ＭＳ Ｐゴシック" pitchFamily="34" charset="-128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35360" y="-125152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cs-CZ">
              <a:ea typeface="ＭＳ Ｐゴシック" pitchFamily="34" charset="-128"/>
            </a:endParaRPr>
          </a:p>
        </p:txBody>
      </p: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335360" y="-125152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cs-CZ">
              <a:ea typeface="ＭＳ Ｐゴシック" pitchFamily="34" charset="-128"/>
            </a:endParaRPr>
          </a:p>
        </p:txBody>
      </p:sp>
      <p:sp>
        <p:nvSpPr>
          <p:cNvPr id="19463" name="Rectangle 2"/>
          <p:cNvSpPr>
            <a:spLocks noChangeArrowheads="1"/>
          </p:cNvSpPr>
          <p:nvPr/>
        </p:nvSpPr>
        <p:spPr bwMode="auto">
          <a:xfrm>
            <a:off x="335360" y="-125152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cs-CZ">
              <a:ea typeface="ＭＳ Ｐゴシック" pitchFamily="34" charset="-128"/>
            </a:endParaRPr>
          </a:p>
        </p:txBody>
      </p:sp>
      <p:sp>
        <p:nvSpPr>
          <p:cNvPr id="19464" name="TextovéPole 1"/>
          <p:cNvSpPr txBox="1">
            <a:spLocks noChangeArrowheads="1"/>
          </p:cNvSpPr>
          <p:nvPr/>
        </p:nvSpPr>
        <p:spPr bwMode="auto">
          <a:xfrm>
            <a:off x="1883173" y="1354085"/>
            <a:ext cx="61198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4000" b="1" dirty="0">
                <a:solidFill>
                  <a:schemeClr val="accent2"/>
                </a:solidFill>
              </a:rPr>
              <a:t>Děkujeme za pozornost.</a:t>
            </a:r>
          </a:p>
        </p:txBody>
      </p:sp>
      <p:sp>
        <p:nvSpPr>
          <p:cNvPr id="19465" name="TextovéPole 2"/>
          <p:cNvSpPr txBox="1">
            <a:spLocks noChangeArrowheads="1"/>
          </p:cNvSpPr>
          <p:nvPr/>
        </p:nvSpPr>
        <p:spPr bwMode="auto">
          <a:xfrm>
            <a:off x="874912" y="3360684"/>
            <a:ext cx="83894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2000" b="1" smtClean="0">
                <a:solidFill>
                  <a:schemeClr val="accent2"/>
                </a:solidFill>
                <a:hlinkClick r:id="rId3"/>
              </a:rPr>
              <a:t>www.npj.cz</a:t>
            </a:r>
            <a:r>
              <a:rPr lang="cs-CZ" sz="2000" b="1" dirty="0" smtClean="0">
                <a:solidFill>
                  <a:schemeClr val="accent2"/>
                </a:solidFill>
              </a:rPr>
              <a:t>		</a:t>
            </a:r>
            <a:r>
              <a:rPr lang="cs-CZ" sz="2000" b="1" dirty="0" smtClean="0">
                <a:solidFill>
                  <a:schemeClr val="accent2"/>
                </a:solidFill>
                <a:hlinkClick r:id="rId4"/>
              </a:rPr>
              <a:t>www.amsp.cz</a:t>
            </a:r>
            <a:r>
              <a:rPr lang="cs-CZ" sz="2000" b="1" dirty="0" smtClean="0">
                <a:solidFill>
                  <a:schemeClr val="accent2"/>
                </a:solidFill>
              </a:rPr>
              <a:t>		</a:t>
            </a:r>
            <a:r>
              <a:rPr lang="cs-CZ" sz="2000" b="1" dirty="0" smtClean="0">
                <a:solidFill>
                  <a:schemeClr val="accent2"/>
                </a:solidFill>
                <a:hlinkClick r:id="rId5"/>
              </a:rPr>
              <a:t>www.ceskakvalita.cz</a:t>
            </a:r>
            <a:endParaRPr lang="cs-CZ" sz="2000" b="1" dirty="0">
              <a:solidFill>
                <a:schemeClr val="accent2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848315" y="2780928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spcAft>
                <a:spcPts val="1200"/>
              </a:spcAft>
            </a:pPr>
            <a:r>
              <a:rPr lang="cs-CZ" i="1" u="sng" dirty="0">
                <a:solidFill>
                  <a:schemeClr val="accent2"/>
                </a:solidFill>
              </a:rPr>
              <a:t>Více informací: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1049</Words>
  <Application>Microsoft Office PowerPoint</Application>
  <PresentationFormat>Širokoúhlá obrazovka</PresentationFormat>
  <Paragraphs>138</Paragraphs>
  <Slides>15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2" baseType="lpstr">
      <vt:lpstr>ＭＳ Ｐゴシック</vt:lpstr>
      <vt:lpstr>ＭＳ Ｐゴシック</vt:lpstr>
      <vt:lpstr>Arial</vt:lpstr>
      <vt:lpstr>Calibri</vt:lpstr>
      <vt:lpstr>Myriad Pro</vt:lpstr>
      <vt:lpstr>Wingdings</vt:lpstr>
      <vt:lpstr>Výchozí návrh</vt:lpstr>
      <vt:lpstr>Průzkum: Čeští zákazníci neznají rizika nákupu spotřebního zboží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kubla.david</dc:creator>
  <cp:lastModifiedBy>T</cp:lastModifiedBy>
  <cp:revision>65</cp:revision>
  <cp:lastPrinted>2011-07-10T22:55:31Z</cp:lastPrinted>
  <dcterms:created xsi:type="dcterms:W3CDTF">2011-05-13T11:13:14Z</dcterms:created>
  <dcterms:modified xsi:type="dcterms:W3CDTF">2014-07-15T12:43:57Z</dcterms:modified>
</cp:coreProperties>
</file>