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7.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8.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9.xml" ContentType="application/vnd.openxmlformats-officedocument.drawingml.chart+xml"/>
  <Override PartName="/ppt/theme/themeOverride6.xml" ContentType="application/vnd.openxmlformats-officedocument.themeOverride+xml"/>
  <Override PartName="/ppt/charts/chart10.xml" ContentType="application/vnd.openxmlformats-officedocument.drawingml.chart+xml"/>
  <Override PartName="/ppt/theme/themeOverride7.xml" ContentType="application/vnd.openxmlformats-officedocument.themeOverride+xml"/>
  <Override PartName="/ppt/charts/chart11.xml" ContentType="application/vnd.openxmlformats-officedocument.drawingml.chart+xml"/>
  <Override PartName="/ppt/theme/themeOverride8.xml" ContentType="application/vnd.openxmlformats-officedocument.themeOverride+xml"/>
  <Override PartName="/ppt/charts/chart12.xml" ContentType="application/vnd.openxmlformats-officedocument.drawingml.chart+xml"/>
  <Override PartName="/ppt/theme/themeOverride9.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3.xml" ContentType="application/vnd.openxmlformats-officedocument.drawingml.chart+xml"/>
  <Override PartName="/ppt/theme/themeOverride10.xml" ContentType="application/vnd.openxmlformats-officedocument.themeOverride+xml"/>
  <Override PartName="/ppt/charts/chart14.xml" ContentType="application/vnd.openxmlformats-officedocument.drawingml.chart+xml"/>
  <Override PartName="/ppt/theme/themeOverride11.xml" ContentType="application/vnd.openxmlformats-officedocument.themeOverride+xml"/>
  <Override PartName="/ppt/charts/chart15.xml" ContentType="application/vnd.openxmlformats-officedocument.drawingml.chart+xml"/>
  <Override PartName="/ppt/theme/themeOverride12.xml" ContentType="application/vnd.openxmlformats-officedocument.themeOverride+xml"/>
  <Override PartName="/ppt/notesSlides/notesSlide15.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53" r:id="rId1"/>
    <p:sldMasterId id="2147483854" r:id="rId2"/>
    <p:sldMasterId id="2147483694" r:id="rId3"/>
    <p:sldMasterId id="2147483842" r:id="rId4"/>
  </p:sldMasterIdLst>
  <p:notesMasterIdLst>
    <p:notesMasterId r:id="rId28"/>
  </p:notesMasterIdLst>
  <p:handoutMasterIdLst>
    <p:handoutMasterId r:id="rId29"/>
  </p:handoutMasterIdLst>
  <p:sldIdLst>
    <p:sldId id="281" r:id="rId5"/>
    <p:sldId id="308" r:id="rId6"/>
    <p:sldId id="311" r:id="rId7"/>
    <p:sldId id="369" r:id="rId8"/>
    <p:sldId id="366" r:id="rId9"/>
    <p:sldId id="380" r:id="rId10"/>
    <p:sldId id="378" r:id="rId11"/>
    <p:sldId id="381" r:id="rId12"/>
    <p:sldId id="375" r:id="rId13"/>
    <p:sldId id="376" r:id="rId14"/>
    <p:sldId id="357" r:id="rId15"/>
    <p:sldId id="382" r:id="rId16"/>
    <p:sldId id="372" r:id="rId17"/>
    <p:sldId id="383" r:id="rId18"/>
    <p:sldId id="384" r:id="rId19"/>
    <p:sldId id="371" r:id="rId20"/>
    <p:sldId id="385" r:id="rId21"/>
    <p:sldId id="390" r:id="rId22"/>
    <p:sldId id="387" r:id="rId23"/>
    <p:sldId id="388" r:id="rId24"/>
    <p:sldId id="289" r:id="rId25"/>
    <p:sldId id="389" r:id="rId26"/>
    <p:sldId id="368" r:id="rId27"/>
  </p:sldIdLst>
  <p:sldSz cx="9144000" cy="5143500" type="screen16x9"/>
  <p:notesSz cx="6797675" cy="9926638"/>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10" userDrawn="1">
          <p15:clr>
            <a:srgbClr val="A4A3A4"/>
          </p15:clr>
        </p15:guide>
        <p15:guide id="3" pos="3878"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F"/>
    <a:srgbClr val="CBCDDE"/>
    <a:srgbClr val="FFEB84"/>
    <a:srgbClr val="F8696B"/>
    <a:srgbClr val="E8E583"/>
    <a:srgbClr val="993366"/>
    <a:srgbClr val="BABABA"/>
    <a:srgbClr val="404040"/>
    <a:srgbClr val="F97C6E"/>
    <a:srgbClr val="FBA2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yl s motivem 1 – zvýraznění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Styl s motivem 1 – zvýraznění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73A0DAA-6AF3-43AB-8588-CEC1D06C72B9}" styleName="Styl Středně sytá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řední styl 2 – zvýraznění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řední styl 2 – zvýraznění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Střední styl 3 – zvýraznění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Střední styl 3 – zvýraznění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85BE263C-DBD7-4A20-BB59-AAB30ACAA65A}" styleName="Střední styl 3 – zvýraznění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Střední styl 3 – zvýraznění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Styl Středně sytá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6D9F66E-5EB9-4882-86FB-DCBF35E3C3E4}" styleName="Střední styl 4 – zvýraznění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Střední styl 4 – zvýraznění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Střední styl 4 – zvýraznění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A107856-5554-42FB-B03E-39F5DBC370BA}" styleName="Střední styl 4 – zvýraznění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46F890A9-2807-4EBB-B81D-B2AA78EC7F39}" styleName="Tmavý styl 2 – zvýraznění 5/zvýraznění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Tmavý styl 2 – zvýraznění 3/zvýraznění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Styl Tmavá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5" autoAdjust="0"/>
    <p:restoredTop sz="94280" autoAdjust="0"/>
  </p:normalViewPr>
  <p:slideViewPr>
    <p:cSldViewPr showGuides="1">
      <p:cViewPr>
        <p:scale>
          <a:sx n="100" d="100"/>
          <a:sy n="100" d="100"/>
        </p:scale>
        <p:origin x="1536" y="786"/>
      </p:cViewPr>
      <p:guideLst>
        <p:guide orient="horz" pos="2210"/>
        <p:guide pos="387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708"/>
    </p:cViewPr>
  </p:sorterViewPr>
  <p:notesViewPr>
    <p:cSldViewPr showGuides="1">
      <p:cViewPr varScale="1">
        <p:scale>
          <a:sx n="84" d="100"/>
          <a:sy n="84" d="100"/>
        </p:scale>
        <p:origin x="3924" y="9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1.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2.xml"/></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BABABA"/>
            </a:solidFill>
            <a:ln w="22355">
              <a:noFill/>
            </a:ln>
          </c:spPr>
          <c:invertIfNegative val="0"/>
          <c:dLbls>
            <c:delete val="1"/>
          </c:dLbls>
          <c:cat>
            <c:numRef>
              <c:f>Sheet1!$B$1</c:f>
              <c:numCache>
                <c:formatCode>General</c:formatCode>
                <c:ptCount val="1"/>
              </c:numCache>
            </c:numRef>
          </c:cat>
          <c:val>
            <c:numRef>
              <c:f>Sheet1!$B$2</c:f>
              <c:numCache>
                <c:formatCode>General</c:formatCode>
                <c:ptCount val="1"/>
                <c:pt idx="0">
                  <c:v>0</c:v>
                </c:pt>
              </c:numCache>
            </c:numRef>
          </c:val>
          <c:extLst>
            <c:ext xmlns:c16="http://schemas.microsoft.com/office/drawing/2014/chart" uri="{C3380CC4-5D6E-409C-BE32-E72D297353CC}">
              <c16:uniqueId val="{00000000-03AF-41F4-B8A8-AF29E39773F5}"/>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6.3120000000000003</c:v>
                </c:pt>
              </c:numCache>
            </c:numRef>
          </c:val>
          <c:extLst>
            <c:ext xmlns:c16="http://schemas.microsoft.com/office/drawing/2014/chart" uri="{C3380CC4-5D6E-409C-BE32-E72D297353CC}">
              <c16:uniqueId val="{00000001-03AF-41F4-B8A8-AF29E39773F5}"/>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40.198999999999998</c:v>
                </c:pt>
              </c:numCache>
            </c:numRef>
          </c:val>
          <c:extLst>
            <c:ext xmlns:c16="http://schemas.microsoft.com/office/drawing/2014/chart" uri="{C3380CC4-5D6E-409C-BE32-E72D297353CC}">
              <c16:uniqueId val="{00000002-03AF-41F4-B8A8-AF29E39773F5}"/>
            </c:ext>
          </c:extLst>
        </c:ser>
        <c:ser>
          <c:idx val="7"/>
          <c:order val="3"/>
          <c:tx>
            <c:strRef>
              <c:f>Sheet1!$A$5</c:f>
              <c:strCache>
                <c:ptCount val="1"/>
              </c:strCache>
            </c:strRef>
          </c:tx>
          <c:spPr>
            <a:solidFill>
              <a:srgbClr val="D9D9D9"/>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numCache>
            </c:numRef>
          </c:val>
          <c:extLst>
            <c:ext xmlns:c16="http://schemas.microsoft.com/office/drawing/2014/chart" uri="{C3380CC4-5D6E-409C-BE32-E72D297353CC}">
              <c16:uniqueId val="{00000003-03AF-41F4-B8A8-AF29E39773F5}"/>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43.521999999999998</c:v>
                </c:pt>
              </c:numCache>
            </c:numRef>
          </c:val>
          <c:extLst>
            <c:ext xmlns:c16="http://schemas.microsoft.com/office/drawing/2014/chart" uri="{C3380CC4-5D6E-409C-BE32-E72D297353CC}">
              <c16:uniqueId val="{00000004-03AF-41F4-B8A8-AF29E39773F5}"/>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640-4782-A92E-F2A3159B540B}"/>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9.9670000000000005</c:v>
                </c:pt>
              </c:numCache>
            </c:numRef>
          </c:val>
          <c:extLst>
            <c:ext xmlns:c16="http://schemas.microsoft.com/office/drawing/2014/chart" uri="{C3380CC4-5D6E-409C-BE32-E72D297353CC}">
              <c16:uniqueId val="{00000005-03AF-41F4-B8A8-AF29E39773F5}"/>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0-9510-42C6-AB4E-403747460C4F}"/>
            </c:ext>
          </c:extLst>
        </c:ser>
        <c:dLbls>
          <c:showLegendKey val="0"/>
          <c:showVal val="1"/>
          <c:showCatName val="0"/>
          <c:showSerName val="0"/>
          <c:showPercent val="0"/>
          <c:showBubbleSize val="0"/>
        </c:dLbls>
        <c:gapWidth val="100"/>
        <c:overlap val="100"/>
        <c:axId val="185115120"/>
        <c:axId val="185114728"/>
      </c:barChart>
      <c:catAx>
        <c:axId val="185115120"/>
        <c:scaling>
          <c:orientation val="minMax"/>
        </c:scaling>
        <c:delete val="1"/>
        <c:axPos val="b"/>
        <c:numFmt formatCode="General" sourceLinked="1"/>
        <c:majorTickMark val="none"/>
        <c:minorTickMark val="none"/>
        <c:tickLblPos val="none"/>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in"/>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BABABA"/>
            </a:solidFill>
            <a:ln w="22355">
              <a:noFill/>
            </a:ln>
          </c:spPr>
          <c:invertIfNegative val="0"/>
          <c:dLbls>
            <c:delete val="1"/>
          </c:dLbls>
          <c:cat>
            <c:numRef>
              <c:f>Sheet1!$B$1</c:f>
              <c:numCache>
                <c:formatCode>General</c:formatCode>
                <c:ptCount val="1"/>
              </c:numCache>
            </c:numRef>
          </c:cat>
          <c:val>
            <c:numRef>
              <c:f>Sheet1!$B$2</c:f>
              <c:numCache>
                <c:formatCode>General</c:formatCode>
                <c:ptCount val="1"/>
                <c:pt idx="0">
                  <c:v>0</c:v>
                </c:pt>
              </c:numCache>
            </c:numRef>
          </c:val>
          <c:extLst>
            <c:ext xmlns:c16="http://schemas.microsoft.com/office/drawing/2014/chart" uri="{C3380CC4-5D6E-409C-BE32-E72D297353CC}">
              <c16:uniqueId val="{00000000-68EF-4399-B0D1-8C5187F118C0}"/>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16.279</c:v>
                </c:pt>
              </c:numCache>
            </c:numRef>
          </c:val>
          <c:extLst>
            <c:ext xmlns:c16="http://schemas.microsoft.com/office/drawing/2014/chart" uri="{C3380CC4-5D6E-409C-BE32-E72D297353CC}">
              <c16:uniqueId val="{00000001-68EF-4399-B0D1-8C5187F118C0}"/>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19.600999999999999</c:v>
                </c:pt>
              </c:numCache>
            </c:numRef>
          </c:val>
          <c:extLst>
            <c:ext xmlns:c16="http://schemas.microsoft.com/office/drawing/2014/chart" uri="{C3380CC4-5D6E-409C-BE32-E72D297353CC}">
              <c16:uniqueId val="{00000002-68EF-4399-B0D1-8C5187F118C0}"/>
            </c:ext>
          </c:extLst>
        </c:ser>
        <c:ser>
          <c:idx val="7"/>
          <c:order val="3"/>
          <c:tx>
            <c:strRef>
              <c:f>Sheet1!$A$5</c:f>
              <c:strCache>
                <c:ptCount val="1"/>
              </c:strCache>
            </c:strRef>
          </c:tx>
          <c:spPr>
            <a:solidFill>
              <a:srgbClr val="D9D9D9"/>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pt idx="0">
                  <c:v>55.814</c:v>
                </c:pt>
              </c:numCache>
            </c:numRef>
          </c:val>
          <c:extLst>
            <c:ext xmlns:c16="http://schemas.microsoft.com/office/drawing/2014/chart" uri="{C3380CC4-5D6E-409C-BE32-E72D297353CC}">
              <c16:uniqueId val="{00000003-68EF-4399-B0D1-8C5187F118C0}"/>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6.3120000000000003</c:v>
                </c:pt>
              </c:numCache>
            </c:numRef>
          </c:val>
          <c:extLst>
            <c:ext xmlns:c16="http://schemas.microsoft.com/office/drawing/2014/chart" uri="{C3380CC4-5D6E-409C-BE32-E72D297353CC}">
              <c16:uniqueId val="{00000004-68EF-4399-B0D1-8C5187F118C0}"/>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8EF-4399-B0D1-8C5187F118C0}"/>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1.9930000000000001</c:v>
                </c:pt>
              </c:numCache>
            </c:numRef>
          </c:val>
          <c:extLst>
            <c:ext xmlns:c16="http://schemas.microsoft.com/office/drawing/2014/chart" uri="{C3380CC4-5D6E-409C-BE32-E72D297353CC}">
              <c16:uniqueId val="{00000006-68EF-4399-B0D1-8C5187F118C0}"/>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7-68EF-4399-B0D1-8C5187F118C0}"/>
            </c:ext>
          </c:extLst>
        </c:ser>
        <c:dLbls>
          <c:showLegendKey val="0"/>
          <c:showVal val="1"/>
          <c:showCatName val="0"/>
          <c:showSerName val="0"/>
          <c:showPercent val="0"/>
          <c:showBubbleSize val="0"/>
        </c:dLbls>
        <c:gapWidth val="100"/>
        <c:overlap val="100"/>
        <c:axId val="185115120"/>
        <c:axId val="185114728"/>
      </c:barChart>
      <c:catAx>
        <c:axId val="185115120"/>
        <c:scaling>
          <c:orientation val="minMax"/>
        </c:scaling>
        <c:delete val="1"/>
        <c:axPos val="b"/>
        <c:numFmt formatCode="General" sourceLinked="1"/>
        <c:majorTickMark val="none"/>
        <c:minorTickMark val="none"/>
        <c:tickLblPos val="none"/>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in"/>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CBCDDE"/>
            </a:solidFill>
            <a:ln w="22355">
              <a:noFill/>
            </a:ln>
          </c:spPr>
          <c:invertIfNegative val="0"/>
          <c:dLbls>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Sheet1!$B$2</c:f>
              <c:numCache>
                <c:formatCode>General</c:formatCode>
                <c:ptCount val="1"/>
                <c:pt idx="0">
                  <c:v>8.2279999999999998</c:v>
                </c:pt>
              </c:numCache>
            </c:numRef>
          </c:val>
          <c:extLst>
            <c:ext xmlns:c16="http://schemas.microsoft.com/office/drawing/2014/chart" uri="{C3380CC4-5D6E-409C-BE32-E72D297353CC}">
              <c16:uniqueId val="{00000000-E8E3-4941-A93C-54CC1E514DB8}"/>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25.315999999999999</c:v>
                </c:pt>
              </c:numCache>
            </c:numRef>
          </c:val>
          <c:extLst>
            <c:ext xmlns:c16="http://schemas.microsoft.com/office/drawing/2014/chart" uri="{C3380CC4-5D6E-409C-BE32-E72D297353CC}">
              <c16:uniqueId val="{00000001-E8E3-4941-A93C-54CC1E514DB8}"/>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19.62</c:v>
                </c:pt>
              </c:numCache>
            </c:numRef>
          </c:val>
          <c:extLst>
            <c:ext xmlns:c16="http://schemas.microsoft.com/office/drawing/2014/chart" uri="{C3380CC4-5D6E-409C-BE32-E72D297353CC}">
              <c16:uniqueId val="{00000002-E8E3-4941-A93C-54CC1E514DB8}"/>
            </c:ext>
          </c:extLst>
        </c:ser>
        <c:ser>
          <c:idx val="7"/>
          <c:order val="3"/>
          <c:tx>
            <c:strRef>
              <c:f>Sheet1!$A$5</c:f>
              <c:strCache>
                <c:ptCount val="1"/>
              </c:strCache>
            </c:strRef>
          </c:tx>
          <c:spPr>
            <a:solidFill>
              <a:srgbClr val="D9D9D9"/>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numCache>
            </c:numRef>
          </c:val>
          <c:extLst>
            <c:ext xmlns:c16="http://schemas.microsoft.com/office/drawing/2014/chart" uri="{C3380CC4-5D6E-409C-BE32-E72D297353CC}">
              <c16:uniqueId val="{00000003-E8E3-4941-A93C-54CC1E514DB8}"/>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23.417999999999999</c:v>
                </c:pt>
              </c:numCache>
            </c:numRef>
          </c:val>
          <c:extLst>
            <c:ext xmlns:c16="http://schemas.microsoft.com/office/drawing/2014/chart" uri="{C3380CC4-5D6E-409C-BE32-E72D297353CC}">
              <c16:uniqueId val="{00000004-E8E3-4941-A93C-54CC1E514DB8}"/>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8E3-4941-A93C-54CC1E514DB8}"/>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23.417999999999999</c:v>
                </c:pt>
              </c:numCache>
            </c:numRef>
          </c:val>
          <c:extLst>
            <c:ext xmlns:c16="http://schemas.microsoft.com/office/drawing/2014/chart" uri="{C3380CC4-5D6E-409C-BE32-E72D297353CC}">
              <c16:uniqueId val="{00000006-E8E3-4941-A93C-54CC1E514DB8}"/>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7-E8E3-4941-A93C-54CC1E514DB8}"/>
            </c:ext>
          </c:extLst>
        </c:ser>
        <c:dLbls>
          <c:showLegendKey val="0"/>
          <c:showVal val="1"/>
          <c:showCatName val="0"/>
          <c:showSerName val="0"/>
          <c:showPercent val="0"/>
          <c:showBubbleSize val="0"/>
        </c:dLbls>
        <c:gapWidth val="100"/>
        <c:overlap val="100"/>
        <c:axId val="185115120"/>
        <c:axId val="185114728"/>
      </c:barChart>
      <c:catAx>
        <c:axId val="185115120"/>
        <c:scaling>
          <c:orientation val="minMax"/>
        </c:scaling>
        <c:delete val="1"/>
        <c:axPos val="b"/>
        <c:numFmt formatCode="General" sourceLinked="1"/>
        <c:majorTickMark val="none"/>
        <c:minorTickMark val="none"/>
        <c:tickLblPos val="none"/>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in"/>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CBCDDE"/>
            </a:solidFill>
            <a:ln w="22355">
              <a:noFill/>
            </a:ln>
          </c:spPr>
          <c:invertIfNegative val="0"/>
          <c:dLbls>
            <c:delete val="1"/>
          </c:dLbls>
          <c:cat>
            <c:numRef>
              <c:f>Sheet1!$B$1</c:f>
              <c:numCache>
                <c:formatCode>General</c:formatCode>
                <c:ptCount val="1"/>
              </c:numCache>
            </c:numRef>
          </c:cat>
          <c:val>
            <c:numRef>
              <c:f>Sheet1!$B$2</c:f>
              <c:numCache>
                <c:formatCode>General</c:formatCode>
                <c:ptCount val="1"/>
                <c:pt idx="0">
                  <c:v>0</c:v>
                </c:pt>
              </c:numCache>
            </c:numRef>
          </c:val>
          <c:extLst>
            <c:ext xmlns:c16="http://schemas.microsoft.com/office/drawing/2014/chart" uri="{C3380CC4-5D6E-409C-BE32-E72D297353CC}">
              <c16:uniqueId val="{00000000-A706-41E4-BDCA-D0DF215194F0}"/>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48.837000000000003</c:v>
                </c:pt>
              </c:numCache>
            </c:numRef>
          </c:val>
          <c:extLst>
            <c:ext xmlns:c16="http://schemas.microsoft.com/office/drawing/2014/chart" uri="{C3380CC4-5D6E-409C-BE32-E72D297353CC}">
              <c16:uniqueId val="{00000001-A706-41E4-BDCA-D0DF215194F0}"/>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24.251999999999999</c:v>
                </c:pt>
              </c:numCache>
            </c:numRef>
          </c:val>
          <c:extLst>
            <c:ext xmlns:c16="http://schemas.microsoft.com/office/drawing/2014/chart" uri="{C3380CC4-5D6E-409C-BE32-E72D297353CC}">
              <c16:uniqueId val="{00000002-A706-41E4-BDCA-D0DF215194F0}"/>
            </c:ext>
          </c:extLst>
        </c:ser>
        <c:ser>
          <c:idx val="7"/>
          <c:order val="3"/>
          <c:tx>
            <c:strRef>
              <c:f>Sheet1!$A$5</c:f>
              <c:strCache>
                <c:ptCount val="1"/>
              </c:strCache>
            </c:strRef>
          </c:tx>
          <c:spPr>
            <a:solidFill>
              <a:srgbClr val="A1C46B"/>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pt idx="0">
                  <c:v>15.615</c:v>
                </c:pt>
              </c:numCache>
            </c:numRef>
          </c:val>
          <c:extLst>
            <c:ext xmlns:c16="http://schemas.microsoft.com/office/drawing/2014/chart" uri="{C3380CC4-5D6E-409C-BE32-E72D297353CC}">
              <c16:uniqueId val="{00000003-A706-41E4-BDCA-D0DF215194F0}"/>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5.98</c:v>
                </c:pt>
              </c:numCache>
            </c:numRef>
          </c:val>
          <c:extLst>
            <c:ext xmlns:c16="http://schemas.microsoft.com/office/drawing/2014/chart" uri="{C3380CC4-5D6E-409C-BE32-E72D297353CC}">
              <c16:uniqueId val="{00000004-A706-41E4-BDCA-D0DF215194F0}"/>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706-41E4-BDCA-D0DF215194F0}"/>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5.3159999999999998</c:v>
                </c:pt>
              </c:numCache>
            </c:numRef>
          </c:val>
          <c:extLst>
            <c:ext xmlns:c16="http://schemas.microsoft.com/office/drawing/2014/chart" uri="{C3380CC4-5D6E-409C-BE32-E72D297353CC}">
              <c16:uniqueId val="{00000006-A706-41E4-BDCA-D0DF215194F0}"/>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7-A706-41E4-BDCA-D0DF215194F0}"/>
            </c:ext>
          </c:extLst>
        </c:ser>
        <c:dLbls>
          <c:showLegendKey val="0"/>
          <c:showVal val="1"/>
          <c:showCatName val="0"/>
          <c:showSerName val="0"/>
          <c:showPercent val="0"/>
          <c:showBubbleSize val="0"/>
        </c:dLbls>
        <c:gapWidth val="100"/>
        <c:overlap val="100"/>
        <c:axId val="185115120"/>
        <c:axId val="185114728"/>
      </c:barChart>
      <c:catAx>
        <c:axId val="185115120"/>
        <c:scaling>
          <c:orientation val="minMax"/>
        </c:scaling>
        <c:delete val="1"/>
        <c:axPos val="b"/>
        <c:numFmt formatCode="General" sourceLinked="1"/>
        <c:majorTickMark val="none"/>
        <c:minorTickMark val="none"/>
        <c:tickLblPos val="none"/>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in"/>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CBCDDE"/>
            </a:solidFill>
            <a:ln w="22355">
              <a:noFill/>
            </a:ln>
          </c:spPr>
          <c:invertIfNegative val="0"/>
          <c:dLbls>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Sheet1!$B$2</c:f>
              <c:numCache>
                <c:formatCode>General</c:formatCode>
                <c:ptCount val="1"/>
                <c:pt idx="0">
                  <c:v>12.625</c:v>
                </c:pt>
              </c:numCache>
            </c:numRef>
          </c:val>
          <c:extLst>
            <c:ext xmlns:c16="http://schemas.microsoft.com/office/drawing/2014/chart" uri="{C3380CC4-5D6E-409C-BE32-E72D297353CC}">
              <c16:uniqueId val="{00000000-F929-4F5C-B861-661429D600A8}"/>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17.940000000000001</c:v>
                </c:pt>
              </c:numCache>
            </c:numRef>
          </c:val>
          <c:extLst>
            <c:ext xmlns:c16="http://schemas.microsoft.com/office/drawing/2014/chart" uri="{C3380CC4-5D6E-409C-BE32-E72D297353CC}">
              <c16:uniqueId val="{00000001-F929-4F5C-B861-661429D600A8}"/>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31.228999999999999</c:v>
                </c:pt>
              </c:numCache>
            </c:numRef>
          </c:val>
          <c:extLst>
            <c:ext xmlns:c16="http://schemas.microsoft.com/office/drawing/2014/chart" uri="{C3380CC4-5D6E-409C-BE32-E72D297353CC}">
              <c16:uniqueId val="{00000002-F929-4F5C-B861-661429D600A8}"/>
            </c:ext>
          </c:extLst>
        </c:ser>
        <c:ser>
          <c:idx val="7"/>
          <c:order val="3"/>
          <c:tx>
            <c:strRef>
              <c:f>Sheet1!$A$5</c:f>
              <c:strCache>
                <c:ptCount val="1"/>
              </c:strCache>
            </c:strRef>
          </c:tx>
          <c:spPr>
            <a:solidFill>
              <a:srgbClr val="D9D9D9"/>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numCache>
            </c:numRef>
          </c:val>
          <c:extLst>
            <c:ext xmlns:c16="http://schemas.microsoft.com/office/drawing/2014/chart" uri="{C3380CC4-5D6E-409C-BE32-E72D297353CC}">
              <c16:uniqueId val="{00000003-F929-4F5C-B861-661429D600A8}"/>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23.256</c:v>
                </c:pt>
              </c:numCache>
            </c:numRef>
          </c:val>
          <c:extLst>
            <c:ext xmlns:c16="http://schemas.microsoft.com/office/drawing/2014/chart" uri="{C3380CC4-5D6E-409C-BE32-E72D297353CC}">
              <c16:uniqueId val="{00000004-F929-4F5C-B861-661429D600A8}"/>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929-4F5C-B861-661429D600A8}"/>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14.95</c:v>
                </c:pt>
              </c:numCache>
            </c:numRef>
          </c:val>
          <c:extLst>
            <c:ext xmlns:c16="http://schemas.microsoft.com/office/drawing/2014/chart" uri="{C3380CC4-5D6E-409C-BE32-E72D297353CC}">
              <c16:uniqueId val="{00000006-F929-4F5C-B861-661429D600A8}"/>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7-F929-4F5C-B861-661429D600A8}"/>
            </c:ext>
          </c:extLst>
        </c:ser>
        <c:dLbls>
          <c:showLegendKey val="0"/>
          <c:showVal val="1"/>
          <c:showCatName val="0"/>
          <c:showSerName val="0"/>
          <c:showPercent val="0"/>
          <c:showBubbleSize val="0"/>
        </c:dLbls>
        <c:gapWidth val="100"/>
        <c:overlap val="100"/>
        <c:axId val="185115120"/>
        <c:axId val="185114728"/>
      </c:barChart>
      <c:catAx>
        <c:axId val="185115120"/>
        <c:scaling>
          <c:orientation val="minMax"/>
        </c:scaling>
        <c:delete val="1"/>
        <c:axPos val="b"/>
        <c:numFmt formatCode="General" sourceLinked="1"/>
        <c:majorTickMark val="none"/>
        <c:minorTickMark val="none"/>
        <c:tickLblPos val="none"/>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in"/>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914730827408199E-2"/>
          <c:y val="1.5015166664983299E-2"/>
          <c:w val="0.93123706277588703"/>
          <c:h val="0.91575547161426496"/>
        </c:manualLayout>
      </c:layout>
      <c:doughnutChart>
        <c:varyColors val="1"/>
        <c:ser>
          <c:idx val="0"/>
          <c:order val="0"/>
          <c:tx>
            <c:strRef>
              <c:f>List1!$B$1</c:f>
              <c:strCache>
                <c:ptCount val="1"/>
                <c:pt idx="0">
                  <c:v>Impact</c:v>
                </c:pt>
              </c:strCache>
            </c:strRef>
          </c:tx>
          <c:spPr>
            <a:solidFill>
              <a:srgbClr val="404040"/>
            </a:solidFill>
          </c:spPr>
          <c:dPt>
            <c:idx val="0"/>
            <c:bubble3D val="0"/>
            <c:spPr>
              <a:solidFill>
                <a:srgbClr val="008BCA"/>
              </a:solidFill>
            </c:spPr>
            <c:extLst>
              <c:ext xmlns:c16="http://schemas.microsoft.com/office/drawing/2014/chart" uri="{C3380CC4-5D6E-409C-BE32-E72D297353CC}">
                <c16:uniqueId val="{00000001-ED95-482A-9BE6-FE3D6F41F86B}"/>
              </c:ext>
            </c:extLst>
          </c:dPt>
          <c:dPt>
            <c:idx val="1"/>
            <c:bubble3D val="0"/>
            <c:spPr>
              <a:solidFill>
                <a:schemeClr val="accent2"/>
              </a:solidFill>
            </c:spPr>
            <c:extLst>
              <c:ext xmlns:c16="http://schemas.microsoft.com/office/drawing/2014/chart" uri="{C3380CC4-5D6E-409C-BE32-E72D297353CC}">
                <c16:uniqueId val="{00000003-ED95-482A-9BE6-FE3D6F41F86B}"/>
              </c:ext>
            </c:extLst>
          </c:dPt>
          <c:dPt>
            <c:idx val="2"/>
            <c:bubble3D val="0"/>
            <c:spPr>
              <a:solidFill>
                <a:schemeClr val="accent3"/>
              </a:solidFill>
            </c:spPr>
            <c:extLst>
              <c:ext xmlns:c16="http://schemas.microsoft.com/office/drawing/2014/chart" uri="{C3380CC4-5D6E-409C-BE32-E72D297353CC}">
                <c16:uniqueId val="{00000005-ED95-482A-9BE6-FE3D6F41F86B}"/>
              </c:ext>
            </c:extLst>
          </c:dPt>
          <c:dPt>
            <c:idx val="3"/>
            <c:bubble3D val="0"/>
            <c:spPr>
              <a:solidFill>
                <a:srgbClr val="993366"/>
              </a:solidFill>
            </c:spPr>
            <c:extLst>
              <c:ext xmlns:c16="http://schemas.microsoft.com/office/drawing/2014/chart" uri="{C3380CC4-5D6E-409C-BE32-E72D297353CC}">
                <c16:uniqueId val="{00000007-ED95-482A-9BE6-FE3D6F41F86B}"/>
              </c:ext>
            </c:extLst>
          </c:dPt>
          <c:dLbls>
            <c:dLbl>
              <c:idx val="0"/>
              <c:layout>
                <c:manualLayout>
                  <c:x val="-2.6816954227471119E-2"/>
                  <c:y val="-3.57380541333029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D95-482A-9BE6-FE3D6F41F86B}"/>
                </c:ext>
              </c:extLst>
            </c:dLbl>
            <c:dLbl>
              <c:idx val="1"/>
              <c:layout>
                <c:manualLayout>
                  <c:x val="-6.1454810173410044E-17"/>
                  <c:y val="6.25415947332801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D95-482A-9BE6-FE3D6F41F86B}"/>
                </c:ext>
              </c:extLst>
            </c:dLbl>
            <c:numFmt formatCode="#,##0" sourceLinked="0"/>
            <c:spPr>
              <a:noFill/>
              <a:ln>
                <a:noFill/>
              </a:ln>
              <a:effectLst/>
            </c:spPr>
            <c:txPr>
              <a:bodyPr wrap="square" lIns="38100" tIns="19050" rIns="38100" bIns="19050" anchor="ctr">
                <a:spAutoFit/>
              </a:bodyPr>
              <a:lstStyle/>
              <a:p>
                <a:pPr>
                  <a:defRPr sz="1400">
                    <a:solidFill>
                      <a:schemeClr val="bg1"/>
                    </a:solidFill>
                  </a:defRPr>
                </a:pPr>
                <a:endParaRPr lang="cs-CZ"/>
              </a:p>
            </c:txPr>
            <c:showLegendKey val="0"/>
            <c:showVal val="1"/>
            <c:showCatName val="0"/>
            <c:showSerName val="0"/>
            <c:showPercent val="0"/>
            <c:showBubbleSize val="0"/>
            <c:showLeaderLines val="1"/>
            <c:extLst>
              <c:ext xmlns:c15="http://schemas.microsoft.com/office/drawing/2012/chart" uri="{CE6537A1-D6FC-4f65-9D91-7224C49458BB}"/>
            </c:extLst>
          </c:dLbls>
          <c:cat>
            <c:strRef>
              <c:f>List1!$A$2:$A$5</c:f>
              <c:strCache>
                <c:ptCount val="4"/>
                <c:pt idx="0">
                  <c:v>Více než 5x</c:v>
                </c:pt>
                <c:pt idx="1">
                  <c:v>3 až 5</c:v>
                </c:pt>
                <c:pt idx="2">
                  <c:v>1 až 2</c:v>
                </c:pt>
                <c:pt idx="3">
                  <c:v>Ani jednou</c:v>
                </c:pt>
              </c:strCache>
            </c:strRef>
          </c:cat>
          <c:val>
            <c:numRef>
              <c:f>List1!$B$2:$B$5</c:f>
              <c:numCache>
                <c:formatCode>General</c:formatCode>
                <c:ptCount val="4"/>
                <c:pt idx="0">
                  <c:v>1.329</c:v>
                </c:pt>
                <c:pt idx="1">
                  <c:v>1.661</c:v>
                </c:pt>
                <c:pt idx="2">
                  <c:v>16.279</c:v>
                </c:pt>
                <c:pt idx="3">
                  <c:v>80.730999999999995</c:v>
                </c:pt>
              </c:numCache>
            </c:numRef>
          </c:val>
          <c:extLst>
            <c:ext xmlns:c16="http://schemas.microsoft.com/office/drawing/2014/chart" uri="{C3380CC4-5D6E-409C-BE32-E72D297353CC}">
              <c16:uniqueId val="{00000008-ED95-482A-9BE6-FE3D6F41F86B}"/>
            </c:ext>
          </c:extLst>
        </c:ser>
        <c:dLbls>
          <c:showLegendKey val="0"/>
          <c:showVal val="0"/>
          <c:showCatName val="0"/>
          <c:showSerName val="0"/>
          <c:showPercent val="0"/>
          <c:showBubbleSize val="0"/>
          <c:showLeaderLines val="1"/>
        </c:dLbls>
        <c:firstSliceAng val="0"/>
        <c:holeSize val="53"/>
      </c:doughnutChart>
    </c:plotArea>
    <c:plotVisOnly val="1"/>
    <c:dispBlanksAs val="gap"/>
    <c:showDLblsOverMax val="0"/>
  </c:chart>
  <c:txPr>
    <a:bodyPr/>
    <a:lstStyle/>
    <a:p>
      <a:pPr>
        <a:defRPr sz="1800"/>
      </a:pPr>
      <a:endParaRPr lang="cs-CZ"/>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914730827408199E-2"/>
          <c:y val="1.5015166664983299E-2"/>
          <c:w val="0.93123706277588703"/>
          <c:h val="0.91575547161426496"/>
        </c:manualLayout>
      </c:layout>
      <c:doughnutChart>
        <c:varyColors val="1"/>
        <c:ser>
          <c:idx val="0"/>
          <c:order val="0"/>
          <c:tx>
            <c:strRef>
              <c:f>List1!$B$1</c:f>
              <c:strCache>
                <c:ptCount val="1"/>
                <c:pt idx="0">
                  <c:v>Impact</c:v>
                </c:pt>
              </c:strCache>
            </c:strRef>
          </c:tx>
          <c:spPr>
            <a:solidFill>
              <a:srgbClr val="404040"/>
            </a:solidFill>
          </c:spPr>
          <c:dPt>
            <c:idx val="0"/>
            <c:bubble3D val="0"/>
            <c:spPr>
              <a:solidFill>
                <a:srgbClr val="008BCA"/>
              </a:solidFill>
            </c:spPr>
            <c:extLst>
              <c:ext xmlns:c16="http://schemas.microsoft.com/office/drawing/2014/chart" uri="{C3380CC4-5D6E-409C-BE32-E72D297353CC}">
                <c16:uniqueId val="{00000001-E8D3-4EE3-BE5F-5E014916AF03}"/>
              </c:ext>
            </c:extLst>
          </c:dPt>
          <c:dPt>
            <c:idx val="1"/>
            <c:bubble3D val="0"/>
            <c:spPr>
              <a:solidFill>
                <a:schemeClr val="accent2"/>
              </a:solidFill>
            </c:spPr>
            <c:extLst>
              <c:ext xmlns:c16="http://schemas.microsoft.com/office/drawing/2014/chart" uri="{C3380CC4-5D6E-409C-BE32-E72D297353CC}">
                <c16:uniqueId val="{00000003-E8D3-4EE3-BE5F-5E014916AF03}"/>
              </c:ext>
            </c:extLst>
          </c:dPt>
          <c:dPt>
            <c:idx val="2"/>
            <c:bubble3D val="0"/>
            <c:spPr>
              <a:solidFill>
                <a:schemeClr val="accent3"/>
              </a:solidFill>
            </c:spPr>
            <c:extLst>
              <c:ext xmlns:c16="http://schemas.microsoft.com/office/drawing/2014/chart" uri="{C3380CC4-5D6E-409C-BE32-E72D297353CC}">
                <c16:uniqueId val="{00000005-E8D3-4EE3-BE5F-5E014916AF03}"/>
              </c:ext>
            </c:extLst>
          </c:dPt>
          <c:dPt>
            <c:idx val="3"/>
            <c:bubble3D val="0"/>
            <c:spPr>
              <a:solidFill>
                <a:srgbClr val="993366"/>
              </a:solidFill>
            </c:spPr>
            <c:extLst>
              <c:ext xmlns:c16="http://schemas.microsoft.com/office/drawing/2014/chart" uri="{C3380CC4-5D6E-409C-BE32-E72D297353CC}">
                <c16:uniqueId val="{00000007-E8D3-4EE3-BE5F-5E014916AF03}"/>
              </c:ext>
            </c:extLst>
          </c:dPt>
          <c:dLbls>
            <c:dLbl>
              <c:idx val="0"/>
              <c:layout>
                <c:manualLayout>
                  <c:x val="-2.6816954227471119E-2"/>
                  <c:y val="-3.57380541333029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8D3-4EE3-BE5F-5E014916AF03}"/>
                </c:ext>
              </c:extLst>
            </c:dLbl>
            <c:dLbl>
              <c:idx val="1"/>
              <c:layout>
                <c:manualLayout>
                  <c:x val="-6.1454810173410044E-17"/>
                  <c:y val="6.25415947332801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8D3-4EE3-BE5F-5E014916AF03}"/>
                </c:ext>
              </c:extLst>
            </c:dLbl>
            <c:numFmt formatCode="#,##0" sourceLinked="0"/>
            <c:spPr>
              <a:noFill/>
              <a:ln>
                <a:noFill/>
              </a:ln>
              <a:effectLst/>
            </c:spPr>
            <c:txPr>
              <a:bodyPr wrap="square" lIns="38100" tIns="19050" rIns="38100" bIns="19050" anchor="ctr">
                <a:spAutoFit/>
              </a:bodyPr>
              <a:lstStyle/>
              <a:p>
                <a:pPr>
                  <a:defRPr sz="1400">
                    <a:solidFill>
                      <a:schemeClr val="bg1"/>
                    </a:solidFill>
                  </a:defRPr>
                </a:pPr>
                <a:endParaRPr lang="cs-CZ"/>
              </a:p>
            </c:txPr>
            <c:showLegendKey val="0"/>
            <c:showVal val="1"/>
            <c:showCatName val="0"/>
            <c:showSerName val="0"/>
            <c:showPercent val="0"/>
            <c:showBubbleSize val="0"/>
            <c:showLeaderLines val="1"/>
            <c:extLst>
              <c:ext xmlns:c15="http://schemas.microsoft.com/office/drawing/2012/chart" uri="{CE6537A1-D6FC-4f65-9D91-7224C49458BB}"/>
            </c:extLst>
          </c:dLbls>
          <c:cat>
            <c:strRef>
              <c:f>List1!$A$2:$A$5</c:f>
              <c:strCache>
                <c:ptCount val="4"/>
                <c:pt idx="0">
                  <c:v>Hotovost</c:v>
                </c:pt>
                <c:pt idx="1">
                  <c:v>Platební Karty</c:v>
                </c:pt>
                <c:pt idx="2">
                  <c:v>Stravenky</c:v>
                </c:pt>
                <c:pt idx="3">
                  <c:v>Jiné</c:v>
                </c:pt>
              </c:strCache>
            </c:strRef>
          </c:cat>
          <c:val>
            <c:numRef>
              <c:f>List1!$B$2:$B$5</c:f>
              <c:numCache>
                <c:formatCode>General</c:formatCode>
                <c:ptCount val="4"/>
                <c:pt idx="0">
                  <c:v>0.66400000000000003</c:v>
                </c:pt>
                <c:pt idx="1">
                  <c:v>0.33200000000000002</c:v>
                </c:pt>
                <c:pt idx="2">
                  <c:v>10.631</c:v>
                </c:pt>
                <c:pt idx="3">
                  <c:v>88.372</c:v>
                </c:pt>
              </c:numCache>
            </c:numRef>
          </c:val>
          <c:extLst>
            <c:ext xmlns:c16="http://schemas.microsoft.com/office/drawing/2014/chart" uri="{C3380CC4-5D6E-409C-BE32-E72D297353CC}">
              <c16:uniqueId val="{00000008-E8D3-4EE3-BE5F-5E014916AF03}"/>
            </c:ext>
          </c:extLst>
        </c:ser>
        <c:dLbls>
          <c:showLegendKey val="0"/>
          <c:showVal val="0"/>
          <c:showCatName val="0"/>
          <c:showSerName val="0"/>
          <c:showPercent val="0"/>
          <c:showBubbleSize val="0"/>
          <c:showLeaderLines val="1"/>
        </c:dLbls>
        <c:firstSliceAng val="0"/>
        <c:holeSize val="53"/>
      </c:doughnutChart>
    </c:plotArea>
    <c:plotVisOnly val="1"/>
    <c:dispBlanksAs val="gap"/>
    <c:showDLblsOverMax val="0"/>
  </c:chart>
  <c:txPr>
    <a:bodyPr/>
    <a:lstStyle/>
    <a:p>
      <a:pPr>
        <a:defRPr sz="1800"/>
      </a:pPr>
      <a:endParaRPr lang="cs-CZ"/>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914730827408199E-2"/>
          <c:y val="1.5015166664983299E-2"/>
          <c:w val="0.93123706277588703"/>
          <c:h val="0.91575547161426496"/>
        </c:manualLayout>
      </c:layout>
      <c:doughnutChart>
        <c:varyColors val="1"/>
        <c:ser>
          <c:idx val="0"/>
          <c:order val="0"/>
          <c:tx>
            <c:strRef>
              <c:f>List1!$B$1</c:f>
              <c:strCache>
                <c:ptCount val="1"/>
                <c:pt idx="0">
                  <c:v>Impact</c:v>
                </c:pt>
              </c:strCache>
            </c:strRef>
          </c:tx>
          <c:spPr>
            <a:solidFill>
              <a:srgbClr val="404040"/>
            </a:solidFill>
          </c:spPr>
          <c:dPt>
            <c:idx val="0"/>
            <c:bubble3D val="0"/>
            <c:spPr>
              <a:solidFill>
                <a:srgbClr val="008BCA"/>
              </a:solidFill>
            </c:spPr>
            <c:extLst>
              <c:ext xmlns:c16="http://schemas.microsoft.com/office/drawing/2014/chart" uri="{C3380CC4-5D6E-409C-BE32-E72D297353CC}">
                <c16:uniqueId val="{00000001-E5C4-4A8D-97DD-D3CBFDF06634}"/>
              </c:ext>
            </c:extLst>
          </c:dPt>
          <c:dPt>
            <c:idx val="1"/>
            <c:bubble3D val="0"/>
            <c:spPr>
              <a:solidFill>
                <a:schemeClr val="accent2"/>
              </a:solidFill>
            </c:spPr>
            <c:extLst>
              <c:ext xmlns:c16="http://schemas.microsoft.com/office/drawing/2014/chart" uri="{C3380CC4-5D6E-409C-BE32-E72D297353CC}">
                <c16:uniqueId val="{00000003-E5C4-4A8D-97DD-D3CBFDF06634}"/>
              </c:ext>
            </c:extLst>
          </c:dPt>
          <c:dPt>
            <c:idx val="2"/>
            <c:bubble3D val="0"/>
            <c:spPr>
              <a:solidFill>
                <a:schemeClr val="accent3"/>
              </a:solidFill>
            </c:spPr>
            <c:extLst>
              <c:ext xmlns:c16="http://schemas.microsoft.com/office/drawing/2014/chart" uri="{C3380CC4-5D6E-409C-BE32-E72D297353CC}">
                <c16:uniqueId val="{00000005-E5C4-4A8D-97DD-D3CBFDF06634}"/>
              </c:ext>
            </c:extLst>
          </c:dPt>
          <c:dPt>
            <c:idx val="3"/>
            <c:bubble3D val="0"/>
            <c:spPr>
              <a:solidFill>
                <a:srgbClr val="993366"/>
              </a:solidFill>
            </c:spPr>
            <c:extLst>
              <c:ext xmlns:c16="http://schemas.microsoft.com/office/drawing/2014/chart" uri="{C3380CC4-5D6E-409C-BE32-E72D297353CC}">
                <c16:uniqueId val="{00000007-E5C4-4A8D-97DD-D3CBFDF06634}"/>
              </c:ext>
            </c:extLst>
          </c:dPt>
          <c:dLbls>
            <c:dLbl>
              <c:idx val="0"/>
              <c:layout>
                <c:manualLayout>
                  <c:x val="-2.6816954227471119E-2"/>
                  <c:y val="-3.57380541333029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5C4-4A8D-97DD-D3CBFDF06634}"/>
                </c:ext>
              </c:extLst>
            </c:dLbl>
            <c:dLbl>
              <c:idx val="1"/>
              <c:layout>
                <c:manualLayout>
                  <c:x val="-6.1454810173410044E-17"/>
                  <c:y val="6.25415947332801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5C4-4A8D-97DD-D3CBFDF06634}"/>
                </c:ext>
              </c:extLst>
            </c:dLbl>
            <c:numFmt formatCode="#,##0" sourceLinked="0"/>
            <c:spPr>
              <a:noFill/>
              <a:ln>
                <a:noFill/>
              </a:ln>
              <a:effectLst/>
            </c:spPr>
            <c:txPr>
              <a:bodyPr wrap="square" lIns="38100" tIns="19050" rIns="38100" bIns="19050" anchor="ctr">
                <a:spAutoFit/>
              </a:bodyPr>
              <a:lstStyle/>
              <a:p>
                <a:pPr>
                  <a:defRPr sz="1400">
                    <a:solidFill>
                      <a:schemeClr val="bg1"/>
                    </a:solidFill>
                  </a:defRPr>
                </a:pPr>
                <a:endParaRPr lang="cs-CZ"/>
              </a:p>
            </c:txPr>
            <c:showLegendKey val="0"/>
            <c:showVal val="1"/>
            <c:showCatName val="0"/>
            <c:showSerName val="0"/>
            <c:showPercent val="0"/>
            <c:showBubbleSize val="0"/>
            <c:showLeaderLines val="1"/>
            <c:extLst>
              <c:ext xmlns:c15="http://schemas.microsoft.com/office/drawing/2012/chart" uri="{CE6537A1-D6FC-4f65-9D91-7224C49458BB}"/>
            </c:extLst>
          </c:dLbls>
          <c:cat>
            <c:strRef>
              <c:f>List1!$A$2:$A$5</c:f>
              <c:strCache>
                <c:ptCount val="4"/>
                <c:pt idx="0">
                  <c:v>Více než 5x</c:v>
                </c:pt>
                <c:pt idx="1">
                  <c:v>3 až 5</c:v>
                </c:pt>
                <c:pt idx="2">
                  <c:v>1 až 2</c:v>
                </c:pt>
                <c:pt idx="3">
                  <c:v>Ani jednou</c:v>
                </c:pt>
              </c:strCache>
            </c:strRef>
          </c:cat>
          <c:val>
            <c:numRef>
              <c:f>List1!$B$2:$B$5</c:f>
              <c:numCache>
                <c:formatCode>General</c:formatCode>
                <c:ptCount val="4"/>
                <c:pt idx="0">
                  <c:v>1.661</c:v>
                </c:pt>
                <c:pt idx="1">
                  <c:v>3.6539999999999999</c:v>
                </c:pt>
                <c:pt idx="2">
                  <c:v>30.565000000000001</c:v>
                </c:pt>
                <c:pt idx="3">
                  <c:v>64.12</c:v>
                </c:pt>
              </c:numCache>
            </c:numRef>
          </c:val>
          <c:extLst>
            <c:ext xmlns:c16="http://schemas.microsoft.com/office/drawing/2014/chart" uri="{C3380CC4-5D6E-409C-BE32-E72D297353CC}">
              <c16:uniqueId val="{00000008-E5C4-4A8D-97DD-D3CBFDF06634}"/>
            </c:ext>
          </c:extLst>
        </c:ser>
        <c:dLbls>
          <c:showLegendKey val="0"/>
          <c:showVal val="0"/>
          <c:showCatName val="0"/>
          <c:showSerName val="0"/>
          <c:showPercent val="0"/>
          <c:showBubbleSize val="0"/>
          <c:showLeaderLines val="1"/>
        </c:dLbls>
        <c:firstSliceAng val="0"/>
        <c:holeSize val="53"/>
      </c:doughnutChart>
    </c:plotArea>
    <c:plotVisOnly val="1"/>
    <c:dispBlanksAs val="gap"/>
    <c:showDLblsOverMax val="0"/>
  </c:chart>
  <c:txPr>
    <a:bodyPr/>
    <a:lstStyle/>
    <a:p>
      <a:pPr>
        <a:defRPr sz="1800"/>
      </a:pPr>
      <a:endParaRPr lang="cs-CZ"/>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CBCDDE"/>
            </a:solidFill>
            <a:ln w="22355">
              <a:noFill/>
            </a:ln>
          </c:spPr>
          <c:invertIfNegative val="0"/>
          <c:dLbls>
            <c:delete val="1"/>
          </c:dLbls>
          <c:cat>
            <c:numRef>
              <c:f>Sheet1!$B$1</c:f>
              <c:numCache>
                <c:formatCode>General</c:formatCode>
                <c:ptCount val="1"/>
              </c:numCache>
            </c:numRef>
          </c:cat>
          <c:val>
            <c:numRef>
              <c:f>Sheet1!$B$2</c:f>
              <c:numCache>
                <c:formatCode>General</c:formatCode>
                <c:ptCount val="1"/>
                <c:pt idx="0">
                  <c:v>0</c:v>
                </c:pt>
              </c:numCache>
            </c:numRef>
          </c:val>
          <c:extLst>
            <c:ext xmlns:c16="http://schemas.microsoft.com/office/drawing/2014/chart" uri="{C3380CC4-5D6E-409C-BE32-E72D297353CC}">
              <c16:uniqueId val="{00000000-7EBE-4CF5-82D9-4C4F8FB1BDDE}"/>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33.555</c:v>
                </c:pt>
              </c:numCache>
            </c:numRef>
          </c:val>
          <c:extLst>
            <c:ext xmlns:c16="http://schemas.microsoft.com/office/drawing/2014/chart" uri="{C3380CC4-5D6E-409C-BE32-E72D297353CC}">
              <c16:uniqueId val="{00000001-7EBE-4CF5-82D9-4C4F8FB1BDDE}"/>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24.585000000000001</c:v>
                </c:pt>
              </c:numCache>
            </c:numRef>
          </c:val>
          <c:extLst>
            <c:ext xmlns:c16="http://schemas.microsoft.com/office/drawing/2014/chart" uri="{C3380CC4-5D6E-409C-BE32-E72D297353CC}">
              <c16:uniqueId val="{00000002-7EBE-4CF5-82D9-4C4F8FB1BDDE}"/>
            </c:ext>
          </c:extLst>
        </c:ser>
        <c:ser>
          <c:idx val="7"/>
          <c:order val="3"/>
          <c:tx>
            <c:strRef>
              <c:f>Sheet1!$A$5</c:f>
              <c:strCache>
                <c:ptCount val="1"/>
              </c:strCache>
            </c:strRef>
          </c:tx>
          <c:spPr>
            <a:solidFill>
              <a:srgbClr val="A1C46B"/>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pt idx="0">
                  <c:v>22.923999999999999</c:v>
                </c:pt>
              </c:numCache>
            </c:numRef>
          </c:val>
          <c:extLst>
            <c:ext xmlns:c16="http://schemas.microsoft.com/office/drawing/2014/chart" uri="{C3380CC4-5D6E-409C-BE32-E72D297353CC}">
              <c16:uniqueId val="{00000003-7EBE-4CF5-82D9-4C4F8FB1BDDE}"/>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11.628</c:v>
                </c:pt>
              </c:numCache>
            </c:numRef>
          </c:val>
          <c:extLst>
            <c:ext xmlns:c16="http://schemas.microsoft.com/office/drawing/2014/chart" uri="{C3380CC4-5D6E-409C-BE32-E72D297353CC}">
              <c16:uniqueId val="{00000004-7EBE-4CF5-82D9-4C4F8FB1BDDE}"/>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EBE-4CF5-82D9-4C4F8FB1BDDE}"/>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7.3090000000000002</c:v>
                </c:pt>
              </c:numCache>
            </c:numRef>
          </c:val>
          <c:extLst>
            <c:ext xmlns:c16="http://schemas.microsoft.com/office/drawing/2014/chart" uri="{C3380CC4-5D6E-409C-BE32-E72D297353CC}">
              <c16:uniqueId val="{00000006-7EBE-4CF5-82D9-4C4F8FB1BDDE}"/>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7-7EBE-4CF5-82D9-4C4F8FB1BDDE}"/>
            </c:ext>
          </c:extLst>
        </c:ser>
        <c:dLbls>
          <c:showLegendKey val="0"/>
          <c:showVal val="1"/>
          <c:showCatName val="0"/>
          <c:showSerName val="0"/>
          <c:showPercent val="0"/>
          <c:showBubbleSize val="0"/>
        </c:dLbls>
        <c:gapWidth val="0"/>
        <c:overlap val="100"/>
        <c:axId val="185115120"/>
        <c:axId val="185114728"/>
      </c:barChart>
      <c:catAx>
        <c:axId val="185115120"/>
        <c:scaling>
          <c:orientation val="minMax"/>
        </c:scaling>
        <c:delete val="1"/>
        <c:axPos val="b"/>
        <c:numFmt formatCode="General" sourceLinked="1"/>
        <c:majorTickMark val="out"/>
        <c:minorTickMark val="none"/>
        <c:tickLblPos val="nextTo"/>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out"/>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CBCDDE"/>
            </a:solidFill>
            <a:ln w="22355">
              <a:noFill/>
            </a:ln>
          </c:spPr>
          <c:invertIfNegative val="0"/>
          <c:dLbls>
            <c:delete val="1"/>
          </c:dLbls>
          <c:cat>
            <c:numRef>
              <c:f>Sheet1!$B$1</c:f>
              <c:numCache>
                <c:formatCode>General</c:formatCode>
                <c:ptCount val="1"/>
              </c:numCache>
            </c:numRef>
          </c:cat>
          <c:val>
            <c:numRef>
              <c:f>Sheet1!$B$2</c:f>
              <c:numCache>
                <c:formatCode>General</c:formatCode>
                <c:ptCount val="1"/>
                <c:pt idx="0">
                  <c:v>0</c:v>
                </c:pt>
              </c:numCache>
            </c:numRef>
          </c:val>
          <c:extLst>
            <c:ext xmlns:c16="http://schemas.microsoft.com/office/drawing/2014/chart" uri="{C3380CC4-5D6E-409C-BE32-E72D297353CC}">
              <c16:uniqueId val="{00000000-AFEA-4DD3-BD8D-82C77EB391CF}"/>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14.95</c:v>
                </c:pt>
              </c:numCache>
            </c:numRef>
          </c:val>
          <c:extLst>
            <c:ext xmlns:c16="http://schemas.microsoft.com/office/drawing/2014/chart" uri="{C3380CC4-5D6E-409C-BE32-E72D297353CC}">
              <c16:uniqueId val="{00000001-AFEA-4DD3-BD8D-82C77EB391CF}"/>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18.271999999999998</c:v>
                </c:pt>
              </c:numCache>
            </c:numRef>
          </c:val>
          <c:extLst>
            <c:ext xmlns:c16="http://schemas.microsoft.com/office/drawing/2014/chart" uri="{C3380CC4-5D6E-409C-BE32-E72D297353CC}">
              <c16:uniqueId val="{00000002-AFEA-4DD3-BD8D-82C77EB391CF}"/>
            </c:ext>
          </c:extLst>
        </c:ser>
        <c:ser>
          <c:idx val="7"/>
          <c:order val="3"/>
          <c:tx>
            <c:strRef>
              <c:f>Sheet1!$A$5</c:f>
              <c:strCache>
                <c:ptCount val="1"/>
              </c:strCache>
            </c:strRef>
          </c:tx>
          <c:spPr>
            <a:solidFill>
              <a:srgbClr val="A1C46B"/>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pt idx="0">
                  <c:v>22.923999999999999</c:v>
                </c:pt>
              </c:numCache>
            </c:numRef>
          </c:val>
          <c:extLst>
            <c:ext xmlns:c16="http://schemas.microsoft.com/office/drawing/2014/chart" uri="{C3380CC4-5D6E-409C-BE32-E72D297353CC}">
              <c16:uniqueId val="{00000003-AFEA-4DD3-BD8D-82C77EB391CF}"/>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27.574999999999999</c:v>
                </c:pt>
              </c:numCache>
            </c:numRef>
          </c:val>
          <c:extLst>
            <c:ext xmlns:c16="http://schemas.microsoft.com/office/drawing/2014/chart" uri="{C3380CC4-5D6E-409C-BE32-E72D297353CC}">
              <c16:uniqueId val="{00000004-AFEA-4DD3-BD8D-82C77EB391CF}"/>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FEA-4DD3-BD8D-82C77EB391CF}"/>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16.279</c:v>
                </c:pt>
              </c:numCache>
            </c:numRef>
          </c:val>
          <c:extLst>
            <c:ext xmlns:c16="http://schemas.microsoft.com/office/drawing/2014/chart" uri="{C3380CC4-5D6E-409C-BE32-E72D297353CC}">
              <c16:uniqueId val="{00000006-AFEA-4DD3-BD8D-82C77EB391CF}"/>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7-AFEA-4DD3-BD8D-82C77EB391CF}"/>
            </c:ext>
          </c:extLst>
        </c:ser>
        <c:dLbls>
          <c:showLegendKey val="0"/>
          <c:showVal val="1"/>
          <c:showCatName val="0"/>
          <c:showSerName val="0"/>
          <c:showPercent val="0"/>
          <c:showBubbleSize val="0"/>
        </c:dLbls>
        <c:gapWidth val="0"/>
        <c:overlap val="100"/>
        <c:axId val="185115120"/>
        <c:axId val="185114728"/>
      </c:barChart>
      <c:catAx>
        <c:axId val="185115120"/>
        <c:scaling>
          <c:orientation val="minMax"/>
        </c:scaling>
        <c:delete val="1"/>
        <c:axPos val="b"/>
        <c:numFmt formatCode="General" sourceLinked="1"/>
        <c:majorTickMark val="out"/>
        <c:minorTickMark val="none"/>
        <c:tickLblPos val="nextTo"/>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out"/>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CBCDDE"/>
            </a:solidFill>
            <a:ln w="22355">
              <a:noFill/>
            </a:ln>
          </c:spPr>
          <c:invertIfNegative val="0"/>
          <c:dLbls>
            <c:delete val="1"/>
          </c:dLbls>
          <c:cat>
            <c:numRef>
              <c:f>Sheet1!$B$1</c:f>
              <c:numCache>
                <c:formatCode>General</c:formatCode>
                <c:ptCount val="1"/>
              </c:numCache>
            </c:numRef>
          </c:cat>
          <c:val>
            <c:numRef>
              <c:f>Sheet1!$B$2</c:f>
              <c:numCache>
                <c:formatCode>General</c:formatCode>
                <c:ptCount val="1"/>
                <c:pt idx="0">
                  <c:v>0</c:v>
                </c:pt>
              </c:numCache>
            </c:numRef>
          </c:val>
          <c:extLst>
            <c:ext xmlns:c16="http://schemas.microsoft.com/office/drawing/2014/chart" uri="{C3380CC4-5D6E-409C-BE32-E72D297353CC}">
              <c16:uniqueId val="{00000000-8831-470D-9AAF-9E50600A6123}"/>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21.927</c:v>
                </c:pt>
              </c:numCache>
            </c:numRef>
          </c:val>
          <c:extLst>
            <c:ext xmlns:c16="http://schemas.microsoft.com/office/drawing/2014/chart" uri="{C3380CC4-5D6E-409C-BE32-E72D297353CC}">
              <c16:uniqueId val="{00000001-8831-470D-9AAF-9E50600A6123}"/>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18.271999999999998</c:v>
                </c:pt>
              </c:numCache>
            </c:numRef>
          </c:val>
          <c:extLst>
            <c:ext xmlns:c16="http://schemas.microsoft.com/office/drawing/2014/chart" uri="{C3380CC4-5D6E-409C-BE32-E72D297353CC}">
              <c16:uniqueId val="{00000002-8831-470D-9AAF-9E50600A6123}"/>
            </c:ext>
          </c:extLst>
        </c:ser>
        <c:ser>
          <c:idx val="7"/>
          <c:order val="3"/>
          <c:tx>
            <c:strRef>
              <c:f>Sheet1!$A$5</c:f>
              <c:strCache>
                <c:ptCount val="1"/>
              </c:strCache>
            </c:strRef>
          </c:tx>
          <c:spPr>
            <a:solidFill>
              <a:srgbClr val="A1C46B"/>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pt idx="0">
                  <c:v>27.574999999999999</c:v>
                </c:pt>
              </c:numCache>
            </c:numRef>
          </c:val>
          <c:extLst>
            <c:ext xmlns:c16="http://schemas.microsoft.com/office/drawing/2014/chart" uri="{C3380CC4-5D6E-409C-BE32-E72D297353CC}">
              <c16:uniqueId val="{00000003-8831-470D-9AAF-9E50600A6123}"/>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16.943999999999999</c:v>
                </c:pt>
              </c:numCache>
            </c:numRef>
          </c:val>
          <c:extLst>
            <c:ext xmlns:c16="http://schemas.microsoft.com/office/drawing/2014/chart" uri="{C3380CC4-5D6E-409C-BE32-E72D297353CC}">
              <c16:uniqueId val="{00000004-8831-470D-9AAF-9E50600A6123}"/>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831-470D-9AAF-9E50600A6123}"/>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15.282</c:v>
                </c:pt>
              </c:numCache>
            </c:numRef>
          </c:val>
          <c:extLst>
            <c:ext xmlns:c16="http://schemas.microsoft.com/office/drawing/2014/chart" uri="{C3380CC4-5D6E-409C-BE32-E72D297353CC}">
              <c16:uniqueId val="{00000006-8831-470D-9AAF-9E50600A6123}"/>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7-8831-470D-9AAF-9E50600A6123}"/>
            </c:ext>
          </c:extLst>
        </c:ser>
        <c:dLbls>
          <c:showLegendKey val="0"/>
          <c:showVal val="1"/>
          <c:showCatName val="0"/>
          <c:showSerName val="0"/>
          <c:showPercent val="0"/>
          <c:showBubbleSize val="0"/>
        </c:dLbls>
        <c:gapWidth val="0"/>
        <c:overlap val="100"/>
        <c:axId val="185115120"/>
        <c:axId val="185114728"/>
      </c:barChart>
      <c:catAx>
        <c:axId val="185115120"/>
        <c:scaling>
          <c:orientation val="minMax"/>
        </c:scaling>
        <c:delete val="1"/>
        <c:axPos val="b"/>
        <c:numFmt formatCode="General" sourceLinked="1"/>
        <c:majorTickMark val="out"/>
        <c:minorTickMark val="none"/>
        <c:tickLblPos val="nextTo"/>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out"/>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CBCDDE"/>
            </a:solidFill>
            <a:ln w="22355">
              <a:noFill/>
            </a:ln>
          </c:spPr>
          <c:invertIfNegative val="0"/>
          <c:dLbls>
            <c:delete val="1"/>
          </c:dLbls>
          <c:cat>
            <c:numRef>
              <c:f>Sheet1!$B$1</c:f>
              <c:numCache>
                <c:formatCode>General</c:formatCode>
                <c:ptCount val="1"/>
              </c:numCache>
            </c:numRef>
          </c:cat>
          <c:val>
            <c:numRef>
              <c:f>Sheet1!$B$2</c:f>
              <c:numCache>
                <c:formatCode>General</c:formatCode>
                <c:ptCount val="1"/>
                <c:pt idx="0">
                  <c:v>0</c:v>
                </c:pt>
              </c:numCache>
            </c:numRef>
          </c:val>
          <c:extLst>
            <c:ext xmlns:c16="http://schemas.microsoft.com/office/drawing/2014/chart" uri="{C3380CC4-5D6E-409C-BE32-E72D297353CC}">
              <c16:uniqueId val="{00000000-250F-4A00-8F55-8CB1CC0431E0}"/>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30.896999999999998</c:v>
                </c:pt>
              </c:numCache>
            </c:numRef>
          </c:val>
          <c:extLst>
            <c:ext xmlns:c16="http://schemas.microsoft.com/office/drawing/2014/chart" uri="{C3380CC4-5D6E-409C-BE32-E72D297353CC}">
              <c16:uniqueId val="{00000001-250F-4A00-8F55-8CB1CC0431E0}"/>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28.239000000000001</c:v>
                </c:pt>
              </c:numCache>
            </c:numRef>
          </c:val>
          <c:extLst>
            <c:ext xmlns:c16="http://schemas.microsoft.com/office/drawing/2014/chart" uri="{C3380CC4-5D6E-409C-BE32-E72D297353CC}">
              <c16:uniqueId val="{00000002-250F-4A00-8F55-8CB1CC0431E0}"/>
            </c:ext>
          </c:extLst>
        </c:ser>
        <c:ser>
          <c:idx val="7"/>
          <c:order val="3"/>
          <c:tx>
            <c:strRef>
              <c:f>Sheet1!$A$5</c:f>
              <c:strCache>
                <c:ptCount val="1"/>
              </c:strCache>
            </c:strRef>
          </c:tx>
          <c:spPr>
            <a:solidFill>
              <a:srgbClr val="A1C46B"/>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pt idx="0">
                  <c:v>25.248999999999999</c:v>
                </c:pt>
              </c:numCache>
            </c:numRef>
          </c:val>
          <c:extLst>
            <c:ext xmlns:c16="http://schemas.microsoft.com/office/drawing/2014/chart" uri="{C3380CC4-5D6E-409C-BE32-E72D297353CC}">
              <c16:uniqueId val="{00000003-250F-4A00-8F55-8CB1CC0431E0}"/>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7.9729999999999999</c:v>
                </c:pt>
              </c:numCache>
            </c:numRef>
          </c:val>
          <c:extLst>
            <c:ext xmlns:c16="http://schemas.microsoft.com/office/drawing/2014/chart" uri="{C3380CC4-5D6E-409C-BE32-E72D297353CC}">
              <c16:uniqueId val="{00000004-250F-4A00-8F55-8CB1CC0431E0}"/>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0F-4A00-8F55-8CB1CC0431E0}"/>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7.641</c:v>
                </c:pt>
              </c:numCache>
            </c:numRef>
          </c:val>
          <c:extLst>
            <c:ext xmlns:c16="http://schemas.microsoft.com/office/drawing/2014/chart" uri="{C3380CC4-5D6E-409C-BE32-E72D297353CC}">
              <c16:uniqueId val="{00000006-250F-4A00-8F55-8CB1CC0431E0}"/>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7-250F-4A00-8F55-8CB1CC0431E0}"/>
            </c:ext>
          </c:extLst>
        </c:ser>
        <c:dLbls>
          <c:showLegendKey val="0"/>
          <c:showVal val="1"/>
          <c:showCatName val="0"/>
          <c:showSerName val="0"/>
          <c:showPercent val="0"/>
          <c:showBubbleSize val="0"/>
        </c:dLbls>
        <c:gapWidth val="0"/>
        <c:overlap val="100"/>
        <c:axId val="185115120"/>
        <c:axId val="185114728"/>
      </c:barChart>
      <c:catAx>
        <c:axId val="185115120"/>
        <c:scaling>
          <c:orientation val="minMax"/>
        </c:scaling>
        <c:delete val="1"/>
        <c:axPos val="b"/>
        <c:numFmt formatCode="General" sourceLinked="1"/>
        <c:majorTickMark val="out"/>
        <c:minorTickMark val="none"/>
        <c:tickLblPos val="nextTo"/>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out"/>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CBCDDE"/>
            </a:solidFill>
            <a:ln w="22355">
              <a:noFill/>
            </a:ln>
          </c:spPr>
          <c:invertIfNegative val="0"/>
          <c:dLbls>
            <c:delete val="1"/>
          </c:dLbls>
          <c:cat>
            <c:numRef>
              <c:f>Sheet1!$B$1</c:f>
              <c:numCache>
                <c:formatCode>General</c:formatCode>
                <c:ptCount val="1"/>
              </c:numCache>
            </c:numRef>
          </c:cat>
          <c:val>
            <c:numRef>
              <c:f>Sheet1!$B$2</c:f>
              <c:numCache>
                <c:formatCode>General</c:formatCode>
                <c:ptCount val="1"/>
                <c:pt idx="0">
                  <c:v>0</c:v>
                </c:pt>
              </c:numCache>
            </c:numRef>
          </c:val>
          <c:extLst>
            <c:ext xmlns:c16="http://schemas.microsoft.com/office/drawing/2014/chart" uri="{C3380CC4-5D6E-409C-BE32-E72D297353CC}">
              <c16:uniqueId val="{00000000-AFEA-4DD3-BD8D-82C77EB391CF}"/>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8.9700000000000006</c:v>
                </c:pt>
              </c:numCache>
            </c:numRef>
          </c:val>
          <c:extLst>
            <c:ext xmlns:c16="http://schemas.microsoft.com/office/drawing/2014/chart" uri="{C3380CC4-5D6E-409C-BE32-E72D297353CC}">
              <c16:uniqueId val="{00000001-AFEA-4DD3-BD8D-82C77EB391CF}"/>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8.6379999999999999</c:v>
                </c:pt>
              </c:numCache>
            </c:numRef>
          </c:val>
          <c:extLst>
            <c:ext xmlns:c16="http://schemas.microsoft.com/office/drawing/2014/chart" uri="{C3380CC4-5D6E-409C-BE32-E72D297353CC}">
              <c16:uniqueId val="{00000002-AFEA-4DD3-BD8D-82C77EB391CF}"/>
            </c:ext>
          </c:extLst>
        </c:ser>
        <c:ser>
          <c:idx val="7"/>
          <c:order val="3"/>
          <c:tx>
            <c:strRef>
              <c:f>Sheet1!$A$5</c:f>
              <c:strCache>
                <c:ptCount val="1"/>
              </c:strCache>
            </c:strRef>
          </c:tx>
          <c:spPr>
            <a:solidFill>
              <a:srgbClr val="A1C46B"/>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numCache>
            </c:numRef>
          </c:val>
          <c:extLst>
            <c:ext xmlns:c16="http://schemas.microsoft.com/office/drawing/2014/chart" uri="{C3380CC4-5D6E-409C-BE32-E72D297353CC}">
              <c16:uniqueId val="{00000003-AFEA-4DD3-BD8D-82C77EB391CF}"/>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32.558</c:v>
                </c:pt>
              </c:numCache>
            </c:numRef>
          </c:val>
          <c:extLst>
            <c:ext xmlns:c16="http://schemas.microsoft.com/office/drawing/2014/chart" uri="{C3380CC4-5D6E-409C-BE32-E72D297353CC}">
              <c16:uniqueId val="{00000004-AFEA-4DD3-BD8D-82C77EB391CF}"/>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FEA-4DD3-BD8D-82C77EB391CF}"/>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49.834000000000003</c:v>
                </c:pt>
              </c:numCache>
            </c:numRef>
          </c:val>
          <c:extLst>
            <c:ext xmlns:c16="http://schemas.microsoft.com/office/drawing/2014/chart" uri="{C3380CC4-5D6E-409C-BE32-E72D297353CC}">
              <c16:uniqueId val="{00000006-AFEA-4DD3-BD8D-82C77EB391CF}"/>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7-AFEA-4DD3-BD8D-82C77EB391CF}"/>
            </c:ext>
          </c:extLst>
        </c:ser>
        <c:dLbls>
          <c:showLegendKey val="0"/>
          <c:showVal val="1"/>
          <c:showCatName val="0"/>
          <c:showSerName val="0"/>
          <c:showPercent val="0"/>
          <c:showBubbleSize val="0"/>
        </c:dLbls>
        <c:gapWidth val="0"/>
        <c:overlap val="100"/>
        <c:axId val="185115120"/>
        <c:axId val="185114728"/>
      </c:barChart>
      <c:catAx>
        <c:axId val="185115120"/>
        <c:scaling>
          <c:orientation val="minMax"/>
        </c:scaling>
        <c:delete val="1"/>
        <c:axPos val="b"/>
        <c:numFmt formatCode="General" sourceLinked="1"/>
        <c:majorTickMark val="out"/>
        <c:minorTickMark val="none"/>
        <c:tickLblPos val="nextTo"/>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out"/>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CBCDDE"/>
            </a:solidFill>
            <a:ln w="22355">
              <a:noFill/>
            </a:ln>
          </c:spPr>
          <c:invertIfNegative val="0"/>
          <c:dLbls>
            <c:delete val="1"/>
          </c:dLbls>
          <c:cat>
            <c:numRef>
              <c:f>Sheet1!$B$1</c:f>
              <c:numCache>
                <c:formatCode>General</c:formatCode>
                <c:ptCount val="1"/>
              </c:numCache>
            </c:numRef>
          </c:cat>
          <c:val>
            <c:numRef>
              <c:f>Sheet1!$B$2</c:f>
              <c:numCache>
                <c:formatCode>General</c:formatCode>
                <c:ptCount val="1"/>
                <c:pt idx="0">
                  <c:v>0</c:v>
                </c:pt>
              </c:numCache>
            </c:numRef>
          </c:val>
          <c:extLst>
            <c:ext xmlns:c16="http://schemas.microsoft.com/office/drawing/2014/chart" uri="{C3380CC4-5D6E-409C-BE32-E72D297353CC}">
              <c16:uniqueId val="{00000000-8831-470D-9AAF-9E50600A6123}"/>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8.9700000000000006</c:v>
                </c:pt>
              </c:numCache>
            </c:numRef>
          </c:val>
          <c:extLst>
            <c:ext xmlns:c16="http://schemas.microsoft.com/office/drawing/2014/chart" uri="{C3380CC4-5D6E-409C-BE32-E72D297353CC}">
              <c16:uniqueId val="{00000001-8831-470D-9AAF-9E50600A6123}"/>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7.641</c:v>
                </c:pt>
              </c:numCache>
            </c:numRef>
          </c:val>
          <c:extLst>
            <c:ext xmlns:c16="http://schemas.microsoft.com/office/drawing/2014/chart" uri="{C3380CC4-5D6E-409C-BE32-E72D297353CC}">
              <c16:uniqueId val="{00000002-8831-470D-9AAF-9E50600A6123}"/>
            </c:ext>
          </c:extLst>
        </c:ser>
        <c:ser>
          <c:idx val="7"/>
          <c:order val="3"/>
          <c:tx>
            <c:strRef>
              <c:f>Sheet1!$A$5</c:f>
              <c:strCache>
                <c:ptCount val="1"/>
              </c:strCache>
            </c:strRef>
          </c:tx>
          <c:spPr>
            <a:solidFill>
              <a:srgbClr val="A1C46B"/>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numCache>
            </c:numRef>
          </c:val>
          <c:extLst>
            <c:ext xmlns:c16="http://schemas.microsoft.com/office/drawing/2014/chart" uri="{C3380CC4-5D6E-409C-BE32-E72D297353CC}">
              <c16:uniqueId val="{00000003-8831-470D-9AAF-9E50600A6123}"/>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37.209000000000003</c:v>
                </c:pt>
              </c:numCache>
            </c:numRef>
          </c:val>
          <c:extLst>
            <c:ext xmlns:c16="http://schemas.microsoft.com/office/drawing/2014/chart" uri="{C3380CC4-5D6E-409C-BE32-E72D297353CC}">
              <c16:uniqueId val="{00000004-8831-470D-9AAF-9E50600A6123}"/>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831-470D-9AAF-9E50600A6123}"/>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46.179000000000002</c:v>
                </c:pt>
              </c:numCache>
            </c:numRef>
          </c:val>
          <c:extLst>
            <c:ext xmlns:c16="http://schemas.microsoft.com/office/drawing/2014/chart" uri="{C3380CC4-5D6E-409C-BE32-E72D297353CC}">
              <c16:uniqueId val="{00000006-8831-470D-9AAF-9E50600A6123}"/>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7-8831-470D-9AAF-9E50600A6123}"/>
            </c:ext>
          </c:extLst>
        </c:ser>
        <c:dLbls>
          <c:showLegendKey val="0"/>
          <c:showVal val="1"/>
          <c:showCatName val="0"/>
          <c:showSerName val="0"/>
          <c:showPercent val="0"/>
          <c:showBubbleSize val="0"/>
        </c:dLbls>
        <c:gapWidth val="0"/>
        <c:overlap val="100"/>
        <c:axId val="185115120"/>
        <c:axId val="185114728"/>
      </c:barChart>
      <c:catAx>
        <c:axId val="185115120"/>
        <c:scaling>
          <c:orientation val="minMax"/>
        </c:scaling>
        <c:delete val="1"/>
        <c:axPos val="b"/>
        <c:numFmt formatCode="General" sourceLinked="1"/>
        <c:majorTickMark val="out"/>
        <c:minorTickMark val="none"/>
        <c:tickLblPos val="nextTo"/>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out"/>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41106532945199E-2"/>
          <c:y val="0.22590488091117097"/>
          <c:w val="0.22062502516951418"/>
          <c:h val="0.75845931729721972"/>
        </c:manualLayout>
      </c:layout>
      <c:barChart>
        <c:barDir val="col"/>
        <c:grouping val="stacked"/>
        <c:varyColors val="0"/>
        <c:ser>
          <c:idx val="6"/>
          <c:order val="0"/>
          <c:tx>
            <c:strRef>
              <c:f>Sheet1!$A$2</c:f>
              <c:strCache>
                <c:ptCount val="1"/>
                <c:pt idx="0">
                  <c:v>n </c:v>
                </c:pt>
              </c:strCache>
            </c:strRef>
          </c:tx>
          <c:spPr>
            <a:solidFill>
              <a:srgbClr val="CBCDDE"/>
            </a:solidFill>
            <a:ln w="22355">
              <a:noFill/>
            </a:ln>
          </c:spPr>
          <c:invertIfNegative val="0"/>
          <c:dLbls>
            <c:delete val="1"/>
          </c:dLbls>
          <c:cat>
            <c:numRef>
              <c:f>Sheet1!$B$1</c:f>
              <c:numCache>
                <c:formatCode>General</c:formatCode>
                <c:ptCount val="1"/>
              </c:numCache>
            </c:numRef>
          </c:cat>
          <c:val>
            <c:numRef>
              <c:f>Sheet1!$B$2</c:f>
              <c:numCache>
                <c:formatCode>General</c:formatCode>
                <c:ptCount val="1"/>
                <c:pt idx="0">
                  <c:v>0</c:v>
                </c:pt>
              </c:numCache>
            </c:numRef>
          </c:val>
          <c:extLst>
            <c:ext xmlns:c16="http://schemas.microsoft.com/office/drawing/2014/chart" uri="{C3380CC4-5D6E-409C-BE32-E72D297353CC}">
              <c16:uniqueId val="{00000000-7EBE-4CF5-82D9-4C4F8FB1BDDE}"/>
            </c:ext>
          </c:extLst>
        </c:ser>
        <c:ser>
          <c:idx val="2"/>
          <c:order val="1"/>
          <c:tx>
            <c:strRef>
              <c:f>Sheet1!$A$3</c:f>
              <c:strCache>
                <c:ptCount val="1"/>
                <c:pt idx="0">
                  <c:v>n </c:v>
                </c:pt>
              </c:strCache>
            </c:strRef>
          </c:tx>
          <c:spPr>
            <a:solidFill>
              <a:srgbClr val="ED6737"/>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Sheet1!$B$3</c:f>
              <c:numCache>
                <c:formatCode>General</c:formatCode>
                <c:ptCount val="1"/>
                <c:pt idx="0">
                  <c:v>7.641</c:v>
                </c:pt>
              </c:numCache>
            </c:numRef>
          </c:val>
          <c:extLst>
            <c:ext xmlns:c16="http://schemas.microsoft.com/office/drawing/2014/chart" uri="{C3380CC4-5D6E-409C-BE32-E72D297353CC}">
              <c16:uniqueId val="{00000001-7EBE-4CF5-82D9-4C4F8FB1BDDE}"/>
            </c:ext>
          </c:extLst>
        </c:ser>
        <c:ser>
          <c:idx val="1"/>
          <c:order val="2"/>
          <c:tx>
            <c:strRef>
              <c:f>Sheet1!$A$4</c:f>
              <c:strCache>
                <c:ptCount val="1"/>
                <c:pt idx="0">
                  <c:v>n </c:v>
                </c:pt>
              </c:strCache>
            </c:strRef>
          </c:tx>
          <c:spPr>
            <a:solidFill>
              <a:srgbClr val="FBB040"/>
            </a:solidFill>
            <a:ln w="22355">
              <a:noFill/>
            </a:ln>
          </c:spPr>
          <c:invertIfNegative val="0"/>
          <c:dLbls>
            <c:numFmt formatCode="0" sourceLinked="0"/>
            <c:spPr>
              <a:noFill/>
              <a:ln w="22355">
                <a:noFill/>
              </a:ln>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Sheet1!$B$4</c:f>
              <c:numCache>
                <c:formatCode>General</c:formatCode>
                <c:ptCount val="1"/>
                <c:pt idx="0">
                  <c:v>11.628</c:v>
                </c:pt>
              </c:numCache>
            </c:numRef>
          </c:val>
          <c:extLst>
            <c:ext xmlns:c16="http://schemas.microsoft.com/office/drawing/2014/chart" uri="{C3380CC4-5D6E-409C-BE32-E72D297353CC}">
              <c16:uniqueId val="{00000002-7EBE-4CF5-82D9-4C4F8FB1BDDE}"/>
            </c:ext>
          </c:extLst>
        </c:ser>
        <c:ser>
          <c:idx val="7"/>
          <c:order val="3"/>
          <c:tx>
            <c:strRef>
              <c:f>Sheet1!$A$5</c:f>
              <c:strCache>
                <c:ptCount val="1"/>
              </c:strCache>
            </c:strRef>
          </c:tx>
          <c:spPr>
            <a:solidFill>
              <a:srgbClr val="A1C46B"/>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Sheet1!$B$5</c:f>
              <c:numCache>
                <c:formatCode>General</c:formatCode>
                <c:ptCount val="1"/>
              </c:numCache>
            </c:numRef>
          </c:val>
          <c:extLst>
            <c:ext xmlns:c16="http://schemas.microsoft.com/office/drawing/2014/chart" uri="{C3380CC4-5D6E-409C-BE32-E72D297353CC}">
              <c16:uniqueId val="{00000003-7EBE-4CF5-82D9-4C4F8FB1BDDE}"/>
            </c:ext>
          </c:extLst>
        </c:ser>
        <c:ser>
          <c:idx val="8"/>
          <c:order val="4"/>
          <c:tx>
            <c:strRef>
              <c:f>Sheet1!$A$6</c:f>
              <c:strCache>
                <c:ptCount val="1"/>
                <c:pt idx="0">
                  <c:v>n </c:v>
                </c:pt>
              </c:strCache>
            </c:strRef>
          </c:tx>
          <c:spPr>
            <a:solidFill>
              <a:srgbClr val="008BCA"/>
            </a:solidFill>
            <a:ln w="22355">
              <a:noFill/>
            </a:ln>
          </c:spPr>
          <c:invertIfNegative val="0"/>
          <c:dLbls>
            <c:numFmt formatCode="0" sourceLinked="0"/>
            <c:spPr>
              <a:noFill/>
              <a:ln w="22355">
                <a:noFill/>
              </a:ln>
            </c:spPr>
            <c:txPr>
              <a:bodyPr/>
              <a:lstStyle/>
              <a:p>
                <a:pPr>
                  <a:defRPr>
                    <a:solidFill>
                      <a:schemeClr val="bg1"/>
                    </a:solidFill>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c:f>
              <c:numCache>
                <c:formatCode>General</c:formatCode>
                <c:ptCount val="1"/>
              </c:numCache>
            </c:numRef>
          </c:cat>
          <c:val>
            <c:numRef>
              <c:f>Sheet1!$B$6</c:f>
              <c:numCache>
                <c:formatCode>General</c:formatCode>
                <c:ptCount val="1"/>
                <c:pt idx="0">
                  <c:v>37.542000000000002</c:v>
                </c:pt>
              </c:numCache>
            </c:numRef>
          </c:val>
          <c:extLst>
            <c:ext xmlns:c16="http://schemas.microsoft.com/office/drawing/2014/chart" uri="{C3380CC4-5D6E-409C-BE32-E72D297353CC}">
              <c16:uniqueId val="{00000004-7EBE-4CF5-82D9-4C4F8FB1BDDE}"/>
            </c:ext>
          </c:extLst>
        </c:ser>
        <c:ser>
          <c:idx val="5"/>
          <c:order val="5"/>
          <c:tx>
            <c:strRef>
              <c:f>Sheet1!$A$7</c:f>
              <c:strCache>
                <c:ptCount val="1"/>
                <c:pt idx="0">
                  <c:v>n </c:v>
                </c:pt>
              </c:strCache>
            </c:strRef>
          </c:tx>
          <c:spPr>
            <a:solidFill>
              <a:srgbClr val="281051"/>
            </a:solidFill>
            <a:ln w="22355">
              <a:noFill/>
            </a:ln>
          </c:spPr>
          <c:invertIfNegative val="0"/>
          <c:dLbls>
            <c:dLbl>
              <c:idx val="0"/>
              <c:layout>
                <c:manualLayout>
                  <c:x val="-1.8385048452113934E-17"/>
                  <c:y val="8.57811062047774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EBE-4CF5-82D9-4C4F8FB1BDDE}"/>
                </c:ext>
              </c:extLst>
            </c:dLbl>
            <c:numFmt formatCode="#,##0" sourceLinked="0"/>
            <c:spPr>
              <a:noFill/>
              <a:ln>
                <a:noFill/>
              </a:ln>
              <a:effectLst/>
            </c:spPr>
            <c:txPr>
              <a:bodyPr wrap="square" lIns="38100" tIns="19050" rIns="38100" bIns="19050" anchor="ctr" anchorCtr="0">
                <a:spAutoFit/>
              </a:bodyPr>
              <a:lstStyle/>
              <a:p>
                <a:pPr algn="ctr">
                  <a:defRPr lang="cs-CZ" sz="1100" b="0" i="0" u="none" strike="noStrike" kern="1200" baseline="0">
                    <a:solidFill>
                      <a:schemeClr val="bg1"/>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Sheet1!$B$7</c:f>
              <c:numCache>
                <c:formatCode>General</c:formatCode>
                <c:ptCount val="1"/>
                <c:pt idx="0">
                  <c:v>43.189</c:v>
                </c:pt>
              </c:numCache>
            </c:numRef>
          </c:val>
          <c:extLst>
            <c:ext xmlns:c16="http://schemas.microsoft.com/office/drawing/2014/chart" uri="{C3380CC4-5D6E-409C-BE32-E72D297353CC}">
              <c16:uniqueId val="{00000006-7EBE-4CF5-82D9-4C4F8FB1BDDE}"/>
            </c:ext>
          </c:extLst>
        </c:ser>
        <c:ser>
          <c:idx val="0"/>
          <c:order val="6"/>
          <c:tx>
            <c:strRef>
              <c:f>Sheet1!$A$8</c:f>
              <c:strCache>
                <c:ptCount val="1"/>
                <c:pt idx="0">
                  <c:v>box</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c:f>
              <c:numCache>
                <c:formatCode>General</c:formatCode>
                <c:ptCount val="1"/>
              </c:numCache>
            </c:numRef>
          </c:cat>
          <c:val>
            <c:numRef>
              <c:f>Sheet1!$B$8</c:f>
              <c:numCache>
                <c:formatCode>0</c:formatCode>
                <c:ptCount val="1"/>
              </c:numCache>
            </c:numRef>
          </c:val>
          <c:extLst>
            <c:ext xmlns:c16="http://schemas.microsoft.com/office/drawing/2014/chart" uri="{C3380CC4-5D6E-409C-BE32-E72D297353CC}">
              <c16:uniqueId val="{00000007-7EBE-4CF5-82D9-4C4F8FB1BDDE}"/>
            </c:ext>
          </c:extLst>
        </c:ser>
        <c:dLbls>
          <c:showLegendKey val="0"/>
          <c:showVal val="1"/>
          <c:showCatName val="0"/>
          <c:showSerName val="0"/>
          <c:showPercent val="0"/>
          <c:showBubbleSize val="0"/>
        </c:dLbls>
        <c:gapWidth val="0"/>
        <c:overlap val="100"/>
        <c:axId val="185115120"/>
        <c:axId val="185114728"/>
      </c:barChart>
      <c:catAx>
        <c:axId val="185115120"/>
        <c:scaling>
          <c:orientation val="minMax"/>
        </c:scaling>
        <c:delete val="1"/>
        <c:axPos val="b"/>
        <c:numFmt formatCode="General" sourceLinked="1"/>
        <c:majorTickMark val="out"/>
        <c:minorTickMark val="none"/>
        <c:tickLblPos val="nextTo"/>
        <c:crossAx val="185114728"/>
        <c:crosses val="autoZero"/>
        <c:auto val="0"/>
        <c:lblAlgn val="ctr"/>
        <c:lblOffset val="100"/>
        <c:tickLblSkip val="1"/>
        <c:tickMarkSkip val="1"/>
        <c:noMultiLvlLbl val="0"/>
      </c:catAx>
      <c:valAx>
        <c:axId val="185114728"/>
        <c:scaling>
          <c:orientation val="minMax"/>
          <c:max val="100"/>
          <c:min val="0"/>
        </c:scaling>
        <c:delete val="1"/>
        <c:axPos val="l"/>
        <c:numFmt formatCode="#,##0&quot;%&quot;;\-#,##0" sourceLinked="0"/>
        <c:majorTickMark val="out"/>
        <c:minorTickMark val="none"/>
        <c:tickLblPos val="nextTo"/>
        <c:crossAx val="185115120"/>
        <c:crosses val="autoZero"/>
        <c:crossBetween val="between"/>
        <c:majorUnit val="20"/>
      </c:valAx>
      <c:spPr>
        <a:noFill/>
        <a:ln w="22355">
          <a:noFill/>
        </a:ln>
      </c:spPr>
    </c:plotArea>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321234131447915"/>
          <c:y val="3.6520654859491547E-2"/>
          <c:w val="0.51678765868552223"/>
          <c:h val="0.88168041711984302"/>
        </c:manualLayout>
      </c:layout>
      <c:barChart>
        <c:barDir val="bar"/>
        <c:grouping val="clustered"/>
        <c:varyColors val="0"/>
        <c:ser>
          <c:idx val="0"/>
          <c:order val="0"/>
          <c:tx>
            <c:strRef>
              <c:f>Sheet1!$A$2</c:f>
              <c:strCache>
                <c:ptCount val="1"/>
                <c:pt idx="0">
                  <c:v>Total (n=500)</c:v>
                </c:pt>
              </c:strCache>
            </c:strRef>
          </c:tx>
          <c:spPr>
            <a:solidFill>
              <a:srgbClr val="404040"/>
            </a:solidFill>
            <a:ln>
              <a:noFill/>
            </a:ln>
            <a:effectLst/>
          </c:spPr>
          <c:invertIfNegative val="0"/>
          <c:dPt>
            <c:idx val="1"/>
            <c:invertIfNegative val="0"/>
            <c:bubble3D val="0"/>
            <c:extLst>
              <c:ext xmlns:c16="http://schemas.microsoft.com/office/drawing/2014/chart" uri="{C3380CC4-5D6E-409C-BE32-E72D297353CC}">
                <c16:uniqueId val="{00000000-E1DD-4A55-AAC2-990310113FEC}"/>
              </c:ext>
            </c:extLst>
          </c:dPt>
          <c:dPt>
            <c:idx val="2"/>
            <c:invertIfNegative val="0"/>
            <c:bubble3D val="0"/>
            <c:extLst>
              <c:ext xmlns:c16="http://schemas.microsoft.com/office/drawing/2014/chart" uri="{C3380CC4-5D6E-409C-BE32-E72D297353CC}">
                <c16:uniqueId val="{00000001-E1DD-4A55-AAC2-990310113FEC}"/>
              </c:ext>
            </c:extLst>
          </c:dPt>
          <c:dPt>
            <c:idx val="3"/>
            <c:invertIfNegative val="0"/>
            <c:bubble3D val="0"/>
            <c:extLst>
              <c:ext xmlns:c16="http://schemas.microsoft.com/office/drawing/2014/chart" uri="{C3380CC4-5D6E-409C-BE32-E72D297353CC}">
                <c16:uniqueId val="{00000002-E1DD-4A55-AAC2-990310113FEC}"/>
              </c:ext>
            </c:extLst>
          </c:dPt>
          <c:dPt>
            <c:idx val="4"/>
            <c:invertIfNegative val="0"/>
            <c:bubble3D val="0"/>
            <c:extLst>
              <c:ext xmlns:c16="http://schemas.microsoft.com/office/drawing/2014/chart" uri="{C3380CC4-5D6E-409C-BE32-E72D297353CC}">
                <c16:uniqueId val="{00000003-E1DD-4A55-AAC2-990310113FEC}"/>
              </c:ext>
            </c:extLst>
          </c:dPt>
          <c:dPt>
            <c:idx val="5"/>
            <c:invertIfNegative val="0"/>
            <c:bubble3D val="0"/>
            <c:extLst>
              <c:ext xmlns:c16="http://schemas.microsoft.com/office/drawing/2014/chart" uri="{C3380CC4-5D6E-409C-BE32-E72D297353CC}">
                <c16:uniqueId val="{00000004-E1DD-4A55-AAC2-990310113FEC}"/>
              </c:ext>
            </c:extLst>
          </c:dPt>
          <c:dPt>
            <c:idx val="6"/>
            <c:invertIfNegative val="0"/>
            <c:bubble3D val="0"/>
            <c:extLst>
              <c:ext xmlns:c16="http://schemas.microsoft.com/office/drawing/2014/chart" uri="{C3380CC4-5D6E-409C-BE32-E72D297353CC}">
                <c16:uniqueId val="{00000005-E1DD-4A55-AAC2-990310113FEC}"/>
              </c:ext>
            </c:extLst>
          </c:dPt>
          <c:dPt>
            <c:idx val="7"/>
            <c:invertIfNegative val="0"/>
            <c:bubble3D val="0"/>
            <c:extLst>
              <c:ext xmlns:c16="http://schemas.microsoft.com/office/drawing/2014/chart" uri="{C3380CC4-5D6E-409C-BE32-E72D297353CC}">
                <c16:uniqueId val="{00000006-E1DD-4A55-AAC2-990310113FEC}"/>
              </c:ext>
            </c:extLst>
          </c:dPt>
          <c:dPt>
            <c:idx val="8"/>
            <c:invertIfNegative val="0"/>
            <c:bubble3D val="0"/>
            <c:extLst>
              <c:ext xmlns:c16="http://schemas.microsoft.com/office/drawing/2014/chart" uri="{C3380CC4-5D6E-409C-BE32-E72D297353CC}">
                <c16:uniqueId val="{00000007-E1DD-4A55-AAC2-990310113FEC}"/>
              </c:ext>
            </c:extLst>
          </c:dPt>
          <c:dPt>
            <c:idx val="9"/>
            <c:invertIfNegative val="0"/>
            <c:bubble3D val="0"/>
            <c:extLst>
              <c:ext xmlns:c16="http://schemas.microsoft.com/office/drawing/2014/chart" uri="{C3380CC4-5D6E-409C-BE32-E72D297353CC}">
                <c16:uniqueId val="{00000008-E1DD-4A55-AAC2-990310113FEC}"/>
              </c:ext>
            </c:extLst>
          </c:dPt>
          <c:dLbls>
            <c:numFmt formatCode="#,##0" sourceLinked="0"/>
            <c:spPr>
              <a:noFill/>
              <a:ln>
                <a:noFill/>
              </a:ln>
              <a:effectLst/>
            </c:spPr>
            <c:txPr>
              <a:bodyPr/>
              <a:lstStyle/>
              <a:p>
                <a:pPr>
                  <a:defRPr sz="1100">
                    <a:solidFill>
                      <a:srgbClr val="404040"/>
                    </a:solidFill>
                    <a:latin typeface="Arial" pitchFamily="34" charset="0"/>
                    <a:cs typeface="Arial" pitchFamily="34" charset="0"/>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Do 1 milionu Kč</c:v>
                </c:pt>
                <c:pt idx="1">
                  <c:v>Více než 1 milion Kč</c:v>
                </c:pt>
                <c:pt idx="2">
                  <c:v>Neuvedeno</c:v>
                </c:pt>
              </c:strCache>
            </c:strRef>
          </c:cat>
          <c:val>
            <c:numRef>
              <c:f>Sheet1!$B$2:$D$2</c:f>
              <c:numCache>
                <c:formatCode>General</c:formatCode>
                <c:ptCount val="3"/>
                <c:pt idx="0">
                  <c:v>27.2</c:v>
                </c:pt>
                <c:pt idx="1">
                  <c:v>47.508000000000003</c:v>
                </c:pt>
                <c:pt idx="2">
                  <c:v>25.248999999999999</c:v>
                </c:pt>
              </c:numCache>
            </c:numRef>
          </c:val>
          <c:extLst>
            <c:ext xmlns:c16="http://schemas.microsoft.com/office/drawing/2014/chart" uri="{C3380CC4-5D6E-409C-BE32-E72D297353CC}">
              <c16:uniqueId val="{00000009-E1DD-4A55-AAC2-990310113FEC}"/>
            </c:ext>
          </c:extLst>
        </c:ser>
        <c:dLbls>
          <c:showLegendKey val="0"/>
          <c:showVal val="0"/>
          <c:showCatName val="0"/>
          <c:showSerName val="0"/>
          <c:showPercent val="0"/>
          <c:showBubbleSize val="0"/>
        </c:dLbls>
        <c:gapWidth val="80"/>
        <c:axId val="188359144"/>
        <c:axId val="188359536"/>
      </c:barChart>
      <c:catAx>
        <c:axId val="188359144"/>
        <c:scaling>
          <c:orientation val="maxMin"/>
        </c:scaling>
        <c:delete val="0"/>
        <c:axPos val="l"/>
        <c:numFmt formatCode="General" sourceLinked="0"/>
        <c:majorTickMark val="out"/>
        <c:minorTickMark val="none"/>
        <c:tickLblPos val="nextTo"/>
        <c:spPr>
          <a:ln>
            <a:solidFill>
              <a:srgbClr val="003399"/>
            </a:solidFill>
          </a:ln>
        </c:spPr>
        <c:txPr>
          <a:bodyPr/>
          <a:lstStyle/>
          <a:p>
            <a:pPr>
              <a:defRPr sz="1100">
                <a:solidFill>
                  <a:srgbClr val="404040"/>
                </a:solidFill>
                <a:latin typeface="+mn-lt"/>
                <a:cs typeface="Arial" pitchFamily="34" charset="0"/>
              </a:defRPr>
            </a:pPr>
            <a:endParaRPr lang="cs-CZ"/>
          </a:p>
        </c:txPr>
        <c:crossAx val="188359536"/>
        <c:crosses val="autoZero"/>
        <c:auto val="1"/>
        <c:lblAlgn val="ctr"/>
        <c:lblOffset val="0"/>
        <c:noMultiLvlLbl val="0"/>
      </c:catAx>
      <c:valAx>
        <c:axId val="188359536"/>
        <c:scaling>
          <c:orientation val="minMax"/>
          <c:max val="100"/>
          <c:min val="0"/>
        </c:scaling>
        <c:delete val="1"/>
        <c:axPos val="t"/>
        <c:numFmt formatCode="#,##0&quot;%&quot;;\-#,##0" sourceLinked="0"/>
        <c:majorTickMark val="in"/>
        <c:minorTickMark val="none"/>
        <c:tickLblPos val="none"/>
        <c:crossAx val="188359144"/>
        <c:crosses val="autoZero"/>
        <c:crossBetween val="between"/>
        <c:majorUnit val="20"/>
      </c:valAx>
      <c:spPr>
        <a:noFill/>
        <a:ln w="25400">
          <a:noFill/>
        </a:ln>
      </c:spPr>
    </c:plotArea>
    <c:plotVisOnly val="1"/>
    <c:dispBlanksAs val="gap"/>
    <c:showDLblsOverMax val="0"/>
  </c:chart>
  <c:spPr>
    <a:ln>
      <a:noFill/>
    </a:ln>
  </c:spPr>
  <c:txPr>
    <a:bodyPr/>
    <a:lstStyle/>
    <a:p>
      <a:pPr>
        <a:defRPr sz="1200">
          <a:solidFill>
            <a:schemeClr val="tx1">
              <a:lumMod val="65000"/>
              <a:lumOff val="35000"/>
            </a:schemeClr>
          </a:solidFill>
        </a:defRPr>
      </a:pPr>
      <a:endParaRPr lang="cs-CZ"/>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321234131447915"/>
          <c:y val="3.6520654859491547E-2"/>
          <c:w val="0.51678765868552223"/>
          <c:h val="0.88168041711984302"/>
        </c:manualLayout>
      </c:layout>
      <c:barChart>
        <c:barDir val="bar"/>
        <c:grouping val="clustered"/>
        <c:varyColors val="0"/>
        <c:ser>
          <c:idx val="0"/>
          <c:order val="0"/>
          <c:tx>
            <c:strRef>
              <c:f>Sheet1!$A$2</c:f>
              <c:strCache>
                <c:ptCount val="1"/>
                <c:pt idx="0">
                  <c:v>Total (n=500)</c:v>
                </c:pt>
              </c:strCache>
            </c:strRef>
          </c:tx>
          <c:spPr>
            <a:solidFill>
              <a:srgbClr val="404040"/>
            </a:solidFill>
            <a:ln>
              <a:noFill/>
            </a:ln>
            <a:effectLst/>
          </c:spPr>
          <c:invertIfNegative val="0"/>
          <c:dPt>
            <c:idx val="1"/>
            <c:invertIfNegative val="0"/>
            <c:bubble3D val="0"/>
            <c:extLst>
              <c:ext xmlns:c16="http://schemas.microsoft.com/office/drawing/2014/chart" uri="{C3380CC4-5D6E-409C-BE32-E72D297353CC}">
                <c16:uniqueId val="{00000000-06FB-42FB-A0BE-620005D4510E}"/>
              </c:ext>
            </c:extLst>
          </c:dPt>
          <c:dPt>
            <c:idx val="2"/>
            <c:invertIfNegative val="0"/>
            <c:bubble3D val="0"/>
            <c:extLst>
              <c:ext xmlns:c16="http://schemas.microsoft.com/office/drawing/2014/chart" uri="{C3380CC4-5D6E-409C-BE32-E72D297353CC}">
                <c16:uniqueId val="{00000001-06FB-42FB-A0BE-620005D4510E}"/>
              </c:ext>
            </c:extLst>
          </c:dPt>
          <c:dPt>
            <c:idx val="3"/>
            <c:invertIfNegative val="0"/>
            <c:bubble3D val="0"/>
            <c:extLst>
              <c:ext xmlns:c16="http://schemas.microsoft.com/office/drawing/2014/chart" uri="{C3380CC4-5D6E-409C-BE32-E72D297353CC}">
                <c16:uniqueId val="{00000002-06FB-42FB-A0BE-620005D4510E}"/>
              </c:ext>
            </c:extLst>
          </c:dPt>
          <c:dPt>
            <c:idx val="4"/>
            <c:invertIfNegative val="0"/>
            <c:bubble3D val="0"/>
            <c:extLst>
              <c:ext xmlns:c16="http://schemas.microsoft.com/office/drawing/2014/chart" uri="{C3380CC4-5D6E-409C-BE32-E72D297353CC}">
                <c16:uniqueId val="{00000003-06FB-42FB-A0BE-620005D4510E}"/>
              </c:ext>
            </c:extLst>
          </c:dPt>
          <c:dPt>
            <c:idx val="5"/>
            <c:invertIfNegative val="0"/>
            <c:bubble3D val="0"/>
            <c:extLst>
              <c:ext xmlns:c16="http://schemas.microsoft.com/office/drawing/2014/chart" uri="{C3380CC4-5D6E-409C-BE32-E72D297353CC}">
                <c16:uniqueId val="{00000004-06FB-42FB-A0BE-620005D4510E}"/>
              </c:ext>
            </c:extLst>
          </c:dPt>
          <c:dPt>
            <c:idx val="6"/>
            <c:invertIfNegative val="0"/>
            <c:bubble3D val="0"/>
            <c:extLst>
              <c:ext xmlns:c16="http://schemas.microsoft.com/office/drawing/2014/chart" uri="{C3380CC4-5D6E-409C-BE32-E72D297353CC}">
                <c16:uniqueId val="{00000005-06FB-42FB-A0BE-620005D4510E}"/>
              </c:ext>
            </c:extLst>
          </c:dPt>
          <c:dPt>
            <c:idx val="7"/>
            <c:invertIfNegative val="0"/>
            <c:bubble3D val="0"/>
            <c:extLst>
              <c:ext xmlns:c16="http://schemas.microsoft.com/office/drawing/2014/chart" uri="{C3380CC4-5D6E-409C-BE32-E72D297353CC}">
                <c16:uniqueId val="{00000006-06FB-42FB-A0BE-620005D4510E}"/>
              </c:ext>
            </c:extLst>
          </c:dPt>
          <c:dPt>
            <c:idx val="8"/>
            <c:invertIfNegative val="0"/>
            <c:bubble3D val="0"/>
            <c:extLst>
              <c:ext xmlns:c16="http://schemas.microsoft.com/office/drawing/2014/chart" uri="{C3380CC4-5D6E-409C-BE32-E72D297353CC}">
                <c16:uniqueId val="{00000007-06FB-42FB-A0BE-620005D4510E}"/>
              </c:ext>
            </c:extLst>
          </c:dPt>
          <c:dPt>
            <c:idx val="9"/>
            <c:invertIfNegative val="0"/>
            <c:bubble3D val="0"/>
            <c:extLst>
              <c:ext xmlns:c16="http://schemas.microsoft.com/office/drawing/2014/chart" uri="{C3380CC4-5D6E-409C-BE32-E72D297353CC}">
                <c16:uniqueId val="{00000008-06FB-42FB-A0BE-620005D4510E}"/>
              </c:ext>
            </c:extLst>
          </c:dPt>
          <c:dLbls>
            <c:numFmt formatCode="#,##0" sourceLinked="0"/>
            <c:spPr>
              <a:noFill/>
              <a:ln>
                <a:noFill/>
              </a:ln>
              <a:effectLst/>
            </c:spPr>
            <c:txPr>
              <a:bodyPr/>
              <a:lstStyle/>
              <a:p>
                <a:pPr>
                  <a:defRPr sz="1100">
                    <a:solidFill>
                      <a:srgbClr val="404040"/>
                    </a:solidFill>
                    <a:latin typeface="Arial" pitchFamily="34" charset="0"/>
                    <a:cs typeface="Arial" pitchFamily="34" charset="0"/>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0-50</c:v>
                </c:pt>
                <c:pt idx="1">
                  <c:v>51-100</c:v>
                </c:pt>
                <c:pt idx="2">
                  <c:v>101 a více</c:v>
                </c:pt>
              </c:strCache>
            </c:strRef>
          </c:cat>
          <c:val>
            <c:numRef>
              <c:f>Sheet1!$B$2:$D$2</c:f>
              <c:numCache>
                <c:formatCode>General</c:formatCode>
                <c:ptCount val="3"/>
                <c:pt idx="0">
                  <c:v>42.524999999999999</c:v>
                </c:pt>
                <c:pt idx="1">
                  <c:v>43.189</c:v>
                </c:pt>
                <c:pt idx="2">
                  <c:v>14.286</c:v>
                </c:pt>
              </c:numCache>
            </c:numRef>
          </c:val>
          <c:extLst>
            <c:ext xmlns:c16="http://schemas.microsoft.com/office/drawing/2014/chart" uri="{C3380CC4-5D6E-409C-BE32-E72D297353CC}">
              <c16:uniqueId val="{00000009-06FB-42FB-A0BE-620005D4510E}"/>
            </c:ext>
          </c:extLst>
        </c:ser>
        <c:dLbls>
          <c:showLegendKey val="0"/>
          <c:showVal val="0"/>
          <c:showCatName val="0"/>
          <c:showSerName val="0"/>
          <c:showPercent val="0"/>
          <c:showBubbleSize val="0"/>
        </c:dLbls>
        <c:gapWidth val="80"/>
        <c:axId val="188359144"/>
        <c:axId val="188359536"/>
      </c:barChart>
      <c:catAx>
        <c:axId val="188359144"/>
        <c:scaling>
          <c:orientation val="maxMin"/>
        </c:scaling>
        <c:delete val="0"/>
        <c:axPos val="l"/>
        <c:numFmt formatCode="General" sourceLinked="0"/>
        <c:majorTickMark val="out"/>
        <c:minorTickMark val="none"/>
        <c:tickLblPos val="nextTo"/>
        <c:spPr>
          <a:ln>
            <a:solidFill>
              <a:srgbClr val="003399"/>
            </a:solidFill>
          </a:ln>
        </c:spPr>
        <c:txPr>
          <a:bodyPr/>
          <a:lstStyle/>
          <a:p>
            <a:pPr>
              <a:defRPr sz="1100">
                <a:solidFill>
                  <a:srgbClr val="404040"/>
                </a:solidFill>
                <a:latin typeface="+mn-lt"/>
                <a:cs typeface="Arial" pitchFamily="34" charset="0"/>
              </a:defRPr>
            </a:pPr>
            <a:endParaRPr lang="cs-CZ"/>
          </a:p>
        </c:txPr>
        <c:crossAx val="188359536"/>
        <c:crosses val="autoZero"/>
        <c:auto val="1"/>
        <c:lblAlgn val="ctr"/>
        <c:lblOffset val="0"/>
        <c:noMultiLvlLbl val="0"/>
      </c:catAx>
      <c:valAx>
        <c:axId val="188359536"/>
        <c:scaling>
          <c:orientation val="minMax"/>
          <c:max val="100"/>
          <c:min val="0"/>
        </c:scaling>
        <c:delete val="1"/>
        <c:axPos val="t"/>
        <c:numFmt formatCode="#,##0&quot;%&quot;;\-#,##0" sourceLinked="0"/>
        <c:majorTickMark val="in"/>
        <c:minorTickMark val="none"/>
        <c:tickLblPos val="none"/>
        <c:crossAx val="188359144"/>
        <c:crosses val="autoZero"/>
        <c:crossBetween val="between"/>
        <c:majorUnit val="20"/>
      </c:valAx>
      <c:spPr>
        <a:noFill/>
        <a:ln w="25400">
          <a:noFill/>
        </a:ln>
      </c:spPr>
    </c:plotArea>
    <c:plotVisOnly val="1"/>
    <c:dispBlanksAs val="gap"/>
    <c:showDLblsOverMax val="0"/>
  </c:chart>
  <c:spPr>
    <a:ln>
      <a:noFill/>
    </a:ln>
  </c:spPr>
  <c:txPr>
    <a:bodyPr/>
    <a:lstStyle/>
    <a:p>
      <a:pPr>
        <a:defRPr sz="1200">
          <a:solidFill>
            <a:schemeClr val="tx1">
              <a:lumMod val="65000"/>
              <a:lumOff val="35000"/>
            </a:schemeClr>
          </a:solidFill>
        </a:defRPr>
      </a:pPr>
      <a:endParaRPr lang="cs-CZ"/>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321234131447915"/>
          <c:y val="3.6520654859491547E-2"/>
          <c:w val="0.51678765868552223"/>
          <c:h val="0.88168041711984302"/>
        </c:manualLayout>
      </c:layout>
      <c:barChart>
        <c:barDir val="bar"/>
        <c:grouping val="clustered"/>
        <c:varyColors val="0"/>
        <c:ser>
          <c:idx val="0"/>
          <c:order val="0"/>
          <c:tx>
            <c:strRef>
              <c:f>Sheet1!$A$2</c:f>
              <c:strCache>
                <c:ptCount val="1"/>
              </c:strCache>
            </c:strRef>
          </c:tx>
          <c:spPr>
            <a:solidFill>
              <a:srgbClr val="404040"/>
            </a:solidFill>
            <a:ln>
              <a:noFill/>
            </a:ln>
            <a:effectLst/>
          </c:spPr>
          <c:invertIfNegative val="0"/>
          <c:dPt>
            <c:idx val="1"/>
            <c:invertIfNegative val="0"/>
            <c:bubble3D val="0"/>
            <c:extLst>
              <c:ext xmlns:c16="http://schemas.microsoft.com/office/drawing/2014/chart" uri="{C3380CC4-5D6E-409C-BE32-E72D297353CC}">
                <c16:uniqueId val="{00000000-50B1-40B9-AF20-62055E380EC4}"/>
              </c:ext>
            </c:extLst>
          </c:dPt>
          <c:dPt>
            <c:idx val="2"/>
            <c:invertIfNegative val="0"/>
            <c:bubble3D val="0"/>
            <c:extLst>
              <c:ext xmlns:c16="http://schemas.microsoft.com/office/drawing/2014/chart" uri="{C3380CC4-5D6E-409C-BE32-E72D297353CC}">
                <c16:uniqueId val="{00000001-50B1-40B9-AF20-62055E380EC4}"/>
              </c:ext>
            </c:extLst>
          </c:dPt>
          <c:dPt>
            <c:idx val="3"/>
            <c:invertIfNegative val="0"/>
            <c:bubble3D val="0"/>
            <c:extLst>
              <c:ext xmlns:c16="http://schemas.microsoft.com/office/drawing/2014/chart" uri="{C3380CC4-5D6E-409C-BE32-E72D297353CC}">
                <c16:uniqueId val="{00000002-50B1-40B9-AF20-62055E380EC4}"/>
              </c:ext>
            </c:extLst>
          </c:dPt>
          <c:dPt>
            <c:idx val="4"/>
            <c:invertIfNegative val="0"/>
            <c:bubble3D val="0"/>
            <c:extLst>
              <c:ext xmlns:c16="http://schemas.microsoft.com/office/drawing/2014/chart" uri="{C3380CC4-5D6E-409C-BE32-E72D297353CC}">
                <c16:uniqueId val="{00000003-50B1-40B9-AF20-62055E380EC4}"/>
              </c:ext>
            </c:extLst>
          </c:dPt>
          <c:dPt>
            <c:idx val="5"/>
            <c:invertIfNegative val="0"/>
            <c:bubble3D val="0"/>
            <c:extLst>
              <c:ext xmlns:c16="http://schemas.microsoft.com/office/drawing/2014/chart" uri="{C3380CC4-5D6E-409C-BE32-E72D297353CC}">
                <c16:uniqueId val="{00000004-50B1-40B9-AF20-62055E380EC4}"/>
              </c:ext>
            </c:extLst>
          </c:dPt>
          <c:dPt>
            <c:idx val="6"/>
            <c:invertIfNegative val="0"/>
            <c:bubble3D val="0"/>
            <c:extLst>
              <c:ext xmlns:c16="http://schemas.microsoft.com/office/drawing/2014/chart" uri="{C3380CC4-5D6E-409C-BE32-E72D297353CC}">
                <c16:uniqueId val="{00000005-50B1-40B9-AF20-62055E380EC4}"/>
              </c:ext>
            </c:extLst>
          </c:dPt>
          <c:dPt>
            <c:idx val="7"/>
            <c:invertIfNegative val="0"/>
            <c:bubble3D val="0"/>
            <c:extLst>
              <c:ext xmlns:c16="http://schemas.microsoft.com/office/drawing/2014/chart" uri="{C3380CC4-5D6E-409C-BE32-E72D297353CC}">
                <c16:uniqueId val="{00000006-50B1-40B9-AF20-62055E380EC4}"/>
              </c:ext>
            </c:extLst>
          </c:dPt>
          <c:dPt>
            <c:idx val="8"/>
            <c:invertIfNegative val="0"/>
            <c:bubble3D val="0"/>
            <c:extLst>
              <c:ext xmlns:c16="http://schemas.microsoft.com/office/drawing/2014/chart" uri="{C3380CC4-5D6E-409C-BE32-E72D297353CC}">
                <c16:uniqueId val="{00000007-50B1-40B9-AF20-62055E380EC4}"/>
              </c:ext>
            </c:extLst>
          </c:dPt>
          <c:dPt>
            <c:idx val="9"/>
            <c:invertIfNegative val="0"/>
            <c:bubble3D val="0"/>
            <c:extLst>
              <c:ext xmlns:c16="http://schemas.microsoft.com/office/drawing/2014/chart" uri="{C3380CC4-5D6E-409C-BE32-E72D297353CC}">
                <c16:uniqueId val="{00000008-50B1-40B9-AF20-62055E380EC4}"/>
              </c:ext>
            </c:extLst>
          </c:dPt>
          <c:dLbls>
            <c:numFmt formatCode="#,##0" sourceLinked="0"/>
            <c:spPr>
              <a:noFill/>
              <a:ln>
                <a:noFill/>
              </a:ln>
              <a:effectLst/>
            </c:spPr>
            <c:txPr>
              <a:bodyPr/>
              <a:lstStyle/>
              <a:p>
                <a:pPr>
                  <a:defRPr sz="1100">
                    <a:solidFill>
                      <a:srgbClr val="404040"/>
                    </a:solidFill>
                    <a:latin typeface="Arial" pitchFamily="34" charset="0"/>
                    <a:cs typeface="Arial" pitchFamily="34" charset="0"/>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Platební karta</c:v>
                </c:pt>
                <c:pt idx="1">
                  <c:v>Papírové stravenky</c:v>
                </c:pt>
                <c:pt idx="2">
                  <c:v>Elektronické stravenky</c:v>
                </c:pt>
                <c:pt idx="3">
                  <c:v>Ani jedno z uvedeného</c:v>
                </c:pt>
              </c:strCache>
            </c:strRef>
          </c:cat>
          <c:val>
            <c:numRef>
              <c:f>Sheet1!$B$2:$E$2</c:f>
              <c:numCache>
                <c:formatCode>General</c:formatCode>
                <c:ptCount val="4"/>
                <c:pt idx="0">
                  <c:v>53.155999999999999</c:v>
                </c:pt>
                <c:pt idx="1">
                  <c:v>49.834000000000003</c:v>
                </c:pt>
                <c:pt idx="2">
                  <c:v>21.262</c:v>
                </c:pt>
                <c:pt idx="3">
                  <c:v>27.242999999999999</c:v>
                </c:pt>
              </c:numCache>
            </c:numRef>
          </c:val>
          <c:extLst>
            <c:ext xmlns:c16="http://schemas.microsoft.com/office/drawing/2014/chart" uri="{C3380CC4-5D6E-409C-BE32-E72D297353CC}">
              <c16:uniqueId val="{00000009-50B1-40B9-AF20-62055E380EC4}"/>
            </c:ext>
          </c:extLst>
        </c:ser>
        <c:dLbls>
          <c:showLegendKey val="0"/>
          <c:showVal val="0"/>
          <c:showCatName val="0"/>
          <c:showSerName val="0"/>
          <c:showPercent val="0"/>
          <c:showBubbleSize val="0"/>
        </c:dLbls>
        <c:gapWidth val="80"/>
        <c:axId val="188359144"/>
        <c:axId val="188359536"/>
      </c:barChart>
      <c:catAx>
        <c:axId val="188359144"/>
        <c:scaling>
          <c:orientation val="maxMin"/>
        </c:scaling>
        <c:delete val="0"/>
        <c:axPos val="l"/>
        <c:numFmt formatCode="General" sourceLinked="0"/>
        <c:majorTickMark val="out"/>
        <c:minorTickMark val="none"/>
        <c:tickLblPos val="nextTo"/>
        <c:spPr>
          <a:ln>
            <a:solidFill>
              <a:srgbClr val="003399"/>
            </a:solidFill>
          </a:ln>
        </c:spPr>
        <c:txPr>
          <a:bodyPr/>
          <a:lstStyle/>
          <a:p>
            <a:pPr>
              <a:defRPr sz="1100">
                <a:solidFill>
                  <a:srgbClr val="404040"/>
                </a:solidFill>
                <a:latin typeface="+mn-lt"/>
                <a:cs typeface="Arial" pitchFamily="34" charset="0"/>
              </a:defRPr>
            </a:pPr>
            <a:endParaRPr lang="cs-CZ"/>
          </a:p>
        </c:txPr>
        <c:crossAx val="188359536"/>
        <c:crosses val="autoZero"/>
        <c:auto val="1"/>
        <c:lblAlgn val="ctr"/>
        <c:lblOffset val="0"/>
        <c:noMultiLvlLbl val="0"/>
      </c:catAx>
      <c:valAx>
        <c:axId val="188359536"/>
        <c:scaling>
          <c:orientation val="minMax"/>
          <c:max val="100"/>
          <c:min val="0"/>
        </c:scaling>
        <c:delete val="1"/>
        <c:axPos val="t"/>
        <c:numFmt formatCode="#,##0&quot;%&quot;;\-#,##0" sourceLinked="0"/>
        <c:majorTickMark val="in"/>
        <c:minorTickMark val="none"/>
        <c:tickLblPos val="none"/>
        <c:crossAx val="188359144"/>
        <c:crosses val="autoZero"/>
        <c:crossBetween val="between"/>
        <c:majorUnit val="20"/>
      </c:valAx>
      <c:spPr>
        <a:noFill/>
        <a:ln w="25400">
          <a:noFill/>
        </a:ln>
      </c:spPr>
    </c:plotArea>
    <c:plotVisOnly val="1"/>
    <c:dispBlanksAs val="gap"/>
    <c:showDLblsOverMax val="0"/>
  </c:chart>
  <c:spPr>
    <a:ln>
      <a:noFill/>
    </a:ln>
  </c:spPr>
  <c:txPr>
    <a:bodyPr/>
    <a:lstStyle/>
    <a:p>
      <a:pPr>
        <a:defRPr sz="1200">
          <a:solidFill>
            <a:schemeClr val="tx1">
              <a:lumMod val="65000"/>
              <a:lumOff val="35000"/>
            </a:schemeClr>
          </a:solidFill>
        </a:defRPr>
      </a:pPr>
      <a:endParaRPr lang="cs-CZ"/>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cs-CZ" dirty="0"/>
          </a:p>
        </p:txBody>
      </p:sp>
      <p:sp>
        <p:nvSpPr>
          <p:cNvPr id="3" name="Zástupný symbol pro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A192D534-B974-4760-86F4-F05073FAA40C}" type="datetimeFigureOut">
              <a:rPr lang="cs-CZ" smtClean="0"/>
              <a:pPr/>
              <a:t>20.07.2020</a:t>
            </a:fld>
            <a:endParaRPr lang="cs-CZ" dirty="0"/>
          </a:p>
        </p:txBody>
      </p:sp>
      <p:sp>
        <p:nvSpPr>
          <p:cNvPr id="4" name="Zástupný symbol pro zápatí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cs-CZ" dirty="0"/>
          </a:p>
        </p:txBody>
      </p:sp>
      <p:sp>
        <p:nvSpPr>
          <p:cNvPr id="5" name="Zástupný symbol pro číslo snímku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941254B1-55D3-406F-BCAA-9CD0B79F27E7}" type="slidenum">
              <a:rPr lang="cs-CZ" smtClean="0"/>
              <a:pPr/>
              <a:t>‹#›</a:t>
            </a:fld>
            <a:endParaRPr lang="cs-CZ" dirty="0"/>
          </a:p>
        </p:txBody>
      </p:sp>
    </p:spTree>
    <p:extLst>
      <p:ext uri="{BB962C8B-B14F-4D97-AF65-F5344CB8AC3E}">
        <p14:creationId xmlns:p14="http://schemas.microsoft.com/office/powerpoint/2010/main" val="198570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cs-CZ" dirty="0"/>
          </a:p>
        </p:txBody>
      </p:sp>
      <p:sp>
        <p:nvSpPr>
          <p:cNvPr id="3" name="Zástupný symbol pro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0E51E23-EB4A-440C-969E-EE9D6D626A15}" type="datetimeFigureOut">
              <a:rPr lang="cs-CZ" smtClean="0"/>
              <a:pPr/>
              <a:t>20.07.2020</a:t>
            </a:fld>
            <a:endParaRPr lang="cs-CZ" dirty="0"/>
          </a:p>
        </p:txBody>
      </p:sp>
      <p:sp>
        <p:nvSpPr>
          <p:cNvPr id="4" name="Zástupný symbol pro obrázek snímk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Zástupný symbol pro poznámky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cs-CZ" dirty="0"/>
          </a:p>
        </p:txBody>
      </p:sp>
      <p:sp>
        <p:nvSpPr>
          <p:cNvPr id="7" name="Zástupný symbol pro číslo snímku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FD91549-E5CD-497E-ABAA-6CECD864B536}" type="slidenum">
              <a:rPr lang="cs-CZ" smtClean="0"/>
              <a:pPr/>
              <a:t>‹#›</a:t>
            </a:fld>
            <a:endParaRPr lang="cs-CZ" dirty="0"/>
          </a:p>
        </p:txBody>
      </p:sp>
    </p:spTree>
    <p:extLst>
      <p:ext uri="{BB962C8B-B14F-4D97-AF65-F5344CB8AC3E}">
        <p14:creationId xmlns:p14="http://schemas.microsoft.com/office/powerpoint/2010/main" val="919869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FD91549-E5CD-497E-ABAA-6CECD864B536}" type="slidenum">
              <a:rPr kumimoji="0" lang="cs-CZ"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cs-CZ"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169055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FD91549-E5CD-497E-ABAA-6CECD864B536}" type="slidenum">
              <a:rPr lang="cs-CZ" smtClean="0">
                <a:solidFill>
                  <a:prstClr val="black"/>
                </a:solidFill>
              </a:rPr>
              <a:pPr/>
              <a:t>8</a:t>
            </a:fld>
            <a:endParaRPr lang="cs-CZ" dirty="0">
              <a:solidFill>
                <a:prstClr val="black"/>
              </a:solidFill>
            </a:endParaRPr>
          </a:p>
        </p:txBody>
      </p:sp>
    </p:spTree>
    <p:extLst>
      <p:ext uri="{BB962C8B-B14F-4D97-AF65-F5344CB8AC3E}">
        <p14:creationId xmlns:p14="http://schemas.microsoft.com/office/powerpoint/2010/main" val="3606744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FD91549-E5CD-497E-ABAA-6CECD864B536}" type="slidenum">
              <a:rPr lang="cs-CZ" smtClean="0">
                <a:solidFill>
                  <a:prstClr val="black"/>
                </a:solidFill>
              </a:rPr>
              <a:pPr/>
              <a:t>9</a:t>
            </a:fld>
            <a:endParaRPr lang="cs-CZ" dirty="0">
              <a:solidFill>
                <a:prstClr val="black"/>
              </a:solidFill>
            </a:endParaRPr>
          </a:p>
        </p:txBody>
      </p:sp>
    </p:spTree>
    <p:extLst>
      <p:ext uri="{BB962C8B-B14F-4D97-AF65-F5344CB8AC3E}">
        <p14:creationId xmlns:p14="http://schemas.microsoft.com/office/powerpoint/2010/main" val="577666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FD91549-E5CD-497E-ABAA-6CECD864B536}" type="slidenum">
              <a:rPr lang="cs-CZ" smtClean="0">
                <a:solidFill>
                  <a:prstClr val="black"/>
                </a:solidFill>
              </a:rPr>
              <a:pPr/>
              <a:t>10</a:t>
            </a:fld>
            <a:endParaRPr lang="cs-CZ" dirty="0">
              <a:solidFill>
                <a:prstClr val="black"/>
              </a:solidFill>
            </a:endParaRPr>
          </a:p>
        </p:txBody>
      </p:sp>
    </p:spTree>
    <p:extLst>
      <p:ext uri="{BB962C8B-B14F-4D97-AF65-F5344CB8AC3E}">
        <p14:creationId xmlns:p14="http://schemas.microsoft.com/office/powerpoint/2010/main" val="257210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FD91549-E5CD-497E-ABAA-6CECD864B536}" type="slidenum">
              <a:rPr lang="cs-CZ" smtClean="0">
                <a:solidFill>
                  <a:prstClr val="black"/>
                </a:solidFill>
              </a:rPr>
              <a:pPr/>
              <a:t>11</a:t>
            </a:fld>
            <a:endParaRPr lang="cs-CZ" dirty="0">
              <a:solidFill>
                <a:prstClr val="black"/>
              </a:solidFill>
            </a:endParaRPr>
          </a:p>
        </p:txBody>
      </p:sp>
    </p:spTree>
    <p:extLst>
      <p:ext uri="{BB962C8B-B14F-4D97-AF65-F5344CB8AC3E}">
        <p14:creationId xmlns:p14="http://schemas.microsoft.com/office/powerpoint/2010/main" val="3417666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FD91549-E5CD-497E-ABAA-6CECD864B536}" type="slidenum">
              <a:rPr lang="cs-CZ" smtClean="0">
                <a:solidFill>
                  <a:prstClr val="black"/>
                </a:solidFill>
              </a:rPr>
              <a:pPr/>
              <a:t>12</a:t>
            </a:fld>
            <a:endParaRPr lang="cs-CZ" dirty="0">
              <a:solidFill>
                <a:prstClr val="black"/>
              </a:solidFill>
            </a:endParaRPr>
          </a:p>
        </p:txBody>
      </p:sp>
    </p:spTree>
    <p:extLst>
      <p:ext uri="{BB962C8B-B14F-4D97-AF65-F5344CB8AC3E}">
        <p14:creationId xmlns:p14="http://schemas.microsoft.com/office/powerpoint/2010/main" val="720545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FD91549-E5CD-497E-ABAA-6CECD864B536}" type="slidenum">
              <a:rPr lang="cs-CZ" smtClean="0">
                <a:solidFill>
                  <a:prstClr val="black"/>
                </a:solidFill>
              </a:rPr>
              <a:pPr/>
              <a:t>13</a:t>
            </a:fld>
            <a:endParaRPr lang="cs-CZ" dirty="0">
              <a:solidFill>
                <a:prstClr val="black"/>
              </a:solidFill>
            </a:endParaRPr>
          </a:p>
        </p:txBody>
      </p:sp>
    </p:spTree>
    <p:extLst>
      <p:ext uri="{BB962C8B-B14F-4D97-AF65-F5344CB8AC3E}">
        <p14:creationId xmlns:p14="http://schemas.microsoft.com/office/powerpoint/2010/main" val="815062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FD91549-E5CD-497E-ABAA-6CECD864B536}" type="slidenum">
              <a:rPr lang="cs-CZ" smtClean="0">
                <a:solidFill>
                  <a:prstClr val="black"/>
                </a:solidFill>
              </a:rPr>
              <a:pPr/>
              <a:t>14</a:t>
            </a:fld>
            <a:endParaRPr lang="cs-CZ" dirty="0">
              <a:solidFill>
                <a:prstClr val="black"/>
              </a:solidFill>
            </a:endParaRPr>
          </a:p>
        </p:txBody>
      </p:sp>
    </p:spTree>
    <p:extLst>
      <p:ext uri="{BB962C8B-B14F-4D97-AF65-F5344CB8AC3E}">
        <p14:creationId xmlns:p14="http://schemas.microsoft.com/office/powerpoint/2010/main" val="3476577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FD91549-E5CD-497E-ABAA-6CECD864B536}" type="slidenum">
              <a:rPr lang="cs-CZ" smtClean="0">
                <a:solidFill>
                  <a:prstClr val="black"/>
                </a:solidFill>
              </a:rPr>
              <a:pPr/>
              <a:t>15</a:t>
            </a:fld>
            <a:endParaRPr lang="cs-CZ" dirty="0">
              <a:solidFill>
                <a:prstClr val="black"/>
              </a:solidFill>
            </a:endParaRPr>
          </a:p>
        </p:txBody>
      </p:sp>
    </p:spTree>
    <p:extLst>
      <p:ext uri="{BB962C8B-B14F-4D97-AF65-F5344CB8AC3E}">
        <p14:creationId xmlns:p14="http://schemas.microsoft.com/office/powerpoint/2010/main" val="4201571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FD91549-E5CD-497E-ABAA-6CECD864B536}" type="slidenum">
              <a:rPr kumimoji="0" lang="cs-CZ"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cs-CZ"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738798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FD91549-E5CD-497E-ABAA-6CECD864B536}" type="slidenum">
              <a:rPr lang="cs-CZ" smtClean="0">
                <a:solidFill>
                  <a:prstClr val="black"/>
                </a:solidFill>
              </a:rPr>
              <a:pPr/>
              <a:t>17</a:t>
            </a:fld>
            <a:endParaRPr lang="cs-CZ" dirty="0">
              <a:solidFill>
                <a:prstClr val="black"/>
              </a:solidFill>
            </a:endParaRPr>
          </a:p>
        </p:txBody>
      </p:sp>
    </p:spTree>
    <p:extLst>
      <p:ext uri="{BB962C8B-B14F-4D97-AF65-F5344CB8AC3E}">
        <p14:creationId xmlns:p14="http://schemas.microsoft.com/office/powerpoint/2010/main" val="3778536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FD91549-E5CD-497E-ABAA-6CECD864B536}" type="slidenum">
              <a:rPr kumimoji="0" lang="cs-CZ"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18</a:t>
            </a:fld>
            <a:endParaRPr kumimoji="0" lang="cs-CZ"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661664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FD91549-E5CD-497E-ABAA-6CECD864B536}" type="slidenum">
              <a:rPr kumimoji="0" lang="cs-CZ"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19</a:t>
            </a:fld>
            <a:endParaRPr kumimoji="0" lang="cs-CZ"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600132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FD91549-E5CD-497E-ABAA-6CECD864B536}" type="slidenum">
              <a:rPr kumimoji="0" lang="cs-CZ"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cs-CZ"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397945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FD91549-E5CD-497E-ABAA-6CECD864B536}" type="slidenum">
              <a:rPr kumimoji="0" lang="cs-CZ"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23</a:t>
            </a:fld>
            <a:endParaRPr kumimoji="0" lang="cs-CZ"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4328015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Úvodní snímek">
    <p:spTree>
      <p:nvGrpSpPr>
        <p:cNvPr id="1" name=""/>
        <p:cNvGrpSpPr/>
        <p:nvPr/>
      </p:nvGrpSpPr>
      <p:grpSpPr>
        <a:xfrm>
          <a:off x="0" y="0"/>
          <a:ext cx="0" cy="0"/>
          <a:chOff x="0" y="0"/>
          <a:chExt cx="0" cy="0"/>
        </a:xfrm>
      </p:grpSpPr>
      <p:sp>
        <p:nvSpPr>
          <p:cNvPr id="36" name="Arc 3"/>
          <p:cNvSpPr/>
          <p:nvPr userDrawn="1"/>
        </p:nvSpPr>
        <p:spPr>
          <a:xfrm>
            <a:off x="0" y="1"/>
            <a:ext cx="1776413" cy="4251722"/>
          </a:xfrm>
          <a:custGeom>
            <a:avLst/>
            <a:gdLst/>
            <a:ahLst/>
            <a:cxnLst/>
            <a:rect l="l" t="t" r="r" b="b"/>
            <a:pathLst>
              <a:path w="1777200" h="5668420">
                <a:moveTo>
                  <a:pt x="0" y="0"/>
                </a:moveTo>
                <a:lnTo>
                  <a:pt x="1768724" y="0"/>
                </a:lnTo>
                <a:cubicBezTo>
                  <a:pt x="1842864" y="1684551"/>
                  <a:pt x="1430582" y="3384278"/>
                  <a:pt x="535352" y="4882011"/>
                </a:cubicBezTo>
                <a:cubicBezTo>
                  <a:pt x="371375" y="5156347"/>
                  <a:pt x="193756" y="5419621"/>
                  <a:pt x="0" y="5668420"/>
                </a:cubicBezTo>
                <a:close/>
              </a:path>
            </a:pathLst>
          </a:custGeom>
          <a:solidFill>
            <a:srgbClr val="FFFFFF"/>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33399"/>
              </a:solidFill>
              <a:effectLst/>
              <a:uLnTx/>
              <a:uFillTx/>
              <a:latin typeface="Calibri"/>
            </a:endParaRPr>
          </a:p>
        </p:txBody>
      </p:sp>
      <p:grpSp>
        <p:nvGrpSpPr>
          <p:cNvPr id="81" name="Group 4"/>
          <p:cNvGrpSpPr>
            <a:grpSpLocks noChangeAspect="1"/>
          </p:cNvGrpSpPr>
          <p:nvPr userDrawn="1"/>
        </p:nvGrpSpPr>
        <p:grpSpPr bwMode="auto">
          <a:xfrm>
            <a:off x="381000" y="381000"/>
            <a:ext cx="1079500" cy="968375"/>
            <a:chOff x="1352" y="681"/>
            <a:chExt cx="3519" cy="3153"/>
          </a:xfrm>
        </p:grpSpPr>
        <p:sp>
          <p:nvSpPr>
            <p:cNvPr id="82" name="Freeform 5"/>
            <p:cNvSpPr>
              <a:spLocks noChangeAspect="1"/>
            </p:cNvSpPr>
            <p:nvPr/>
          </p:nvSpPr>
          <p:spPr bwMode="auto">
            <a:xfrm>
              <a:off x="1352" y="681"/>
              <a:ext cx="3519" cy="3153"/>
            </a:xfrm>
            <a:custGeom>
              <a:avLst/>
              <a:gdLst>
                <a:gd name="T0" fmla="*/ 0 w 3862"/>
                <a:gd name="T1" fmla="*/ 215 h 3449"/>
                <a:gd name="T2" fmla="*/ 0 w 3862"/>
                <a:gd name="T3" fmla="*/ 215 h 3449"/>
                <a:gd name="T4" fmla="*/ 0 w 3862"/>
                <a:gd name="T5" fmla="*/ 0 h 3449"/>
                <a:gd name="T6" fmla="*/ 207 w 3862"/>
                <a:gd name="T7" fmla="*/ 0 h 3449"/>
                <a:gd name="T8" fmla="*/ 186 w 3862"/>
                <a:gd name="T9" fmla="*/ 215 h 3449"/>
                <a:gd name="T10" fmla="*/ 0 w 3862"/>
                <a:gd name="T11" fmla="*/ 215 h 3449"/>
                <a:gd name="T12" fmla="*/ 0 60000 65536"/>
                <a:gd name="T13" fmla="*/ 0 60000 65536"/>
                <a:gd name="T14" fmla="*/ 0 60000 65536"/>
                <a:gd name="T15" fmla="*/ 0 60000 65536"/>
                <a:gd name="T16" fmla="*/ 0 60000 65536"/>
                <a:gd name="T17" fmla="*/ 0 60000 65536"/>
                <a:gd name="T18" fmla="*/ 0 w 3862"/>
                <a:gd name="T19" fmla="*/ 0 h 3449"/>
                <a:gd name="T20" fmla="*/ 3862 w 3862"/>
                <a:gd name="T21" fmla="*/ 3449 h 3449"/>
              </a:gdLst>
              <a:ahLst/>
              <a:cxnLst>
                <a:cxn ang="T12">
                  <a:pos x="T0" y="T1"/>
                </a:cxn>
                <a:cxn ang="T13">
                  <a:pos x="T2" y="T3"/>
                </a:cxn>
                <a:cxn ang="T14">
                  <a:pos x="T4" y="T5"/>
                </a:cxn>
                <a:cxn ang="T15">
                  <a:pos x="T6" y="T7"/>
                </a:cxn>
                <a:cxn ang="T16">
                  <a:pos x="T8" y="T9"/>
                </a:cxn>
                <a:cxn ang="T17">
                  <a:pos x="T10" y="T11"/>
                </a:cxn>
              </a:cxnLst>
              <a:rect l="T18" t="T19" r="T20" b="T21"/>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83" name="Freeform 6"/>
            <p:cNvSpPr>
              <a:spLocks noChangeAspect="1"/>
            </p:cNvSpPr>
            <p:nvPr/>
          </p:nvSpPr>
          <p:spPr bwMode="auto">
            <a:xfrm>
              <a:off x="2708" y="1843"/>
              <a:ext cx="75" cy="54"/>
            </a:xfrm>
            <a:custGeom>
              <a:avLst/>
              <a:gdLst>
                <a:gd name="T0" fmla="*/ 6 w 81"/>
                <a:gd name="T1" fmla="*/ 2 h 66"/>
                <a:gd name="T2" fmla="*/ 6 w 81"/>
                <a:gd name="T3" fmla="*/ 2 h 66"/>
                <a:gd name="T4" fmla="*/ 0 w 81"/>
                <a:gd name="T5" fmla="*/ 2 h 66"/>
                <a:gd name="T6" fmla="*/ 6 w 81"/>
                <a:gd name="T7" fmla="*/ 2 h 66"/>
                <a:gd name="T8" fmla="*/ 7 w 81"/>
                <a:gd name="T9" fmla="*/ 0 h 66"/>
                <a:gd name="T10" fmla="*/ 6 w 81"/>
                <a:gd name="T11" fmla="*/ 2 h 66"/>
                <a:gd name="T12" fmla="*/ 0 60000 65536"/>
                <a:gd name="T13" fmla="*/ 0 60000 65536"/>
                <a:gd name="T14" fmla="*/ 0 60000 65536"/>
                <a:gd name="T15" fmla="*/ 0 60000 65536"/>
                <a:gd name="T16" fmla="*/ 0 60000 65536"/>
                <a:gd name="T17" fmla="*/ 0 60000 65536"/>
                <a:gd name="T18" fmla="*/ 0 w 81"/>
                <a:gd name="T19" fmla="*/ 0 h 66"/>
                <a:gd name="T20" fmla="*/ 81 w 81"/>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84" name="Freeform 7"/>
            <p:cNvSpPr>
              <a:spLocks noChangeAspect="1"/>
            </p:cNvSpPr>
            <p:nvPr/>
          </p:nvSpPr>
          <p:spPr bwMode="auto">
            <a:xfrm>
              <a:off x="2869" y="1972"/>
              <a:ext cx="65" cy="54"/>
            </a:xfrm>
            <a:custGeom>
              <a:avLst/>
              <a:gdLst>
                <a:gd name="T0" fmla="*/ 2 w 81"/>
                <a:gd name="T1" fmla="*/ 1 h 63"/>
                <a:gd name="T2" fmla="*/ 2 w 81"/>
                <a:gd name="T3" fmla="*/ 1 h 63"/>
                <a:gd name="T4" fmla="*/ 0 w 81"/>
                <a:gd name="T5" fmla="*/ 0 h 63"/>
                <a:gd name="T6" fmla="*/ 2 w 81"/>
                <a:gd name="T7" fmla="*/ 3 h 63"/>
                <a:gd name="T8" fmla="*/ 2 w 81"/>
                <a:gd name="T9" fmla="*/ 3 h 63"/>
                <a:gd name="T10" fmla="*/ 2 w 81"/>
                <a:gd name="T11" fmla="*/ 1 h 63"/>
                <a:gd name="T12" fmla="*/ 0 60000 65536"/>
                <a:gd name="T13" fmla="*/ 0 60000 65536"/>
                <a:gd name="T14" fmla="*/ 0 60000 65536"/>
                <a:gd name="T15" fmla="*/ 0 60000 65536"/>
                <a:gd name="T16" fmla="*/ 0 60000 65536"/>
                <a:gd name="T17" fmla="*/ 0 60000 65536"/>
                <a:gd name="T18" fmla="*/ 0 w 81"/>
                <a:gd name="T19" fmla="*/ 0 h 63"/>
                <a:gd name="T20" fmla="*/ 81 w 81"/>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85" name="Freeform 8"/>
            <p:cNvSpPr>
              <a:spLocks noChangeAspect="1"/>
            </p:cNvSpPr>
            <p:nvPr/>
          </p:nvSpPr>
          <p:spPr bwMode="auto">
            <a:xfrm>
              <a:off x="2622" y="1413"/>
              <a:ext cx="86" cy="75"/>
            </a:xfrm>
            <a:custGeom>
              <a:avLst/>
              <a:gdLst>
                <a:gd name="T0" fmla="*/ 4 w 96"/>
                <a:gd name="T1" fmla="*/ 9 h 79"/>
                <a:gd name="T2" fmla="*/ 4 w 96"/>
                <a:gd name="T3" fmla="*/ 9 h 79"/>
                <a:gd name="T4" fmla="*/ 0 w 96"/>
                <a:gd name="T5" fmla="*/ 13 h 79"/>
                <a:gd name="T6" fmla="*/ 4 w 96"/>
                <a:gd name="T7" fmla="*/ 9 h 79"/>
                <a:gd name="T8" fmla="*/ 4 w 96"/>
                <a:gd name="T9" fmla="*/ 0 h 79"/>
                <a:gd name="T10" fmla="*/ 4 w 96"/>
                <a:gd name="T11" fmla="*/ 9 h 79"/>
                <a:gd name="T12" fmla="*/ 0 60000 65536"/>
                <a:gd name="T13" fmla="*/ 0 60000 65536"/>
                <a:gd name="T14" fmla="*/ 0 60000 65536"/>
                <a:gd name="T15" fmla="*/ 0 60000 65536"/>
                <a:gd name="T16" fmla="*/ 0 60000 65536"/>
                <a:gd name="T17" fmla="*/ 0 60000 65536"/>
                <a:gd name="T18" fmla="*/ 0 w 96"/>
                <a:gd name="T19" fmla="*/ 0 h 79"/>
                <a:gd name="T20" fmla="*/ 96 w 96"/>
                <a:gd name="T21" fmla="*/ 79 h 79"/>
              </a:gdLst>
              <a:ahLst/>
              <a:cxnLst>
                <a:cxn ang="T12">
                  <a:pos x="T0" y="T1"/>
                </a:cxn>
                <a:cxn ang="T13">
                  <a:pos x="T2" y="T3"/>
                </a:cxn>
                <a:cxn ang="T14">
                  <a:pos x="T4" y="T5"/>
                </a:cxn>
                <a:cxn ang="T15">
                  <a:pos x="T6" y="T7"/>
                </a:cxn>
                <a:cxn ang="T16">
                  <a:pos x="T8" y="T9"/>
                </a:cxn>
                <a:cxn ang="T17">
                  <a:pos x="T10" y="T11"/>
                </a:cxn>
              </a:cxnLst>
              <a:rect l="T18" t="T19" r="T20" b="T21"/>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86" name="Freeform 9"/>
            <p:cNvSpPr>
              <a:spLocks noChangeAspect="1"/>
            </p:cNvSpPr>
            <p:nvPr/>
          </p:nvSpPr>
          <p:spPr bwMode="auto">
            <a:xfrm>
              <a:off x="2568" y="1563"/>
              <a:ext cx="75" cy="76"/>
            </a:xfrm>
            <a:custGeom>
              <a:avLst/>
              <a:gdLst>
                <a:gd name="T0" fmla="*/ 36 w 77"/>
                <a:gd name="T1" fmla="*/ 22 h 77"/>
                <a:gd name="T2" fmla="*/ 36 w 77"/>
                <a:gd name="T3" fmla="*/ 22 h 77"/>
                <a:gd name="T4" fmla="*/ 33 w 77"/>
                <a:gd name="T5" fmla="*/ 0 h 77"/>
                <a:gd name="T6" fmla="*/ 0 w 77"/>
                <a:gd name="T7" fmla="*/ 38 h 77"/>
                <a:gd name="T8" fmla="*/ 0 w 77"/>
                <a:gd name="T9" fmla="*/ 38 h 77"/>
                <a:gd name="T10" fmla="*/ 36 w 77"/>
                <a:gd name="T11" fmla="*/ 22 h 77"/>
                <a:gd name="T12" fmla="*/ 0 60000 65536"/>
                <a:gd name="T13" fmla="*/ 0 60000 65536"/>
                <a:gd name="T14" fmla="*/ 0 60000 65536"/>
                <a:gd name="T15" fmla="*/ 0 60000 65536"/>
                <a:gd name="T16" fmla="*/ 0 60000 65536"/>
                <a:gd name="T17" fmla="*/ 0 60000 65536"/>
                <a:gd name="T18" fmla="*/ 0 w 77"/>
                <a:gd name="T19" fmla="*/ 0 h 77"/>
                <a:gd name="T20" fmla="*/ 77 w 77"/>
                <a:gd name="T21" fmla="*/ 77 h 77"/>
              </a:gdLst>
              <a:ahLst/>
              <a:cxnLst>
                <a:cxn ang="T12">
                  <a:pos x="T0" y="T1"/>
                </a:cxn>
                <a:cxn ang="T13">
                  <a:pos x="T2" y="T3"/>
                </a:cxn>
                <a:cxn ang="T14">
                  <a:pos x="T4" y="T5"/>
                </a:cxn>
                <a:cxn ang="T15">
                  <a:pos x="T6" y="T7"/>
                </a:cxn>
                <a:cxn ang="T16">
                  <a:pos x="T8" y="T9"/>
                </a:cxn>
                <a:cxn ang="T17">
                  <a:pos x="T10" y="T11"/>
                </a:cxn>
              </a:cxnLst>
              <a:rect l="T18" t="T19" r="T20" b="T21"/>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87" name="Freeform 10"/>
            <p:cNvSpPr>
              <a:spLocks noChangeAspect="1"/>
            </p:cNvSpPr>
            <p:nvPr/>
          </p:nvSpPr>
          <p:spPr bwMode="auto">
            <a:xfrm>
              <a:off x="2547" y="1725"/>
              <a:ext cx="86" cy="64"/>
            </a:xfrm>
            <a:custGeom>
              <a:avLst/>
              <a:gdLst>
                <a:gd name="T0" fmla="*/ 0 w 90"/>
                <a:gd name="T1" fmla="*/ 3 h 74"/>
                <a:gd name="T2" fmla="*/ 0 w 90"/>
                <a:gd name="T3" fmla="*/ 3 h 74"/>
                <a:gd name="T4" fmla="*/ 11 w 90"/>
                <a:gd name="T5" fmla="*/ 3 h 74"/>
                <a:gd name="T6" fmla="*/ 19 w 90"/>
                <a:gd name="T7" fmla="*/ 3 h 74"/>
                <a:gd name="T8" fmla="*/ 23 w 90"/>
                <a:gd name="T9" fmla="*/ 3 h 74"/>
                <a:gd name="T10" fmla="*/ 0 w 90"/>
                <a:gd name="T11" fmla="*/ 3 h 74"/>
                <a:gd name="T12" fmla="*/ 0 60000 65536"/>
                <a:gd name="T13" fmla="*/ 0 60000 65536"/>
                <a:gd name="T14" fmla="*/ 0 60000 65536"/>
                <a:gd name="T15" fmla="*/ 0 60000 65536"/>
                <a:gd name="T16" fmla="*/ 0 60000 65536"/>
                <a:gd name="T17" fmla="*/ 0 60000 65536"/>
                <a:gd name="T18" fmla="*/ 0 w 90"/>
                <a:gd name="T19" fmla="*/ 0 h 74"/>
                <a:gd name="T20" fmla="*/ 90 w 90"/>
                <a:gd name="T21" fmla="*/ 74 h 74"/>
              </a:gdLst>
              <a:ahLst/>
              <a:cxnLst>
                <a:cxn ang="T12">
                  <a:pos x="T0" y="T1"/>
                </a:cxn>
                <a:cxn ang="T13">
                  <a:pos x="T2" y="T3"/>
                </a:cxn>
                <a:cxn ang="T14">
                  <a:pos x="T4" y="T5"/>
                </a:cxn>
                <a:cxn ang="T15">
                  <a:pos x="T6" y="T7"/>
                </a:cxn>
                <a:cxn ang="T16">
                  <a:pos x="T8" y="T9"/>
                </a:cxn>
                <a:cxn ang="T17">
                  <a:pos x="T10" y="T11"/>
                </a:cxn>
              </a:cxnLst>
              <a:rect l="T18" t="T19" r="T20" b="T21"/>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88" name="Freeform 11"/>
            <p:cNvSpPr>
              <a:spLocks noChangeAspect="1"/>
            </p:cNvSpPr>
            <p:nvPr/>
          </p:nvSpPr>
          <p:spPr bwMode="auto">
            <a:xfrm>
              <a:off x="2773" y="1176"/>
              <a:ext cx="86" cy="75"/>
            </a:xfrm>
            <a:custGeom>
              <a:avLst/>
              <a:gdLst>
                <a:gd name="T0" fmla="*/ 16 w 88"/>
                <a:gd name="T1" fmla="*/ 4 h 72"/>
                <a:gd name="T2" fmla="*/ 16 w 88"/>
                <a:gd name="T3" fmla="*/ 4 h 72"/>
                <a:gd name="T4" fmla="*/ 0 w 88"/>
                <a:gd name="T5" fmla="*/ 28 h 72"/>
                <a:gd name="T6" fmla="*/ 45 w 88"/>
                <a:gd name="T7" fmla="*/ 172 h 72"/>
                <a:gd name="T8" fmla="*/ 46 w 88"/>
                <a:gd name="T9" fmla="*/ 74 h 72"/>
                <a:gd name="T10" fmla="*/ 16 w 88"/>
                <a:gd name="T11" fmla="*/ 4 h 72"/>
                <a:gd name="T12" fmla="*/ 0 60000 65536"/>
                <a:gd name="T13" fmla="*/ 0 60000 65536"/>
                <a:gd name="T14" fmla="*/ 0 60000 65536"/>
                <a:gd name="T15" fmla="*/ 0 60000 65536"/>
                <a:gd name="T16" fmla="*/ 0 60000 65536"/>
                <a:gd name="T17" fmla="*/ 0 60000 65536"/>
                <a:gd name="T18" fmla="*/ 0 w 88"/>
                <a:gd name="T19" fmla="*/ 0 h 72"/>
                <a:gd name="T20" fmla="*/ 88 w 88"/>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89" name="Freeform 12"/>
            <p:cNvSpPr>
              <a:spLocks noChangeAspect="1"/>
            </p:cNvSpPr>
            <p:nvPr/>
          </p:nvSpPr>
          <p:spPr bwMode="auto">
            <a:xfrm>
              <a:off x="2955" y="1111"/>
              <a:ext cx="76" cy="87"/>
            </a:xfrm>
            <a:custGeom>
              <a:avLst/>
              <a:gdLst>
                <a:gd name="T0" fmla="*/ 4 w 86"/>
                <a:gd name="T1" fmla="*/ 7 h 92"/>
                <a:gd name="T2" fmla="*/ 4 w 86"/>
                <a:gd name="T3" fmla="*/ 7 h 92"/>
                <a:gd name="T4" fmla="*/ 4 w 86"/>
                <a:gd name="T5" fmla="*/ 0 h 92"/>
                <a:gd name="T6" fmla="*/ 4 w 86"/>
                <a:gd name="T7" fmla="*/ 11 h 92"/>
                <a:gd name="T8" fmla="*/ 4 w 86"/>
                <a:gd name="T9" fmla="*/ 17 h 92"/>
                <a:gd name="T10" fmla="*/ 4 w 86"/>
                <a:gd name="T11" fmla="*/ 7 h 92"/>
                <a:gd name="T12" fmla="*/ 0 60000 65536"/>
                <a:gd name="T13" fmla="*/ 0 60000 65536"/>
                <a:gd name="T14" fmla="*/ 0 60000 65536"/>
                <a:gd name="T15" fmla="*/ 0 60000 65536"/>
                <a:gd name="T16" fmla="*/ 0 60000 65536"/>
                <a:gd name="T17" fmla="*/ 0 60000 65536"/>
                <a:gd name="T18" fmla="*/ 0 w 86"/>
                <a:gd name="T19" fmla="*/ 0 h 92"/>
                <a:gd name="T20" fmla="*/ 86 w 86"/>
                <a:gd name="T21" fmla="*/ 92 h 92"/>
              </a:gdLst>
              <a:ahLst/>
              <a:cxnLst>
                <a:cxn ang="T12">
                  <a:pos x="T0" y="T1"/>
                </a:cxn>
                <a:cxn ang="T13">
                  <a:pos x="T2" y="T3"/>
                </a:cxn>
                <a:cxn ang="T14">
                  <a:pos x="T4" y="T5"/>
                </a:cxn>
                <a:cxn ang="T15">
                  <a:pos x="T6" y="T7"/>
                </a:cxn>
                <a:cxn ang="T16">
                  <a:pos x="T8" y="T9"/>
                </a:cxn>
                <a:cxn ang="T17">
                  <a:pos x="T10" y="T11"/>
                </a:cxn>
              </a:cxnLst>
              <a:rect l="T18" t="T19" r="T20" b="T21"/>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90" name="Freeform 13"/>
            <p:cNvSpPr>
              <a:spLocks noChangeAspect="1" noEditPoints="1"/>
            </p:cNvSpPr>
            <p:nvPr/>
          </p:nvSpPr>
          <p:spPr bwMode="auto">
            <a:xfrm>
              <a:off x="3149" y="929"/>
              <a:ext cx="667" cy="1678"/>
            </a:xfrm>
            <a:custGeom>
              <a:avLst/>
              <a:gdLst>
                <a:gd name="T0" fmla="*/ 36 w 724"/>
                <a:gd name="T1" fmla="*/ 43 h 1845"/>
                <a:gd name="T2" fmla="*/ 36 w 724"/>
                <a:gd name="T3" fmla="*/ 43 h 1845"/>
                <a:gd name="T4" fmla="*/ 26 w 724"/>
                <a:gd name="T5" fmla="*/ 41 h 1845"/>
                <a:gd name="T6" fmla="*/ 38 w 724"/>
                <a:gd name="T7" fmla="*/ 39 h 1845"/>
                <a:gd name="T8" fmla="*/ 39 w 724"/>
                <a:gd name="T9" fmla="*/ 41 h 1845"/>
                <a:gd name="T10" fmla="*/ 36 w 724"/>
                <a:gd name="T11" fmla="*/ 43 h 1845"/>
                <a:gd name="T12" fmla="*/ 36 w 724"/>
                <a:gd name="T13" fmla="*/ 43 h 1845"/>
                <a:gd name="T14" fmla="*/ 50 w 724"/>
                <a:gd name="T15" fmla="*/ 45 h 1845"/>
                <a:gd name="T16" fmla="*/ 50 w 724"/>
                <a:gd name="T17" fmla="*/ 45 h 1845"/>
                <a:gd name="T18" fmla="*/ 46 w 724"/>
                <a:gd name="T19" fmla="*/ 37 h 1845"/>
                <a:gd name="T20" fmla="*/ 50 w 724"/>
                <a:gd name="T21" fmla="*/ 34 h 1845"/>
                <a:gd name="T22" fmla="*/ 50 w 724"/>
                <a:gd name="T23" fmla="*/ 25 h 1845"/>
                <a:gd name="T24" fmla="*/ 50 w 724"/>
                <a:gd name="T25" fmla="*/ 24 h 1845"/>
                <a:gd name="T26" fmla="*/ 50 w 724"/>
                <a:gd name="T27" fmla="*/ 22 h 1845"/>
                <a:gd name="T28" fmla="*/ 49 w 724"/>
                <a:gd name="T29" fmla="*/ 18 h 1845"/>
                <a:gd name="T30" fmla="*/ 46 w 724"/>
                <a:gd name="T31" fmla="*/ 15 h 1845"/>
                <a:gd name="T32" fmla="*/ 47 w 724"/>
                <a:gd name="T33" fmla="*/ 14 h 1845"/>
                <a:gd name="T34" fmla="*/ 44 w 724"/>
                <a:gd name="T35" fmla="*/ 13 h 1845"/>
                <a:gd name="T36" fmla="*/ 41 w 724"/>
                <a:gd name="T37" fmla="*/ 12 h 1845"/>
                <a:gd name="T38" fmla="*/ 41 w 724"/>
                <a:gd name="T39" fmla="*/ 10 h 1845"/>
                <a:gd name="T40" fmla="*/ 38 w 724"/>
                <a:gd name="T41" fmla="*/ 11 h 1845"/>
                <a:gd name="T42" fmla="*/ 38 w 724"/>
                <a:gd name="T43" fmla="*/ 8 h 1845"/>
                <a:gd name="T44" fmla="*/ 34 w 724"/>
                <a:gd name="T45" fmla="*/ 9 h 1845"/>
                <a:gd name="T46" fmla="*/ 32 w 724"/>
                <a:gd name="T47" fmla="*/ 5 h 1845"/>
                <a:gd name="T48" fmla="*/ 30 w 724"/>
                <a:gd name="T49" fmla="*/ 6 h 1845"/>
                <a:gd name="T50" fmla="*/ 28 w 724"/>
                <a:gd name="T51" fmla="*/ 8 h 1845"/>
                <a:gd name="T52" fmla="*/ 28 w 724"/>
                <a:gd name="T53" fmla="*/ 5 h 1845"/>
                <a:gd name="T54" fmla="*/ 27 w 724"/>
                <a:gd name="T55" fmla="*/ 5 h 1845"/>
                <a:gd name="T56" fmla="*/ 25 w 724"/>
                <a:gd name="T57" fmla="*/ 5 h 1845"/>
                <a:gd name="T58" fmla="*/ 22 w 724"/>
                <a:gd name="T59" fmla="*/ 5 h 1845"/>
                <a:gd name="T60" fmla="*/ 23 w 724"/>
                <a:gd name="T61" fmla="*/ 5 h 1845"/>
                <a:gd name="T62" fmla="*/ 19 w 724"/>
                <a:gd name="T63" fmla="*/ 5 h 1845"/>
                <a:gd name="T64" fmla="*/ 17 w 724"/>
                <a:gd name="T65" fmla="*/ 5 h 1845"/>
                <a:gd name="T66" fmla="*/ 21 w 724"/>
                <a:gd name="T67" fmla="*/ 5 h 1845"/>
                <a:gd name="T68" fmla="*/ 17 w 724"/>
                <a:gd name="T69" fmla="*/ 5 h 1845"/>
                <a:gd name="T70" fmla="*/ 14 w 724"/>
                <a:gd name="T71" fmla="*/ 5 h 1845"/>
                <a:gd name="T72" fmla="*/ 15 w 724"/>
                <a:gd name="T73" fmla="*/ 5 h 1845"/>
                <a:gd name="T74" fmla="*/ 14 w 724"/>
                <a:gd name="T75" fmla="*/ 5 h 1845"/>
                <a:gd name="T76" fmla="*/ 14 w 724"/>
                <a:gd name="T77" fmla="*/ 5 h 1845"/>
                <a:gd name="T78" fmla="*/ 12 w 724"/>
                <a:gd name="T79" fmla="*/ 5 h 1845"/>
                <a:gd name="T80" fmla="*/ 11 w 724"/>
                <a:gd name="T81" fmla="*/ 5 h 1845"/>
                <a:gd name="T82" fmla="*/ 6 w 724"/>
                <a:gd name="T83" fmla="*/ 5 h 1845"/>
                <a:gd name="T84" fmla="*/ 6 w 724"/>
                <a:gd name="T85" fmla="*/ 5 h 1845"/>
                <a:gd name="T86" fmla="*/ 6 w 724"/>
                <a:gd name="T87" fmla="*/ 5 h 1845"/>
                <a:gd name="T88" fmla="*/ 5 w 724"/>
                <a:gd name="T89" fmla="*/ 96 h 1845"/>
                <a:gd name="T90" fmla="*/ 0 w 724"/>
                <a:gd name="T91" fmla="*/ 96 h 1845"/>
                <a:gd name="T92" fmla="*/ 14 w 724"/>
                <a:gd name="T93" fmla="*/ 96 h 1845"/>
                <a:gd name="T94" fmla="*/ 42 w 724"/>
                <a:gd name="T95" fmla="*/ 96 h 1845"/>
                <a:gd name="T96" fmla="*/ 49 w 724"/>
                <a:gd name="T97" fmla="*/ 96 h 1845"/>
                <a:gd name="T98" fmla="*/ 33 w 724"/>
                <a:gd name="T99" fmla="*/ 95 h 1845"/>
                <a:gd name="T100" fmla="*/ 21 w 724"/>
                <a:gd name="T101" fmla="*/ 87 h 1845"/>
                <a:gd name="T102" fmla="*/ 18 w 724"/>
                <a:gd name="T103" fmla="*/ 84 h 1845"/>
                <a:gd name="T104" fmla="*/ 18 w 724"/>
                <a:gd name="T105" fmla="*/ 76 h 1845"/>
                <a:gd name="T106" fmla="*/ 25 w 724"/>
                <a:gd name="T107" fmla="*/ 74 h 1845"/>
                <a:gd name="T108" fmla="*/ 46 w 724"/>
                <a:gd name="T109" fmla="*/ 72 h 1845"/>
                <a:gd name="T110" fmla="*/ 47 w 724"/>
                <a:gd name="T111" fmla="*/ 68 h 1845"/>
                <a:gd name="T112" fmla="*/ 48 w 724"/>
                <a:gd name="T113" fmla="*/ 65 h 1845"/>
                <a:gd name="T114" fmla="*/ 50 w 724"/>
                <a:gd name="T115" fmla="*/ 62 h 1845"/>
                <a:gd name="T116" fmla="*/ 46 w 724"/>
                <a:gd name="T117" fmla="*/ 59 h 1845"/>
                <a:gd name="T118" fmla="*/ 50 w 724"/>
                <a:gd name="T119" fmla="*/ 57 h 1845"/>
                <a:gd name="T120" fmla="*/ 49 w 724"/>
                <a:gd name="T121" fmla="*/ 54 h 1845"/>
                <a:gd name="T122" fmla="*/ 54 w 724"/>
                <a:gd name="T123" fmla="*/ 50 h 1845"/>
                <a:gd name="T124" fmla="*/ 50 w 724"/>
                <a:gd name="T125" fmla="*/ 45 h 184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24"/>
                <a:gd name="T190" fmla="*/ 0 h 1845"/>
                <a:gd name="T191" fmla="*/ 724 w 724"/>
                <a:gd name="T192" fmla="*/ 1845 h 184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91" name="Freeform 14"/>
            <p:cNvSpPr>
              <a:spLocks noChangeAspect="1"/>
            </p:cNvSpPr>
            <p:nvPr/>
          </p:nvSpPr>
          <p:spPr bwMode="auto">
            <a:xfrm>
              <a:off x="1352" y="681"/>
              <a:ext cx="1829" cy="3153"/>
            </a:xfrm>
            <a:custGeom>
              <a:avLst/>
              <a:gdLst>
                <a:gd name="T0" fmla="*/ 106 w 2011"/>
                <a:gd name="T1" fmla="*/ 131 h 3449"/>
                <a:gd name="T2" fmla="*/ 0 w 2011"/>
                <a:gd name="T3" fmla="*/ 215 h 3449"/>
                <a:gd name="T4" fmla="*/ 105 w 2011"/>
                <a:gd name="T5" fmla="*/ 0 h 3449"/>
                <a:gd name="T6" fmla="*/ 106 w 2011"/>
                <a:gd name="T7" fmla="*/ 22 h 3449"/>
                <a:gd name="T8" fmla="*/ 106 w 2011"/>
                <a:gd name="T9" fmla="*/ 24 h 3449"/>
                <a:gd name="T10" fmla="*/ 101 w 2011"/>
                <a:gd name="T11" fmla="*/ 20 h 3449"/>
                <a:gd name="T12" fmla="*/ 100 w 2011"/>
                <a:gd name="T13" fmla="*/ 24 h 3449"/>
                <a:gd name="T14" fmla="*/ 98 w 2011"/>
                <a:gd name="T15" fmla="*/ 26 h 3449"/>
                <a:gd name="T16" fmla="*/ 96 w 2011"/>
                <a:gd name="T17" fmla="*/ 22 h 3449"/>
                <a:gd name="T18" fmla="*/ 94 w 2011"/>
                <a:gd name="T19" fmla="*/ 22 h 3449"/>
                <a:gd name="T20" fmla="*/ 91 w 2011"/>
                <a:gd name="T21" fmla="*/ 31 h 3449"/>
                <a:gd name="T22" fmla="*/ 87 w 2011"/>
                <a:gd name="T23" fmla="*/ 26 h 3449"/>
                <a:gd name="T24" fmla="*/ 85 w 2011"/>
                <a:gd name="T25" fmla="*/ 26 h 3449"/>
                <a:gd name="T26" fmla="*/ 86 w 2011"/>
                <a:gd name="T27" fmla="*/ 31 h 3449"/>
                <a:gd name="T28" fmla="*/ 79 w 2011"/>
                <a:gd name="T29" fmla="*/ 31 h 3449"/>
                <a:gd name="T30" fmla="*/ 79 w 2011"/>
                <a:gd name="T31" fmla="*/ 34 h 3449"/>
                <a:gd name="T32" fmla="*/ 75 w 2011"/>
                <a:gd name="T33" fmla="*/ 31 h 3449"/>
                <a:gd name="T34" fmla="*/ 79 w 2011"/>
                <a:gd name="T35" fmla="*/ 36 h 3449"/>
                <a:gd name="T36" fmla="*/ 77 w 2011"/>
                <a:gd name="T37" fmla="*/ 37 h 3449"/>
                <a:gd name="T38" fmla="*/ 76 w 2011"/>
                <a:gd name="T39" fmla="*/ 37 h 3449"/>
                <a:gd name="T40" fmla="*/ 74 w 2011"/>
                <a:gd name="T41" fmla="*/ 40 h 3449"/>
                <a:gd name="T42" fmla="*/ 76 w 2011"/>
                <a:gd name="T43" fmla="*/ 39 h 3449"/>
                <a:gd name="T44" fmla="*/ 76 w 2011"/>
                <a:gd name="T45" fmla="*/ 44 h 3449"/>
                <a:gd name="T46" fmla="*/ 73 w 2011"/>
                <a:gd name="T47" fmla="*/ 45 h 3449"/>
                <a:gd name="T48" fmla="*/ 75 w 2011"/>
                <a:gd name="T49" fmla="*/ 49 h 3449"/>
                <a:gd name="T50" fmla="*/ 70 w 2011"/>
                <a:gd name="T51" fmla="*/ 47 h 3449"/>
                <a:gd name="T52" fmla="*/ 65 w 2011"/>
                <a:gd name="T53" fmla="*/ 47 h 3449"/>
                <a:gd name="T54" fmla="*/ 64 w 2011"/>
                <a:gd name="T55" fmla="*/ 51 h 3449"/>
                <a:gd name="T56" fmla="*/ 71 w 2011"/>
                <a:gd name="T57" fmla="*/ 53 h 3449"/>
                <a:gd name="T58" fmla="*/ 69 w 2011"/>
                <a:gd name="T59" fmla="*/ 54 h 3449"/>
                <a:gd name="T60" fmla="*/ 69 w 2011"/>
                <a:gd name="T61" fmla="*/ 59 h 3449"/>
                <a:gd name="T62" fmla="*/ 72 w 2011"/>
                <a:gd name="T63" fmla="*/ 59 h 3449"/>
                <a:gd name="T64" fmla="*/ 69 w 2011"/>
                <a:gd name="T65" fmla="*/ 65 h 3449"/>
                <a:gd name="T66" fmla="*/ 70 w 2011"/>
                <a:gd name="T67" fmla="*/ 69 h 3449"/>
                <a:gd name="T68" fmla="*/ 68 w 2011"/>
                <a:gd name="T69" fmla="*/ 73 h 3449"/>
                <a:gd name="T70" fmla="*/ 65 w 2011"/>
                <a:gd name="T71" fmla="*/ 77 h 3449"/>
                <a:gd name="T72" fmla="*/ 68 w 2011"/>
                <a:gd name="T73" fmla="*/ 78 h 3449"/>
                <a:gd name="T74" fmla="*/ 69 w 2011"/>
                <a:gd name="T75" fmla="*/ 81 h 3449"/>
                <a:gd name="T76" fmla="*/ 72 w 2011"/>
                <a:gd name="T77" fmla="*/ 85 h 3449"/>
                <a:gd name="T78" fmla="*/ 76 w 2011"/>
                <a:gd name="T79" fmla="*/ 88 h 3449"/>
                <a:gd name="T80" fmla="*/ 79 w 2011"/>
                <a:gd name="T81" fmla="*/ 85 h 3449"/>
                <a:gd name="T82" fmla="*/ 79 w 2011"/>
                <a:gd name="T83" fmla="*/ 92 h 3449"/>
                <a:gd name="T84" fmla="*/ 85 w 2011"/>
                <a:gd name="T85" fmla="*/ 92 h 3449"/>
                <a:gd name="T86" fmla="*/ 84 w 2011"/>
                <a:gd name="T87" fmla="*/ 93 h 3449"/>
                <a:gd name="T88" fmla="*/ 86 w 2011"/>
                <a:gd name="T89" fmla="*/ 96 h 3449"/>
                <a:gd name="T90" fmla="*/ 87 w 2011"/>
                <a:gd name="T91" fmla="*/ 100 h 3449"/>
                <a:gd name="T92" fmla="*/ 89 w 2011"/>
                <a:gd name="T93" fmla="*/ 99 h 3449"/>
                <a:gd name="T94" fmla="*/ 92 w 2011"/>
                <a:gd name="T95" fmla="*/ 94 h 3449"/>
                <a:gd name="T96" fmla="*/ 95 w 2011"/>
                <a:gd name="T97" fmla="*/ 98 h 3449"/>
                <a:gd name="T98" fmla="*/ 96 w 2011"/>
                <a:gd name="T99" fmla="*/ 105 h 3449"/>
                <a:gd name="T100" fmla="*/ 99 w 2011"/>
                <a:gd name="T101" fmla="*/ 105 h 3449"/>
                <a:gd name="T102" fmla="*/ 96 w 2011"/>
                <a:gd name="T103" fmla="*/ 115 h 3449"/>
                <a:gd name="T104" fmla="*/ 76 w 2011"/>
                <a:gd name="T105" fmla="*/ 129 h 3449"/>
                <a:gd name="T106" fmla="*/ 87 w 2011"/>
                <a:gd name="T107" fmla="*/ 131 h 3449"/>
                <a:gd name="T108" fmla="*/ 106 w 2011"/>
                <a:gd name="T109" fmla="*/ 131 h 344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011"/>
                <a:gd name="T166" fmla="*/ 0 h 3449"/>
                <a:gd name="T167" fmla="*/ 2011 w 2011"/>
                <a:gd name="T168" fmla="*/ 3449 h 344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92" name="Freeform 15"/>
            <p:cNvSpPr>
              <a:spLocks noChangeAspect="1" noEditPoints="1"/>
            </p:cNvSpPr>
            <p:nvPr/>
          </p:nvSpPr>
          <p:spPr bwMode="auto">
            <a:xfrm>
              <a:off x="3235" y="2758"/>
              <a:ext cx="581" cy="570"/>
            </a:xfrm>
            <a:custGeom>
              <a:avLst/>
              <a:gdLst>
                <a:gd name="T0" fmla="*/ 17 w 639"/>
                <a:gd name="T1" fmla="*/ 43 h 621"/>
                <a:gd name="T2" fmla="*/ 17 w 639"/>
                <a:gd name="T3" fmla="*/ 43 h 621"/>
                <a:gd name="T4" fmla="*/ 34 w 639"/>
                <a:gd name="T5" fmla="*/ 22 h 621"/>
                <a:gd name="T6" fmla="*/ 17 w 639"/>
                <a:gd name="T7" fmla="*/ 0 h 621"/>
                <a:gd name="T8" fmla="*/ 0 w 639"/>
                <a:gd name="T9" fmla="*/ 22 h 621"/>
                <a:gd name="T10" fmla="*/ 17 w 639"/>
                <a:gd name="T11" fmla="*/ 43 h 621"/>
                <a:gd name="T12" fmla="*/ 17 w 639"/>
                <a:gd name="T13" fmla="*/ 43 h 621"/>
                <a:gd name="T14" fmla="*/ 9 w 639"/>
                <a:gd name="T15" fmla="*/ 22 h 621"/>
                <a:gd name="T16" fmla="*/ 9 w 639"/>
                <a:gd name="T17" fmla="*/ 22 h 621"/>
                <a:gd name="T18" fmla="*/ 17 w 639"/>
                <a:gd name="T19" fmla="*/ 9 h 621"/>
                <a:gd name="T20" fmla="*/ 25 w 639"/>
                <a:gd name="T21" fmla="*/ 22 h 621"/>
                <a:gd name="T22" fmla="*/ 17 w 639"/>
                <a:gd name="T23" fmla="*/ 35 h 621"/>
                <a:gd name="T24" fmla="*/ 9 w 639"/>
                <a:gd name="T25" fmla="*/ 22 h 6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39"/>
                <a:gd name="T40" fmla="*/ 0 h 621"/>
                <a:gd name="T41" fmla="*/ 639 w 639"/>
                <a:gd name="T42" fmla="*/ 621 h 6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rgbClr val="FFFF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93" name="Freeform 16"/>
            <p:cNvSpPr>
              <a:spLocks noChangeAspect="1"/>
            </p:cNvSpPr>
            <p:nvPr/>
          </p:nvSpPr>
          <p:spPr bwMode="auto">
            <a:xfrm>
              <a:off x="3892" y="2758"/>
              <a:ext cx="409" cy="570"/>
            </a:xfrm>
            <a:custGeom>
              <a:avLst/>
              <a:gdLst>
                <a:gd name="T0" fmla="*/ 36 w 441"/>
                <a:gd name="T1" fmla="*/ 10 h 621"/>
                <a:gd name="T2" fmla="*/ 36 w 441"/>
                <a:gd name="T3" fmla="*/ 10 h 621"/>
                <a:gd name="T4" fmla="*/ 27 w 441"/>
                <a:gd name="T5" fmla="*/ 8 h 621"/>
                <a:gd name="T6" fmla="*/ 16 w 441"/>
                <a:gd name="T7" fmla="*/ 12 h 621"/>
                <a:gd name="T8" fmla="*/ 29 w 441"/>
                <a:gd name="T9" fmla="*/ 18 h 621"/>
                <a:gd name="T10" fmla="*/ 43 w 441"/>
                <a:gd name="T11" fmla="*/ 30 h 621"/>
                <a:gd name="T12" fmla="*/ 18 w 441"/>
                <a:gd name="T13" fmla="*/ 43 h 621"/>
                <a:gd name="T14" fmla="*/ 6 w 441"/>
                <a:gd name="T15" fmla="*/ 42 h 621"/>
                <a:gd name="T16" fmla="*/ 6 w 441"/>
                <a:gd name="T17" fmla="*/ 33 h 621"/>
                <a:gd name="T18" fmla="*/ 19 w 441"/>
                <a:gd name="T19" fmla="*/ 36 h 621"/>
                <a:gd name="T20" fmla="*/ 27 w 441"/>
                <a:gd name="T21" fmla="*/ 31 h 621"/>
                <a:gd name="T22" fmla="*/ 15 w 441"/>
                <a:gd name="T23" fmla="*/ 25 h 621"/>
                <a:gd name="T24" fmla="*/ 0 w 441"/>
                <a:gd name="T25" fmla="*/ 12 h 621"/>
                <a:gd name="T26" fmla="*/ 24 w 441"/>
                <a:gd name="T27" fmla="*/ 0 h 621"/>
                <a:gd name="T28" fmla="*/ 36 w 441"/>
                <a:gd name="T29" fmla="*/ 6 h 621"/>
                <a:gd name="T30" fmla="*/ 36 w 441"/>
                <a:gd name="T31" fmla="*/ 10 h 6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41"/>
                <a:gd name="T49" fmla="*/ 0 h 621"/>
                <a:gd name="T50" fmla="*/ 441 w 441"/>
                <a:gd name="T51" fmla="*/ 621 h 6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rgbClr val="FFFF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94" name="Freeform 17"/>
            <p:cNvSpPr>
              <a:spLocks noChangeAspect="1"/>
            </p:cNvSpPr>
            <p:nvPr/>
          </p:nvSpPr>
          <p:spPr bwMode="auto">
            <a:xfrm>
              <a:off x="1772" y="2564"/>
              <a:ext cx="215" cy="743"/>
            </a:xfrm>
            <a:custGeom>
              <a:avLst/>
              <a:gdLst>
                <a:gd name="T0" fmla="*/ 8 w 229"/>
                <a:gd name="T1" fmla="*/ 43 h 817"/>
                <a:gd name="T2" fmla="*/ 8 w 229"/>
                <a:gd name="T3" fmla="*/ 43 h 817"/>
                <a:gd name="T4" fmla="*/ 8 w 229"/>
                <a:gd name="T5" fmla="*/ 32 h 817"/>
                <a:gd name="T6" fmla="*/ 8 w 229"/>
                <a:gd name="T7" fmla="*/ 15 h 817"/>
                <a:gd name="T8" fmla="*/ 0 w 229"/>
                <a:gd name="T9" fmla="*/ 0 h 817"/>
                <a:gd name="T10" fmla="*/ 31 w 229"/>
                <a:gd name="T11" fmla="*/ 0 h 817"/>
                <a:gd name="T12" fmla="*/ 29 w 229"/>
                <a:gd name="T13" fmla="*/ 13 h 817"/>
                <a:gd name="T14" fmla="*/ 29 w 229"/>
                <a:gd name="T15" fmla="*/ 28 h 817"/>
                <a:gd name="T16" fmla="*/ 33 w 229"/>
                <a:gd name="T17" fmla="*/ 43 h 817"/>
                <a:gd name="T18" fmla="*/ 8 w 229"/>
                <a:gd name="T19" fmla="*/ 43 h 8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9"/>
                <a:gd name="T31" fmla="*/ 0 h 817"/>
                <a:gd name="T32" fmla="*/ 229 w 229"/>
                <a:gd name="T33" fmla="*/ 817 h 8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rgbClr val="FFFF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95" name="Freeform 18"/>
            <p:cNvSpPr>
              <a:spLocks noChangeAspect="1" noEditPoints="1"/>
            </p:cNvSpPr>
            <p:nvPr/>
          </p:nvSpPr>
          <p:spPr bwMode="auto">
            <a:xfrm>
              <a:off x="2095" y="2758"/>
              <a:ext cx="602" cy="785"/>
            </a:xfrm>
            <a:custGeom>
              <a:avLst/>
              <a:gdLst>
                <a:gd name="T0" fmla="*/ 11 w 662"/>
                <a:gd name="T1" fmla="*/ 45 h 863"/>
                <a:gd name="T2" fmla="*/ 11 w 662"/>
                <a:gd name="T3" fmla="*/ 45 h 863"/>
                <a:gd name="T4" fmla="*/ 11 w 662"/>
                <a:gd name="T5" fmla="*/ 34 h 863"/>
                <a:gd name="T6" fmla="*/ 11 w 662"/>
                <a:gd name="T7" fmla="*/ 31 h 863"/>
                <a:gd name="T8" fmla="*/ 21 w 662"/>
                <a:gd name="T9" fmla="*/ 34 h 863"/>
                <a:gd name="T10" fmla="*/ 35 w 662"/>
                <a:gd name="T11" fmla="*/ 17 h 863"/>
                <a:gd name="T12" fmla="*/ 20 w 662"/>
                <a:gd name="T13" fmla="*/ 0 h 863"/>
                <a:gd name="T14" fmla="*/ 9 w 662"/>
                <a:gd name="T15" fmla="*/ 5 h 863"/>
                <a:gd name="T16" fmla="*/ 8 w 662"/>
                <a:gd name="T17" fmla="*/ 5 h 863"/>
                <a:gd name="T18" fmla="*/ 0 w 662"/>
                <a:gd name="T19" fmla="*/ 5 h 863"/>
                <a:gd name="T20" fmla="*/ 5 w 662"/>
                <a:gd name="T21" fmla="*/ 17 h 863"/>
                <a:gd name="T22" fmla="*/ 5 w 662"/>
                <a:gd name="T23" fmla="*/ 31 h 863"/>
                <a:gd name="T24" fmla="*/ 5 w 662"/>
                <a:gd name="T25" fmla="*/ 45 h 863"/>
                <a:gd name="T26" fmla="*/ 11 w 662"/>
                <a:gd name="T27" fmla="*/ 45 h 863"/>
                <a:gd name="T28" fmla="*/ 11 w 662"/>
                <a:gd name="T29" fmla="*/ 45 h 863"/>
                <a:gd name="T30" fmla="*/ 10 w 662"/>
                <a:gd name="T31" fmla="*/ 17 h 863"/>
                <a:gd name="T32" fmla="*/ 10 w 662"/>
                <a:gd name="T33" fmla="*/ 17 h 863"/>
                <a:gd name="T34" fmla="*/ 17 w 662"/>
                <a:gd name="T35" fmla="*/ 6 h 863"/>
                <a:gd name="T36" fmla="*/ 26 w 662"/>
                <a:gd name="T37" fmla="*/ 17 h 863"/>
                <a:gd name="T38" fmla="*/ 18 w 662"/>
                <a:gd name="T39" fmla="*/ 25 h 863"/>
                <a:gd name="T40" fmla="*/ 10 w 662"/>
                <a:gd name="T41" fmla="*/ 17 h 8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62"/>
                <a:gd name="T64" fmla="*/ 0 h 863"/>
                <a:gd name="T65" fmla="*/ 662 w 662"/>
                <a:gd name="T66" fmla="*/ 863 h 8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rgbClr val="FFFF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sp>
          <p:nvSpPr>
            <p:cNvPr id="96" name="Freeform 19"/>
            <p:cNvSpPr>
              <a:spLocks noChangeAspect="1"/>
            </p:cNvSpPr>
            <p:nvPr/>
          </p:nvSpPr>
          <p:spPr bwMode="auto">
            <a:xfrm>
              <a:off x="2773" y="2758"/>
              <a:ext cx="398" cy="570"/>
            </a:xfrm>
            <a:custGeom>
              <a:avLst/>
              <a:gdLst>
                <a:gd name="T0" fmla="*/ 16 w 440"/>
                <a:gd name="T1" fmla="*/ 9 h 621"/>
                <a:gd name="T2" fmla="*/ 16 w 440"/>
                <a:gd name="T3" fmla="*/ 9 h 621"/>
                <a:gd name="T4" fmla="*/ 12 w 440"/>
                <a:gd name="T5" fmla="*/ 8 h 621"/>
                <a:gd name="T6" fmla="*/ 7 w 440"/>
                <a:gd name="T7" fmla="*/ 12 h 621"/>
                <a:gd name="T8" fmla="*/ 13 w 440"/>
                <a:gd name="T9" fmla="*/ 18 h 621"/>
                <a:gd name="T10" fmla="*/ 20 w 440"/>
                <a:gd name="T11" fmla="*/ 30 h 621"/>
                <a:gd name="T12" fmla="*/ 8 w 440"/>
                <a:gd name="T13" fmla="*/ 43 h 621"/>
                <a:gd name="T14" fmla="*/ 5 w 440"/>
                <a:gd name="T15" fmla="*/ 42 h 621"/>
                <a:gd name="T16" fmla="*/ 5 w 440"/>
                <a:gd name="T17" fmla="*/ 33 h 621"/>
                <a:gd name="T18" fmla="*/ 9 w 440"/>
                <a:gd name="T19" fmla="*/ 36 h 621"/>
                <a:gd name="T20" fmla="*/ 12 w 440"/>
                <a:gd name="T21" fmla="*/ 31 h 621"/>
                <a:gd name="T22" fmla="*/ 6 w 440"/>
                <a:gd name="T23" fmla="*/ 25 h 621"/>
                <a:gd name="T24" fmla="*/ 0 w 440"/>
                <a:gd name="T25" fmla="*/ 12 h 621"/>
                <a:gd name="T26" fmla="*/ 11 w 440"/>
                <a:gd name="T27" fmla="*/ 0 h 621"/>
                <a:gd name="T28" fmla="*/ 18 w 440"/>
                <a:gd name="T29" fmla="*/ 6 h 621"/>
                <a:gd name="T30" fmla="*/ 16 w 440"/>
                <a:gd name="T31" fmla="*/ 9 h 6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40"/>
                <a:gd name="T49" fmla="*/ 0 h 621"/>
                <a:gd name="T50" fmla="*/ 440 w 440"/>
                <a:gd name="T51" fmla="*/ 621 h 6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rgbClr val="FFFF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srgbClr val="333399"/>
                </a:solidFill>
                <a:effectLst/>
                <a:uLnTx/>
                <a:uFillTx/>
                <a:cs typeface="Arial" pitchFamily="34" charset="0"/>
              </a:endParaRPr>
            </a:p>
          </p:txBody>
        </p:sp>
      </p:grpSp>
      <p:grpSp>
        <p:nvGrpSpPr>
          <p:cNvPr id="43" name="Group 29"/>
          <p:cNvGrpSpPr/>
          <p:nvPr userDrawn="1"/>
        </p:nvGrpSpPr>
        <p:grpSpPr>
          <a:xfrm>
            <a:off x="423343" y="540"/>
            <a:ext cx="4512063" cy="5142960"/>
            <a:chOff x="622299" y="794"/>
            <a:chExt cx="6632576" cy="7562056"/>
          </a:xfrm>
        </p:grpSpPr>
        <p:sp>
          <p:nvSpPr>
            <p:cNvPr id="44" name="Freeform 49"/>
            <p:cNvSpPr>
              <a:spLocks/>
            </p:cNvSpPr>
            <p:nvPr userDrawn="1"/>
          </p:nvSpPr>
          <p:spPr bwMode="ltGray">
            <a:xfrm flipH="1">
              <a:off x="622299" y="794"/>
              <a:ext cx="5346701" cy="7562056"/>
            </a:xfrm>
            <a:custGeom>
              <a:avLst/>
              <a:gdLst/>
              <a:ahLst/>
              <a:cxnLst/>
              <a:rect l="l" t="t" r="r" b="b"/>
              <a:pathLst>
                <a:path w="5346701" h="7562056">
                  <a:moveTo>
                    <a:pt x="5346701" y="0"/>
                  </a:moveTo>
                  <a:lnTo>
                    <a:pt x="0" y="0"/>
                  </a:lnTo>
                  <a:lnTo>
                    <a:pt x="0" y="7562056"/>
                  </a:lnTo>
                  <a:lnTo>
                    <a:pt x="474459" y="7562056"/>
                  </a:lnTo>
                  <a:close/>
                </a:path>
              </a:pathLst>
            </a:custGeom>
            <a:solidFill>
              <a:srgbClr val="FFFFFF"/>
            </a:solidFill>
            <a:ln w="9525">
              <a:noFill/>
              <a:round/>
              <a:headEnd/>
              <a:tailEnd/>
            </a:ln>
            <a:effectLst/>
          </p:spPr>
          <p:txBody>
            <a:bodyPr vert="horz" wrap="square" lIns="91440" tIns="45720" rIns="91440" bIns="45720" numCol="1" anchor="t" anchorCtr="0" compatLnSpc="1">
              <a:prstTxWarp prst="textNoShape">
                <a:avLst/>
              </a:prstTxWarp>
            </a:bodyPr>
            <a:lstStyle/>
            <a:p>
              <a:endParaRPr lang="en-GB" dirty="0"/>
            </a:p>
          </p:txBody>
        </p:sp>
        <p:sp>
          <p:nvSpPr>
            <p:cNvPr id="45" name="Freeform 51"/>
            <p:cNvSpPr>
              <a:spLocks/>
            </p:cNvSpPr>
            <p:nvPr userDrawn="1"/>
          </p:nvSpPr>
          <p:spPr bwMode="ltGray">
            <a:xfrm flipH="1">
              <a:off x="622300" y="794"/>
              <a:ext cx="6632575" cy="4038600"/>
            </a:xfrm>
            <a:custGeom>
              <a:avLst/>
              <a:gdLst>
                <a:gd name="T0" fmla="*/ 0 w 4178"/>
                <a:gd name="T1" fmla="*/ 0 h 2544"/>
                <a:gd name="T2" fmla="*/ 2544 w 4178"/>
                <a:gd name="T3" fmla="*/ 2544 h 2544"/>
                <a:gd name="T4" fmla="*/ 4178 w 4178"/>
                <a:gd name="T5" fmla="*/ 0 h 2544"/>
                <a:gd name="T6" fmla="*/ 0 w 4178"/>
                <a:gd name="T7" fmla="*/ 0 h 2544"/>
              </a:gdLst>
              <a:ahLst/>
              <a:cxnLst>
                <a:cxn ang="0">
                  <a:pos x="T0" y="T1"/>
                </a:cxn>
                <a:cxn ang="0">
                  <a:pos x="T2" y="T3"/>
                </a:cxn>
                <a:cxn ang="0">
                  <a:pos x="T4" y="T5"/>
                </a:cxn>
                <a:cxn ang="0">
                  <a:pos x="T6" y="T7"/>
                </a:cxn>
              </a:cxnLst>
              <a:rect l="0" t="0" r="r" b="b"/>
              <a:pathLst>
                <a:path w="4178" h="2544">
                  <a:moveTo>
                    <a:pt x="0" y="0"/>
                  </a:moveTo>
                  <a:lnTo>
                    <a:pt x="2544" y="2544"/>
                  </a:lnTo>
                  <a:lnTo>
                    <a:pt x="4178" y="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6" name="Freeform 53"/>
            <p:cNvSpPr>
              <a:spLocks/>
            </p:cNvSpPr>
            <p:nvPr/>
          </p:nvSpPr>
          <p:spPr bwMode="ltGray">
            <a:xfrm flipH="1">
              <a:off x="1730375" y="1470819"/>
              <a:ext cx="2584450" cy="3092450"/>
            </a:xfrm>
            <a:custGeom>
              <a:avLst/>
              <a:gdLst>
                <a:gd name="T0" fmla="*/ 490 w 1628"/>
                <a:gd name="T1" fmla="*/ 1948 h 1948"/>
                <a:gd name="T2" fmla="*/ 402 w 1628"/>
                <a:gd name="T3" fmla="*/ 1886 h 1948"/>
                <a:gd name="T4" fmla="*/ 322 w 1628"/>
                <a:gd name="T5" fmla="*/ 1816 h 1948"/>
                <a:gd name="T6" fmla="*/ 250 w 1628"/>
                <a:gd name="T7" fmla="*/ 1740 h 1948"/>
                <a:gd name="T8" fmla="*/ 188 w 1628"/>
                <a:gd name="T9" fmla="*/ 1658 h 1948"/>
                <a:gd name="T10" fmla="*/ 134 w 1628"/>
                <a:gd name="T11" fmla="*/ 1570 h 1948"/>
                <a:gd name="T12" fmla="*/ 88 w 1628"/>
                <a:gd name="T13" fmla="*/ 1480 h 1948"/>
                <a:gd name="T14" fmla="*/ 52 w 1628"/>
                <a:gd name="T15" fmla="*/ 1384 h 1948"/>
                <a:gd name="T16" fmla="*/ 26 w 1628"/>
                <a:gd name="T17" fmla="*/ 1286 h 1948"/>
                <a:gd name="T18" fmla="*/ 8 w 1628"/>
                <a:gd name="T19" fmla="*/ 1186 h 1948"/>
                <a:gd name="T20" fmla="*/ 0 w 1628"/>
                <a:gd name="T21" fmla="*/ 1086 h 1948"/>
                <a:gd name="T22" fmla="*/ 2 w 1628"/>
                <a:gd name="T23" fmla="*/ 984 h 1948"/>
                <a:gd name="T24" fmla="*/ 14 w 1628"/>
                <a:gd name="T25" fmla="*/ 882 h 1948"/>
                <a:gd name="T26" fmla="*/ 36 w 1628"/>
                <a:gd name="T27" fmla="*/ 780 h 1948"/>
                <a:gd name="T28" fmla="*/ 70 w 1628"/>
                <a:gd name="T29" fmla="*/ 682 h 1948"/>
                <a:gd name="T30" fmla="*/ 112 w 1628"/>
                <a:gd name="T31" fmla="*/ 584 h 1948"/>
                <a:gd name="T32" fmla="*/ 166 w 1628"/>
                <a:gd name="T33" fmla="*/ 490 h 1948"/>
                <a:gd name="T34" fmla="*/ 196 w 1628"/>
                <a:gd name="T35" fmla="*/ 444 h 1948"/>
                <a:gd name="T36" fmla="*/ 262 w 1628"/>
                <a:gd name="T37" fmla="*/ 360 h 1948"/>
                <a:gd name="T38" fmla="*/ 334 w 1628"/>
                <a:gd name="T39" fmla="*/ 284 h 1948"/>
                <a:gd name="T40" fmla="*/ 414 w 1628"/>
                <a:gd name="T41" fmla="*/ 218 h 1948"/>
                <a:gd name="T42" fmla="*/ 498 w 1628"/>
                <a:gd name="T43" fmla="*/ 160 h 1948"/>
                <a:gd name="T44" fmla="*/ 588 w 1628"/>
                <a:gd name="T45" fmla="*/ 110 h 1948"/>
                <a:gd name="T46" fmla="*/ 682 w 1628"/>
                <a:gd name="T47" fmla="*/ 68 h 1948"/>
                <a:gd name="T48" fmla="*/ 778 w 1628"/>
                <a:gd name="T49" fmla="*/ 38 h 1948"/>
                <a:gd name="T50" fmla="*/ 876 w 1628"/>
                <a:gd name="T51" fmla="*/ 16 h 1948"/>
                <a:gd name="T52" fmla="*/ 978 w 1628"/>
                <a:gd name="T53" fmla="*/ 2 h 1948"/>
                <a:gd name="T54" fmla="*/ 1080 w 1628"/>
                <a:gd name="T55" fmla="*/ 0 h 1948"/>
                <a:gd name="T56" fmla="*/ 1182 w 1628"/>
                <a:gd name="T57" fmla="*/ 8 h 1948"/>
                <a:gd name="T58" fmla="*/ 1282 w 1628"/>
                <a:gd name="T59" fmla="*/ 24 h 1948"/>
                <a:gd name="T60" fmla="*/ 1382 w 1628"/>
                <a:gd name="T61" fmla="*/ 52 h 1948"/>
                <a:gd name="T62" fmla="*/ 1482 w 1628"/>
                <a:gd name="T63" fmla="*/ 88 h 1948"/>
                <a:gd name="T64" fmla="*/ 1576 w 1628"/>
                <a:gd name="T65" fmla="*/ 136 h 1948"/>
                <a:gd name="T66" fmla="*/ 1624 w 1628"/>
                <a:gd name="T67" fmla="*/ 164 h 1948"/>
                <a:gd name="T68" fmla="*/ 490 w 1628"/>
                <a:gd name="T69" fmla="*/ 1948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28" h="1948">
                  <a:moveTo>
                    <a:pt x="490" y="1948"/>
                  </a:moveTo>
                  <a:lnTo>
                    <a:pt x="490" y="1948"/>
                  </a:lnTo>
                  <a:lnTo>
                    <a:pt x="444" y="1918"/>
                  </a:lnTo>
                  <a:lnTo>
                    <a:pt x="402" y="1886"/>
                  </a:lnTo>
                  <a:lnTo>
                    <a:pt x="360" y="1852"/>
                  </a:lnTo>
                  <a:lnTo>
                    <a:pt x="322" y="1816"/>
                  </a:lnTo>
                  <a:lnTo>
                    <a:pt x="286" y="1778"/>
                  </a:lnTo>
                  <a:lnTo>
                    <a:pt x="250" y="1740"/>
                  </a:lnTo>
                  <a:lnTo>
                    <a:pt x="218" y="1700"/>
                  </a:lnTo>
                  <a:lnTo>
                    <a:pt x="188" y="1658"/>
                  </a:lnTo>
                  <a:lnTo>
                    <a:pt x="160" y="1614"/>
                  </a:lnTo>
                  <a:lnTo>
                    <a:pt x="134" y="1570"/>
                  </a:lnTo>
                  <a:lnTo>
                    <a:pt x="110" y="1526"/>
                  </a:lnTo>
                  <a:lnTo>
                    <a:pt x="88" y="1480"/>
                  </a:lnTo>
                  <a:lnTo>
                    <a:pt x="70" y="1432"/>
                  </a:lnTo>
                  <a:lnTo>
                    <a:pt x="52" y="1384"/>
                  </a:lnTo>
                  <a:lnTo>
                    <a:pt x="38" y="1336"/>
                  </a:lnTo>
                  <a:lnTo>
                    <a:pt x="26" y="1286"/>
                  </a:lnTo>
                  <a:lnTo>
                    <a:pt x="16" y="1236"/>
                  </a:lnTo>
                  <a:lnTo>
                    <a:pt x="8" y="1186"/>
                  </a:lnTo>
                  <a:lnTo>
                    <a:pt x="4" y="1136"/>
                  </a:lnTo>
                  <a:lnTo>
                    <a:pt x="0" y="1086"/>
                  </a:lnTo>
                  <a:lnTo>
                    <a:pt x="0" y="1034"/>
                  </a:lnTo>
                  <a:lnTo>
                    <a:pt x="2" y="984"/>
                  </a:lnTo>
                  <a:lnTo>
                    <a:pt x="8" y="932"/>
                  </a:lnTo>
                  <a:lnTo>
                    <a:pt x="14" y="882"/>
                  </a:lnTo>
                  <a:lnTo>
                    <a:pt x="24" y="830"/>
                  </a:lnTo>
                  <a:lnTo>
                    <a:pt x="36" y="780"/>
                  </a:lnTo>
                  <a:lnTo>
                    <a:pt x="52" y="730"/>
                  </a:lnTo>
                  <a:lnTo>
                    <a:pt x="70" y="682"/>
                  </a:lnTo>
                  <a:lnTo>
                    <a:pt x="90" y="632"/>
                  </a:lnTo>
                  <a:lnTo>
                    <a:pt x="112" y="584"/>
                  </a:lnTo>
                  <a:lnTo>
                    <a:pt x="138" y="536"/>
                  </a:lnTo>
                  <a:lnTo>
                    <a:pt x="166" y="490"/>
                  </a:lnTo>
                  <a:lnTo>
                    <a:pt x="166" y="490"/>
                  </a:lnTo>
                  <a:lnTo>
                    <a:pt x="196" y="444"/>
                  </a:lnTo>
                  <a:lnTo>
                    <a:pt x="228" y="402"/>
                  </a:lnTo>
                  <a:lnTo>
                    <a:pt x="262" y="360"/>
                  </a:lnTo>
                  <a:lnTo>
                    <a:pt x="298" y="322"/>
                  </a:lnTo>
                  <a:lnTo>
                    <a:pt x="334" y="284"/>
                  </a:lnTo>
                  <a:lnTo>
                    <a:pt x="374" y="250"/>
                  </a:lnTo>
                  <a:lnTo>
                    <a:pt x="414" y="218"/>
                  </a:lnTo>
                  <a:lnTo>
                    <a:pt x="456" y="188"/>
                  </a:lnTo>
                  <a:lnTo>
                    <a:pt x="498" y="160"/>
                  </a:lnTo>
                  <a:lnTo>
                    <a:pt x="542" y="134"/>
                  </a:lnTo>
                  <a:lnTo>
                    <a:pt x="588" y="110"/>
                  </a:lnTo>
                  <a:lnTo>
                    <a:pt x="634" y="88"/>
                  </a:lnTo>
                  <a:lnTo>
                    <a:pt x="682" y="68"/>
                  </a:lnTo>
                  <a:lnTo>
                    <a:pt x="730" y="52"/>
                  </a:lnTo>
                  <a:lnTo>
                    <a:pt x="778" y="38"/>
                  </a:lnTo>
                  <a:lnTo>
                    <a:pt x="828" y="26"/>
                  </a:lnTo>
                  <a:lnTo>
                    <a:pt x="876" y="16"/>
                  </a:lnTo>
                  <a:lnTo>
                    <a:pt x="926" y="8"/>
                  </a:lnTo>
                  <a:lnTo>
                    <a:pt x="978" y="2"/>
                  </a:lnTo>
                  <a:lnTo>
                    <a:pt x="1028" y="0"/>
                  </a:lnTo>
                  <a:lnTo>
                    <a:pt x="1080" y="0"/>
                  </a:lnTo>
                  <a:lnTo>
                    <a:pt x="1130" y="2"/>
                  </a:lnTo>
                  <a:lnTo>
                    <a:pt x="1182" y="8"/>
                  </a:lnTo>
                  <a:lnTo>
                    <a:pt x="1232" y="14"/>
                  </a:lnTo>
                  <a:lnTo>
                    <a:pt x="1282" y="24"/>
                  </a:lnTo>
                  <a:lnTo>
                    <a:pt x="1332" y="36"/>
                  </a:lnTo>
                  <a:lnTo>
                    <a:pt x="1382" y="52"/>
                  </a:lnTo>
                  <a:lnTo>
                    <a:pt x="1432" y="68"/>
                  </a:lnTo>
                  <a:lnTo>
                    <a:pt x="1482" y="88"/>
                  </a:lnTo>
                  <a:lnTo>
                    <a:pt x="1530" y="112"/>
                  </a:lnTo>
                  <a:lnTo>
                    <a:pt x="1576" y="136"/>
                  </a:lnTo>
                  <a:lnTo>
                    <a:pt x="1624" y="164"/>
                  </a:lnTo>
                  <a:lnTo>
                    <a:pt x="1624" y="164"/>
                  </a:lnTo>
                  <a:lnTo>
                    <a:pt x="1628" y="168"/>
                  </a:lnTo>
                  <a:lnTo>
                    <a:pt x="490" y="1948"/>
                  </a:lnTo>
                  <a:close/>
                </a:path>
              </a:pathLst>
            </a:custGeom>
            <a:solidFill>
              <a:srgbClr val="1F49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7" name="Freeform 55"/>
            <p:cNvSpPr>
              <a:spLocks/>
            </p:cNvSpPr>
            <p:nvPr userDrawn="1"/>
          </p:nvSpPr>
          <p:spPr bwMode="ltGray">
            <a:xfrm flipH="1">
              <a:off x="4149725" y="858044"/>
              <a:ext cx="863600" cy="863600"/>
            </a:xfrm>
            <a:custGeom>
              <a:avLst/>
              <a:gdLst>
                <a:gd name="T0" fmla="*/ 0 w 544"/>
                <a:gd name="T1" fmla="*/ 272 h 544"/>
                <a:gd name="T2" fmla="*/ 4 w 544"/>
                <a:gd name="T3" fmla="*/ 218 h 544"/>
                <a:gd name="T4" fmla="*/ 20 w 544"/>
                <a:gd name="T5" fmla="*/ 166 h 544"/>
                <a:gd name="T6" fmla="*/ 46 w 544"/>
                <a:gd name="T7" fmla="*/ 120 h 544"/>
                <a:gd name="T8" fmla="*/ 80 w 544"/>
                <a:gd name="T9" fmla="*/ 80 h 544"/>
                <a:gd name="T10" fmla="*/ 120 w 544"/>
                <a:gd name="T11" fmla="*/ 46 h 544"/>
                <a:gd name="T12" fmla="*/ 166 w 544"/>
                <a:gd name="T13" fmla="*/ 20 h 544"/>
                <a:gd name="T14" fmla="*/ 216 w 544"/>
                <a:gd name="T15" fmla="*/ 4 h 544"/>
                <a:gd name="T16" fmla="*/ 272 w 544"/>
                <a:gd name="T17" fmla="*/ 0 h 544"/>
                <a:gd name="T18" fmla="*/ 300 w 544"/>
                <a:gd name="T19" fmla="*/ 0 h 544"/>
                <a:gd name="T20" fmla="*/ 352 w 544"/>
                <a:gd name="T21" fmla="*/ 12 h 544"/>
                <a:gd name="T22" fmla="*/ 402 w 544"/>
                <a:gd name="T23" fmla="*/ 32 h 544"/>
                <a:gd name="T24" fmla="*/ 446 w 544"/>
                <a:gd name="T25" fmla="*/ 62 h 544"/>
                <a:gd name="T26" fmla="*/ 482 w 544"/>
                <a:gd name="T27" fmla="*/ 98 h 544"/>
                <a:gd name="T28" fmla="*/ 512 w 544"/>
                <a:gd name="T29" fmla="*/ 142 h 544"/>
                <a:gd name="T30" fmla="*/ 532 w 544"/>
                <a:gd name="T31" fmla="*/ 190 h 544"/>
                <a:gd name="T32" fmla="*/ 544 w 544"/>
                <a:gd name="T33" fmla="*/ 244 h 544"/>
                <a:gd name="T34" fmla="*/ 544 w 544"/>
                <a:gd name="T35" fmla="*/ 272 h 544"/>
                <a:gd name="T36" fmla="*/ 538 w 544"/>
                <a:gd name="T37" fmla="*/ 326 h 544"/>
                <a:gd name="T38" fmla="*/ 524 w 544"/>
                <a:gd name="T39" fmla="*/ 378 h 544"/>
                <a:gd name="T40" fmla="*/ 498 w 544"/>
                <a:gd name="T41" fmla="*/ 424 h 544"/>
                <a:gd name="T42" fmla="*/ 464 w 544"/>
                <a:gd name="T43" fmla="*/ 464 h 544"/>
                <a:gd name="T44" fmla="*/ 424 w 544"/>
                <a:gd name="T45" fmla="*/ 498 h 544"/>
                <a:gd name="T46" fmla="*/ 378 w 544"/>
                <a:gd name="T47" fmla="*/ 524 h 544"/>
                <a:gd name="T48" fmla="*/ 326 w 544"/>
                <a:gd name="T49" fmla="*/ 540 h 544"/>
                <a:gd name="T50" fmla="*/ 272 w 544"/>
                <a:gd name="T51" fmla="*/ 544 h 544"/>
                <a:gd name="T52" fmla="*/ 244 w 544"/>
                <a:gd name="T53" fmla="*/ 544 h 544"/>
                <a:gd name="T54" fmla="*/ 190 w 544"/>
                <a:gd name="T55" fmla="*/ 532 h 544"/>
                <a:gd name="T56" fmla="*/ 142 w 544"/>
                <a:gd name="T57" fmla="*/ 512 h 544"/>
                <a:gd name="T58" fmla="*/ 98 w 544"/>
                <a:gd name="T59" fmla="*/ 482 h 544"/>
                <a:gd name="T60" fmla="*/ 62 w 544"/>
                <a:gd name="T61" fmla="*/ 446 h 544"/>
                <a:gd name="T62" fmla="*/ 32 w 544"/>
                <a:gd name="T63" fmla="*/ 402 h 544"/>
                <a:gd name="T64" fmla="*/ 12 w 544"/>
                <a:gd name="T65" fmla="*/ 354 h 544"/>
                <a:gd name="T66" fmla="*/ 0 w 544"/>
                <a:gd name="T67" fmla="*/ 300 h 544"/>
                <a:gd name="T68" fmla="*/ 0 w 544"/>
                <a:gd name="T69" fmla="*/ 272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4" h="544">
                  <a:moveTo>
                    <a:pt x="0" y="272"/>
                  </a:moveTo>
                  <a:lnTo>
                    <a:pt x="0" y="272"/>
                  </a:lnTo>
                  <a:lnTo>
                    <a:pt x="0" y="244"/>
                  </a:lnTo>
                  <a:lnTo>
                    <a:pt x="4" y="218"/>
                  </a:lnTo>
                  <a:lnTo>
                    <a:pt x="12" y="190"/>
                  </a:lnTo>
                  <a:lnTo>
                    <a:pt x="20" y="166"/>
                  </a:lnTo>
                  <a:lnTo>
                    <a:pt x="32" y="142"/>
                  </a:lnTo>
                  <a:lnTo>
                    <a:pt x="46" y="120"/>
                  </a:lnTo>
                  <a:lnTo>
                    <a:pt x="62" y="98"/>
                  </a:lnTo>
                  <a:lnTo>
                    <a:pt x="80" y="80"/>
                  </a:lnTo>
                  <a:lnTo>
                    <a:pt x="98" y="62"/>
                  </a:lnTo>
                  <a:lnTo>
                    <a:pt x="120" y="46"/>
                  </a:lnTo>
                  <a:lnTo>
                    <a:pt x="142" y="32"/>
                  </a:lnTo>
                  <a:lnTo>
                    <a:pt x="166" y="20"/>
                  </a:lnTo>
                  <a:lnTo>
                    <a:pt x="190" y="12"/>
                  </a:lnTo>
                  <a:lnTo>
                    <a:pt x="216" y="4"/>
                  </a:lnTo>
                  <a:lnTo>
                    <a:pt x="244" y="0"/>
                  </a:lnTo>
                  <a:lnTo>
                    <a:pt x="272" y="0"/>
                  </a:lnTo>
                  <a:lnTo>
                    <a:pt x="272" y="0"/>
                  </a:lnTo>
                  <a:lnTo>
                    <a:pt x="300" y="0"/>
                  </a:lnTo>
                  <a:lnTo>
                    <a:pt x="326" y="4"/>
                  </a:lnTo>
                  <a:lnTo>
                    <a:pt x="352" y="12"/>
                  </a:lnTo>
                  <a:lnTo>
                    <a:pt x="378" y="20"/>
                  </a:lnTo>
                  <a:lnTo>
                    <a:pt x="402" y="32"/>
                  </a:lnTo>
                  <a:lnTo>
                    <a:pt x="424" y="46"/>
                  </a:lnTo>
                  <a:lnTo>
                    <a:pt x="446" y="62"/>
                  </a:lnTo>
                  <a:lnTo>
                    <a:pt x="464" y="80"/>
                  </a:lnTo>
                  <a:lnTo>
                    <a:pt x="482" y="98"/>
                  </a:lnTo>
                  <a:lnTo>
                    <a:pt x="498" y="120"/>
                  </a:lnTo>
                  <a:lnTo>
                    <a:pt x="512" y="142"/>
                  </a:lnTo>
                  <a:lnTo>
                    <a:pt x="524" y="166"/>
                  </a:lnTo>
                  <a:lnTo>
                    <a:pt x="532" y="190"/>
                  </a:lnTo>
                  <a:lnTo>
                    <a:pt x="538" y="218"/>
                  </a:lnTo>
                  <a:lnTo>
                    <a:pt x="544" y="244"/>
                  </a:lnTo>
                  <a:lnTo>
                    <a:pt x="544" y="272"/>
                  </a:lnTo>
                  <a:lnTo>
                    <a:pt x="544" y="272"/>
                  </a:lnTo>
                  <a:lnTo>
                    <a:pt x="544" y="300"/>
                  </a:lnTo>
                  <a:lnTo>
                    <a:pt x="538" y="326"/>
                  </a:lnTo>
                  <a:lnTo>
                    <a:pt x="532" y="354"/>
                  </a:lnTo>
                  <a:lnTo>
                    <a:pt x="524" y="378"/>
                  </a:lnTo>
                  <a:lnTo>
                    <a:pt x="512" y="402"/>
                  </a:lnTo>
                  <a:lnTo>
                    <a:pt x="498" y="424"/>
                  </a:lnTo>
                  <a:lnTo>
                    <a:pt x="482" y="446"/>
                  </a:lnTo>
                  <a:lnTo>
                    <a:pt x="464" y="464"/>
                  </a:lnTo>
                  <a:lnTo>
                    <a:pt x="446" y="482"/>
                  </a:lnTo>
                  <a:lnTo>
                    <a:pt x="424" y="498"/>
                  </a:lnTo>
                  <a:lnTo>
                    <a:pt x="402" y="512"/>
                  </a:lnTo>
                  <a:lnTo>
                    <a:pt x="378" y="524"/>
                  </a:lnTo>
                  <a:lnTo>
                    <a:pt x="352" y="532"/>
                  </a:lnTo>
                  <a:lnTo>
                    <a:pt x="326" y="540"/>
                  </a:lnTo>
                  <a:lnTo>
                    <a:pt x="300" y="544"/>
                  </a:lnTo>
                  <a:lnTo>
                    <a:pt x="272" y="544"/>
                  </a:lnTo>
                  <a:lnTo>
                    <a:pt x="272" y="544"/>
                  </a:lnTo>
                  <a:lnTo>
                    <a:pt x="244" y="544"/>
                  </a:lnTo>
                  <a:lnTo>
                    <a:pt x="216" y="540"/>
                  </a:lnTo>
                  <a:lnTo>
                    <a:pt x="190" y="532"/>
                  </a:lnTo>
                  <a:lnTo>
                    <a:pt x="166" y="524"/>
                  </a:lnTo>
                  <a:lnTo>
                    <a:pt x="142" y="512"/>
                  </a:lnTo>
                  <a:lnTo>
                    <a:pt x="120" y="498"/>
                  </a:lnTo>
                  <a:lnTo>
                    <a:pt x="98" y="482"/>
                  </a:lnTo>
                  <a:lnTo>
                    <a:pt x="80" y="464"/>
                  </a:lnTo>
                  <a:lnTo>
                    <a:pt x="62" y="446"/>
                  </a:lnTo>
                  <a:lnTo>
                    <a:pt x="46" y="424"/>
                  </a:lnTo>
                  <a:lnTo>
                    <a:pt x="32" y="402"/>
                  </a:lnTo>
                  <a:lnTo>
                    <a:pt x="20" y="378"/>
                  </a:lnTo>
                  <a:lnTo>
                    <a:pt x="12" y="354"/>
                  </a:lnTo>
                  <a:lnTo>
                    <a:pt x="4" y="326"/>
                  </a:lnTo>
                  <a:lnTo>
                    <a:pt x="0" y="300"/>
                  </a:lnTo>
                  <a:lnTo>
                    <a:pt x="0" y="272"/>
                  </a:lnTo>
                  <a:lnTo>
                    <a:pt x="0" y="2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8" name="Freeform 61"/>
            <p:cNvSpPr>
              <a:spLocks/>
            </p:cNvSpPr>
            <p:nvPr userDrawn="1"/>
          </p:nvSpPr>
          <p:spPr bwMode="ltGray">
            <a:xfrm flipH="1">
              <a:off x="5730875" y="972344"/>
              <a:ext cx="654050" cy="647700"/>
            </a:xfrm>
            <a:custGeom>
              <a:avLst/>
              <a:gdLst>
                <a:gd name="T0" fmla="*/ 412 w 412"/>
                <a:gd name="T1" fmla="*/ 336 h 408"/>
                <a:gd name="T2" fmla="*/ 412 w 412"/>
                <a:gd name="T3" fmla="*/ 336 h 408"/>
                <a:gd name="T4" fmla="*/ 394 w 412"/>
                <a:gd name="T5" fmla="*/ 352 h 408"/>
                <a:gd name="T6" fmla="*/ 374 w 412"/>
                <a:gd name="T7" fmla="*/ 368 h 408"/>
                <a:gd name="T8" fmla="*/ 354 w 412"/>
                <a:gd name="T9" fmla="*/ 380 h 408"/>
                <a:gd name="T10" fmla="*/ 334 w 412"/>
                <a:gd name="T11" fmla="*/ 390 h 408"/>
                <a:gd name="T12" fmla="*/ 312 w 412"/>
                <a:gd name="T13" fmla="*/ 398 h 408"/>
                <a:gd name="T14" fmla="*/ 288 w 412"/>
                <a:gd name="T15" fmla="*/ 404 h 408"/>
                <a:gd name="T16" fmla="*/ 266 w 412"/>
                <a:gd name="T17" fmla="*/ 406 h 408"/>
                <a:gd name="T18" fmla="*/ 244 w 412"/>
                <a:gd name="T19" fmla="*/ 408 h 408"/>
                <a:gd name="T20" fmla="*/ 220 w 412"/>
                <a:gd name="T21" fmla="*/ 408 h 408"/>
                <a:gd name="T22" fmla="*/ 198 w 412"/>
                <a:gd name="T23" fmla="*/ 404 h 408"/>
                <a:gd name="T24" fmla="*/ 174 w 412"/>
                <a:gd name="T25" fmla="*/ 400 h 408"/>
                <a:gd name="T26" fmla="*/ 152 w 412"/>
                <a:gd name="T27" fmla="*/ 392 h 408"/>
                <a:gd name="T28" fmla="*/ 132 w 412"/>
                <a:gd name="T29" fmla="*/ 382 h 408"/>
                <a:gd name="T30" fmla="*/ 110 w 412"/>
                <a:gd name="T31" fmla="*/ 370 h 408"/>
                <a:gd name="T32" fmla="*/ 92 w 412"/>
                <a:gd name="T33" fmla="*/ 356 h 408"/>
                <a:gd name="T34" fmla="*/ 72 w 412"/>
                <a:gd name="T35" fmla="*/ 340 h 408"/>
                <a:gd name="T36" fmla="*/ 72 w 412"/>
                <a:gd name="T37" fmla="*/ 340 h 408"/>
                <a:gd name="T38" fmla="*/ 56 w 412"/>
                <a:gd name="T39" fmla="*/ 322 h 408"/>
                <a:gd name="T40" fmla="*/ 42 w 412"/>
                <a:gd name="T41" fmla="*/ 302 h 408"/>
                <a:gd name="T42" fmla="*/ 30 w 412"/>
                <a:gd name="T43" fmla="*/ 282 h 408"/>
                <a:gd name="T44" fmla="*/ 20 w 412"/>
                <a:gd name="T45" fmla="*/ 262 h 408"/>
                <a:gd name="T46" fmla="*/ 12 w 412"/>
                <a:gd name="T47" fmla="*/ 240 h 408"/>
                <a:gd name="T48" fmla="*/ 6 w 412"/>
                <a:gd name="T49" fmla="*/ 218 h 408"/>
                <a:gd name="T50" fmla="*/ 2 w 412"/>
                <a:gd name="T51" fmla="*/ 194 h 408"/>
                <a:gd name="T52" fmla="*/ 0 w 412"/>
                <a:gd name="T53" fmla="*/ 172 h 408"/>
                <a:gd name="T54" fmla="*/ 2 w 412"/>
                <a:gd name="T55" fmla="*/ 148 h 408"/>
                <a:gd name="T56" fmla="*/ 4 w 412"/>
                <a:gd name="T57" fmla="*/ 126 h 408"/>
                <a:gd name="T58" fmla="*/ 10 w 412"/>
                <a:gd name="T59" fmla="*/ 104 h 408"/>
                <a:gd name="T60" fmla="*/ 18 w 412"/>
                <a:gd name="T61" fmla="*/ 80 h 408"/>
                <a:gd name="T62" fmla="*/ 26 w 412"/>
                <a:gd name="T63" fmla="*/ 60 h 408"/>
                <a:gd name="T64" fmla="*/ 38 w 412"/>
                <a:gd name="T65" fmla="*/ 40 h 408"/>
                <a:gd name="T66" fmla="*/ 52 w 412"/>
                <a:gd name="T67" fmla="*/ 20 h 408"/>
                <a:gd name="T68" fmla="*/ 68 w 412"/>
                <a:gd name="T69" fmla="*/ 2 h 408"/>
                <a:gd name="T70" fmla="*/ 70 w 412"/>
                <a:gd name="T71" fmla="*/ 0 h 408"/>
                <a:gd name="T72" fmla="*/ 412 w 412"/>
                <a:gd name="T73" fmla="*/ 3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2" h="408">
                  <a:moveTo>
                    <a:pt x="412" y="336"/>
                  </a:moveTo>
                  <a:lnTo>
                    <a:pt x="412" y="336"/>
                  </a:lnTo>
                  <a:lnTo>
                    <a:pt x="394" y="352"/>
                  </a:lnTo>
                  <a:lnTo>
                    <a:pt x="374" y="368"/>
                  </a:lnTo>
                  <a:lnTo>
                    <a:pt x="354" y="380"/>
                  </a:lnTo>
                  <a:lnTo>
                    <a:pt x="334" y="390"/>
                  </a:lnTo>
                  <a:lnTo>
                    <a:pt x="312" y="398"/>
                  </a:lnTo>
                  <a:lnTo>
                    <a:pt x="288" y="404"/>
                  </a:lnTo>
                  <a:lnTo>
                    <a:pt x="266" y="406"/>
                  </a:lnTo>
                  <a:lnTo>
                    <a:pt x="244" y="408"/>
                  </a:lnTo>
                  <a:lnTo>
                    <a:pt x="220" y="408"/>
                  </a:lnTo>
                  <a:lnTo>
                    <a:pt x="198" y="404"/>
                  </a:lnTo>
                  <a:lnTo>
                    <a:pt x="174" y="400"/>
                  </a:lnTo>
                  <a:lnTo>
                    <a:pt x="152" y="392"/>
                  </a:lnTo>
                  <a:lnTo>
                    <a:pt x="132" y="382"/>
                  </a:lnTo>
                  <a:lnTo>
                    <a:pt x="110" y="370"/>
                  </a:lnTo>
                  <a:lnTo>
                    <a:pt x="92" y="356"/>
                  </a:lnTo>
                  <a:lnTo>
                    <a:pt x="72" y="340"/>
                  </a:lnTo>
                  <a:lnTo>
                    <a:pt x="72" y="340"/>
                  </a:lnTo>
                  <a:lnTo>
                    <a:pt x="56" y="322"/>
                  </a:lnTo>
                  <a:lnTo>
                    <a:pt x="42" y="302"/>
                  </a:lnTo>
                  <a:lnTo>
                    <a:pt x="30" y="282"/>
                  </a:lnTo>
                  <a:lnTo>
                    <a:pt x="20" y="262"/>
                  </a:lnTo>
                  <a:lnTo>
                    <a:pt x="12" y="240"/>
                  </a:lnTo>
                  <a:lnTo>
                    <a:pt x="6" y="218"/>
                  </a:lnTo>
                  <a:lnTo>
                    <a:pt x="2" y="194"/>
                  </a:lnTo>
                  <a:lnTo>
                    <a:pt x="0" y="172"/>
                  </a:lnTo>
                  <a:lnTo>
                    <a:pt x="2" y="148"/>
                  </a:lnTo>
                  <a:lnTo>
                    <a:pt x="4" y="126"/>
                  </a:lnTo>
                  <a:lnTo>
                    <a:pt x="10" y="104"/>
                  </a:lnTo>
                  <a:lnTo>
                    <a:pt x="18" y="80"/>
                  </a:lnTo>
                  <a:lnTo>
                    <a:pt x="26" y="60"/>
                  </a:lnTo>
                  <a:lnTo>
                    <a:pt x="38" y="40"/>
                  </a:lnTo>
                  <a:lnTo>
                    <a:pt x="52" y="20"/>
                  </a:lnTo>
                  <a:lnTo>
                    <a:pt x="68" y="2"/>
                  </a:lnTo>
                  <a:lnTo>
                    <a:pt x="70" y="0"/>
                  </a:lnTo>
                  <a:lnTo>
                    <a:pt x="412" y="33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9" name="Freeform 62"/>
            <p:cNvSpPr>
              <a:spLocks/>
            </p:cNvSpPr>
            <p:nvPr userDrawn="1"/>
          </p:nvSpPr>
          <p:spPr bwMode="ltGray">
            <a:xfrm flipH="1">
              <a:off x="3006725" y="4140994"/>
              <a:ext cx="944562" cy="1122604"/>
            </a:xfrm>
            <a:custGeom>
              <a:avLst/>
              <a:gdLst>
                <a:gd name="T0" fmla="*/ 718 w 1008"/>
                <a:gd name="T1" fmla="*/ 0 h 1206"/>
                <a:gd name="T2" fmla="*/ 772 w 1008"/>
                <a:gd name="T3" fmla="*/ 38 h 1206"/>
                <a:gd name="T4" fmla="*/ 820 w 1008"/>
                <a:gd name="T5" fmla="*/ 82 h 1206"/>
                <a:gd name="T6" fmla="*/ 864 w 1008"/>
                <a:gd name="T7" fmla="*/ 128 h 1206"/>
                <a:gd name="T8" fmla="*/ 902 w 1008"/>
                <a:gd name="T9" fmla="*/ 180 h 1206"/>
                <a:gd name="T10" fmla="*/ 934 w 1008"/>
                <a:gd name="T11" fmla="*/ 234 h 1206"/>
                <a:gd name="T12" fmla="*/ 960 w 1008"/>
                <a:gd name="T13" fmla="*/ 290 h 1206"/>
                <a:gd name="T14" fmla="*/ 982 w 1008"/>
                <a:gd name="T15" fmla="*/ 350 h 1206"/>
                <a:gd name="T16" fmla="*/ 996 w 1008"/>
                <a:gd name="T17" fmla="*/ 410 h 1206"/>
                <a:gd name="T18" fmla="*/ 1006 w 1008"/>
                <a:gd name="T19" fmla="*/ 472 h 1206"/>
                <a:gd name="T20" fmla="*/ 1008 w 1008"/>
                <a:gd name="T21" fmla="*/ 534 h 1206"/>
                <a:gd name="T22" fmla="*/ 1006 w 1008"/>
                <a:gd name="T23" fmla="*/ 598 h 1206"/>
                <a:gd name="T24" fmla="*/ 998 w 1008"/>
                <a:gd name="T25" fmla="*/ 662 h 1206"/>
                <a:gd name="T26" fmla="*/ 984 w 1008"/>
                <a:gd name="T27" fmla="*/ 724 h 1206"/>
                <a:gd name="T28" fmla="*/ 962 w 1008"/>
                <a:gd name="T29" fmla="*/ 786 h 1206"/>
                <a:gd name="T30" fmla="*/ 936 w 1008"/>
                <a:gd name="T31" fmla="*/ 846 h 1206"/>
                <a:gd name="T32" fmla="*/ 902 w 1008"/>
                <a:gd name="T33" fmla="*/ 904 h 1206"/>
                <a:gd name="T34" fmla="*/ 884 w 1008"/>
                <a:gd name="T35" fmla="*/ 932 h 1206"/>
                <a:gd name="T36" fmla="*/ 842 w 1008"/>
                <a:gd name="T37" fmla="*/ 984 h 1206"/>
                <a:gd name="T38" fmla="*/ 798 w 1008"/>
                <a:gd name="T39" fmla="*/ 1030 h 1206"/>
                <a:gd name="T40" fmla="*/ 748 w 1008"/>
                <a:gd name="T41" fmla="*/ 1072 h 1206"/>
                <a:gd name="T42" fmla="*/ 696 w 1008"/>
                <a:gd name="T43" fmla="*/ 1108 h 1206"/>
                <a:gd name="T44" fmla="*/ 640 w 1008"/>
                <a:gd name="T45" fmla="*/ 1138 h 1206"/>
                <a:gd name="T46" fmla="*/ 582 w 1008"/>
                <a:gd name="T47" fmla="*/ 1164 h 1206"/>
                <a:gd name="T48" fmla="*/ 524 w 1008"/>
                <a:gd name="T49" fmla="*/ 1182 h 1206"/>
                <a:gd name="T50" fmla="*/ 462 w 1008"/>
                <a:gd name="T51" fmla="*/ 1196 h 1206"/>
                <a:gd name="T52" fmla="*/ 400 w 1008"/>
                <a:gd name="T53" fmla="*/ 1204 h 1206"/>
                <a:gd name="T54" fmla="*/ 336 w 1008"/>
                <a:gd name="T55" fmla="*/ 1206 h 1206"/>
                <a:gd name="T56" fmla="*/ 274 w 1008"/>
                <a:gd name="T57" fmla="*/ 1200 h 1206"/>
                <a:gd name="T58" fmla="*/ 210 w 1008"/>
                <a:gd name="T59" fmla="*/ 1190 h 1206"/>
                <a:gd name="T60" fmla="*/ 148 w 1008"/>
                <a:gd name="T61" fmla="*/ 1174 h 1206"/>
                <a:gd name="T62" fmla="*/ 88 w 1008"/>
                <a:gd name="T63" fmla="*/ 1150 h 1206"/>
                <a:gd name="T64" fmla="*/ 28 w 1008"/>
                <a:gd name="T65" fmla="*/ 1120 h 1206"/>
                <a:gd name="T66" fmla="*/ 718 w 1008"/>
                <a:gd name="T67" fmla="*/ 0 h 1206"/>
                <a:gd name="connsiteX0" fmla="*/ 7240 w 10000"/>
                <a:gd name="connsiteY0" fmla="*/ 65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67" fmla="*/ 7240 w 10000"/>
                <a:gd name="connsiteY67" fmla="*/ 65 h 10000"/>
                <a:gd name="connsiteX0" fmla="*/ 6927 w 10000"/>
                <a:gd name="connsiteY0" fmla="*/ 98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67" fmla="*/ 6927 w 10000"/>
                <a:gd name="connsiteY67" fmla="*/ 98 h 10000"/>
                <a:gd name="connsiteX0" fmla="*/ 0 w 10000"/>
                <a:gd name="connsiteY0" fmla="*/ 9138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0" fmla="*/ 0 w 10000"/>
                <a:gd name="connsiteY0" fmla="*/ 9073 h 9935"/>
                <a:gd name="connsiteX1" fmla="*/ 7221 w 10000"/>
                <a:gd name="connsiteY1" fmla="*/ 0 h 9935"/>
                <a:gd name="connsiteX2" fmla="*/ 7401 w 10000"/>
                <a:gd name="connsiteY2" fmla="*/ 84 h 9935"/>
                <a:gd name="connsiteX3" fmla="*/ 7659 w 10000"/>
                <a:gd name="connsiteY3" fmla="*/ 250 h 9935"/>
                <a:gd name="connsiteX4" fmla="*/ 7897 w 10000"/>
                <a:gd name="connsiteY4" fmla="*/ 433 h 9935"/>
                <a:gd name="connsiteX5" fmla="*/ 8135 w 10000"/>
                <a:gd name="connsiteY5" fmla="*/ 615 h 9935"/>
                <a:gd name="connsiteX6" fmla="*/ 8353 w 10000"/>
                <a:gd name="connsiteY6" fmla="*/ 797 h 9935"/>
                <a:gd name="connsiteX7" fmla="*/ 8571 w 10000"/>
                <a:gd name="connsiteY7" fmla="*/ 996 h 9935"/>
                <a:gd name="connsiteX8" fmla="*/ 8770 w 10000"/>
                <a:gd name="connsiteY8" fmla="*/ 1212 h 9935"/>
                <a:gd name="connsiteX9" fmla="*/ 8948 w 10000"/>
                <a:gd name="connsiteY9" fmla="*/ 1428 h 9935"/>
                <a:gd name="connsiteX10" fmla="*/ 9107 w 10000"/>
                <a:gd name="connsiteY10" fmla="*/ 1643 h 9935"/>
                <a:gd name="connsiteX11" fmla="*/ 9266 w 10000"/>
                <a:gd name="connsiteY11" fmla="*/ 1875 h 9935"/>
                <a:gd name="connsiteX12" fmla="*/ 9405 w 10000"/>
                <a:gd name="connsiteY12" fmla="*/ 2107 h 9935"/>
                <a:gd name="connsiteX13" fmla="*/ 9524 w 10000"/>
                <a:gd name="connsiteY13" fmla="*/ 2340 h 9935"/>
                <a:gd name="connsiteX14" fmla="*/ 9643 w 10000"/>
                <a:gd name="connsiteY14" fmla="*/ 2588 h 9935"/>
                <a:gd name="connsiteX15" fmla="*/ 9742 w 10000"/>
                <a:gd name="connsiteY15" fmla="*/ 2837 h 9935"/>
                <a:gd name="connsiteX16" fmla="*/ 9821 w 10000"/>
                <a:gd name="connsiteY16" fmla="*/ 3086 h 9935"/>
                <a:gd name="connsiteX17" fmla="*/ 9881 w 10000"/>
                <a:gd name="connsiteY17" fmla="*/ 3335 h 9935"/>
                <a:gd name="connsiteX18" fmla="*/ 9940 w 10000"/>
                <a:gd name="connsiteY18" fmla="*/ 3583 h 9935"/>
                <a:gd name="connsiteX19" fmla="*/ 9980 w 10000"/>
                <a:gd name="connsiteY19" fmla="*/ 3849 h 9935"/>
                <a:gd name="connsiteX20" fmla="*/ 10000 w 10000"/>
                <a:gd name="connsiteY20" fmla="*/ 4114 h 9935"/>
                <a:gd name="connsiteX21" fmla="*/ 10000 w 10000"/>
                <a:gd name="connsiteY21" fmla="*/ 4363 h 9935"/>
                <a:gd name="connsiteX22" fmla="*/ 10000 w 10000"/>
                <a:gd name="connsiteY22" fmla="*/ 4628 h 9935"/>
                <a:gd name="connsiteX23" fmla="*/ 9980 w 10000"/>
                <a:gd name="connsiteY23" fmla="*/ 4894 h 9935"/>
                <a:gd name="connsiteX24" fmla="*/ 9940 w 10000"/>
                <a:gd name="connsiteY24" fmla="*/ 5159 h 9935"/>
                <a:gd name="connsiteX25" fmla="*/ 9901 w 10000"/>
                <a:gd name="connsiteY25" fmla="*/ 5424 h 9935"/>
                <a:gd name="connsiteX26" fmla="*/ 9841 w 10000"/>
                <a:gd name="connsiteY26" fmla="*/ 5673 h 9935"/>
                <a:gd name="connsiteX27" fmla="*/ 9762 w 10000"/>
                <a:gd name="connsiteY27" fmla="*/ 5938 h 9935"/>
                <a:gd name="connsiteX28" fmla="*/ 9663 w 10000"/>
                <a:gd name="connsiteY28" fmla="*/ 6187 h 9935"/>
                <a:gd name="connsiteX29" fmla="*/ 9544 w 10000"/>
                <a:gd name="connsiteY29" fmla="*/ 6452 h 9935"/>
                <a:gd name="connsiteX30" fmla="*/ 9425 w 10000"/>
                <a:gd name="connsiteY30" fmla="*/ 6701 h 9935"/>
                <a:gd name="connsiteX31" fmla="*/ 9286 w 10000"/>
                <a:gd name="connsiteY31" fmla="*/ 6950 h 9935"/>
                <a:gd name="connsiteX32" fmla="*/ 9127 w 10000"/>
                <a:gd name="connsiteY32" fmla="*/ 7182 h 9935"/>
                <a:gd name="connsiteX33" fmla="*/ 8948 w 10000"/>
                <a:gd name="connsiteY33" fmla="*/ 7431 h 9935"/>
                <a:gd name="connsiteX34" fmla="*/ 8948 w 10000"/>
                <a:gd name="connsiteY34" fmla="*/ 7431 h 9935"/>
                <a:gd name="connsiteX35" fmla="*/ 8770 w 10000"/>
                <a:gd name="connsiteY35" fmla="*/ 7663 h 9935"/>
                <a:gd name="connsiteX36" fmla="*/ 8571 w 10000"/>
                <a:gd name="connsiteY36" fmla="*/ 7879 h 9935"/>
                <a:gd name="connsiteX37" fmla="*/ 8353 w 10000"/>
                <a:gd name="connsiteY37" fmla="*/ 8094 h 9935"/>
                <a:gd name="connsiteX38" fmla="*/ 8135 w 10000"/>
                <a:gd name="connsiteY38" fmla="*/ 8293 h 9935"/>
                <a:gd name="connsiteX39" fmla="*/ 7917 w 10000"/>
                <a:gd name="connsiteY39" fmla="*/ 8476 h 9935"/>
                <a:gd name="connsiteX40" fmla="*/ 7679 w 10000"/>
                <a:gd name="connsiteY40" fmla="*/ 8658 h 9935"/>
                <a:gd name="connsiteX41" fmla="*/ 7421 w 10000"/>
                <a:gd name="connsiteY41" fmla="*/ 8824 h 9935"/>
                <a:gd name="connsiteX42" fmla="*/ 7163 w 10000"/>
                <a:gd name="connsiteY42" fmla="*/ 8973 h 9935"/>
                <a:gd name="connsiteX43" fmla="*/ 6905 w 10000"/>
                <a:gd name="connsiteY43" fmla="*/ 9122 h 9935"/>
                <a:gd name="connsiteX44" fmla="*/ 6627 w 10000"/>
                <a:gd name="connsiteY44" fmla="*/ 9255 h 9935"/>
                <a:gd name="connsiteX45" fmla="*/ 6349 w 10000"/>
                <a:gd name="connsiteY45" fmla="*/ 9371 h 9935"/>
                <a:gd name="connsiteX46" fmla="*/ 6071 w 10000"/>
                <a:gd name="connsiteY46" fmla="*/ 9487 h 9935"/>
                <a:gd name="connsiteX47" fmla="*/ 5774 w 10000"/>
                <a:gd name="connsiteY47" fmla="*/ 9587 h 9935"/>
                <a:gd name="connsiteX48" fmla="*/ 5496 w 10000"/>
                <a:gd name="connsiteY48" fmla="*/ 9670 h 9935"/>
                <a:gd name="connsiteX49" fmla="*/ 5198 w 10000"/>
                <a:gd name="connsiteY49" fmla="*/ 9736 h 9935"/>
                <a:gd name="connsiteX50" fmla="*/ 4881 w 10000"/>
                <a:gd name="connsiteY50" fmla="*/ 9802 h 9935"/>
                <a:gd name="connsiteX51" fmla="*/ 4583 w 10000"/>
                <a:gd name="connsiteY51" fmla="*/ 9852 h 9935"/>
                <a:gd name="connsiteX52" fmla="*/ 4266 w 10000"/>
                <a:gd name="connsiteY52" fmla="*/ 9885 h 9935"/>
                <a:gd name="connsiteX53" fmla="*/ 3968 w 10000"/>
                <a:gd name="connsiteY53" fmla="*/ 9918 h 9935"/>
                <a:gd name="connsiteX54" fmla="*/ 3651 w 10000"/>
                <a:gd name="connsiteY54" fmla="*/ 9935 h 9935"/>
                <a:gd name="connsiteX55" fmla="*/ 3333 w 10000"/>
                <a:gd name="connsiteY55" fmla="*/ 9935 h 9935"/>
                <a:gd name="connsiteX56" fmla="*/ 3036 w 10000"/>
                <a:gd name="connsiteY56" fmla="*/ 9918 h 9935"/>
                <a:gd name="connsiteX57" fmla="*/ 2718 w 10000"/>
                <a:gd name="connsiteY57" fmla="*/ 9885 h 9935"/>
                <a:gd name="connsiteX58" fmla="*/ 2401 w 10000"/>
                <a:gd name="connsiteY58" fmla="*/ 9852 h 9935"/>
                <a:gd name="connsiteX59" fmla="*/ 2083 w 10000"/>
                <a:gd name="connsiteY59" fmla="*/ 9802 h 9935"/>
                <a:gd name="connsiteX60" fmla="*/ 1786 w 10000"/>
                <a:gd name="connsiteY60" fmla="*/ 9736 h 9935"/>
                <a:gd name="connsiteX61" fmla="*/ 1468 w 10000"/>
                <a:gd name="connsiteY61" fmla="*/ 9670 h 9935"/>
                <a:gd name="connsiteX62" fmla="*/ 1171 w 10000"/>
                <a:gd name="connsiteY62" fmla="*/ 9570 h 9935"/>
                <a:gd name="connsiteX63" fmla="*/ 873 w 10000"/>
                <a:gd name="connsiteY63" fmla="*/ 9471 h 9935"/>
                <a:gd name="connsiteX64" fmla="*/ 575 w 10000"/>
                <a:gd name="connsiteY64" fmla="*/ 9355 h 9935"/>
                <a:gd name="connsiteX65" fmla="*/ 278 w 10000"/>
                <a:gd name="connsiteY65" fmla="*/ 9222 h 9935"/>
                <a:gd name="connsiteX66" fmla="*/ 0 w 10000"/>
                <a:gd name="connsiteY66" fmla="*/ 9073 h 9935"/>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000" h="10000">
                  <a:moveTo>
                    <a:pt x="0" y="9132"/>
                  </a:moveTo>
                  <a:cubicBezTo>
                    <a:pt x="-59" y="9118"/>
                    <a:pt x="7182" y="-52"/>
                    <a:pt x="7221" y="0"/>
                  </a:cubicBezTo>
                  <a:lnTo>
                    <a:pt x="7401" y="85"/>
                  </a:lnTo>
                  <a:lnTo>
                    <a:pt x="7659" y="252"/>
                  </a:lnTo>
                  <a:lnTo>
                    <a:pt x="7897" y="436"/>
                  </a:lnTo>
                  <a:lnTo>
                    <a:pt x="8135" y="619"/>
                  </a:lnTo>
                  <a:lnTo>
                    <a:pt x="8353" y="802"/>
                  </a:lnTo>
                  <a:lnTo>
                    <a:pt x="8571" y="1003"/>
                  </a:lnTo>
                  <a:lnTo>
                    <a:pt x="8770" y="1220"/>
                  </a:lnTo>
                  <a:lnTo>
                    <a:pt x="8948" y="1437"/>
                  </a:lnTo>
                  <a:lnTo>
                    <a:pt x="9107" y="1654"/>
                  </a:lnTo>
                  <a:lnTo>
                    <a:pt x="9266" y="1887"/>
                  </a:lnTo>
                  <a:cubicBezTo>
                    <a:pt x="9312" y="1965"/>
                    <a:pt x="9359" y="2043"/>
                    <a:pt x="9405" y="2121"/>
                  </a:cubicBezTo>
                  <a:cubicBezTo>
                    <a:pt x="9445" y="2199"/>
                    <a:pt x="9484" y="2277"/>
                    <a:pt x="9524" y="2355"/>
                  </a:cubicBezTo>
                  <a:cubicBezTo>
                    <a:pt x="9564" y="2438"/>
                    <a:pt x="9603" y="2522"/>
                    <a:pt x="9643" y="2605"/>
                  </a:cubicBezTo>
                  <a:cubicBezTo>
                    <a:pt x="9676" y="2689"/>
                    <a:pt x="9709" y="2772"/>
                    <a:pt x="9742" y="2856"/>
                  </a:cubicBezTo>
                  <a:cubicBezTo>
                    <a:pt x="9768" y="2939"/>
                    <a:pt x="9795" y="3023"/>
                    <a:pt x="9821" y="3106"/>
                  </a:cubicBezTo>
                  <a:cubicBezTo>
                    <a:pt x="9841" y="3190"/>
                    <a:pt x="9861" y="3273"/>
                    <a:pt x="9881" y="3357"/>
                  </a:cubicBezTo>
                  <a:cubicBezTo>
                    <a:pt x="9901" y="3440"/>
                    <a:pt x="9920" y="3523"/>
                    <a:pt x="9940" y="3606"/>
                  </a:cubicBezTo>
                  <a:cubicBezTo>
                    <a:pt x="9953" y="3696"/>
                    <a:pt x="9967" y="3785"/>
                    <a:pt x="9980" y="3874"/>
                  </a:cubicBezTo>
                  <a:cubicBezTo>
                    <a:pt x="9987" y="3963"/>
                    <a:pt x="9993" y="4052"/>
                    <a:pt x="10000" y="4141"/>
                  </a:cubicBezTo>
                  <a:lnTo>
                    <a:pt x="10000" y="4392"/>
                  </a:lnTo>
                  <a:lnTo>
                    <a:pt x="10000" y="4658"/>
                  </a:lnTo>
                  <a:cubicBezTo>
                    <a:pt x="9993" y="4748"/>
                    <a:pt x="9987" y="4836"/>
                    <a:pt x="9980" y="4926"/>
                  </a:cubicBezTo>
                  <a:cubicBezTo>
                    <a:pt x="9967" y="5015"/>
                    <a:pt x="9953" y="5104"/>
                    <a:pt x="9940" y="5193"/>
                  </a:cubicBezTo>
                  <a:cubicBezTo>
                    <a:pt x="9927" y="5281"/>
                    <a:pt x="9914" y="5371"/>
                    <a:pt x="9901" y="5459"/>
                  </a:cubicBezTo>
                  <a:cubicBezTo>
                    <a:pt x="9881" y="5543"/>
                    <a:pt x="9861" y="5626"/>
                    <a:pt x="9841" y="5710"/>
                  </a:cubicBezTo>
                  <a:cubicBezTo>
                    <a:pt x="9815" y="5799"/>
                    <a:pt x="9788" y="5888"/>
                    <a:pt x="9762" y="5977"/>
                  </a:cubicBezTo>
                  <a:cubicBezTo>
                    <a:pt x="9729" y="6060"/>
                    <a:pt x="9696" y="6144"/>
                    <a:pt x="9663" y="6227"/>
                  </a:cubicBezTo>
                  <a:cubicBezTo>
                    <a:pt x="9623" y="6316"/>
                    <a:pt x="9584" y="6406"/>
                    <a:pt x="9544" y="6494"/>
                  </a:cubicBezTo>
                  <a:lnTo>
                    <a:pt x="9425" y="6745"/>
                  </a:lnTo>
                  <a:lnTo>
                    <a:pt x="9286" y="6995"/>
                  </a:lnTo>
                  <a:lnTo>
                    <a:pt x="9127" y="7229"/>
                  </a:lnTo>
                  <a:lnTo>
                    <a:pt x="8948" y="7480"/>
                  </a:lnTo>
                  <a:lnTo>
                    <a:pt x="8948" y="7480"/>
                  </a:lnTo>
                  <a:cubicBezTo>
                    <a:pt x="8889" y="7558"/>
                    <a:pt x="8829" y="7635"/>
                    <a:pt x="8770" y="7713"/>
                  </a:cubicBezTo>
                  <a:cubicBezTo>
                    <a:pt x="8704" y="7786"/>
                    <a:pt x="8637" y="7858"/>
                    <a:pt x="8571" y="7931"/>
                  </a:cubicBezTo>
                  <a:lnTo>
                    <a:pt x="8353" y="8147"/>
                  </a:lnTo>
                  <a:lnTo>
                    <a:pt x="8135" y="8347"/>
                  </a:lnTo>
                  <a:lnTo>
                    <a:pt x="7917" y="8531"/>
                  </a:lnTo>
                  <a:lnTo>
                    <a:pt x="7679" y="8715"/>
                  </a:lnTo>
                  <a:lnTo>
                    <a:pt x="7421" y="8882"/>
                  </a:lnTo>
                  <a:lnTo>
                    <a:pt x="7163" y="9032"/>
                  </a:lnTo>
                  <a:lnTo>
                    <a:pt x="6905" y="9182"/>
                  </a:lnTo>
                  <a:lnTo>
                    <a:pt x="6627" y="9316"/>
                  </a:lnTo>
                  <a:lnTo>
                    <a:pt x="6349" y="9432"/>
                  </a:lnTo>
                  <a:lnTo>
                    <a:pt x="6071" y="9549"/>
                  </a:lnTo>
                  <a:lnTo>
                    <a:pt x="5774" y="9650"/>
                  </a:lnTo>
                  <a:lnTo>
                    <a:pt x="5496" y="9733"/>
                  </a:lnTo>
                  <a:lnTo>
                    <a:pt x="5198" y="9800"/>
                  </a:lnTo>
                  <a:lnTo>
                    <a:pt x="4881" y="9866"/>
                  </a:lnTo>
                  <a:lnTo>
                    <a:pt x="4583" y="9916"/>
                  </a:lnTo>
                  <a:lnTo>
                    <a:pt x="4266" y="9950"/>
                  </a:lnTo>
                  <a:lnTo>
                    <a:pt x="3968" y="9983"/>
                  </a:lnTo>
                  <a:lnTo>
                    <a:pt x="3651" y="10000"/>
                  </a:lnTo>
                  <a:lnTo>
                    <a:pt x="3333" y="10000"/>
                  </a:lnTo>
                  <a:lnTo>
                    <a:pt x="3036" y="9983"/>
                  </a:lnTo>
                  <a:lnTo>
                    <a:pt x="2718" y="9950"/>
                  </a:lnTo>
                  <a:lnTo>
                    <a:pt x="2401" y="9916"/>
                  </a:lnTo>
                  <a:lnTo>
                    <a:pt x="2083" y="9866"/>
                  </a:lnTo>
                  <a:lnTo>
                    <a:pt x="1786" y="9800"/>
                  </a:lnTo>
                  <a:lnTo>
                    <a:pt x="1468" y="9733"/>
                  </a:lnTo>
                  <a:lnTo>
                    <a:pt x="1171" y="9633"/>
                  </a:lnTo>
                  <a:lnTo>
                    <a:pt x="873" y="9533"/>
                  </a:lnTo>
                  <a:lnTo>
                    <a:pt x="575" y="9416"/>
                  </a:lnTo>
                  <a:lnTo>
                    <a:pt x="278" y="9282"/>
                  </a:lnTo>
                  <a:lnTo>
                    <a:pt x="0" y="9132"/>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51" name="Obdélník 17"/>
          <p:cNvSpPr/>
          <p:nvPr userDrawn="1"/>
        </p:nvSpPr>
        <p:spPr>
          <a:xfrm>
            <a:off x="-1" y="-8966"/>
            <a:ext cx="3748885" cy="5162740"/>
          </a:xfrm>
          <a:custGeom>
            <a:avLst/>
            <a:gdLst>
              <a:gd name="connsiteX0" fmla="*/ 0 w 4262593"/>
              <a:gd name="connsiteY0" fmla="*/ 0 h 5152466"/>
              <a:gd name="connsiteX1" fmla="*/ 4262593 w 4262593"/>
              <a:gd name="connsiteY1" fmla="*/ 0 h 5152466"/>
              <a:gd name="connsiteX2" fmla="*/ 4262593 w 4262593"/>
              <a:gd name="connsiteY2" fmla="*/ 5152466 h 5152466"/>
              <a:gd name="connsiteX3" fmla="*/ 0 w 4262593"/>
              <a:gd name="connsiteY3" fmla="*/ 5152466 h 5152466"/>
              <a:gd name="connsiteX4" fmla="*/ 0 w 4262593"/>
              <a:gd name="connsiteY4" fmla="*/ 0 h 5152466"/>
              <a:gd name="connsiteX0" fmla="*/ 0 w 4262593"/>
              <a:gd name="connsiteY0" fmla="*/ 0 h 5152466"/>
              <a:gd name="connsiteX1" fmla="*/ 337865 w 4262593"/>
              <a:gd name="connsiteY1" fmla="*/ 30822 h 5152466"/>
              <a:gd name="connsiteX2" fmla="*/ 4262593 w 4262593"/>
              <a:gd name="connsiteY2" fmla="*/ 5152466 h 5152466"/>
              <a:gd name="connsiteX3" fmla="*/ 0 w 4262593"/>
              <a:gd name="connsiteY3" fmla="*/ 5152466 h 5152466"/>
              <a:gd name="connsiteX4" fmla="*/ 0 w 4262593"/>
              <a:gd name="connsiteY4" fmla="*/ 0 h 5152466"/>
              <a:gd name="connsiteX0" fmla="*/ 0 w 3163258"/>
              <a:gd name="connsiteY0" fmla="*/ 0 h 5152466"/>
              <a:gd name="connsiteX1" fmla="*/ 337865 w 3163258"/>
              <a:gd name="connsiteY1" fmla="*/ 30822 h 5152466"/>
              <a:gd name="connsiteX2" fmla="*/ 3163258 w 3163258"/>
              <a:gd name="connsiteY2" fmla="*/ 5029176 h 5152466"/>
              <a:gd name="connsiteX3" fmla="*/ 0 w 3163258"/>
              <a:gd name="connsiteY3" fmla="*/ 5152466 h 5152466"/>
              <a:gd name="connsiteX4" fmla="*/ 0 w 3163258"/>
              <a:gd name="connsiteY4" fmla="*/ 0 h 5152466"/>
              <a:gd name="connsiteX0" fmla="*/ 0 w 3748885"/>
              <a:gd name="connsiteY0" fmla="*/ 0 h 5162740"/>
              <a:gd name="connsiteX1" fmla="*/ 337865 w 3748885"/>
              <a:gd name="connsiteY1" fmla="*/ 30822 h 5162740"/>
              <a:gd name="connsiteX2" fmla="*/ 3748885 w 3748885"/>
              <a:gd name="connsiteY2" fmla="*/ 5162740 h 5162740"/>
              <a:gd name="connsiteX3" fmla="*/ 0 w 3748885"/>
              <a:gd name="connsiteY3" fmla="*/ 5152466 h 5162740"/>
              <a:gd name="connsiteX4" fmla="*/ 0 w 3748885"/>
              <a:gd name="connsiteY4" fmla="*/ 0 h 5162740"/>
              <a:gd name="connsiteX0" fmla="*/ 0 w 3748885"/>
              <a:gd name="connsiteY0" fmla="*/ 0 h 5162740"/>
              <a:gd name="connsiteX1" fmla="*/ 430332 w 3748885"/>
              <a:gd name="connsiteY1" fmla="*/ 10274 h 5162740"/>
              <a:gd name="connsiteX2" fmla="*/ 3748885 w 3748885"/>
              <a:gd name="connsiteY2" fmla="*/ 5162740 h 5162740"/>
              <a:gd name="connsiteX3" fmla="*/ 0 w 3748885"/>
              <a:gd name="connsiteY3" fmla="*/ 5152466 h 5162740"/>
              <a:gd name="connsiteX4" fmla="*/ 0 w 3748885"/>
              <a:gd name="connsiteY4" fmla="*/ 0 h 5162740"/>
              <a:gd name="connsiteX0" fmla="*/ 0 w 3748885"/>
              <a:gd name="connsiteY0" fmla="*/ 0 h 5162740"/>
              <a:gd name="connsiteX1" fmla="*/ 450804 w 3748885"/>
              <a:gd name="connsiteY1" fmla="*/ 6862 h 5162740"/>
              <a:gd name="connsiteX2" fmla="*/ 3748885 w 3748885"/>
              <a:gd name="connsiteY2" fmla="*/ 5162740 h 5162740"/>
              <a:gd name="connsiteX3" fmla="*/ 0 w 3748885"/>
              <a:gd name="connsiteY3" fmla="*/ 5152466 h 5162740"/>
              <a:gd name="connsiteX4" fmla="*/ 0 w 3748885"/>
              <a:gd name="connsiteY4" fmla="*/ 0 h 5162740"/>
              <a:gd name="connsiteX0" fmla="*/ 0 w 3748885"/>
              <a:gd name="connsiteY0" fmla="*/ 0 h 5162740"/>
              <a:gd name="connsiteX1" fmla="*/ 447392 w 3748885"/>
              <a:gd name="connsiteY1" fmla="*/ 3450 h 5162740"/>
              <a:gd name="connsiteX2" fmla="*/ 3748885 w 3748885"/>
              <a:gd name="connsiteY2" fmla="*/ 5162740 h 5162740"/>
              <a:gd name="connsiteX3" fmla="*/ 0 w 3748885"/>
              <a:gd name="connsiteY3" fmla="*/ 5152466 h 5162740"/>
              <a:gd name="connsiteX4" fmla="*/ 0 w 3748885"/>
              <a:gd name="connsiteY4" fmla="*/ 0 h 5162740"/>
              <a:gd name="connsiteX0" fmla="*/ 0 w 3748885"/>
              <a:gd name="connsiteY0" fmla="*/ 0 h 5162740"/>
              <a:gd name="connsiteX1" fmla="*/ 447392 w 3748885"/>
              <a:gd name="connsiteY1" fmla="*/ 3450 h 5162740"/>
              <a:gd name="connsiteX2" fmla="*/ 3748885 w 3748885"/>
              <a:gd name="connsiteY2" fmla="*/ 5162740 h 5162740"/>
              <a:gd name="connsiteX3" fmla="*/ 0 w 3748885"/>
              <a:gd name="connsiteY3" fmla="*/ 5152466 h 5162740"/>
              <a:gd name="connsiteX4" fmla="*/ 0 w 3748885"/>
              <a:gd name="connsiteY4" fmla="*/ 0 h 5162740"/>
              <a:gd name="connsiteX0" fmla="*/ 0 w 3748885"/>
              <a:gd name="connsiteY0" fmla="*/ 0 h 5162740"/>
              <a:gd name="connsiteX1" fmla="*/ 450804 w 3748885"/>
              <a:gd name="connsiteY1" fmla="*/ 38 h 5162740"/>
              <a:gd name="connsiteX2" fmla="*/ 3748885 w 3748885"/>
              <a:gd name="connsiteY2" fmla="*/ 5162740 h 5162740"/>
              <a:gd name="connsiteX3" fmla="*/ 0 w 3748885"/>
              <a:gd name="connsiteY3" fmla="*/ 5152466 h 5162740"/>
              <a:gd name="connsiteX4" fmla="*/ 0 w 3748885"/>
              <a:gd name="connsiteY4" fmla="*/ 0 h 5162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8885" h="5162740">
                <a:moveTo>
                  <a:pt x="0" y="0"/>
                </a:moveTo>
                <a:lnTo>
                  <a:pt x="450804" y="38"/>
                </a:lnTo>
                <a:lnTo>
                  <a:pt x="3748885" y="5162740"/>
                </a:lnTo>
                <a:lnTo>
                  <a:pt x="0" y="5152466"/>
                </a:lnTo>
                <a:lnTo>
                  <a:pt x="0" y="0"/>
                </a:lnTo>
                <a:close/>
              </a:path>
            </a:pathLst>
          </a:custGeom>
          <a:solidFill>
            <a:srgbClr val="404040"/>
          </a:solidFill>
          <a:ln w="25400" cap="flat" cmpd="sng" algn="ctr">
            <a:noFill/>
            <a:prstDash val="solid"/>
          </a:ln>
          <a:effectLst/>
        </p:spPr>
        <p:txBody>
          <a:bodyPr lIns="69659" tIns="34829" rIns="69659" bIns="34829" rtlCol="0" anchor="ctr"/>
          <a:lstStyle/>
          <a:p>
            <a:pPr marL="0" marR="0" lvl="0" indent="0" algn="ctr" defTabSz="1035202" eaLnBrk="1" fontAlgn="auto" latinLnBrk="0" hangingPunct="1">
              <a:lnSpc>
                <a:spcPct val="100000"/>
              </a:lnSpc>
              <a:spcBef>
                <a:spcPts val="0"/>
              </a:spcBef>
              <a:spcAft>
                <a:spcPts val="0"/>
              </a:spcAft>
              <a:buClrTx/>
              <a:buSzTx/>
              <a:buFontTx/>
              <a:buNone/>
              <a:tabLst/>
              <a:defRPr/>
            </a:pPr>
            <a:endParaRPr kumimoji="0" lang="cs-CZ" sz="210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Freeform 62"/>
          <p:cNvSpPr>
            <a:spLocks noChangeAspect="1"/>
          </p:cNvSpPr>
          <p:nvPr userDrawn="1"/>
        </p:nvSpPr>
        <p:spPr bwMode="ltGray">
          <a:xfrm flipH="1">
            <a:off x="1230670" y="1931376"/>
            <a:ext cx="1618770" cy="1987927"/>
          </a:xfrm>
          <a:custGeom>
            <a:avLst/>
            <a:gdLst>
              <a:gd name="T0" fmla="*/ 718 w 1008"/>
              <a:gd name="T1" fmla="*/ 0 h 1206"/>
              <a:gd name="T2" fmla="*/ 772 w 1008"/>
              <a:gd name="T3" fmla="*/ 38 h 1206"/>
              <a:gd name="T4" fmla="*/ 820 w 1008"/>
              <a:gd name="T5" fmla="*/ 82 h 1206"/>
              <a:gd name="T6" fmla="*/ 864 w 1008"/>
              <a:gd name="T7" fmla="*/ 128 h 1206"/>
              <a:gd name="T8" fmla="*/ 902 w 1008"/>
              <a:gd name="T9" fmla="*/ 180 h 1206"/>
              <a:gd name="T10" fmla="*/ 934 w 1008"/>
              <a:gd name="T11" fmla="*/ 234 h 1206"/>
              <a:gd name="T12" fmla="*/ 960 w 1008"/>
              <a:gd name="T13" fmla="*/ 290 h 1206"/>
              <a:gd name="T14" fmla="*/ 982 w 1008"/>
              <a:gd name="T15" fmla="*/ 350 h 1206"/>
              <a:gd name="T16" fmla="*/ 996 w 1008"/>
              <a:gd name="T17" fmla="*/ 410 h 1206"/>
              <a:gd name="T18" fmla="*/ 1006 w 1008"/>
              <a:gd name="T19" fmla="*/ 472 h 1206"/>
              <a:gd name="T20" fmla="*/ 1008 w 1008"/>
              <a:gd name="T21" fmla="*/ 534 h 1206"/>
              <a:gd name="T22" fmla="*/ 1006 w 1008"/>
              <a:gd name="T23" fmla="*/ 598 h 1206"/>
              <a:gd name="T24" fmla="*/ 998 w 1008"/>
              <a:gd name="T25" fmla="*/ 662 h 1206"/>
              <a:gd name="T26" fmla="*/ 984 w 1008"/>
              <a:gd name="T27" fmla="*/ 724 h 1206"/>
              <a:gd name="T28" fmla="*/ 962 w 1008"/>
              <a:gd name="T29" fmla="*/ 786 h 1206"/>
              <a:gd name="T30" fmla="*/ 936 w 1008"/>
              <a:gd name="T31" fmla="*/ 846 h 1206"/>
              <a:gd name="T32" fmla="*/ 902 w 1008"/>
              <a:gd name="T33" fmla="*/ 904 h 1206"/>
              <a:gd name="T34" fmla="*/ 884 w 1008"/>
              <a:gd name="T35" fmla="*/ 932 h 1206"/>
              <a:gd name="T36" fmla="*/ 842 w 1008"/>
              <a:gd name="T37" fmla="*/ 984 h 1206"/>
              <a:gd name="T38" fmla="*/ 798 w 1008"/>
              <a:gd name="T39" fmla="*/ 1030 h 1206"/>
              <a:gd name="T40" fmla="*/ 748 w 1008"/>
              <a:gd name="T41" fmla="*/ 1072 h 1206"/>
              <a:gd name="T42" fmla="*/ 696 w 1008"/>
              <a:gd name="T43" fmla="*/ 1108 h 1206"/>
              <a:gd name="T44" fmla="*/ 640 w 1008"/>
              <a:gd name="T45" fmla="*/ 1138 h 1206"/>
              <a:gd name="T46" fmla="*/ 582 w 1008"/>
              <a:gd name="T47" fmla="*/ 1164 h 1206"/>
              <a:gd name="T48" fmla="*/ 524 w 1008"/>
              <a:gd name="T49" fmla="*/ 1182 h 1206"/>
              <a:gd name="T50" fmla="*/ 462 w 1008"/>
              <a:gd name="T51" fmla="*/ 1196 h 1206"/>
              <a:gd name="T52" fmla="*/ 400 w 1008"/>
              <a:gd name="T53" fmla="*/ 1204 h 1206"/>
              <a:gd name="T54" fmla="*/ 336 w 1008"/>
              <a:gd name="T55" fmla="*/ 1206 h 1206"/>
              <a:gd name="T56" fmla="*/ 274 w 1008"/>
              <a:gd name="T57" fmla="*/ 1200 h 1206"/>
              <a:gd name="T58" fmla="*/ 210 w 1008"/>
              <a:gd name="T59" fmla="*/ 1190 h 1206"/>
              <a:gd name="T60" fmla="*/ 148 w 1008"/>
              <a:gd name="T61" fmla="*/ 1174 h 1206"/>
              <a:gd name="T62" fmla="*/ 88 w 1008"/>
              <a:gd name="T63" fmla="*/ 1150 h 1206"/>
              <a:gd name="T64" fmla="*/ 28 w 1008"/>
              <a:gd name="T65" fmla="*/ 1120 h 1206"/>
              <a:gd name="T66" fmla="*/ 718 w 1008"/>
              <a:gd name="T67" fmla="*/ 0 h 1206"/>
              <a:gd name="connsiteX0" fmla="*/ 7240 w 10000"/>
              <a:gd name="connsiteY0" fmla="*/ 65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67" fmla="*/ 7240 w 10000"/>
              <a:gd name="connsiteY67" fmla="*/ 65 h 10000"/>
              <a:gd name="connsiteX0" fmla="*/ 6927 w 10000"/>
              <a:gd name="connsiteY0" fmla="*/ 98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67" fmla="*/ 6927 w 10000"/>
              <a:gd name="connsiteY67" fmla="*/ 98 h 10000"/>
              <a:gd name="connsiteX0" fmla="*/ 0 w 10000"/>
              <a:gd name="connsiteY0" fmla="*/ 9138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0" fmla="*/ 0 w 10000"/>
              <a:gd name="connsiteY0" fmla="*/ 9073 h 9935"/>
              <a:gd name="connsiteX1" fmla="*/ 7221 w 10000"/>
              <a:gd name="connsiteY1" fmla="*/ 0 h 9935"/>
              <a:gd name="connsiteX2" fmla="*/ 7401 w 10000"/>
              <a:gd name="connsiteY2" fmla="*/ 84 h 9935"/>
              <a:gd name="connsiteX3" fmla="*/ 7659 w 10000"/>
              <a:gd name="connsiteY3" fmla="*/ 250 h 9935"/>
              <a:gd name="connsiteX4" fmla="*/ 7897 w 10000"/>
              <a:gd name="connsiteY4" fmla="*/ 433 h 9935"/>
              <a:gd name="connsiteX5" fmla="*/ 8135 w 10000"/>
              <a:gd name="connsiteY5" fmla="*/ 615 h 9935"/>
              <a:gd name="connsiteX6" fmla="*/ 8353 w 10000"/>
              <a:gd name="connsiteY6" fmla="*/ 797 h 9935"/>
              <a:gd name="connsiteX7" fmla="*/ 8571 w 10000"/>
              <a:gd name="connsiteY7" fmla="*/ 996 h 9935"/>
              <a:gd name="connsiteX8" fmla="*/ 8770 w 10000"/>
              <a:gd name="connsiteY8" fmla="*/ 1212 h 9935"/>
              <a:gd name="connsiteX9" fmla="*/ 8948 w 10000"/>
              <a:gd name="connsiteY9" fmla="*/ 1428 h 9935"/>
              <a:gd name="connsiteX10" fmla="*/ 9107 w 10000"/>
              <a:gd name="connsiteY10" fmla="*/ 1643 h 9935"/>
              <a:gd name="connsiteX11" fmla="*/ 9266 w 10000"/>
              <a:gd name="connsiteY11" fmla="*/ 1875 h 9935"/>
              <a:gd name="connsiteX12" fmla="*/ 9405 w 10000"/>
              <a:gd name="connsiteY12" fmla="*/ 2107 h 9935"/>
              <a:gd name="connsiteX13" fmla="*/ 9524 w 10000"/>
              <a:gd name="connsiteY13" fmla="*/ 2340 h 9935"/>
              <a:gd name="connsiteX14" fmla="*/ 9643 w 10000"/>
              <a:gd name="connsiteY14" fmla="*/ 2588 h 9935"/>
              <a:gd name="connsiteX15" fmla="*/ 9742 w 10000"/>
              <a:gd name="connsiteY15" fmla="*/ 2837 h 9935"/>
              <a:gd name="connsiteX16" fmla="*/ 9821 w 10000"/>
              <a:gd name="connsiteY16" fmla="*/ 3086 h 9935"/>
              <a:gd name="connsiteX17" fmla="*/ 9881 w 10000"/>
              <a:gd name="connsiteY17" fmla="*/ 3335 h 9935"/>
              <a:gd name="connsiteX18" fmla="*/ 9940 w 10000"/>
              <a:gd name="connsiteY18" fmla="*/ 3583 h 9935"/>
              <a:gd name="connsiteX19" fmla="*/ 9980 w 10000"/>
              <a:gd name="connsiteY19" fmla="*/ 3849 h 9935"/>
              <a:gd name="connsiteX20" fmla="*/ 10000 w 10000"/>
              <a:gd name="connsiteY20" fmla="*/ 4114 h 9935"/>
              <a:gd name="connsiteX21" fmla="*/ 10000 w 10000"/>
              <a:gd name="connsiteY21" fmla="*/ 4363 h 9935"/>
              <a:gd name="connsiteX22" fmla="*/ 10000 w 10000"/>
              <a:gd name="connsiteY22" fmla="*/ 4628 h 9935"/>
              <a:gd name="connsiteX23" fmla="*/ 9980 w 10000"/>
              <a:gd name="connsiteY23" fmla="*/ 4894 h 9935"/>
              <a:gd name="connsiteX24" fmla="*/ 9940 w 10000"/>
              <a:gd name="connsiteY24" fmla="*/ 5159 h 9935"/>
              <a:gd name="connsiteX25" fmla="*/ 9901 w 10000"/>
              <a:gd name="connsiteY25" fmla="*/ 5424 h 9935"/>
              <a:gd name="connsiteX26" fmla="*/ 9841 w 10000"/>
              <a:gd name="connsiteY26" fmla="*/ 5673 h 9935"/>
              <a:gd name="connsiteX27" fmla="*/ 9762 w 10000"/>
              <a:gd name="connsiteY27" fmla="*/ 5938 h 9935"/>
              <a:gd name="connsiteX28" fmla="*/ 9663 w 10000"/>
              <a:gd name="connsiteY28" fmla="*/ 6187 h 9935"/>
              <a:gd name="connsiteX29" fmla="*/ 9544 w 10000"/>
              <a:gd name="connsiteY29" fmla="*/ 6452 h 9935"/>
              <a:gd name="connsiteX30" fmla="*/ 9425 w 10000"/>
              <a:gd name="connsiteY30" fmla="*/ 6701 h 9935"/>
              <a:gd name="connsiteX31" fmla="*/ 9286 w 10000"/>
              <a:gd name="connsiteY31" fmla="*/ 6950 h 9935"/>
              <a:gd name="connsiteX32" fmla="*/ 9127 w 10000"/>
              <a:gd name="connsiteY32" fmla="*/ 7182 h 9935"/>
              <a:gd name="connsiteX33" fmla="*/ 8948 w 10000"/>
              <a:gd name="connsiteY33" fmla="*/ 7431 h 9935"/>
              <a:gd name="connsiteX34" fmla="*/ 8948 w 10000"/>
              <a:gd name="connsiteY34" fmla="*/ 7431 h 9935"/>
              <a:gd name="connsiteX35" fmla="*/ 8770 w 10000"/>
              <a:gd name="connsiteY35" fmla="*/ 7663 h 9935"/>
              <a:gd name="connsiteX36" fmla="*/ 8571 w 10000"/>
              <a:gd name="connsiteY36" fmla="*/ 7879 h 9935"/>
              <a:gd name="connsiteX37" fmla="*/ 8353 w 10000"/>
              <a:gd name="connsiteY37" fmla="*/ 8094 h 9935"/>
              <a:gd name="connsiteX38" fmla="*/ 8135 w 10000"/>
              <a:gd name="connsiteY38" fmla="*/ 8293 h 9935"/>
              <a:gd name="connsiteX39" fmla="*/ 7917 w 10000"/>
              <a:gd name="connsiteY39" fmla="*/ 8476 h 9935"/>
              <a:gd name="connsiteX40" fmla="*/ 7679 w 10000"/>
              <a:gd name="connsiteY40" fmla="*/ 8658 h 9935"/>
              <a:gd name="connsiteX41" fmla="*/ 7421 w 10000"/>
              <a:gd name="connsiteY41" fmla="*/ 8824 h 9935"/>
              <a:gd name="connsiteX42" fmla="*/ 7163 w 10000"/>
              <a:gd name="connsiteY42" fmla="*/ 8973 h 9935"/>
              <a:gd name="connsiteX43" fmla="*/ 6905 w 10000"/>
              <a:gd name="connsiteY43" fmla="*/ 9122 h 9935"/>
              <a:gd name="connsiteX44" fmla="*/ 6627 w 10000"/>
              <a:gd name="connsiteY44" fmla="*/ 9255 h 9935"/>
              <a:gd name="connsiteX45" fmla="*/ 6349 w 10000"/>
              <a:gd name="connsiteY45" fmla="*/ 9371 h 9935"/>
              <a:gd name="connsiteX46" fmla="*/ 6071 w 10000"/>
              <a:gd name="connsiteY46" fmla="*/ 9487 h 9935"/>
              <a:gd name="connsiteX47" fmla="*/ 5774 w 10000"/>
              <a:gd name="connsiteY47" fmla="*/ 9587 h 9935"/>
              <a:gd name="connsiteX48" fmla="*/ 5496 w 10000"/>
              <a:gd name="connsiteY48" fmla="*/ 9670 h 9935"/>
              <a:gd name="connsiteX49" fmla="*/ 5198 w 10000"/>
              <a:gd name="connsiteY49" fmla="*/ 9736 h 9935"/>
              <a:gd name="connsiteX50" fmla="*/ 4881 w 10000"/>
              <a:gd name="connsiteY50" fmla="*/ 9802 h 9935"/>
              <a:gd name="connsiteX51" fmla="*/ 4583 w 10000"/>
              <a:gd name="connsiteY51" fmla="*/ 9852 h 9935"/>
              <a:gd name="connsiteX52" fmla="*/ 4266 w 10000"/>
              <a:gd name="connsiteY52" fmla="*/ 9885 h 9935"/>
              <a:gd name="connsiteX53" fmla="*/ 3968 w 10000"/>
              <a:gd name="connsiteY53" fmla="*/ 9918 h 9935"/>
              <a:gd name="connsiteX54" fmla="*/ 3651 w 10000"/>
              <a:gd name="connsiteY54" fmla="*/ 9935 h 9935"/>
              <a:gd name="connsiteX55" fmla="*/ 3333 w 10000"/>
              <a:gd name="connsiteY55" fmla="*/ 9935 h 9935"/>
              <a:gd name="connsiteX56" fmla="*/ 3036 w 10000"/>
              <a:gd name="connsiteY56" fmla="*/ 9918 h 9935"/>
              <a:gd name="connsiteX57" fmla="*/ 2718 w 10000"/>
              <a:gd name="connsiteY57" fmla="*/ 9885 h 9935"/>
              <a:gd name="connsiteX58" fmla="*/ 2401 w 10000"/>
              <a:gd name="connsiteY58" fmla="*/ 9852 h 9935"/>
              <a:gd name="connsiteX59" fmla="*/ 2083 w 10000"/>
              <a:gd name="connsiteY59" fmla="*/ 9802 h 9935"/>
              <a:gd name="connsiteX60" fmla="*/ 1786 w 10000"/>
              <a:gd name="connsiteY60" fmla="*/ 9736 h 9935"/>
              <a:gd name="connsiteX61" fmla="*/ 1468 w 10000"/>
              <a:gd name="connsiteY61" fmla="*/ 9670 h 9935"/>
              <a:gd name="connsiteX62" fmla="*/ 1171 w 10000"/>
              <a:gd name="connsiteY62" fmla="*/ 9570 h 9935"/>
              <a:gd name="connsiteX63" fmla="*/ 873 w 10000"/>
              <a:gd name="connsiteY63" fmla="*/ 9471 h 9935"/>
              <a:gd name="connsiteX64" fmla="*/ 575 w 10000"/>
              <a:gd name="connsiteY64" fmla="*/ 9355 h 9935"/>
              <a:gd name="connsiteX65" fmla="*/ 278 w 10000"/>
              <a:gd name="connsiteY65" fmla="*/ 9222 h 9935"/>
              <a:gd name="connsiteX66" fmla="*/ 0 w 10000"/>
              <a:gd name="connsiteY66" fmla="*/ 9073 h 9935"/>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000" h="10000">
                <a:moveTo>
                  <a:pt x="0" y="9132"/>
                </a:moveTo>
                <a:cubicBezTo>
                  <a:pt x="-59" y="9118"/>
                  <a:pt x="7182" y="-52"/>
                  <a:pt x="7221" y="0"/>
                </a:cubicBezTo>
                <a:lnTo>
                  <a:pt x="7401" y="85"/>
                </a:lnTo>
                <a:lnTo>
                  <a:pt x="7659" y="252"/>
                </a:lnTo>
                <a:lnTo>
                  <a:pt x="7897" y="436"/>
                </a:lnTo>
                <a:lnTo>
                  <a:pt x="8135" y="619"/>
                </a:lnTo>
                <a:lnTo>
                  <a:pt x="8353" y="802"/>
                </a:lnTo>
                <a:lnTo>
                  <a:pt x="8571" y="1003"/>
                </a:lnTo>
                <a:lnTo>
                  <a:pt x="8770" y="1220"/>
                </a:lnTo>
                <a:lnTo>
                  <a:pt x="8948" y="1437"/>
                </a:lnTo>
                <a:lnTo>
                  <a:pt x="9107" y="1654"/>
                </a:lnTo>
                <a:lnTo>
                  <a:pt x="9266" y="1887"/>
                </a:lnTo>
                <a:cubicBezTo>
                  <a:pt x="9312" y="1965"/>
                  <a:pt x="9359" y="2043"/>
                  <a:pt x="9405" y="2121"/>
                </a:cubicBezTo>
                <a:cubicBezTo>
                  <a:pt x="9445" y="2199"/>
                  <a:pt x="9484" y="2277"/>
                  <a:pt x="9524" y="2355"/>
                </a:cubicBezTo>
                <a:cubicBezTo>
                  <a:pt x="9564" y="2438"/>
                  <a:pt x="9603" y="2522"/>
                  <a:pt x="9643" y="2605"/>
                </a:cubicBezTo>
                <a:cubicBezTo>
                  <a:pt x="9676" y="2689"/>
                  <a:pt x="9709" y="2772"/>
                  <a:pt x="9742" y="2856"/>
                </a:cubicBezTo>
                <a:cubicBezTo>
                  <a:pt x="9768" y="2939"/>
                  <a:pt x="9795" y="3023"/>
                  <a:pt x="9821" y="3106"/>
                </a:cubicBezTo>
                <a:cubicBezTo>
                  <a:pt x="9841" y="3190"/>
                  <a:pt x="9861" y="3273"/>
                  <a:pt x="9881" y="3357"/>
                </a:cubicBezTo>
                <a:cubicBezTo>
                  <a:pt x="9901" y="3440"/>
                  <a:pt x="9920" y="3523"/>
                  <a:pt x="9940" y="3606"/>
                </a:cubicBezTo>
                <a:cubicBezTo>
                  <a:pt x="9953" y="3696"/>
                  <a:pt x="9967" y="3785"/>
                  <a:pt x="9980" y="3874"/>
                </a:cubicBezTo>
                <a:cubicBezTo>
                  <a:pt x="9987" y="3963"/>
                  <a:pt x="9993" y="4052"/>
                  <a:pt x="10000" y="4141"/>
                </a:cubicBezTo>
                <a:lnTo>
                  <a:pt x="10000" y="4392"/>
                </a:lnTo>
                <a:lnTo>
                  <a:pt x="10000" y="4658"/>
                </a:lnTo>
                <a:cubicBezTo>
                  <a:pt x="9993" y="4748"/>
                  <a:pt x="9987" y="4836"/>
                  <a:pt x="9980" y="4926"/>
                </a:cubicBezTo>
                <a:cubicBezTo>
                  <a:pt x="9967" y="5015"/>
                  <a:pt x="9953" y="5104"/>
                  <a:pt x="9940" y="5193"/>
                </a:cubicBezTo>
                <a:cubicBezTo>
                  <a:pt x="9927" y="5281"/>
                  <a:pt x="9914" y="5371"/>
                  <a:pt x="9901" y="5459"/>
                </a:cubicBezTo>
                <a:cubicBezTo>
                  <a:pt x="9881" y="5543"/>
                  <a:pt x="9861" y="5626"/>
                  <a:pt x="9841" y="5710"/>
                </a:cubicBezTo>
                <a:cubicBezTo>
                  <a:pt x="9815" y="5799"/>
                  <a:pt x="9788" y="5888"/>
                  <a:pt x="9762" y="5977"/>
                </a:cubicBezTo>
                <a:cubicBezTo>
                  <a:pt x="9729" y="6060"/>
                  <a:pt x="9696" y="6144"/>
                  <a:pt x="9663" y="6227"/>
                </a:cubicBezTo>
                <a:cubicBezTo>
                  <a:pt x="9623" y="6316"/>
                  <a:pt x="9584" y="6406"/>
                  <a:pt x="9544" y="6494"/>
                </a:cubicBezTo>
                <a:lnTo>
                  <a:pt x="9425" y="6745"/>
                </a:lnTo>
                <a:lnTo>
                  <a:pt x="9286" y="6995"/>
                </a:lnTo>
                <a:lnTo>
                  <a:pt x="9127" y="7229"/>
                </a:lnTo>
                <a:lnTo>
                  <a:pt x="8948" y="7480"/>
                </a:lnTo>
                <a:lnTo>
                  <a:pt x="8948" y="7480"/>
                </a:lnTo>
                <a:cubicBezTo>
                  <a:pt x="8889" y="7558"/>
                  <a:pt x="8829" y="7635"/>
                  <a:pt x="8770" y="7713"/>
                </a:cubicBezTo>
                <a:cubicBezTo>
                  <a:pt x="8704" y="7786"/>
                  <a:pt x="8637" y="7858"/>
                  <a:pt x="8571" y="7931"/>
                </a:cubicBezTo>
                <a:lnTo>
                  <a:pt x="8353" y="8147"/>
                </a:lnTo>
                <a:lnTo>
                  <a:pt x="8135" y="8347"/>
                </a:lnTo>
                <a:lnTo>
                  <a:pt x="7917" y="8531"/>
                </a:lnTo>
                <a:lnTo>
                  <a:pt x="7679" y="8715"/>
                </a:lnTo>
                <a:lnTo>
                  <a:pt x="7421" y="8882"/>
                </a:lnTo>
                <a:lnTo>
                  <a:pt x="7163" y="9032"/>
                </a:lnTo>
                <a:lnTo>
                  <a:pt x="6905" y="9182"/>
                </a:lnTo>
                <a:lnTo>
                  <a:pt x="6627" y="9316"/>
                </a:lnTo>
                <a:lnTo>
                  <a:pt x="6349" y="9432"/>
                </a:lnTo>
                <a:lnTo>
                  <a:pt x="6071" y="9549"/>
                </a:lnTo>
                <a:lnTo>
                  <a:pt x="5774" y="9650"/>
                </a:lnTo>
                <a:lnTo>
                  <a:pt x="5496" y="9733"/>
                </a:lnTo>
                <a:lnTo>
                  <a:pt x="5198" y="9800"/>
                </a:lnTo>
                <a:lnTo>
                  <a:pt x="4881" y="9866"/>
                </a:lnTo>
                <a:lnTo>
                  <a:pt x="4583" y="9916"/>
                </a:lnTo>
                <a:lnTo>
                  <a:pt x="4266" y="9950"/>
                </a:lnTo>
                <a:lnTo>
                  <a:pt x="3968" y="9983"/>
                </a:lnTo>
                <a:lnTo>
                  <a:pt x="3651" y="10000"/>
                </a:lnTo>
                <a:lnTo>
                  <a:pt x="3333" y="10000"/>
                </a:lnTo>
                <a:lnTo>
                  <a:pt x="3036" y="9983"/>
                </a:lnTo>
                <a:lnTo>
                  <a:pt x="2718" y="9950"/>
                </a:lnTo>
                <a:lnTo>
                  <a:pt x="2401" y="9916"/>
                </a:lnTo>
                <a:lnTo>
                  <a:pt x="2083" y="9866"/>
                </a:lnTo>
                <a:lnTo>
                  <a:pt x="1786" y="9800"/>
                </a:lnTo>
                <a:lnTo>
                  <a:pt x="1468" y="9733"/>
                </a:lnTo>
                <a:lnTo>
                  <a:pt x="1171" y="9633"/>
                </a:lnTo>
                <a:lnTo>
                  <a:pt x="873" y="9533"/>
                </a:lnTo>
                <a:lnTo>
                  <a:pt x="575" y="9416"/>
                </a:lnTo>
                <a:lnTo>
                  <a:pt x="278" y="9282"/>
                </a:lnTo>
                <a:lnTo>
                  <a:pt x="0" y="9132"/>
                </a:lnTo>
                <a:close/>
              </a:path>
            </a:pathLst>
          </a:custGeom>
          <a:solidFill>
            <a:srgbClr val="038F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35202" eaLnBrk="1" fontAlgn="auto" latinLnBrk="0" hangingPunct="1">
              <a:lnSpc>
                <a:spcPct val="100000"/>
              </a:lnSpc>
              <a:spcBef>
                <a:spcPts val="0"/>
              </a:spcBef>
              <a:spcAft>
                <a:spcPts val="0"/>
              </a:spcAft>
              <a:buClrTx/>
              <a:buSzTx/>
              <a:buFontTx/>
              <a:buNone/>
              <a:tabLst/>
              <a:defRPr/>
            </a:pPr>
            <a:endParaRPr kumimoji="0" lang="en-GB" sz="2100" b="0" i="0" u="none" strike="noStrike" kern="0" cap="none" spc="0" normalizeH="0" baseline="0" noProof="0" dirty="0">
              <a:ln>
                <a:noFill/>
              </a:ln>
              <a:solidFill>
                <a:srgbClr val="1C1C1C"/>
              </a:solidFill>
              <a:effectLst/>
              <a:uLnTx/>
              <a:uFillTx/>
            </a:endParaRPr>
          </a:p>
        </p:txBody>
      </p:sp>
      <p:sp>
        <p:nvSpPr>
          <p:cNvPr id="62" name="Footer Placeholder 10"/>
          <p:cNvSpPr txBox="1">
            <a:spLocks/>
          </p:cNvSpPr>
          <p:nvPr userDrawn="1"/>
        </p:nvSpPr>
        <p:spPr>
          <a:xfrm>
            <a:off x="4203867" y="4080052"/>
            <a:ext cx="4699059" cy="595972"/>
          </a:xfrm>
          <a:prstGeom prst="rect">
            <a:avLst/>
          </a:prstGeom>
        </p:spPr>
        <p:txBody>
          <a:bodyPr lIns="0" tIns="0" rIns="0" bIns="0"/>
          <a:lstStyle>
            <a:defPPr>
              <a:defRPr lang="en-US"/>
            </a:defPPr>
            <a:lvl1pPr marL="0" algn="l" defTabSz="924282" rtl="0" eaLnBrk="1" latinLnBrk="0" hangingPunct="1">
              <a:defRPr sz="1000" kern="1200">
                <a:solidFill>
                  <a:schemeClr val="accent4">
                    <a:lumMod val="75000"/>
                  </a:schemeClr>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a:lstStyle>
          <a:p>
            <a:pPr marL="0" marR="0" lvl="0" indent="0" algn="l" defTabSz="924282"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C8C9C7">
                    <a:lumMod val="75000"/>
                  </a:srgbClr>
                </a:solidFill>
                <a:effectLst/>
                <a:uLnTx/>
                <a:uFillTx/>
                <a:latin typeface="Calibri"/>
                <a:ea typeface="+mn-ea"/>
                <a:cs typeface="+mn-cs"/>
              </a:rPr>
              <a:t>© 201</a:t>
            </a:r>
            <a:r>
              <a:rPr kumimoji="0" lang="cs-CZ" sz="1000" b="0" i="0" u="none" strike="noStrike" kern="1200" cap="none" spc="0" normalizeH="0" baseline="0" noProof="0" dirty="0">
                <a:ln>
                  <a:noFill/>
                </a:ln>
                <a:solidFill>
                  <a:srgbClr val="C8C9C7">
                    <a:lumMod val="75000"/>
                  </a:srgbClr>
                </a:solidFill>
                <a:effectLst/>
                <a:uLnTx/>
                <a:uFillTx/>
                <a:latin typeface="Calibri"/>
                <a:ea typeface="+mn-ea"/>
                <a:cs typeface="+mn-cs"/>
              </a:rPr>
              <a:t>8</a:t>
            </a:r>
            <a:r>
              <a:rPr kumimoji="0" lang="en-GB" sz="1000" b="0" i="0" u="none" strike="noStrike" kern="1200" cap="none" spc="0" normalizeH="0" baseline="0" noProof="0" dirty="0">
                <a:ln>
                  <a:noFill/>
                </a:ln>
                <a:solidFill>
                  <a:srgbClr val="C8C9C7">
                    <a:lumMod val="75000"/>
                  </a:srgbClr>
                </a:solidFill>
                <a:effectLst/>
                <a:uLnTx/>
                <a:uFillTx/>
                <a:latin typeface="Calibri"/>
                <a:ea typeface="+mn-ea"/>
                <a:cs typeface="+mn-cs"/>
              </a:rPr>
              <a:t> Ipsos.  All rights reserved. Contains Ipsos' Confidential and Proprietary information and may not be disclosed or reproduced without the prior written consent of Ipsos.</a:t>
            </a:r>
          </a:p>
        </p:txBody>
      </p:sp>
      <p:sp>
        <p:nvSpPr>
          <p:cNvPr id="10" name="Zástupný symbol pro obrázek 9"/>
          <p:cNvSpPr>
            <a:spLocks noGrp="1"/>
          </p:cNvSpPr>
          <p:nvPr>
            <p:ph type="pic" sz="quarter" idx="15" hasCustomPrompt="1"/>
          </p:nvPr>
        </p:nvSpPr>
        <p:spPr>
          <a:xfrm>
            <a:off x="7520185" y="1000305"/>
            <a:ext cx="1368425" cy="912813"/>
          </a:xfrm>
        </p:spPr>
        <p:txBody>
          <a:bodyPr/>
          <a:lstStyle>
            <a:lvl1pPr>
              <a:defRPr/>
            </a:lvl1pPr>
          </a:lstStyle>
          <a:p>
            <a:r>
              <a:rPr lang="cs-CZ" dirty="0"/>
              <a:t>Logo klienta</a:t>
            </a:r>
          </a:p>
        </p:txBody>
      </p:sp>
      <p:pic>
        <p:nvPicPr>
          <p:cNvPr id="74" name="Picture 11" descr="IPSOS_GAMECHANGERS_blue.png"/>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080246" y="4771852"/>
            <a:ext cx="1380187" cy="277167"/>
          </a:xfrm>
          <a:prstGeom prst="rect">
            <a:avLst/>
          </a:prstGeom>
        </p:spPr>
      </p:pic>
      <p:sp>
        <p:nvSpPr>
          <p:cNvPr id="33" name="Zástupný symbol pro text 4"/>
          <p:cNvSpPr>
            <a:spLocks noGrp="1"/>
          </p:cNvSpPr>
          <p:nvPr>
            <p:ph type="body" sz="quarter" idx="12" hasCustomPrompt="1"/>
          </p:nvPr>
        </p:nvSpPr>
        <p:spPr>
          <a:xfrm>
            <a:off x="4067944" y="2463589"/>
            <a:ext cx="4535487" cy="432197"/>
          </a:xfrm>
          <a:prstGeom prst="rect">
            <a:avLst/>
          </a:prstGeom>
        </p:spPr>
        <p:txBody>
          <a:bodyPr>
            <a:noAutofit/>
          </a:bodyPr>
          <a:lstStyle>
            <a:lvl1pPr marL="0" indent="0">
              <a:buNone/>
              <a:defRPr sz="3600" b="1" cap="all" baseline="0">
                <a:solidFill>
                  <a:srgbClr val="404040"/>
                </a:solidFill>
              </a:defRPr>
            </a:lvl1pPr>
          </a:lstStyle>
          <a:p>
            <a:pPr lvl="0"/>
            <a:r>
              <a:rPr lang="cs-CZ" dirty="0"/>
              <a:t>NÁZEV STUDIE</a:t>
            </a:r>
            <a:endParaRPr lang="en-US" dirty="0"/>
          </a:p>
        </p:txBody>
      </p:sp>
      <p:sp>
        <p:nvSpPr>
          <p:cNvPr id="53" name="Zástupný symbol pro text 11"/>
          <p:cNvSpPr>
            <a:spLocks noGrp="1"/>
          </p:cNvSpPr>
          <p:nvPr>
            <p:ph type="body" sz="quarter" idx="14" hasCustomPrompt="1"/>
          </p:nvPr>
        </p:nvSpPr>
        <p:spPr>
          <a:xfrm>
            <a:off x="4091229" y="3665935"/>
            <a:ext cx="833437" cy="276225"/>
          </a:xfrm>
          <a:prstGeom prst="rect">
            <a:avLst/>
          </a:prstGeom>
        </p:spPr>
        <p:txBody>
          <a:bodyPr/>
          <a:lstStyle>
            <a:lvl1pPr marL="0" indent="0">
              <a:buNone/>
              <a:defRPr sz="1800" b="1">
                <a:solidFill>
                  <a:srgbClr val="404040"/>
                </a:solidFill>
              </a:defRPr>
            </a:lvl1pPr>
          </a:lstStyle>
          <a:p>
            <a:pPr lvl="0"/>
            <a:r>
              <a:rPr lang="cs-CZ" dirty="0"/>
              <a:t>Datum</a:t>
            </a:r>
            <a:endParaRPr lang="en-US" dirty="0"/>
          </a:p>
        </p:txBody>
      </p:sp>
      <p:sp>
        <p:nvSpPr>
          <p:cNvPr id="34" name="Zástupný symbol pro text 4"/>
          <p:cNvSpPr>
            <a:spLocks noGrp="1"/>
          </p:cNvSpPr>
          <p:nvPr>
            <p:ph type="body" sz="quarter" idx="13" hasCustomPrompt="1"/>
          </p:nvPr>
        </p:nvSpPr>
        <p:spPr>
          <a:xfrm>
            <a:off x="4067944" y="3075657"/>
            <a:ext cx="4535487" cy="432197"/>
          </a:xfrm>
          <a:prstGeom prst="rect">
            <a:avLst/>
          </a:prstGeom>
        </p:spPr>
        <p:txBody>
          <a:bodyPr anchor="ctr" anchorCtr="0">
            <a:noAutofit/>
          </a:bodyPr>
          <a:lstStyle>
            <a:lvl1pPr marL="0" indent="0">
              <a:buNone/>
              <a:defRPr sz="3600" b="1" baseline="0">
                <a:solidFill>
                  <a:srgbClr val="404040"/>
                </a:solidFill>
              </a:defRPr>
            </a:lvl1pPr>
          </a:lstStyle>
          <a:p>
            <a:pPr lvl="0"/>
            <a:r>
              <a:rPr lang="cs-CZ" dirty="0"/>
              <a:t>Doplňující podnadpis</a:t>
            </a:r>
            <a:endParaRPr lang="en-US" dirty="0"/>
          </a:p>
        </p:txBody>
      </p:sp>
    </p:spTree>
    <p:extLst>
      <p:ext uri="{BB962C8B-B14F-4D97-AF65-F5344CB8AC3E}">
        <p14:creationId xmlns:p14="http://schemas.microsoft.com/office/powerpoint/2010/main" val="33932188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65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Vlastní rozložení">
    <p:bg>
      <p:bgPr>
        <a:solidFill>
          <a:schemeClr val="accent3"/>
        </a:solidFill>
        <a:effectLst/>
      </p:bgPr>
    </p:bg>
    <p:spTree>
      <p:nvGrpSpPr>
        <p:cNvPr id="1" name=""/>
        <p:cNvGrpSpPr/>
        <p:nvPr/>
      </p:nvGrpSpPr>
      <p:grpSpPr>
        <a:xfrm>
          <a:off x="0" y="0"/>
          <a:ext cx="0" cy="0"/>
          <a:chOff x="0" y="0"/>
          <a:chExt cx="0" cy="0"/>
        </a:xfrm>
      </p:grpSpPr>
      <p:grpSp>
        <p:nvGrpSpPr>
          <p:cNvPr id="9" name="Group 22"/>
          <p:cNvGrpSpPr>
            <a:grpSpLocks noChangeAspect="1"/>
          </p:cNvGrpSpPr>
          <p:nvPr userDrawn="1"/>
        </p:nvGrpSpPr>
        <p:grpSpPr bwMode="auto">
          <a:xfrm flipH="1">
            <a:off x="2749549" y="0"/>
            <a:ext cx="2974579" cy="5143500"/>
            <a:chOff x="1049" y="-630"/>
            <a:chExt cx="2752" cy="4762"/>
          </a:xfrm>
        </p:grpSpPr>
        <p:sp>
          <p:nvSpPr>
            <p:cNvPr id="10" name="Freeform 6"/>
            <p:cNvSpPr>
              <a:spLocks/>
            </p:cNvSpPr>
            <p:nvPr/>
          </p:nvSpPr>
          <p:spPr bwMode="auto">
            <a:xfrm>
              <a:off x="1049" y="-630"/>
              <a:ext cx="2752" cy="4762"/>
            </a:xfrm>
            <a:custGeom>
              <a:avLst/>
              <a:gdLst>
                <a:gd name="T0" fmla="*/ 1192 w 2752"/>
                <a:gd name="T1" fmla="*/ 4762 h 4762"/>
                <a:gd name="T2" fmla="*/ 0 w 2752"/>
                <a:gd name="T3" fmla="*/ 4762 h 4762"/>
                <a:gd name="T4" fmla="*/ 0 w 2752"/>
                <a:gd name="T5" fmla="*/ 0 h 4762"/>
                <a:gd name="T6" fmla="*/ 2752 w 2752"/>
                <a:gd name="T7" fmla="*/ 0 h 4762"/>
                <a:gd name="T8" fmla="*/ 1192 w 2752"/>
                <a:gd name="T9" fmla="*/ 4762 h 4762"/>
              </a:gdLst>
              <a:ahLst/>
              <a:cxnLst>
                <a:cxn ang="0">
                  <a:pos x="T0" y="T1"/>
                </a:cxn>
                <a:cxn ang="0">
                  <a:pos x="T2" y="T3"/>
                </a:cxn>
                <a:cxn ang="0">
                  <a:pos x="T4" y="T5"/>
                </a:cxn>
                <a:cxn ang="0">
                  <a:pos x="T6" y="T7"/>
                </a:cxn>
                <a:cxn ang="0">
                  <a:pos x="T8" y="T9"/>
                </a:cxn>
              </a:cxnLst>
              <a:rect l="0" t="0" r="r" b="b"/>
              <a:pathLst>
                <a:path w="2752" h="4762">
                  <a:moveTo>
                    <a:pt x="1192" y="4762"/>
                  </a:moveTo>
                  <a:lnTo>
                    <a:pt x="0" y="4762"/>
                  </a:lnTo>
                  <a:lnTo>
                    <a:pt x="0" y="0"/>
                  </a:lnTo>
                  <a:lnTo>
                    <a:pt x="2752" y="0"/>
                  </a:lnTo>
                  <a:lnTo>
                    <a:pt x="1192" y="4762"/>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157"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1F497D"/>
                </a:solidFill>
                <a:effectLst/>
                <a:uLnTx/>
                <a:uFillTx/>
              </a:endParaRPr>
            </a:p>
          </p:txBody>
        </p:sp>
        <p:sp>
          <p:nvSpPr>
            <p:cNvPr id="11" name="Freeform 7"/>
            <p:cNvSpPr>
              <a:spLocks/>
            </p:cNvSpPr>
            <p:nvPr/>
          </p:nvSpPr>
          <p:spPr bwMode="auto">
            <a:xfrm>
              <a:off x="1123" y="-630"/>
              <a:ext cx="2678" cy="2016"/>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rgbClr val="A9CCDD"/>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157"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1F497D"/>
                </a:solidFill>
                <a:effectLst/>
                <a:uLnTx/>
                <a:uFillTx/>
              </a:endParaRPr>
            </a:p>
          </p:txBody>
        </p:sp>
      </p:grpSp>
      <p:sp>
        <p:nvSpPr>
          <p:cNvPr id="13" name="Zástupný symbol pro číslo snímku 5"/>
          <p:cNvSpPr>
            <a:spLocks noGrp="1"/>
          </p:cNvSpPr>
          <p:nvPr>
            <p:ph type="sldNum" sz="quarter" idx="4"/>
          </p:nvPr>
        </p:nvSpPr>
        <p:spPr>
          <a:xfrm>
            <a:off x="-9618" y="4909248"/>
            <a:ext cx="2133600" cy="273844"/>
          </a:xfrm>
          <a:prstGeom prst="rect">
            <a:avLst/>
          </a:prstGeom>
        </p:spPr>
        <p:txBody>
          <a:bodyPr vert="horz" lIns="91440" tIns="45720" rIns="91440" bIns="45720" rtlCol="0" anchor="ctr"/>
          <a:lstStyle>
            <a:lvl1pPr algn="l">
              <a:defRPr sz="1200">
                <a:solidFill>
                  <a:srgbClr val="404040"/>
                </a:solidFill>
                <a:latin typeface="Calibri" pitchFamily="34" charset="0"/>
                <a:cs typeface="Arial" pitchFamily="34" charset="0"/>
              </a:defRPr>
            </a:lvl1pPr>
          </a:lstStyle>
          <a:p>
            <a:fld id="{2A2DB900-4F27-419C-B2D8-AAC4EB8D73BD}" type="slidenum">
              <a:rPr lang="cs-CZ" smtClean="0"/>
              <a:pPr/>
              <a:t>‹#›</a:t>
            </a:fld>
            <a:endParaRPr lang="cs-CZ" dirty="0"/>
          </a:p>
        </p:txBody>
      </p:sp>
      <p:sp>
        <p:nvSpPr>
          <p:cNvPr id="15" name="Subtitle 2"/>
          <p:cNvSpPr>
            <a:spLocks noGrp="1"/>
          </p:cNvSpPr>
          <p:nvPr>
            <p:ph type="subTitle" idx="1" hasCustomPrompt="1"/>
          </p:nvPr>
        </p:nvSpPr>
        <p:spPr>
          <a:xfrm>
            <a:off x="4355976" y="1388444"/>
            <a:ext cx="4216925" cy="2247851"/>
          </a:xfrm>
          <a:prstGeom prst="rect">
            <a:avLst/>
          </a:prstGeom>
        </p:spPr>
        <p:txBody>
          <a:bodyPr anchor="ctr">
            <a:normAutofit/>
          </a:bodyPr>
          <a:lstStyle>
            <a:lvl1pPr marL="0" indent="0" algn="l">
              <a:buNone/>
              <a:defRPr sz="3200" b="1" baseline="0">
                <a:solidFill>
                  <a:schemeClr val="bg1"/>
                </a:solidFill>
              </a:defRPr>
            </a:lvl1pPr>
            <a:lvl2pPr marL="3628" indent="0" algn="l">
              <a:lnSpc>
                <a:spcPct val="90000"/>
              </a:lnSpc>
              <a:spcBef>
                <a:spcPts val="457"/>
              </a:spcBef>
              <a:buNone/>
              <a:tabLst/>
              <a:defRPr sz="2400" baseline="0">
                <a:solidFill>
                  <a:schemeClr val="bg1">
                    <a:alpha val="70000"/>
                  </a:schemeClr>
                </a:solidFill>
              </a:defRPr>
            </a:lvl2pPr>
            <a:lvl3pPr marL="1035202" indent="0" algn="ctr">
              <a:buNone/>
              <a:defRPr>
                <a:solidFill>
                  <a:schemeClr val="tx1">
                    <a:tint val="75000"/>
                  </a:schemeClr>
                </a:solidFill>
              </a:defRPr>
            </a:lvl3pPr>
            <a:lvl4pPr marL="1552804" indent="0" algn="ctr">
              <a:buNone/>
              <a:defRPr>
                <a:solidFill>
                  <a:schemeClr val="tx1">
                    <a:tint val="75000"/>
                  </a:schemeClr>
                </a:solidFill>
              </a:defRPr>
            </a:lvl4pPr>
            <a:lvl5pPr marL="2070405" indent="0" algn="ctr">
              <a:buNone/>
              <a:defRPr>
                <a:solidFill>
                  <a:schemeClr val="tx1">
                    <a:tint val="75000"/>
                  </a:schemeClr>
                </a:solidFill>
              </a:defRPr>
            </a:lvl5pPr>
            <a:lvl6pPr marL="2588006" indent="0" algn="ctr">
              <a:buNone/>
              <a:defRPr>
                <a:solidFill>
                  <a:schemeClr val="tx1">
                    <a:tint val="75000"/>
                  </a:schemeClr>
                </a:solidFill>
              </a:defRPr>
            </a:lvl6pPr>
            <a:lvl7pPr marL="3105607" indent="0" algn="ctr">
              <a:buNone/>
              <a:defRPr>
                <a:solidFill>
                  <a:schemeClr val="tx1">
                    <a:tint val="75000"/>
                  </a:schemeClr>
                </a:solidFill>
              </a:defRPr>
            </a:lvl7pPr>
            <a:lvl8pPr marL="3623208" indent="0" algn="ctr">
              <a:buNone/>
              <a:defRPr>
                <a:solidFill>
                  <a:schemeClr val="tx1">
                    <a:tint val="75000"/>
                  </a:schemeClr>
                </a:solidFill>
              </a:defRPr>
            </a:lvl8pPr>
            <a:lvl9pPr marL="4140809" indent="0" algn="ctr">
              <a:buNone/>
              <a:defRPr>
                <a:solidFill>
                  <a:schemeClr val="tx1">
                    <a:tint val="75000"/>
                  </a:schemeClr>
                </a:solidFill>
              </a:defRPr>
            </a:lvl9pPr>
          </a:lstStyle>
          <a:p>
            <a:r>
              <a:rPr lang="en-US" dirty="0"/>
              <a:t>Slide Title</a:t>
            </a:r>
          </a:p>
          <a:p>
            <a:pPr lvl="1"/>
            <a:r>
              <a:rPr lang="en-US" dirty="0"/>
              <a:t>Lorem ipsum dolor sit amet, consectetuer adipiscing elit. Maecenas porttitor congue </a:t>
            </a:r>
            <a:r>
              <a:rPr lang="en-US" dirty="0" err="1"/>
              <a:t>massa</a:t>
            </a:r>
            <a:r>
              <a:rPr lang="en-US" dirty="0"/>
              <a:t>.</a:t>
            </a:r>
          </a:p>
        </p:txBody>
      </p:sp>
      <p:pic>
        <p:nvPicPr>
          <p:cNvPr id="2" name="Obrázek 1"/>
          <p:cNvPicPr>
            <a:picLocks noChangeAspect="1"/>
          </p:cNvPicPr>
          <p:nvPr userDrawn="1"/>
        </p:nvPicPr>
        <p:blipFill rotWithShape="1">
          <a:blip r:embed="rId2">
            <a:extLst>
              <a:ext uri="{28A0092B-C50C-407E-A947-70E740481C1C}">
                <a14:useLocalDpi xmlns:a14="http://schemas.microsoft.com/office/drawing/2010/main" val="0"/>
              </a:ext>
            </a:extLst>
          </a:blip>
          <a:srcRect t="15612"/>
          <a:stretch/>
        </p:blipFill>
        <p:spPr>
          <a:xfrm>
            <a:off x="0" y="0"/>
            <a:ext cx="9144000" cy="5144278"/>
          </a:xfrm>
          <a:prstGeom prst="rect">
            <a:avLst/>
          </a:prstGeom>
        </p:spPr>
      </p:pic>
    </p:spTree>
    <p:extLst>
      <p:ext uri="{BB962C8B-B14F-4D97-AF65-F5344CB8AC3E}">
        <p14:creationId xmlns:p14="http://schemas.microsoft.com/office/powerpoint/2010/main" val="668494248"/>
      </p:ext>
    </p:extLst>
  </p:cSld>
  <p:clrMapOvr>
    <a:masterClrMapping/>
  </p:clrMapOvr>
  <p:extLst>
    <p:ext uri="{DCECCB84-F9BA-43D5-87BE-67443E8EF086}">
      <p15:sldGuideLst xmlns:p15="http://schemas.microsoft.com/office/powerpoint/2012/main">
        <p15:guide id="1" orient="horz" pos="1620">
          <p15:clr>
            <a:srgbClr val="FBAE40"/>
          </p15:clr>
        </p15:guide>
        <p15:guide id="2" pos="283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6_Vlastní rozložení">
    <p:bg>
      <p:bgPr>
        <a:solidFill>
          <a:srgbClr val="404040"/>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024880" y="2479435"/>
            <a:ext cx="7093160" cy="812531"/>
          </a:xfrm>
        </p:spPr>
        <p:txBody>
          <a:bodyPr lIns="0" anchor="t"/>
          <a:lstStyle>
            <a:lvl1pPr>
              <a:lnSpc>
                <a:spcPct val="80000"/>
              </a:lnSpc>
              <a:spcBef>
                <a:spcPts val="914"/>
              </a:spcBef>
              <a:defRPr sz="8800" cap="all" baseline="0">
                <a:solidFill>
                  <a:schemeClr val="bg1"/>
                </a:solidFill>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089060" y="1857552"/>
            <a:ext cx="6033722" cy="621884"/>
          </a:xfrm>
          <a:prstGeom prst="rect">
            <a:avLst/>
          </a:prstGeom>
        </p:spPr>
        <p:txBody>
          <a:bodyPr anchor="b">
            <a:normAutofit/>
          </a:bodyPr>
          <a:lstStyle>
            <a:lvl1pPr marL="0" indent="0">
              <a:spcBef>
                <a:spcPts val="1371"/>
              </a:spcBef>
              <a:buNone/>
              <a:defRPr sz="3000" b="0" cap="none" baseline="0">
                <a:solidFill>
                  <a:srgbClr val="A1C46B"/>
                </a:solidFill>
              </a:defRPr>
            </a:lvl1pPr>
          </a:lstStyle>
          <a:p>
            <a:pPr lvl="0"/>
            <a:r>
              <a:rPr lang="en-US" dirty="0"/>
              <a:t>Something </a:t>
            </a:r>
            <a:r>
              <a:rPr lang="en-US" dirty="0" err="1"/>
              <a:t>something</a:t>
            </a:r>
            <a:endParaRPr lang="en-GB" dirty="0"/>
          </a:p>
        </p:txBody>
      </p:sp>
      <p:sp>
        <p:nvSpPr>
          <p:cNvPr id="5" name="Zástupný symbol pro číslo snímku 5"/>
          <p:cNvSpPr>
            <a:spLocks noGrp="1"/>
          </p:cNvSpPr>
          <p:nvPr>
            <p:ph type="sldNum" sz="quarter" idx="4"/>
          </p:nvPr>
        </p:nvSpPr>
        <p:spPr>
          <a:xfrm>
            <a:off x="-9618" y="4909248"/>
            <a:ext cx="2133600" cy="273844"/>
          </a:xfrm>
          <a:prstGeom prst="rect">
            <a:avLst/>
          </a:prstGeom>
        </p:spPr>
        <p:txBody>
          <a:bodyPr vert="horz" lIns="91440" tIns="45720" rIns="91440" bIns="45720" rtlCol="0" anchor="ctr"/>
          <a:lstStyle>
            <a:lvl1pPr algn="l">
              <a:defRPr sz="1200">
                <a:solidFill>
                  <a:schemeClr val="bg1"/>
                </a:solidFill>
                <a:latin typeface="Calibri" pitchFamily="34" charset="0"/>
                <a:cs typeface="Arial" pitchFamily="34" charset="0"/>
              </a:defRPr>
            </a:lvl1pPr>
          </a:lstStyle>
          <a:p>
            <a:fld id="{2A2DB900-4F27-419C-B2D8-AAC4EB8D73BD}" type="slidenum">
              <a:rPr lang="cs-CZ" smtClean="0"/>
              <a:pPr/>
              <a:t>‹#›</a:t>
            </a:fld>
            <a:endParaRPr lang="cs-CZ" dirty="0"/>
          </a:p>
        </p:txBody>
      </p:sp>
    </p:spTree>
    <p:extLst>
      <p:ext uri="{BB962C8B-B14F-4D97-AF65-F5344CB8AC3E}">
        <p14:creationId xmlns:p14="http://schemas.microsoft.com/office/powerpoint/2010/main" val="4281384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ílý_text">
    <p:spTree>
      <p:nvGrpSpPr>
        <p:cNvPr id="1" name=""/>
        <p:cNvGrpSpPr/>
        <p:nvPr/>
      </p:nvGrpSpPr>
      <p:grpSpPr>
        <a:xfrm>
          <a:off x="0" y="0"/>
          <a:ext cx="0" cy="0"/>
          <a:chOff x="0" y="0"/>
          <a:chExt cx="0" cy="0"/>
        </a:xfrm>
      </p:grpSpPr>
      <p:sp>
        <p:nvSpPr>
          <p:cNvPr id="3" name="Zástupný symbol pro text 2"/>
          <p:cNvSpPr>
            <a:spLocks noGrp="1"/>
          </p:cNvSpPr>
          <p:nvPr>
            <p:ph type="body" sz="quarter" idx="13" hasCustomPrompt="1"/>
          </p:nvPr>
        </p:nvSpPr>
        <p:spPr>
          <a:xfrm>
            <a:off x="250824" y="897731"/>
            <a:ext cx="8641655" cy="3618310"/>
          </a:xfrm>
          <a:prstGeom prst="rect">
            <a:avLst/>
          </a:prstGeo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r>
              <a:rPr lang="en-US" dirty="0"/>
              <a:t>Text comment, text ... Text, comment, text ... Text, comment, text ...</a:t>
            </a:r>
          </a:p>
          <a:p>
            <a:pPr lvl="1"/>
            <a:r>
              <a:rPr lang="cs-CZ" dirty="0"/>
              <a:t>Text comment, text ... Text, comment, text ... Text, comment, text ...</a:t>
            </a:r>
          </a:p>
        </p:txBody>
      </p:sp>
      <p:sp>
        <p:nvSpPr>
          <p:cNvPr id="11" name="Zástupný symbol pro číslo snímku 5"/>
          <p:cNvSpPr>
            <a:spLocks noGrp="1"/>
          </p:cNvSpPr>
          <p:nvPr>
            <p:ph type="sldNum" sz="quarter" idx="4"/>
          </p:nvPr>
        </p:nvSpPr>
        <p:spPr>
          <a:xfrm>
            <a:off x="-9618" y="4909248"/>
            <a:ext cx="2133600" cy="273844"/>
          </a:xfrm>
          <a:prstGeom prst="rect">
            <a:avLst/>
          </a:prstGeom>
        </p:spPr>
        <p:txBody>
          <a:bodyPr vert="horz" lIns="91440" tIns="45720" rIns="91440" bIns="45720" rtlCol="0" anchor="ctr"/>
          <a:lstStyle>
            <a:lvl1pPr algn="l">
              <a:defRPr sz="1200">
                <a:solidFill>
                  <a:srgbClr val="5F5F5F"/>
                </a:solidFill>
                <a:latin typeface="Calibri" pitchFamily="34" charset="0"/>
                <a:cs typeface="Arial" pitchFamily="34" charset="0"/>
              </a:defRPr>
            </a:lvl1pPr>
          </a:lstStyle>
          <a:p>
            <a:fld id="{2A2DB900-4F27-419C-B2D8-AAC4EB8D73BD}" type="slidenum">
              <a:rPr lang="cs-CZ" smtClean="0"/>
              <a:pPr/>
              <a:t>‹#›</a:t>
            </a:fld>
            <a:endParaRPr lang="cs-CZ" dirty="0"/>
          </a:p>
        </p:txBody>
      </p:sp>
      <p:sp>
        <p:nvSpPr>
          <p:cNvPr id="13" name="Zástupný symbol pro zápatí 4"/>
          <p:cNvSpPr>
            <a:spLocks noGrp="1"/>
          </p:cNvSpPr>
          <p:nvPr>
            <p:ph type="ftr" sz="quarter" idx="3"/>
          </p:nvPr>
        </p:nvSpPr>
        <p:spPr>
          <a:xfrm>
            <a:off x="355142" y="4927500"/>
            <a:ext cx="5120208" cy="229500"/>
          </a:xfrm>
          <a:prstGeom prst="rect">
            <a:avLst/>
          </a:prstGeom>
        </p:spPr>
        <p:txBody>
          <a:bodyPr vert="horz" lIns="0" tIns="45720" rIns="0" bIns="45720" rtlCol="0" anchor="ctr"/>
          <a:lstStyle>
            <a:lvl1pPr algn="l">
              <a:defRPr sz="1300" b="1">
                <a:solidFill>
                  <a:srgbClr val="404040"/>
                </a:solidFill>
                <a:latin typeface="+mj-lt"/>
                <a:cs typeface="Arial" pitchFamily="34" charset="0"/>
              </a:defRPr>
            </a:lvl1pPr>
          </a:lstStyle>
          <a:p>
            <a:r>
              <a:rPr lang="cs-CZ" noProof="0" dirty="0"/>
              <a:t>Ipsos pro AMSP: Výzkum provozovatelů pohostinství</a:t>
            </a:r>
          </a:p>
        </p:txBody>
      </p:sp>
      <p:sp>
        <p:nvSpPr>
          <p:cNvPr id="18" name="Zástupný symbol pro nadpis 1"/>
          <p:cNvSpPr>
            <a:spLocks noGrp="1"/>
          </p:cNvSpPr>
          <p:nvPr>
            <p:ph type="title"/>
          </p:nvPr>
        </p:nvSpPr>
        <p:spPr>
          <a:xfrm>
            <a:off x="212058" y="6356"/>
            <a:ext cx="8680422" cy="469722"/>
          </a:xfrm>
          <a:prstGeom prst="rect">
            <a:avLst/>
          </a:prstGeom>
        </p:spPr>
        <p:txBody>
          <a:bodyPr vert="horz" lIns="36000" tIns="45720" rIns="36000" bIns="45720" rtlCol="0" anchor="t">
            <a:noAutofit/>
          </a:bodyPr>
          <a:lstStyle>
            <a:lvl1pPr>
              <a:defRPr sz="2800"/>
            </a:lvl1pPr>
          </a:lstStyle>
          <a:p>
            <a:r>
              <a:rPr lang="cs-CZ" dirty="0"/>
              <a:t>Kliknutím lze upravit styl.</a:t>
            </a:r>
          </a:p>
        </p:txBody>
      </p:sp>
    </p:spTree>
    <p:extLst>
      <p:ext uri="{BB962C8B-B14F-4D97-AF65-F5344CB8AC3E}">
        <p14:creationId xmlns:p14="http://schemas.microsoft.com/office/powerpoint/2010/main" val="2364429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ílý_text">
    <p:spTree>
      <p:nvGrpSpPr>
        <p:cNvPr id="1" name=""/>
        <p:cNvGrpSpPr/>
        <p:nvPr/>
      </p:nvGrpSpPr>
      <p:grpSpPr>
        <a:xfrm>
          <a:off x="0" y="0"/>
          <a:ext cx="0" cy="0"/>
          <a:chOff x="0" y="0"/>
          <a:chExt cx="0" cy="0"/>
        </a:xfrm>
      </p:grpSpPr>
      <p:sp>
        <p:nvSpPr>
          <p:cNvPr id="3" name="Zástupný symbol pro text 2"/>
          <p:cNvSpPr>
            <a:spLocks noGrp="1"/>
          </p:cNvSpPr>
          <p:nvPr>
            <p:ph type="body" sz="quarter" idx="13" hasCustomPrompt="1"/>
          </p:nvPr>
        </p:nvSpPr>
        <p:spPr>
          <a:xfrm>
            <a:off x="250824" y="897731"/>
            <a:ext cx="8641655" cy="3618310"/>
          </a:xfrm>
          <a:prstGeom prst="rect">
            <a:avLst/>
          </a:prstGeo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r>
              <a:rPr lang="en-US" dirty="0"/>
              <a:t>Text comment, text ... Text, comment, text ... Text, comment, text ...</a:t>
            </a:r>
          </a:p>
          <a:p>
            <a:pPr lvl="1"/>
            <a:r>
              <a:rPr lang="cs-CZ" dirty="0"/>
              <a:t>Text comment, text ... Text, comment, text ... Text, comment, text ...</a:t>
            </a:r>
          </a:p>
        </p:txBody>
      </p:sp>
      <p:sp>
        <p:nvSpPr>
          <p:cNvPr id="11" name="Zástupný symbol pro číslo snímku 5"/>
          <p:cNvSpPr>
            <a:spLocks noGrp="1"/>
          </p:cNvSpPr>
          <p:nvPr>
            <p:ph type="sldNum" sz="quarter" idx="4"/>
          </p:nvPr>
        </p:nvSpPr>
        <p:spPr>
          <a:xfrm>
            <a:off x="-9618" y="4909248"/>
            <a:ext cx="2133600" cy="273844"/>
          </a:xfrm>
          <a:prstGeom prst="rect">
            <a:avLst/>
          </a:prstGeom>
        </p:spPr>
        <p:txBody>
          <a:bodyPr vert="horz" lIns="91440" tIns="45720" rIns="91440" bIns="45720" rtlCol="0" anchor="ctr"/>
          <a:lstStyle>
            <a:lvl1pPr algn="l">
              <a:defRPr sz="1200">
                <a:solidFill>
                  <a:srgbClr val="5F5F5F"/>
                </a:solidFill>
                <a:latin typeface="Calibri" pitchFamily="34" charset="0"/>
                <a:cs typeface="Arial" pitchFamily="34" charset="0"/>
              </a:defRPr>
            </a:lvl1pPr>
          </a:lstStyle>
          <a:p>
            <a:fld id="{2A2DB900-4F27-419C-B2D8-AAC4EB8D73BD}" type="slidenum">
              <a:rPr lang="cs-CZ" smtClean="0"/>
              <a:pPr/>
              <a:t>‹#›</a:t>
            </a:fld>
            <a:endParaRPr lang="cs-CZ" dirty="0"/>
          </a:p>
        </p:txBody>
      </p:sp>
      <p:sp>
        <p:nvSpPr>
          <p:cNvPr id="13" name="Zástupný symbol pro zápatí 4"/>
          <p:cNvSpPr>
            <a:spLocks noGrp="1"/>
          </p:cNvSpPr>
          <p:nvPr>
            <p:ph type="ftr" sz="quarter" idx="3"/>
          </p:nvPr>
        </p:nvSpPr>
        <p:spPr>
          <a:xfrm>
            <a:off x="355142" y="4927500"/>
            <a:ext cx="5120208" cy="229500"/>
          </a:xfrm>
          <a:prstGeom prst="rect">
            <a:avLst/>
          </a:prstGeom>
        </p:spPr>
        <p:txBody>
          <a:bodyPr vert="horz" lIns="0" tIns="45720" rIns="0" bIns="45720" rtlCol="0" anchor="ctr"/>
          <a:lstStyle>
            <a:lvl1pPr algn="l">
              <a:defRPr sz="1300" b="1">
                <a:solidFill>
                  <a:srgbClr val="404040"/>
                </a:solidFill>
                <a:latin typeface="+mj-lt"/>
                <a:cs typeface="Arial" pitchFamily="34" charset="0"/>
              </a:defRPr>
            </a:lvl1pPr>
          </a:lstStyle>
          <a:p>
            <a:r>
              <a:rPr lang="cs-CZ" noProof="0" dirty="0"/>
              <a:t>Ipsos pro AMSP: Výzkum provozovatelů pohostinství</a:t>
            </a:r>
          </a:p>
        </p:txBody>
      </p:sp>
      <p:sp>
        <p:nvSpPr>
          <p:cNvPr id="18" name="Zástupný symbol pro nadpis 1"/>
          <p:cNvSpPr>
            <a:spLocks noGrp="1"/>
          </p:cNvSpPr>
          <p:nvPr>
            <p:ph type="title"/>
          </p:nvPr>
        </p:nvSpPr>
        <p:spPr>
          <a:xfrm>
            <a:off x="212058" y="6356"/>
            <a:ext cx="8680422" cy="469722"/>
          </a:xfrm>
          <a:prstGeom prst="rect">
            <a:avLst/>
          </a:prstGeom>
        </p:spPr>
        <p:txBody>
          <a:bodyPr vert="horz" lIns="36000" tIns="45720" rIns="36000" bIns="45720" rtlCol="0" anchor="t">
            <a:noAutofit/>
          </a:bodyPr>
          <a:lstStyle>
            <a:lvl1pPr>
              <a:defRPr sz="2800"/>
            </a:lvl1pPr>
          </a:lstStyle>
          <a:p>
            <a:r>
              <a:rPr lang="cs-CZ" dirty="0"/>
              <a:t>Kliknutím lze upravit styl.</a:t>
            </a:r>
          </a:p>
        </p:txBody>
      </p:sp>
    </p:spTree>
    <p:extLst>
      <p:ext uri="{BB962C8B-B14F-4D97-AF65-F5344CB8AC3E}">
        <p14:creationId xmlns:p14="http://schemas.microsoft.com/office/powerpoint/2010/main" val="2087133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ZE White_contacts">
    <p:spTree>
      <p:nvGrpSpPr>
        <p:cNvPr id="1" name=""/>
        <p:cNvGrpSpPr/>
        <p:nvPr/>
      </p:nvGrpSpPr>
      <p:grpSpPr>
        <a:xfrm>
          <a:off x="0" y="0"/>
          <a:ext cx="0" cy="0"/>
          <a:chOff x="0" y="0"/>
          <a:chExt cx="0" cy="0"/>
        </a:xfrm>
      </p:grpSpPr>
      <p:sp>
        <p:nvSpPr>
          <p:cNvPr id="8" name="Obdélník 7"/>
          <p:cNvSpPr/>
          <p:nvPr userDrawn="1"/>
        </p:nvSpPr>
        <p:spPr>
          <a:xfrm>
            <a:off x="2730509" y="4367594"/>
            <a:ext cx="3828403" cy="292388"/>
          </a:xfrm>
          <a:prstGeom prst="rect">
            <a:avLst/>
          </a:prstGeom>
        </p:spPr>
        <p:txBody>
          <a:bodyPr wrap="square">
            <a:spAutoFit/>
          </a:bodyPr>
          <a:lstStyle/>
          <a:p>
            <a:pPr algn="ctr" eaLnBrk="0" fontAlgn="base" hangingPunct="0">
              <a:spcBef>
                <a:spcPct val="0"/>
              </a:spcBef>
              <a:spcAft>
                <a:spcPct val="0"/>
              </a:spcAft>
              <a:tabLst>
                <a:tab pos="1516063" algn="l"/>
              </a:tabLst>
              <a:defRPr/>
            </a:pPr>
            <a:r>
              <a:rPr lang="cs-CZ" sz="1300" kern="0" noProof="1">
                <a:solidFill>
                  <a:srgbClr val="404040"/>
                </a:solidFill>
                <a:cs typeface="Calibri" pitchFamily="34" charset="0"/>
              </a:rPr>
              <a:t>Na Příkopě 22, Slovanský dům</a:t>
            </a:r>
            <a:r>
              <a:rPr lang="en-US" sz="1300" kern="0" noProof="1">
                <a:solidFill>
                  <a:srgbClr val="404040"/>
                </a:solidFill>
                <a:cs typeface="Calibri" pitchFamily="34" charset="0"/>
              </a:rPr>
              <a:t>, 110 00 Praha 1</a:t>
            </a:r>
          </a:p>
        </p:txBody>
      </p:sp>
      <p:sp>
        <p:nvSpPr>
          <p:cNvPr id="11" name="Rectangle 11"/>
          <p:cNvSpPr>
            <a:spLocks noChangeArrowheads="1"/>
          </p:cNvSpPr>
          <p:nvPr userDrawn="1"/>
        </p:nvSpPr>
        <p:spPr bwMode="auto">
          <a:xfrm>
            <a:off x="1489305" y="4691345"/>
            <a:ext cx="6136597" cy="400685"/>
          </a:xfrm>
          <a:prstGeom prst="rect">
            <a:avLst/>
          </a:prstGeom>
          <a:noFill/>
          <a:ln w="9525">
            <a:noFill/>
            <a:miter lim="800000"/>
            <a:headEnd/>
            <a:tailEnd/>
          </a:ln>
        </p:spPr>
        <p:txBody>
          <a:bodyPr wrap="square" lIns="92003" tIns="46005" rIns="92003" bIns="46005">
            <a:spAutoFit/>
          </a:bodyPr>
          <a:lstStyle/>
          <a:p>
            <a:pPr algn="ctr" eaLnBrk="0" hangingPunct="0">
              <a:tabLst>
                <a:tab pos="1516063" algn="l"/>
              </a:tabLst>
            </a:pPr>
            <a:r>
              <a:rPr lang="en-GB" sz="2000" noProof="1">
                <a:solidFill>
                  <a:srgbClr val="1F497D">
                    <a:lumMod val="60000"/>
                    <a:lumOff val="40000"/>
                  </a:srgbClr>
                </a:solidFill>
                <a:cs typeface="Arial" pitchFamily="34" charset="0"/>
              </a:rPr>
              <a:t>www.ipsos.cz</a:t>
            </a:r>
            <a:r>
              <a:rPr lang="cs-CZ" sz="2000" noProof="1">
                <a:solidFill>
                  <a:srgbClr val="1F497D">
                    <a:lumMod val="60000"/>
                    <a:lumOff val="40000"/>
                  </a:srgbClr>
                </a:solidFill>
                <a:cs typeface="Arial" pitchFamily="34" charset="0"/>
              </a:rPr>
              <a:t>       </a:t>
            </a:r>
            <a:r>
              <a:rPr lang="en-GB" sz="2000" noProof="1">
                <a:solidFill>
                  <a:srgbClr val="1F497D">
                    <a:lumMod val="60000"/>
                    <a:lumOff val="40000"/>
                  </a:srgbClr>
                </a:solidFill>
                <a:cs typeface="Arial" pitchFamily="34" charset="0"/>
              </a:rPr>
              <a:t> </a:t>
            </a:r>
            <a:r>
              <a:rPr lang="cs-CZ" sz="2000" noProof="1">
                <a:solidFill>
                  <a:srgbClr val="1F497D">
                    <a:lumMod val="60000"/>
                    <a:lumOff val="40000"/>
                  </a:srgbClr>
                </a:solidFill>
                <a:cs typeface="Arial" pitchFamily="34" charset="0"/>
              </a:rPr>
              <a:t>www.ipsos.com</a:t>
            </a:r>
            <a:endParaRPr lang="en-GB" sz="2000" noProof="1">
              <a:solidFill>
                <a:srgbClr val="1F497D">
                  <a:lumMod val="60000"/>
                  <a:lumOff val="40000"/>
                </a:srgbClr>
              </a:solidFill>
              <a:cs typeface="Arial" pitchFamily="34" charset="0"/>
            </a:endParaRPr>
          </a:p>
        </p:txBody>
      </p:sp>
      <p:pic>
        <p:nvPicPr>
          <p:cNvPr id="23" name="Obrázek 22" descr="ceska_vlajka_4.png"/>
          <p:cNvPicPr>
            <a:picLocks noChangeAspect="1"/>
          </p:cNvPicPr>
          <p:nvPr userDrawn="1"/>
        </p:nvPicPr>
        <p:blipFill>
          <a:blip r:embed="rId2" cstate="print"/>
          <a:stretch>
            <a:fillRect/>
          </a:stretch>
        </p:blipFill>
        <p:spPr>
          <a:xfrm>
            <a:off x="2442582" y="4377265"/>
            <a:ext cx="468000" cy="202238"/>
          </a:xfrm>
          <a:prstGeom prst="rect">
            <a:avLst/>
          </a:prstGeom>
        </p:spPr>
      </p:pic>
      <p:sp>
        <p:nvSpPr>
          <p:cNvPr id="26" name="Zástupný symbol pro nadpis 1"/>
          <p:cNvSpPr>
            <a:spLocks noGrp="1"/>
          </p:cNvSpPr>
          <p:nvPr>
            <p:ph type="title"/>
          </p:nvPr>
        </p:nvSpPr>
        <p:spPr>
          <a:xfrm>
            <a:off x="212058" y="6356"/>
            <a:ext cx="8680422" cy="469722"/>
          </a:xfrm>
          <a:prstGeom prst="rect">
            <a:avLst/>
          </a:prstGeom>
        </p:spPr>
        <p:txBody>
          <a:bodyPr vert="horz" lIns="36000" tIns="45720" rIns="36000" bIns="45720" rtlCol="0" anchor="t">
            <a:noAutofit/>
          </a:bodyPr>
          <a:lstStyle>
            <a:lvl1pPr>
              <a:defRPr sz="2800"/>
            </a:lvl1pPr>
          </a:lstStyle>
          <a:p>
            <a:r>
              <a:rPr lang="cs-CZ" dirty="0"/>
              <a:t>Kliknutím lze upravit styl.</a:t>
            </a:r>
          </a:p>
        </p:txBody>
      </p:sp>
      <p:sp>
        <p:nvSpPr>
          <p:cNvPr id="7" name="Zástupný symbol pro číslo snímku 5"/>
          <p:cNvSpPr>
            <a:spLocks noGrp="1"/>
          </p:cNvSpPr>
          <p:nvPr>
            <p:ph type="sldNum" sz="quarter" idx="4"/>
          </p:nvPr>
        </p:nvSpPr>
        <p:spPr>
          <a:xfrm>
            <a:off x="-9618" y="4909248"/>
            <a:ext cx="2133600" cy="273844"/>
          </a:xfrm>
          <a:prstGeom prst="rect">
            <a:avLst/>
          </a:prstGeom>
        </p:spPr>
        <p:txBody>
          <a:bodyPr vert="horz" lIns="91440" tIns="45720" rIns="91440" bIns="45720" rtlCol="0" anchor="ctr"/>
          <a:lstStyle>
            <a:lvl1pPr algn="l">
              <a:defRPr sz="1200">
                <a:solidFill>
                  <a:srgbClr val="5F5F5F"/>
                </a:solidFill>
                <a:latin typeface="Calibri" pitchFamily="34" charset="0"/>
                <a:cs typeface="Arial" pitchFamily="34" charset="0"/>
              </a:defRPr>
            </a:lvl1pPr>
          </a:lstStyle>
          <a:p>
            <a:fld id="{2A2DB900-4F27-419C-B2D8-AAC4EB8D73BD}" type="slidenum">
              <a:rPr lang="cs-CZ" smtClean="0"/>
              <a:pPr/>
              <a:t>‹#›</a:t>
            </a:fld>
            <a:endParaRPr lang="cs-CZ" dirty="0"/>
          </a:p>
        </p:txBody>
      </p:sp>
    </p:spTree>
    <p:extLst>
      <p:ext uri="{BB962C8B-B14F-4D97-AF65-F5344CB8AC3E}">
        <p14:creationId xmlns:p14="http://schemas.microsoft.com/office/powerpoint/2010/main" val="2334496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G White_contacts">
    <p:spTree>
      <p:nvGrpSpPr>
        <p:cNvPr id="1" name=""/>
        <p:cNvGrpSpPr/>
        <p:nvPr/>
      </p:nvGrpSpPr>
      <p:grpSpPr>
        <a:xfrm>
          <a:off x="0" y="0"/>
          <a:ext cx="0" cy="0"/>
          <a:chOff x="0" y="0"/>
          <a:chExt cx="0" cy="0"/>
        </a:xfrm>
      </p:grpSpPr>
      <p:sp>
        <p:nvSpPr>
          <p:cNvPr id="27" name="Rectangle 11"/>
          <p:cNvSpPr>
            <a:spLocks noChangeArrowheads="1"/>
          </p:cNvSpPr>
          <p:nvPr userDrawn="1"/>
        </p:nvSpPr>
        <p:spPr bwMode="auto">
          <a:xfrm>
            <a:off x="1489305" y="4691345"/>
            <a:ext cx="6136597" cy="400685"/>
          </a:xfrm>
          <a:prstGeom prst="rect">
            <a:avLst/>
          </a:prstGeom>
          <a:noFill/>
          <a:ln w="9525">
            <a:noFill/>
            <a:miter lim="800000"/>
            <a:headEnd/>
            <a:tailEnd/>
          </a:ln>
        </p:spPr>
        <p:txBody>
          <a:bodyPr wrap="square" lIns="92003" tIns="46005" rIns="92003" bIns="46005">
            <a:spAutoFit/>
          </a:bodyPr>
          <a:lstStyle/>
          <a:p>
            <a:pPr algn="ctr" eaLnBrk="0" hangingPunct="0">
              <a:tabLst>
                <a:tab pos="1516063" algn="l"/>
              </a:tabLst>
            </a:pPr>
            <a:r>
              <a:rPr lang="en-GB" sz="2000" noProof="1">
                <a:solidFill>
                  <a:srgbClr val="1F497D">
                    <a:lumMod val="60000"/>
                    <a:lumOff val="40000"/>
                  </a:srgbClr>
                </a:solidFill>
                <a:cs typeface="Arial" pitchFamily="34" charset="0"/>
              </a:rPr>
              <a:t>www.ipsos.cz</a:t>
            </a:r>
            <a:r>
              <a:rPr lang="cs-CZ" sz="2000" noProof="1">
                <a:solidFill>
                  <a:srgbClr val="1F497D">
                    <a:lumMod val="60000"/>
                    <a:lumOff val="40000"/>
                  </a:srgbClr>
                </a:solidFill>
                <a:cs typeface="Arial" pitchFamily="34" charset="0"/>
              </a:rPr>
              <a:t>       </a:t>
            </a:r>
            <a:r>
              <a:rPr lang="en-GB" sz="2000" noProof="1">
                <a:solidFill>
                  <a:srgbClr val="1F497D">
                    <a:lumMod val="60000"/>
                    <a:lumOff val="40000"/>
                  </a:srgbClr>
                </a:solidFill>
                <a:cs typeface="Arial" pitchFamily="34" charset="0"/>
              </a:rPr>
              <a:t> </a:t>
            </a:r>
            <a:r>
              <a:rPr lang="cs-CZ" sz="2000" noProof="1">
                <a:solidFill>
                  <a:srgbClr val="1F497D">
                    <a:lumMod val="60000"/>
                    <a:lumOff val="40000"/>
                  </a:srgbClr>
                </a:solidFill>
                <a:cs typeface="Arial" pitchFamily="34" charset="0"/>
              </a:rPr>
              <a:t>www.ipsos.com</a:t>
            </a:r>
            <a:endParaRPr lang="en-GB" sz="2000" noProof="1">
              <a:solidFill>
                <a:srgbClr val="1F497D">
                  <a:lumMod val="60000"/>
                  <a:lumOff val="40000"/>
                </a:srgbClr>
              </a:solidFill>
              <a:cs typeface="Arial" pitchFamily="34" charset="0"/>
            </a:endParaRPr>
          </a:p>
        </p:txBody>
      </p:sp>
      <p:sp>
        <p:nvSpPr>
          <p:cNvPr id="29" name="Zástupný symbol pro nadpis 1"/>
          <p:cNvSpPr>
            <a:spLocks noGrp="1"/>
          </p:cNvSpPr>
          <p:nvPr>
            <p:ph type="title"/>
          </p:nvPr>
        </p:nvSpPr>
        <p:spPr>
          <a:xfrm>
            <a:off x="212058" y="6356"/>
            <a:ext cx="8680422" cy="469722"/>
          </a:xfrm>
          <a:prstGeom prst="rect">
            <a:avLst/>
          </a:prstGeom>
        </p:spPr>
        <p:txBody>
          <a:bodyPr vert="horz" lIns="36000" tIns="45720" rIns="36000" bIns="45720" rtlCol="0" anchor="t">
            <a:noAutofit/>
          </a:bodyPr>
          <a:lstStyle>
            <a:lvl1pPr>
              <a:defRPr sz="2800"/>
            </a:lvl1pPr>
          </a:lstStyle>
          <a:p>
            <a:r>
              <a:rPr lang="cs-CZ" dirty="0"/>
              <a:t>Kliknutím lze upravit styl.</a:t>
            </a:r>
          </a:p>
        </p:txBody>
      </p:sp>
      <p:sp>
        <p:nvSpPr>
          <p:cNvPr id="30" name="Obdélník 29"/>
          <p:cNvSpPr/>
          <p:nvPr userDrawn="1"/>
        </p:nvSpPr>
        <p:spPr>
          <a:xfrm>
            <a:off x="2730509" y="4367594"/>
            <a:ext cx="3828403" cy="292388"/>
          </a:xfrm>
          <a:prstGeom prst="rect">
            <a:avLst/>
          </a:prstGeom>
        </p:spPr>
        <p:txBody>
          <a:bodyPr wrap="square">
            <a:spAutoFit/>
          </a:bodyPr>
          <a:lstStyle/>
          <a:p>
            <a:pPr algn="ctr" eaLnBrk="0" fontAlgn="base" hangingPunct="0">
              <a:spcBef>
                <a:spcPct val="0"/>
              </a:spcBef>
              <a:spcAft>
                <a:spcPct val="0"/>
              </a:spcAft>
              <a:tabLst>
                <a:tab pos="1516063" algn="l"/>
              </a:tabLst>
              <a:defRPr/>
            </a:pPr>
            <a:r>
              <a:rPr lang="cs-CZ" sz="1300" kern="0" noProof="1">
                <a:solidFill>
                  <a:srgbClr val="404040"/>
                </a:solidFill>
                <a:cs typeface="Calibri" pitchFamily="34" charset="0"/>
              </a:rPr>
              <a:t>Na Prikope 22, Slovansky dum</a:t>
            </a:r>
            <a:r>
              <a:rPr lang="en-US" sz="1300" kern="0" noProof="1">
                <a:solidFill>
                  <a:srgbClr val="404040"/>
                </a:solidFill>
                <a:cs typeface="Calibri" pitchFamily="34" charset="0"/>
              </a:rPr>
              <a:t>, 110 00 Praha 1</a:t>
            </a:r>
          </a:p>
        </p:txBody>
      </p:sp>
      <p:pic>
        <p:nvPicPr>
          <p:cNvPr id="31" name="Obrázek 30" descr="ceska_vlajka_4.png"/>
          <p:cNvPicPr>
            <a:picLocks noChangeAspect="1"/>
          </p:cNvPicPr>
          <p:nvPr userDrawn="1"/>
        </p:nvPicPr>
        <p:blipFill>
          <a:blip r:embed="rId2" cstate="print"/>
          <a:stretch>
            <a:fillRect/>
          </a:stretch>
        </p:blipFill>
        <p:spPr>
          <a:xfrm>
            <a:off x="2442582" y="4377265"/>
            <a:ext cx="468000" cy="202238"/>
          </a:xfrm>
          <a:prstGeom prst="rect">
            <a:avLst/>
          </a:prstGeom>
        </p:spPr>
      </p:pic>
      <p:sp>
        <p:nvSpPr>
          <p:cNvPr id="6" name="Zástupný symbol pro číslo snímku 5"/>
          <p:cNvSpPr>
            <a:spLocks noGrp="1"/>
          </p:cNvSpPr>
          <p:nvPr>
            <p:ph type="sldNum" sz="quarter" idx="4"/>
          </p:nvPr>
        </p:nvSpPr>
        <p:spPr>
          <a:xfrm>
            <a:off x="-9618" y="4909248"/>
            <a:ext cx="2133600" cy="273844"/>
          </a:xfrm>
          <a:prstGeom prst="rect">
            <a:avLst/>
          </a:prstGeom>
        </p:spPr>
        <p:txBody>
          <a:bodyPr vert="horz" lIns="91440" tIns="45720" rIns="91440" bIns="45720" rtlCol="0" anchor="ctr"/>
          <a:lstStyle>
            <a:lvl1pPr algn="l">
              <a:defRPr sz="1200">
                <a:solidFill>
                  <a:srgbClr val="5F5F5F"/>
                </a:solidFill>
                <a:latin typeface="Calibri" pitchFamily="34" charset="0"/>
                <a:cs typeface="Arial" pitchFamily="34" charset="0"/>
              </a:defRPr>
            </a:lvl1pPr>
          </a:lstStyle>
          <a:p>
            <a:fld id="{2A2DB900-4F27-419C-B2D8-AAC4EB8D73BD}" type="slidenum">
              <a:rPr lang="cs-CZ" smtClean="0"/>
              <a:pPr/>
              <a:t>‹#›</a:t>
            </a:fld>
            <a:endParaRPr lang="cs-CZ" dirty="0"/>
          </a:p>
        </p:txBody>
      </p:sp>
    </p:spTree>
    <p:extLst>
      <p:ext uri="{BB962C8B-B14F-4D97-AF65-F5344CB8AC3E}">
        <p14:creationId xmlns:p14="http://schemas.microsoft.com/office/powerpoint/2010/main" val="2117580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K_White_contacts">
    <p:spTree>
      <p:nvGrpSpPr>
        <p:cNvPr id="1" name=""/>
        <p:cNvGrpSpPr/>
        <p:nvPr/>
      </p:nvGrpSpPr>
      <p:grpSpPr>
        <a:xfrm>
          <a:off x="0" y="0"/>
          <a:ext cx="0" cy="0"/>
          <a:chOff x="0" y="0"/>
          <a:chExt cx="0" cy="0"/>
        </a:xfrm>
      </p:grpSpPr>
      <p:sp>
        <p:nvSpPr>
          <p:cNvPr id="27" name="Rectangle 11"/>
          <p:cNvSpPr>
            <a:spLocks noChangeArrowheads="1"/>
          </p:cNvSpPr>
          <p:nvPr userDrawn="1"/>
        </p:nvSpPr>
        <p:spPr bwMode="auto">
          <a:xfrm>
            <a:off x="1489305" y="4691345"/>
            <a:ext cx="6136597" cy="400685"/>
          </a:xfrm>
          <a:prstGeom prst="rect">
            <a:avLst/>
          </a:prstGeom>
          <a:noFill/>
          <a:ln w="9525">
            <a:noFill/>
            <a:miter lim="800000"/>
            <a:headEnd/>
            <a:tailEnd/>
          </a:ln>
        </p:spPr>
        <p:txBody>
          <a:bodyPr wrap="square" lIns="92003" tIns="46005" rIns="92003" bIns="46005">
            <a:spAutoFit/>
          </a:bodyPr>
          <a:lstStyle/>
          <a:p>
            <a:pPr algn="ctr" eaLnBrk="0" hangingPunct="0">
              <a:tabLst>
                <a:tab pos="1516063" algn="l"/>
              </a:tabLst>
            </a:pPr>
            <a:r>
              <a:rPr lang="en-GB" sz="2000" noProof="1">
                <a:solidFill>
                  <a:srgbClr val="1F497D">
                    <a:lumMod val="60000"/>
                    <a:lumOff val="40000"/>
                  </a:srgbClr>
                </a:solidFill>
                <a:cs typeface="Arial" pitchFamily="34" charset="0"/>
              </a:rPr>
              <a:t>www.ipsos.</a:t>
            </a:r>
            <a:r>
              <a:rPr lang="cs-CZ" sz="2000" noProof="1">
                <a:solidFill>
                  <a:srgbClr val="1F497D">
                    <a:lumMod val="60000"/>
                    <a:lumOff val="40000"/>
                  </a:srgbClr>
                </a:solidFill>
                <a:cs typeface="Arial" pitchFamily="34" charset="0"/>
              </a:rPr>
              <a:t>sk       </a:t>
            </a:r>
            <a:r>
              <a:rPr lang="en-GB" sz="2000" noProof="1">
                <a:solidFill>
                  <a:srgbClr val="1F497D">
                    <a:lumMod val="60000"/>
                    <a:lumOff val="40000"/>
                  </a:srgbClr>
                </a:solidFill>
                <a:cs typeface="Arial" pitchFamily="34" charset="0"/>
              </a:rPr>
              <a:t> </a:t>
            </a:r>
            <a:r>
              <a:rPr lang="cs-CZ" sz="2000" noProof="1">
                <a:solidFill>
                  <a:srgbClr val="1F497D">
                    <a:lumMod val="60000"/>
                    <a:lumOff val="40000"/>
                  </a:srgbClr>
                </a:solidFill>
                <a:cs typeface="Arial" pitchFamily="34" charset="0"/>
              </a:rPr>
              <a:t>www.ipsos.com</a:t>
            </a:r>
            <a:endParaRPr lang="en-GB" sz="2000" noProof="1">
              <a:solidFill>
                <a:srgbClr val="1F497D">
                  <a:lumMod val="60000"/>
                  <a:lumOff val="40000"/>
                </a:srgbClr>
              </a:solidFill>
              <a:cs typeface="Arial" pitchFamily="34" charset="0"/>
            </a:endParaRPr>
          </a:p>
        </p:txBody>
      </p:sp>
      <p:sp>
        <p:nvSpPr>
          <p:cNvPr id="29" name="Zástupný symbol pro nadpis 1"/>
          <p:cNvSpPr>
            <a:spLocks noGrp="1"/>
          </p:cNvSpPr>
          <p:nvPr>
            <p:ph type="title"/>
          </p:nvPr>
        </p:nvSpPr>
        <p:spPr>
          <a:xfrm>
            <a:off x="212058" y="6356"/>
            <a:ext cx="8680422" cy="469722"/>
          </a:xfrm>
          <a:prstGeom prst="rect">
            <a:avLst/>
          </a:prstGeom>
        </p:spPr>
        <p:txBody>
          <a:bodyPr vert="horz" lIns="36000" tIns="45720" rIns="36000" bIns="45720" rtlCol="0" anchor="t">
            <a:noAutofit/>
          </a:bodyPr>
          <a:lstStyle>
            <a:lvl1pPr>
              <a:defRPr sz="2800"/>
            </a:lvl1pPr>
          </a:lstStyle>
          <a:p>
            <a:r>
              <a:rPr lang="cs-CZ" dirty="0"/>
              <a:t>Kliknutím lze upravit styl.</a:t>
            </a:r>
          </a:p>
        </p:txBody>
      </p:sp>
      <p:sp>
        <p:nvSpPr>
          <p:cNvPr id="30" name="Obdélník 29"/>
          <p:cNvSpPr/>
          <p:nvPr userDrawn="1"/>
        </p:nvSpPr>
        <p:spPr>
          <a:xfrm>
            <a:off x="2831829" y="4367594"/>
            <a:ext cx="3828403" cy="292388"/>
          </a:xfrm>
          <a:prstGeom prst="rect">
            <a:avLst/>
          </a:prstGeom>
        </p:spPr>
        <p:txBody>
          <a:bodyPr wrap="square">
            <a:spAutoFit/>
          </a:bodyPr>
          <a:lstStyle/>
          <a:p>
            <a:pPr algn="ctr" eaLnBrk="0" fontAlgn="base" hangingPunct="0">
              <a:spcBef>
                <a:spcPct val="0"/>
              </a:spcBef>
              <a:spcAft>
                <a:spcPct val="0"/>
              </a:spcAft>
              <a:tabLst>
                <a:tab pos="1516063" algn="l"/>
              </a:tabLst>
              <a:defRPr/>
            </a:pPr>
            <a:r>
              <a:rPr lang="cs-CZ" sz="1300" kern="0" dirty="0">
                <a:solidFill>
                  <a:srgbClr val="404040"/>
                </a:solidFill>
                <a:cs typeface="Calibri" panose="020F0502020204030204" pitchFamily="34" charset="0"/>
              </a:rPr>
              <a:t>Heydukova 12, 811 08 Bratislava</a:t>
            </a:r>
          </a:p>
        </p:txBody>
      </p:sp>
      <p:sp>
        <p:nvSpPr>
          <p:cNvPr id="6" name="Zástupný symbol pro číslo snímku 5"/>
          <p:cNvSpPr>
            <a:spLocks noGrp="1"/>
          </p:cNvSpPr>
          <p:nvPr>
            <p:ph type="sldNum" sz="quarter" idx="4"/>
          </p:nvPr>
        </p:nvSpPr>
        <p:spPr>
          <a:xfrm>
            <a:off x="-9618" y="4909248"/>
            <a:ext cx="2133600" cy="273844"/>
          </a:xfrm>
          <a:prstGeom prst="rect">
            <a:avLst/>
          </a:prstGeom>
        </p:spPr>
        <p:txBody>
          <a:bodyPr vert="horz" lIns="91440" tIns="45720" rIns="91440" bIns="45720" rtlCol="0" anchor="ctr"/>
          <a:lstStyle>
            <a:lvl1pPr algn="l">
              <a:defRPr sz="1200">
                <a:solidFill>
                  <a:srgbClr val="5F5F5F"/>
                </a:solidFill>
                <a:latin typeface="Calibri" pitchFamily="34" charset="0"/>
                <a:cs typeface="Arial" pitchFamily="34" charset="0"/>
              </a:defRPr>
            </a:lvl1pPr>
          </a:lstStyle>
          <a:p>
            <a:fld id="{2A2DB900-4F27-419C-B2D8-AAC4EB8D73BD}" type="slidenum">
              <a:rPr lang="cs-CZ" smtClean="0"/>
              <a:pPr/>
              <a:t>‹#›</a:t>
            </a:fld>
            <a:endParaRPr lang="cs-CZ" dirty="0"/>
          </a:p>
        </p:txBody>
      </p:sp>
      <p:pic>
        <p:nvPicPr>
          <p:cNvPr id="12" name="Obrázek 11" descr="slovenska_vlajka_3.png"/>
          <p:cNvPicPr>
            <a:picLocks noChangeAspect="1"/>
          </p:cNvPicPr>
          <p:nvPr userDrawn="1"/>
        </p:nvPicPr>
        <p:blipFill>
          <a:blip r:embed="rId2" cstate="print"/>
          <a:stretch>
            <a:fillRect/>
          </a:stretch>
        </p:blipFill>
        <p:spPr>
          <a:xfrm>
            <a:off x="3032126" y="4385077"/>
            <a:ext cx="468000" cy="227442"/>
          </a:xfrm>
          <a:prstGeom prst="rect">
            <a:avLst/>
          </a:prstGeom>
        </p:spPr>
      </p:pic>
    </p:spTree>
    <p:extLst>
      <p:ext uri="{BB962C8B-B14F-4D97-AF65-F5344CB8AC3E}">
        <p14:creationId xmlns:p14="http://schemas.microsoft.com/office/powerpoint/2010/main" val="44572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ílý_text">
    <p:spTree>
      <p:nvGrpSpPr>
        <p:cNvPr id="1" name=""/>
        <p:cNvGrpSpPr/>
        <p:nvPr/>
      </p:nvGrpSpPr>
      <p:grpSpPr>
        <a:xfrm>
          <a:off x="0" y="0"/>
          <a:ext cx="0" cy="0"/>
          <a:chOff x="0" y="0"/>
          <a:chExt cx="0" cy="0"/>
        </a:xfrm>
      </p:grpSpPr>
      <p:sp>
        <p:nvSpPr>
          <p:cNvPr id="3" name="Zástupný symbol pro text 2"/>
          <p:cNvSpPr>
            <a:spLocks noGrp="1"/>
          </p:cNvSpPr>
          <p:nvPr>
            <p:ph type="body" sz="quarter" idx="13" hasCustomPrompt="1"/>
          </p:nvPr>
        </p:nvSpPr>
        <p:spPr>
          <a:xfrm>
            <a:off x="250824" y="897731"/>
            <a:ext cx="8641655" cy="3618310"/>
          </a:xfrm>
          <a:prstGeom prst="rect">
            <a:avLst/>
          </a:prstGeo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r>
              <a:rPr lang="en-US" dirty="0"/>
              <a:t>Text comment, text ... Text, comment, text ... Text, comment, text ...</a:t>
            </a:r>
          </a:p>
          <a:p>
            <a:pPr lvl="1"/>
            <a:r>
              <a:rPr lang="cs-CZ" dirty="0"/>
              <a:t>Text comment, text ... Text, comment, text ... Text, comment, text ...</a:t>
            </a:r>
          </a:p>
        </p:txBody>
      </p:sp>
      <p:sp>
        <p:nvSpPr>
          <p:cNvPr id="11" name="Zástupný symbol pro číslo snímku 5"/>
          <p:cNvSpPr>
            <a:spLocks noGrp="1"/>
          </p:cNvSpPr>
          <p:nvPr>
            <p:ph type="sldNum" sz="quarter" idx="4"/>
          </p:nvPr>
        </p:nvSpPr>
        <p:spPr>
          <a:xfrm>
            <a:off x="-9618" y="4909248"/>
            <a:ext cx="2133600" cy="273844"/>
          </a:xfrm>
          <a:prstGeom prst="rect">
            <a:avLst/>
          </a:prstGeom>
        </p:spPr>
        <p:txBody>
          <a:bodyPr vert="horz" lIns="91440" tIns="45720" rIns="91440" bIns="45720" rtlCol="0" anchor="ctr"/>
          <a:lstStyle>
            <a:lvl1pPr algn="l">
              <a:defRPr sz="1200">
                <a:solidFill>
                  <a:srgbClr val="5F5F5F"/>
                </a:solidFill>
                <a:latin typeface="Calibri" pitchFamily="34" charset="0"/>
                <a:cs typeface="Arial" pitchFamily="34" charset="0"/>
              </a:defRPr>
            </a:lvl1pPr>
          </a:lstStyle>
          <a:p>
            <a:fld id="{2A2DB900-4F27-419C-B2D8-AAC4EB8D73BD}" type="slidenum">
              <a:rPr lang="cs-CZ" smtClean="0"/>
              <a:pPr/>
              <a:t>‹#›</a:t>
            </a:fld>
            <a:endParaRPr lang="cs-CZ" dirty="0"/>
          </a:p>
        </p:txBody>
      </p:sp>
      <p:sp>
        <p:nvSpPr>
          <p:cNvPr id="13" name="Zástupný symbol pro zápatí 4"/>
          <p:cNvSpPr>
            <a:spLocks noGrp="1"/>
          </p:cNvSpPr>
          <p:nvPr>
            <p:ph type="ftr" sz="quarter" idx="3"/>
          </p:nvPr>
        </p:nvSpPr>
        <p:spPr>
          <a:xfrm>
            <a:off x="355142" y="4927500"/>
            <a:ext cx="5120208" cy="229500"/>
          </a:xfrm>
          <a:prstGeom prst="rect">
            <a:avLst/>
          </a:prstGeom>
        </p:spPr>
        <p:txBody>
          <a:bodyPr vert="horz" lIns="0" tIns="45720" rIns="0" bIns="45720" rtlCol="0" anchor="ctr"/>
          <a:lstStyle>
            <a:lvl1pPr algn="l">
              <a:defRPr sz="1300" b="1">
                <a:solidFill>
                  <a:srgbClr val="404040"/>
                </a:solidFill>
                <a:latin typeface="+mj-lt"/>
                <a:cs typeface="Arial" pitchFamily="34" charset="0"/>
              </a:defRPr>
            </a:lvl1pPr>
          </a:lstStyle>
          <a:p>
            <a:r>
              <a:rPr lang="cs-CZ" noProof="0" dirty="0"/>
              <a:t>Ipsos pro AMSP: Výzkum provozovatelů pohostinství</a:t>
            </a:r>
          </a:p>
        </p:txBody>
      </p:sp>
      <p:sp>
        <p:nvSpPr>
          <p:cNvPr id="18" name="Zástupný symbol pro nadpis 1"/>
          <p:cNvSpPr>
            <a:spLocks noGrp="1"/>
          </p:cNvSpPr>
          <p:nvPr>
            <p:ph type="title"/>
          </p:nvPr>
        </p:nvSpPr>
        <p:spPr>
          <a:xfrm>
            <a:off x="212058" y="6356"/>
            <a:ext cx="8680422" cy="469722"/>
          </a:xfrm>
          <a:prstGeom prst="rect">
            <a:avLst/>
          </a:prstGeom>
        </p:spPr>
        <p:txBody>
          <a:bodyPr vert="horz" lIns="36000" tIns="45720" rIns="36000" bIns="45720" rtlCol="0" anchor="t">
            <a:noAutofit/>
          </a:bodyPr>
          <a:lstStyle>
            <a:lvl1pPr>
              <a:defRPr sz="2800"/>
            </a:lvl1pPr>
          </a:lstStyle>
          <a:p>
            <a:r>
              <a:rPr lang="cs-CZ" dirty="0"/>
              <a:t>Kliknutím lze upravit styl.</a:t>
            </a:r>
          </a:p>
        </p:txBody>
      </p:sp>
    </p:spTree>
    <p:extLst>
      <p:ext uri="{BB962C8B-B14F-4D97-AF65-F5344CB8AC3E}">
        <p14:creationId xmlns:p14="http://schemas.microsoft.com/office/powerpoint/2010/main" val="23930683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Zástupný symbol pro text 2"/>
          <p:cNvSpPr>
            <a:spLocks noGrp="1"/>
          </p:cNvSpPr>
          <p:nvPr>
            <p:ph type="body" idx="1"/>
          </p:nvPr>
        </p:nvSpPr>
        <p:spPr>
          <a:xfrm>
            <a:off x="1042989" y="1491853"/>
            <a:ext cx="7058025" cy="3348038"/>
          </a:xfrm>
          <a:prstGeom prst="rect">
            <a:avLst/>
          </a:prstGeom>
        </p:spPr>
        <p:txBody>
          <a:bodyPr vert="horz" lIns="91440" tIns="45720" rIns="91440" bIns="45720" rtlCol="0">
            <a:normAutofit/>
          </a:body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p:cNvSpPr>
            <a:spLocks noGrp="1"/>
          </p:cNvSpPr>
          <p:nvPr>
            <p:ph type="ftr" sz="quarter" idx="3"/>
          </p:nvPr>
        </p:nvSpPr>
        <p:spPr>
          <a:xfrm>
            <a:off x="147600" y="4927980"/>
            <a:ext cx="4968000" cy="229500"/>
          </a:xfrm>
          <a:prstGeom prst="rect">
            <a:avLst/>
          </a:prstGeom>
        </p:spPr>
        <p:txBody>
          <a:bodyPr vert="horz" lIns="0" tIns="45720" rIns="0" bIns="45720" rtlCol="0" anchor="ctr"/>
          <a:lstStyle>
            <a:lvl1pPr algn="l">
              <a:defRPr sz="1300" b="1">
                <a:solidFill>
                  <a:srgbClr val="404040"/>
                </a:solidFill>
                <a:latin typeface="Calibri" pitchFamily="34" charset="0"/>
                <a:cs typeface="Arial" pitchFamily="34" charset="0"/>
              </a:defRPr>
            </a:lvl1pPr>
          </a:lstStyle>
          <a:p>
            <a:r>
              <a:rPr lang="cs-CZ" noProof="0" dirty="0"/>
              <a:t>Ipsos pro AMSP: Výzkum provozovatelů pohostinství</a:t>
            </a:r>
          </a:p>
        </p:txBody>
      </p:sp>
      <p:sp>
        <p:nvSpPr>
          <p:cNvPr id="6" name="Zástupný symbol pro nadpis 1"/>
          <p:cNvSpPr txBox="1">
            <a:spLocks/>
          </p:cNvSpPr>
          <p:nvPr userDrawn="1"/>
        </p:nvSpPr>
        <p:spPr>
          <a:xfrm>
            <a:off x="212058" y="123478"/>
            <a:ext cx="8680422" cy="469722"/>
          </a:xfrm>
          <a:prstGeom prst="rect">
            <a:avLst/>
          </a:prstGeom>
        </p:spPr>
        <p:txBody>
          <a:bodyPr vert="horz" lIns="36000" tIns="45720" rIns="36000" bIns="45720" rtlCol="0" anchor="ctr">
            <a:normAutofit fontScale="92500" lnSpcReduction="10000"/>
          </a:bodyPr>
          <a:lstStyle>
            <a:lvl1pPr algn="l" defTabSz="914400" rtl="0" eaLnBrk="1" latinLnBrk="0" hangingPunct="1">
              <a:spcBef>
                <a:spcPct val="0"/>
              </a:spcBef>
              <a:buNone/>
              <a:defRPr sz="2800" b="1" kern="1200">
                <a:solidFill>
                  <a:srgbClr val="404040"/>
                </a:solidFill>
                <a:latin typeface="Calibri" pitchFamily="34" charset="0"/>
                <a:ea typeface="+mj-ea"/>
                <a:cs typeface="Arial" pitchFamily="34" charset="0"/>
              </a:defRPr>
            </a:lvl1pPr>
          </a:lstStyle>
          <a:p>
            <a:r>
              <a:rPr lang="cs-CZ" dirty="0"/>
              <a:t>Kliknutím lze upravit styl.</a:t>
            </a:r>
          </a:p>
        </p:txBody>
      </p:sp>
      <p:pic>
        <p:nvPicPr>
          <p:cNvPr id="7" name="Picture 10" descr="IPSOS_GAMECHANGERS_blue.png"/>
          <p:cNvPicPr>
            <a:picLocks noChangeAspect="1"/>
          </p:cNvPicPr>
          <p:nvPr userDrawn="1"/>
        </p:nvPicPr>
        <p:blipFill rotWithShape="1">
          <a:blip r:embed="rId3" cstate="print">
            <a:extLst>
              <a:ext uri="{28A0092B-C50C-407E-A947-70E740481C1C}">
                <a14:useLocalDpi xmlns:a14="http://schemas.microsoft.com/office/drawing/2010/main" val="0"/>
              </a:ext>
            </a:extLst>
          </a:blip>
          <a:srcRect t="-9671" b="-1"/>
          <a:stretch/>
        </p:blipFill>
        <p:spPr>
          <a:xfrm>
            <a:off x="8617664" y="4737673"/>
            <a:ext cx="377327" cy="355982"/>
          </a:xfrm>
          <a:prstGeom prst="rect">
            <a:avLst/>
          </a:prstGeom>
        </p:spPr>
      </p:pic>
    </p:spTree>
    <p:extLst>
      <p:ext uri="{BB962C8B-B14F-4D97-AF65-F5344CB8AC3E}">
        <p14:creationId xmlns:p14="http://schemas.microsoft.com/office/powerpoint/2010/main" val="2978042975"/>
      </p:ext>
    </p:extLst>
  </p:cSld>
  <p:clrMap bg1="lt1" tx1="dk1" bg2="lt2" tx2="dk2" accent1="accent1" accent2="accent2" accent3="accent3" accent4="accent4" accent5="accent5" accent6="accent6" hlink="hlink" folHlink="folHlink"/>
  <p:sldLayoutIdLst>
    <p:sldLayoutId id="2147483817" r:id="rId1"/>
  </p:sldLayoutIdLst>
  <p:hf hdr="0" dt="0"/>
  <p:txStyles>
    <p:titleStyle>
      <a:lvl1pPr algn="l" defTabSz="914400" rtl="0" eaLnBrk="1" latinLnBrk="0" hangingPunct="1">
        <a:spcBef>
          <a:spcPct val="0"/>
        </a:spcBef>
        <a:buNone/>
        <a:defRPr sz="2800" b="1" kern="1200">
          <a:solidFill>
            <a:srgbClr val="404040"/>
          </a:solidFill>
          <a:latin typeface="Calibri" pitchFamily="34" charset="0"/>
          <a:ea typeface="+mj-ea"/>
          <a:cs typeface="Arial" pitchFamily="34" charset="0"/>
        </a:defRPr>
      </a:lvl1pPr>
    </p:titleStyle>
    <p:bodyStyle>
      <a:lvl1pPr marL="177800" indent="-177800" algn="l" defTabSz="914400" rtl="0" eaLnBrk="1" latinLnBrk="0" hangingPunct="1">
        <a:spcBef>
          <a:spcPct val="20000"/>
        </a:spcBef>
        <a:buFont typeface="Wingdings" pitchFamily="2" charset="2"/>
        <a:buNone/>
        <a:defRPr sz="2400" kern="1200">
          <a:solidFill>
            <a:srgbClr val="404040"/>
          </a:solidFill>
          <a:latin typeface="Calibri" pitchFamily="34" charset="0"/>
          <a:ea typeface="+mn-ea"/>
          <a:cs typeface="Arial" pitchFamily="34" charset="0"/>
        </a:defRPr>
      </a:lvl1pPr>
      <a:lvl2pPr marL="444500" indent="-203200" algn="l" defTabSz="914400" rtl="0" eaLnBrk="1" latinLnBrk="0" hangingPunct="1">
        <a:spcBef>
          <a:spcPct val="20000"/>
        </a:spcBef>
        <a:buSzPct val="100000"/>
        <a:buFont typeface="Arial" pitchFamily="34" charset="0"/>
        <a:buNone/>
        <a:defRPr sz="2000" kern="1200">
          <a:solidFill>
            <a:srgbClr val="404040"/>
          </a:solidFill>
          <a:latin typeface="Calibri" pitchFamily="34" charset="0"/>
          <a:ea typeface="+mn-ea"/>
          <a:cs typeface="Arial" pitchFamily="34" charset="0"/>
        </a:defRPr>
      </a:lvl2pPr>
      <a:lvl3pPr marL="622300" indent="-127000" algn="l" defTabSz="914400" rtl="0" eaLnBrk="1" latinLnBrk="0" hangingPunct="1">
        <a:spcBef>
          <a:spcPct val="20000"/>
        </a:spcBef>
        <a:buSzPct val="80000"/>
        <a:buFont typeface="Wingdings" pitchFamily="2" charset="2"/>
        <a:buNone/>
        <a:defRPr sz="2000" kern="1200">
          <a:solidFill>
            <a:srgbClr val="404040"/>
          </a:solidFill>
          <a:latin typeface="Calibri" pitchFamily="34" charset="0"/>
          <a:ea typeface="+mn-ea"/>
          <a:cs typeface="Arial" pitchFamily="34" charset="0"/>
        </a:defRPr>
      </a:lvl3pPr>
      <a:lvl4pPr marL="901700" indent="-139700" algn="l" defTabSz="914400" rtl="0" eaLnBrk="1" latinLnBrk="0" hangingPunct="1">
        <a:spcBef>
          <a:spcPct val="20000"/>
        </a:spcBef>
        <a:buFont typeface="Arial" pitchFamily="34" charset="0"/>
        <a:buNone/>
        <a:defRPr sz="1800" kern="1200">
          <a:solidFill>
            <a:srgbClr val="404040"/>
          </a:solidFill>
          <a:latin typeface="Calibri" pitchFamily="34" charset="0"/>
          <a:ea typeface="+mn-ea"/>
          <a:cs typeface="Arial" pitchFamily="34" charset="0"/>
        </a:defRPr>
      </a:lvl4pPr>
      <a:lvl5pPr marL="1163638" indent="-139700" algn="l" defTabSz="914400" rtl="0" eaLnBrk="1" latinLnBrk="0" hangingPunct="1">
        <a:spcBef>
          <a:spcPct val="20000"/>
        </a:spcBef>
        <a:buFont typeface="Arial" pitchFamily="34" charset="0"/>
        <a:buNone/>
        <a:defRPr sz="1600" kern="1200">
          <a:solidFill>
            <a:srgbClr val="404040"/>
          </a:solidFill>
          <a:latin typeface="Calibri"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28000" y="140400"/>
            <a:ext cx="8229600" cy="857250"/>
          </a:xfrm>
          <a:prstGeom prst="rect">
            <a:avLst/>
          </a:prstGeom>
        </p:spPr>
        <p:txBody>
          <a:bodyPr vert="horz" lIns="36000" tIns="45720" rIns="36000" bIns="45720" rtlCol="0" anchor="t">
            <a:normAutofit/>
          </a:bodyPr>
          <a:lstStyle/>
          <a:p>
            <a:r>
              <a:rPr lang="cs-CZ" dirty="0"/>
              <a:t>Kliknutím lze upravit styl.</a:t>
            </a:r>
          </a:p>
        </p:txBody>
      </p:sp>
      <p:sp>
        <p:nvSpPr>
          <p:cNvPr id="7" name="Zástupný symbol pro číslo snímku 5"/>
          <p:cNvSpPr>
            <a:spLocks noGrp="1"/>
          </p:cNvSpPr>
          <p:nvPr>
            <p:ph type="sldNum" sz="quarter" idx="4"/>
          </p:nvPr>
        </p:nvSpPr>
        <p:spPr>
          <a:xfrm>
            <a:off x="-9618" y="4909248"/>
            <a:ext cx="2133600" cy="273844"/>
          </a:xfrm>
          <a:prstGeom prst="rect">
            <a:avLst/>
          </a:prstGeom>
        </p:spPr>
        <p:txBody>
          <a:bodyPr vert="horz" lIns="91440" tIns="45720" rIns="91440" bIns="45720" rtlCol="0" anchor="ctr"/>
          <a:lstStyle>
            <a:lvl1pPr algn="l">
              <a:defRPr sz="1200">
                <a:solidFill>
                  <a:srgbClr val="5F5F5F"/>
                </a:solidFill>
                <a:latin typeface="Calibri" pitchFamily="34" charset="0"/>
                <a:cs typeface="Arial" pitchFamily="34" charset="0"/>
              </a:defRPr>
            </a:lvl1pPr>
          </a:lstStyle>
          <a:p>
            <a:fld id="{2A2DB900-4F27-419C-B2D8-AAC4EB8D73BD}" type="slidenum">
              <a:rPr lang="cs-CZ" smtClean="0"/>
              <a:pPr/>
              <a:t>‹#›</a:t>
            </a:fld>
            <a:endParaRPr lang="cs-CZ" dirty="0"/>
          </a:p>
        </p:txBody>
      </p:sp>
      <p:sp>
        <p:nvSpPr>
          <p:cNvPr id="8" name="Zástupný symbol pro zápatí 4"/>
          <p:cNvSpPr>
            <a:spLocks noGrp="1"/>
          </p:cNvSpPr>
          <p:nvPr>
            <p:ph type="ftr" sz="quarter" idx="3"/>
          </p:nvPr>
        </p:nvSpPr>
        <p:spPr>
          <a:xfrm>
            <a:off x="355142" y="4927500"/>
            <a:ext cx="5120208" cy="229500"/>
          </a:xfrm>
          <a:prstGeom prst="rect">
            <a:avLst/>
          </a:prstGeom>
        </p:spPr>
        <p:txBody>
          <a:bodyPr vert="horz" lIns="0" tIns="45720" rIns="0" bIns="45720" rtlCol="0" anchor="ctr"/>
          <a:lstStyle>
            <a:lvl1pPr algn="l">
              <a:defRPr sz="1300" b="1">
                <a:solidFill>
                  <a:srgbClr val="404040"/>
                </a:solidFill>
                <a:latin typeface="+mj-lt"/>
                <a:cs typeface="Arial" pitchFamily="34" charset="0"/>
              </a:defRPr>
            </a:lvl1pPr>
          </a:lstStyle>
          <a:p>
            <a:r>
              <a:rPr lang="cs-CZ" noProof="0" dirty="0"/>
              <a:t>Ipsos pro AMSP: Výzkum provozovatelů pohostinství</a:t>
            </a:r>
          </a:p>
        </p:txBody>
      </p:sp>
      <p:pic>
        <p:nvPicPr>
          <p:cNvPr id="10" name="Picture 10" descr="IPSOS_GAMECHANGERS_blue.png"/>
          <p:cNvPicPr>
            <a:picLocks noChangeAspect="1"/>
          </p:cNvPicPr>
          <p:nvPr userDrawn="1"/>
        </p:nvPicPr>
        <p:blipFill rotWithShape="1">
          <a:blip r:embed="rId5" cstate="print">
            <a:extLst>
              <a:ext uri="{28A0092B-C50C-407E-A947-70E740481C1C}">
                <a14:useLocalDpi xmlns:a14="http://schemas.microsoft.com/office/drawing/2010/main" val="0"/>
              </a:ext>
            </a:extLst>
          </a:blip>
          <a:srcRect t="-9671" b="-1"/>
          <a:stretch/>
        </p:blipFill>
        <p:spPr>
          <a:xfrm>
            <a:off x="8617664" y="4737673"/>
            <a:ext cx="377327" cy="355982"/>
          </a:xfrm>
          <a:prstGeom prst="rect">
            <a:avLst/>
          </a:prstGeom>
        </p:spPr>
      </p:pic>
    </p:spTree>
    <p:extLst>
      <p:ext uri="{BB962C8B-B14F-4D97-AF65-F5344CB8AC3E}">
        <p14:creationId xmlns:p14="http://schemas.microsoft.com/office/powerpoint/2010/main" val="3357796028"/>
      </p:ext>
    </p:extLst>
  </p:cSld>
  <p:clrMap bg1="lt1" tx1="dk1" bg2="lt2" tx2="dk2" accent1="accent1" accent2="accent2" accent3="accent3" accent4="accent4" accent5="accent5" accent6="accent6" hlink="hlink" folHlink="folHlink"/>
  <p:sldLayoutIdLst>
    <p:sldLayoutId id="2147483908" r:id="rId1"/>
    <p:sldLayoutId id="2147483829" r:id="rId2"/>
    <p:sldLayoutId id="2147483927" r:id="rId3"/>
  </p:sldLayoutIdLst>
  <p:hf hdr="0" dt="0"/>
  <p:txStyles>
    <p:titleStyle>
      <a:lvl1pPr algn="l" defTabSz="914400" rtl="0" eaLnBrk="1" latinLnBrk="0" hangingPunct="1">
        <a:spcBef>
          <a:spcPct val="0"/>
        </a:spcBef>
        <a:buNone/>
        <a:defRPr sz="3200" b="1" kern="1200">
          <a:solidFill>
            <a:srgbClr val="404040"/>
          </a:solidFill>
          <a:latin typeface="+mj-lt"/>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Zástupný symbol pro číslo snímku 5"/>
          <p:cNvSpPr>
            <a:spLocks noGrp="1"/>
          </p:cNvSpPr>
          <p:nvPr>
            <p:ph type="sldNum" sz="quarter" idx="4"/>
          </p:nvPr>
        </p:nvSpPr>
        <p:spPr>
          <a:xfrm>
            <a:off x="95144" y="4909248"/>
            <a:ext cx="2133600" cy="273844"/>
          </a:xfrm>
          <a:prstGeom prst="rect">
            <a:avLst/>
          </a:prstGeom>
        </p:spPr>
        <p:txBody>
          <a:bodyPr vert="horz" lIns="91440" tIns="45720" rIns="91440" bIns="45720" rtlCol="0" anchor="ctr"/>
          <a:lstStyle>
            <a:lvl1pPr algn="l">
              <a:defRPr sz="1200">
                <a:solidFill>
                  <a:srgbClr val="5F5F5F"/>
                </a:solidFill>
                <a:latin typeface="Calibri" pitchFamily="34" charset="0"/>
                <a:cs typeface="Arial" pitchFamily="34" charset="0"/>
              </a:defRPr>
            </a:lvl1pPr>
          </a:lstStyle>
          <a:p>
            <a:fld id="{2A2DB900-4F27-419C-B2D8-AAC4EB8D73BD}" type="slidenum">
              <a:rPr lang="cs-CZ" smtClean="0"/>
              <a:pPr/>
              <a:t>‹#›</a:t>
            </a:fld>
            <a:endParaRPr lang="cs-CZ" dirty="0"/>
          </a:p>
        </p:txBody>
      </p:sp>
      <p:sp>
        <p:nvSpPr>
          <p:cNvPr id="7" name="Zástupný symbol pro nadpis 1"/>
          <p:cNvSpPr>
            <a:spLocks noGrp="1"/>
          </p:cNvSpPr>
          <p:nvPr>
            <p:ph type="title"/>
          </p:nvPr>
        </p:nvSpPr>
        <p:spPr>
          <a:xfrm>
            <a:off x="212058" y="123825"/>
            <a:ext cx="8680422" cy="469375"/>
          </a:xfrm>
          <a:prstGeom prst="rect">
            <a:avLst/>
          </a:prstGeom>
        </p:spPr>
        <p:txBody>
          <a:bodyPr vert="horz" lIns="36000" tIns="45720" rIns="36000" bIns="45720" rtlCol="0" anchor="t">
            <a:normAutofit/>
          </a:bodyPr>
          <a:lstStyle/>
          <a:p>
            <a:r>
              <a:rPr lang="cs-CZ" dirty="0"/>
              <a:t>Kliknutím lze upravit styl.</a:t>
            </a:r>
          </a:p>
        </p:txBody>
      </p:sp>
      <p:sp>
        <p:nvSpPr>
          <p:cNvPr id="12" name="Zástupný symbol pro zápatí 4"/>
          <p:cNvSpPr>
            <a:spLocks noGrp="1"/>
          </p:cNvSpPr>
          <p:nvPr>
            <p:ph type="ftr" sz="quarter" idx="3"/>
          </p:nvPr>
        </p:nvSpPr>
        <p:spPr>
          <a:xfrm>
            <a:off x="459904" y="4927500"/>
            <a:ext cx="5120208" cy="229500"/>
          </a:xfrm>
          <a:prstGeom prst="rect">
            <a:avLst/>
          </a:prstGeom>
        </p:spPr>
        <p:txBody>
          <a:bodyPr vert="horz" lIns="0" tIns="45720" rIns="0" bIns="45720" rtlCol="0" anchor="ctr"/>
          <a:lstStyle>
            <a:lvl1pPr algn="l">
              <a:defRPr sz="1300" b="1">
                <a:solidFill>
                  <a:srgbClr val="404040"/>
                </a:solidFill>
                <a:latin typeface="+mj-lt"/>
                <a:cs typeface="Arial" pitchFamily="34" charset="0"/>
              </a:defRPr>
            </a:lvl1pPr>
          </a:lstStyle>
          <a:p>
            <a:r>
              <a:rPr lang="cs-CZ" noProof="0" dirty="0"/>
              <a:t>Ipsos pro AMSP: Výzkum provozovatelů pohostinství</a:t>
            </a:r>
          </a:p>
        </p:txBody>
      </p:sp>
      <p:pic>
        <p:nvPicPr>
          <p:cNvPr id="13" name="Picture 10" descr="IPSOS_GAMECHANGERS_blue.png"/>
          <p:cNvPicPr>
            <a:picLocks noChangeAspect="1"/>
          </p:cNvPicPr>
          <p:nvPr userDrawn="1"/>
        </p:nvPicPr>
        <p:blipFill rotWithShape="1">
          <a:blip r:embed="rId3" cstate="print">
            <a:extLst>
              <a:ext uri="{28A0092B-C50C-407E-A947-70E740481C1C}">
                <a14:useLocalDpi xmlns:a14="http://schemas.microsoft.com/office/drawing/2010/main" val="0"/>
              </a:ext>
            </a:extLst>
          </a:blip>
          <a:srcRect t="-9671" b="-1"/>
          <a:stretch/>
        </p:blipFill>
        <p:spPr>
          <a:xfrm>
            <a:off x="8617664" y="4737673"/>
            <a:ext cx="377327" cy="355982"/>
          </a:xfrm>
          <a:prstGeom prst="rect">
            <a:avLst/>
          </a:prstGeom>
        </p:spPr>
      </p:pic>
    </p:spTree>
    <p:extLst>
      <p:ext uri="{BB962C8B-B14F-4D97-AF65-F5344CB8AC3E}">
        <p14:creationId xmlns:p14="http://schemas.microsoft.com/office/powerpoint/2010/main" val="380342257"/>
      </p:ext>
    </p:extLst>
  </p:cSld>
  <p:clrMap bg1="lt1" tx1="dk1" bg2="lt2" tx2="dk2" accent1="accent1" accent2="accent2" accent3="accent3" accent4="accent4" accent5="accent5" accent6="accent6" hlink="hlink" folHlink="folHlink"/>
  <p:sldLayoutIdLst>
    <p:sldLayoutId id="2147483700" r:id="rId1"/>
  </p:sldLayoutIdLst>
  <p:hf hdr="0" dt="0"/>
  <p:txStyles>
    <p:titleStyle>
      <a:lvl1pPr algn="l" defTabSz="914400" rtl="0" eaLnBrk="1" latinLnBrk="0" hangingPunct="1">
        <a:spcBef>
          <a:spcPct val="0"/>
        </a:spcBef>
        <a:buNone/>
        <a:defRPr sz="2800" b="1" kern="1200">
          <a:solidFill>
            <a:srgbClr val="404040"/>
          </a:solidFill>
          <a:latin typeface="Calibri" pitchFamily="34" charset="0"/>
          <a:ea typeface="+mj-ea"/>
          <a:cs typeface="Arial" pitchFamily="34" charset="0"/>
        </a:defRPr>
      </a:lvl1pPr>
    </p:titleStyle>
    <p:bodyStyle>
      <a:lvl1pPr marL="174625" indent="-174625" algn="l" defTabSz="914400" rtl="0" eaLnBrk="1" latinLnBrk="0" hangingPunct="1">
        <a:spcBef>
          <a:spcPct val="20000"/>
        </a:spcBef>
        <a:buFont typeface="Wingdings" pitchFamily="2" charset="2"/>
        <a:buChar char="§"/>
        <a:defRPr sz="2000" kern="1200">
          <a:solidFill>
            <a:srgbClr val="404040"/>
          </a:solidFill>
          <a:latin typeface="Calibri" pitchFamily="34" charset="0"/>
          <a:ea typeface="+mn-ea"/>
          <a:cs typeface="Arial" pitchFamily="34" charset="0"/>
        </a:defRPr>
      </a:lvl1pPr>
      <a:lvl2pPr marL="444500" indent="-203200" algn="l" defTabSz="914400" rtl="0" eaLnBrk="1" latinLnBrk="0" hangingPunct="1">
        <a:spcBef>
          <a:spcPct val="20000"/>
        </a:spcBef>
        <a:buSzPct val="100000"/>
        <a:buFont typeface="Wingdings" panose="05000000000000000000" pitchFamily="2" charset="2"/>
        <a:buChar char="§"/>
        <a:defRPr sz="1800" kern="1200">
          <a:solidFill>
            <a:srgbClr val="404040"/>
          </a:solidFill>
          <a:latin typeface="Calibri" pitchFamily="34" charset="0"/>
          <a:ea typeface="+mn-ea"/>
          <a:cs typeface="Arial" pitchFamily="34" charset="0"/>
        </a:defRPr>
      </a:lvl2pPr>
      <a:lvl3pPr marL="622300" indent="-127000" algn="l" defTabSz="914400" rtl="0" eaLnBrk="1" latinLnBrk="0" hangingPunct="1">
        <a:spcBef>
          <a:spcPct val="20000"/>
        </a:spcBef>
        <a:buSzPct val="100000"/>
        <a:buFont typeface="Arial" pitchFamily="34" charset="0"/>
        <a:buNone/>
        <a:defRPr sz="1800" kern="1200">
          <a:solidFill>
            <a:srgbClr val="404040"/>
          </a:solidFill>
          <a:latin typeface="Calibri" pitchFamily="34" charset="0"/>
          <a:ea typeface="+mn-ea"/>
          <a:cs typeface="Arial" pitchFamily="34" charset="0"/>
        </a:defRPr>
      </a:lvl3pPr>
      <a:lvl4pPr marL="901700" indent="-139700" algn="l" defTabSz="914400" rtl="0" eaLnBrk="1" latinLnBrk="0" hangingPunct="1">
        <a:spcBef>
          <a:spcPct val="20000"/>
        </a:spcBef>
        <a:buFont typeface="Arial" pitchFamily="34" charset="0"/>
        <a:buNone/>
        <a:defRPr sz="1600" kern="1200">
          <a:solidFill>
            <a:srgbClr val="404040"/>
          </a:solidFill>
          <a:latin typeface="Calibri" pitchFamily="34" charset="0"/>
          <a:ea typeface="+mn-ea"/>
          <a:cs typeface="Arial" pitchFamily="34" charset="0"/>
        </a:defRPr>
      </a:lvl4pPr>
      <a:lvl5pPr marL="1257300" indent="-139700" algn="l" defTabSz="914400" rtl="0" eaLnBrk="1" latinLnBrk="0" hangingPunct="1">
        <a:spcBef>
          <a:spcPct val="20000"/>
        </a:spcBef>
        <a:buFont typeface="Arial" pitchFamily="34" charset="0"/>
        <a:buNone/>
        <a:defRPr sz="1400" kern="1200">
          <a:solidFill>
            <a:srgbClr val="404040"/>
          </a:solidFill>
          <a:latin typeface="Calibri"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8" userDrawn="1">
          <p15:clr>
            <a:srgbClr val="F26B43"/>
          </p15:clr>
        </p15:guide>
        <p15:guide id="2" pos="15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10" descr="IPSOS_GAMECHANGERS_blue.png"/>
          <p:cNvPicPr>
            <a:picLocks noChangeAspect="1"/>
          </p:cNvPicPr>
          <p:nvPr userDrawn="1"/>
        </p:nvPicPr>
        <p:blipFill rotWithShape="1">
          <a:blip r:embed="rId6" cstate="print">
            <a:extLst>
              <a:ext uri="{28A0092B-C50C-407E-A947-70E740481C1C}">
                <a14:useLocalDpi xmlns:a14="http://schemas.microsoft.com/office/drawing/2010/main" val="0"/>
              </a:ext>
            </a:extLst>
          </a:blip>
          <a:srcRect t="-9671" b="-1"/>
          <a:stretch/>
        </p:blipFill>
        <p:spPr>
          <a:xfrm>
            <a:off x="8617664" y="4737673"/>
            <a:ext cx="377327" cy="355982"/>
          </a:xfrm>
          <a:prstGeom prst="rect">
            <a:avLst/>
          </a:prstGeom>
        </p:spPr>
      </p:pic>
      <p:sp>
        <p:nvSpPr>
          <p:cNvPr id="4" name="Zástupný symbol pro číslo snímku 5"/>
          <p:cNvSpPr>
            <a:spLocks noGrp="1"/>
          </p:cNvSpPr>
          <p:nvPr>
            <p:ph type="sldNum" sz="quarter" idx="4"/>
          </p:nvPr>
        </p:nvSpPr>
        <p:spPr>
          <a:xfrm>
            <a:off x="-9618" y="4909248"/>
            <a:ext cx="2133600" cy="273844"/>
          </a:xfrm>
          <a:prstGeom prst="rect">
            <a:avLst/>
          </a:prstGeom>
        </p:spPr>
        <p:txBody>
          <a:bodyPr vert="horz" lIns="91440" tIns="45720" rIns="91440" bIns="45720" rtlCol="0" anchor="ctr"/>
          <a:lstStyle>
            <a:lvl1pPr algn="l">
              <a:defRPr sz="1200">
                <a:solidFill>
                  <a:srgbClr val="5F5F5F"/>
                </a:solidFill>
                <a:latin typeface="Calibri" pitchFamily="34" charset="0"/>
                <a:cs typeface="Arial" pitchFamily="34" charset="0"/>
              </a:defRPr>
            </a:lvl1pPr>
          </a:lstStyle>
          <a:p>
            <a:fld id="{2A2DB900-4F27-419C-B2D8-AAC4EB8D73BD}" type="slidenum">
              <a:rPr lang="cs-CZ" smtClean="0"/>
              <a:pPr/>
              <a:t>‹#›</a:t>
            </a:fld>
            <a:endParaRPr lang="cs-CZ" dirty="0"/>
          </a:p>
        </p:txBody>
      </p:sp>
    </p:spTree>
    <p:extLst>
      <p:ext uri="{BB962C8B-B14F-4D97-AF65-F5344CB8AC3E}">
        <p14:creationId xmlns:p14="http://schemas.microsoft.com/office/powerpoint/2010/main" val="2477817711"/>
      </p:ext>
    </p:extLst>
  </p:cSld>
  <p:clrMap bg1="lt1" tx1="dk1" bg2="lt2" tx2="dk2" accent1="accent1" accent2="accent2" accent3="accent3" accent4="accent4" accent5="accent5" accent6="accent6" hlink="hlink" folHlink="folHlink"/>
  <p:sldLayoutIdLst>
    <p:sldLayoutId id="2147483843" r:id="rId1"/>
    <p:sldLayoutId id="2147483845" r:id="rId2"/>
    <p:sldLayoutId id="2147483924" r:id="rId3"/>
    <p:sldLayoutId id="2147483929" r:id="rId4"/>
  </p:sldLayoutIdLst>
  <p:hf hdr="0" dt="0"/>
  <p:txStyles>
    <p:titleStyle>
      <a:lvl1pPr algn="l" defTabSz="914400" rtl="0" eaLnBrk="1" latinLnBrk="0" hangingPunct="1">
        <a:spcBef>
          <a:spcPct val="0"/>
        </a:spcBef>
        <a:buNone/>
        <a:defRPr sz="2800" b="1" kern="1200">
          <a:solidFill>
            <a:srgbClr val="404040"/>
          </a:solidFill>
          <a:latin typeface="Calibri" pitchFamily="34" charset="0"/>
          <a:ea typeface="+mj-ea"/>
          <a:cs typeface="Arial" pitchFamily="34" charset="0"/>
        </a:defRPr>
      </a:lvl1pPr>
    </p:titleStyle>
    <p:bodyStyle>
      <a:lvl1pPr marL="174625" indent="-174625" algn="l" defTabSz="914400" rtl="0" eaLnBrk="1" latinLnBrk="0" hangingPunct="1">
        <a:spcBef>
          <a:spcPct val="20000"/>
        </a:spcBef>
        <a:buFont typeface="Wingdings" pitchFamily="2" charset="2"/>
        <a:buChar char="§"/>
        <a:defRPr sz="2000" kern="1200">
          <a:solidFill>
            <a:srgbClr val="404040"/>
          </a:solidFill>
          <a:latin typeface="Calibri" pitchFamily="34" charset="0"/>
          <a:ea typeface="+mn-ea"/>
          <a:cs typeface="Arial" pitchFamily="34" charset="0"/>
        </a:defRPr>
      </a:lvl1pPr>
      <a:lvl2pPr marL="444500" indent="-203200" algn="l" defTabSz="914400" rtl="0" eaLnBrk="1" latinLnBrk="0" hangingPunct="1">
        <a:spcBef>
          <a:spcPct val="20000"/>
        </a:spcBef>
        <a:buSzPct val="100000"/>
        <a:buFont typeface="Wingdings" panose="05000000000000000000" pitchFamily="2" charset="2"/>
        <a:buChar char="§"/>
        <a:defRPr sz="1800" kern="1200">
          <a:solidFill>
            <a:srgbClr val="404040"/>
          </a:solidFill>
          <a:latin typeface="Calibri" pitchFamily="34" charset="0"/>
          <a:ea typeface="+mn-ea"/>
          <a:cs typeface="Arial" pitchFamily="34" charset="0"/>
        </a:defRPr>
      </a:lvl2pPr>
      <a:lvl3pPr marL="622300" indent="-127000" algn="l" defTabSz="914400" rtl="0" eaLnBrk="1" latinLnBrk="0" hangingPunct="1">
        <a:spcBef>
          <a:spcPct val="20000"/>
        </a:spcBef>
        <a:buSzPct val="100000"/>
        <a:buFont typeface="Arial" pitchFamily="34" charset="0"/>
        <a:buNone/>
        <a:defRPr sz="1800" kern="1200">
          <a:solidFill>
            <a:srgbClr val="404040"/>
          </a:solidFill>
          <a:latin typeface="Calibri" pitchFamily="34" charset="0"/>
          <a:ea typeface="+mn-ea"/>
          <a:cs typeface="Arial" pitchFamily="34" charset="0"/>
        </a:defRPr>
      </a:lvl3pPr>
      <a:lvl4pPr marL="901700" indent="-139700" algn="l" defTabSz="914400" rtl="0" eaLnBrk="1" latinLnBrk="0" hangingPunct="1">
        <a:spcBef>
          <a:spcPct val="20000"/>
        </a:spcBef>
        <a:buFont typeface="Arial" pitchFamily="34" charset="0"/>
        <a:buNone/>
        <a:defRPr sz="1600" kern="1200">
          <a:solidFill>
            <a:srgbClr val="404040"/>
          </a:solidFill>
          <a:latin typeface="Calibri" pitchFamily="34" charset="0"/>
          <a:ea typeface="+mn-ea"/>
          <a:cs typeface="Arial" pitchFamily="34" charset="0"/>
        </a:defRPr>
      </a:lvl4pPr>
      <a:lvl5pPr marL="1257300" indent="-139700" algn="l" defTabSz="914400" rtl="0" eaLnBrk="1" latinLnBrk="0" hangingPunct="1">
        <a:spcBef>
          <a:spcPct val="20000"/>
        </a:spcBef>
        <a:buFont typeface="Arial" pitchFamily="34" charset="0"/>
        <a:buNone/>
        <a:defRPr sz="1400" kern="1200">
          <a:solidFill>
            <a:srgbClr val="404040"/>
          </a:solidFill>
          <a:latin typeface="Calibri"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chart" Target="../charts/chart2.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chart" Target="../charts/chart8.xml"/><Relationship Id="rId4" Type="http://schemas.openxmlformats.org/officeDocument/2006/relationships/chart" Target="../charts/char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7" Type="http://schemas.openxmlformats.org/officeDocument/2006/relationships/chart" Target="../charts/chart12.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chart" Target="../charts/chart11.xml"/><Relationship Id="rId4" Type="http://schemas.openxmlformats.org/officeDocument/2006/relationships/chart" Target="../charts/chart10.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chart" Target="../charts/chart15.xml"/><Relationship Id="rId4" Type="http://schemas.openxmlformats.org/officeDocument/2006/relationships/chart" Target="../charts/char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tiff"/></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7.jpeg"/><Relationship Id="rId5" Type="http://schemas.openxmlformats.org/officeDocument/2006/relationships/chart" Target="../charts/chart18.xml"/><Relationship Id="rId4" Type="http://schemas.openxmlformats.org/officeDocument/2006/relationships/chart" Target="../charts/char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text 1"/>
          <p:cNvSpPr>
            <a:spLocks noGrp="1"/>
          </p:cNvSpPr>
          <p:nvPr>
            <p:ph type="body" sz="quarter" idx="12"/>
          </p:nvPr>
        </p:nvSpPr>
        <p:spPr>
          <a:xfrm>
            <a:off x="4067944" y="2139702"/>
            <a:ext cx="5472608" cy="432197"/>
          </a:xfrm>
        </p:spPr>
        <p:txBody>
          <a:bodyPr/>
          <a:lstStyle/>
          <a:p>
            <a:r>
              <a:rPr lang="cs-CZ" sz="2800" dirty="0"/>
              <a:t>VÝZKUM S malými PROVOZOVATELI POHOSTINSTVÍ</a:t>
            </a:r>
          </a:p>
        </p:txBody>
      </p:sp>
      <p:sp>
        <p:nvSpPr>
          <p:cNvPr id="4" name="Zástupný symbol pro text 3"/>
          <p:cNvSpPr>
            <a:spLocks noGrp="1"/>
          </p:cNvSpPr>
          <p:nvPr>
            <p:ph type="body" sz="quarter" idx="14"/>
          </p:nvPr>
        </p:nvSpPr>
        <p:spPr>
          <a:xfrm>
            <a:off x="4091229" y="3665935"/>
            <a:ext cx="1992939" cy="276225"/>
          </a:xfrm>
        </p:spPr>
        <p:txBody>
          <a:bodyPr>
            <a:noAutofit/>
          </a:bodyPr>
          <a:lstStyle/>
          <a:p>
            <a:r>
              <a:rPr lang="cs-CZ" sz="1600" dirty="0"/>
              <a:t>Květen 2018</a:t>
            </a:r>
          </a:p>
        </p:txBody>
      </p:sp>
      <p:sp>
        <p:nvSpPr>
          <p:cNvPr id="3" name="Zástupný symbol pro text 2"/>
          <p:cNvSpPr>
            <a:spLocks noGrp="1"/>
          </p:cNvSpPr>
          <p:nvPr>
            <p:ph type="body" sz="quarter" idx="13"/>
          </p:nvPr>
        </p:nvSpPr>
        <p:spPr/>
        <p:txBody>
          <a:bodyPr/>
          <a:lstStyle/>
          <a:p>
            <a:r>
              <a:rPr lang="cs-CZ" sz="2000" dirty="0"/>
              <a:t>Závěrečná zpráva</a:t>
            </a:r>
          </a:p>
        </p:txBody>
      </p:sp>
      <p:pic>
        <p:nvPicPr>
          <p:cNvPr id="6" name="Obrázek 5" descr="Ipsos Marketing-col.png"/>
          <p:cNvPicPr>
            <a:picLocks noChangeAspect="1"/>
          </p:cNvPicPr>
          <p:nvPr/>
        </p:nvPicPr>
        <p:blipFill>
          <a:blip r:embed="rId2" cstate="print"/>
          <a:stretch>
            <a:fillRect/>
          </a:stretch>
        </p:blipFill>
        <p:spPr>
          <a:xfrm>
            <a:off x="5292080" y="339502"/>
            <a:ext cx="3572263" cy="457201"/>
          </a:xfrm>
          <a:prstGeom prst="rect">
            <a:avLst/>
          </a:prstGeom>
        </p:spPr>
      </p:pic>
      <p:pic>
        <p:nvPicPr>
          <p:cNvPr id="10" name="Picture 2" descr="http://www.aspectio.cz/Files/logoAMSP.jpg"/>
          <p:cNvPicPr>
            <a:picLocks noChangeAspect="1" noChangeArrowheads="1"/>
          </p:cNvPicPr>
          <p:nvPr/>
        </p:nvPicPr>
        <p:blipFill>
          <a:blip r:embed="rId3" cstate="print"/>
          <a:srcRect/>
          <a:stretch>
            <a:fillRect/>
          </a:stretch>
        </p:blipFill>
        <p:spPr bwMode="auto">
          <a:xfrm>
            <a:off x="7956376" y="854273"/>
            <a:ext cx="936104" cy="997397"/>
          </a:xfrm>
          <a:prstGeom prst="rect">
            <a:avLst/>
          </a:prstGeom>
          <a:noFill/>
        </p:spPr>
      </p:pic>
      <p:pic>
        <p:nvPicPr>
          <p:cNvPr id="7" name="Obrázek 6" descr="Obsah obrázku jídlo, kreslení, košile&#10;&#10;Popis byl vytvořen automaticky">
            <a:extLst>
              <a:ext uri="{FF2B5EF4-FFF2-40B4-BE49-F238E27FC236}">
                <a16:creationId xmlns:a16="http://schemas.microsoft.com/office/drawing/2014/main" id="{3616DCEA-6AE8-4A78-91C2-D8E80C7DE9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3634" y="843558"/>
            <a:ext cx="2336678" cy="994048"/>
          </a:xfrm>
          <a:prstGeom prst="rect">
            <a:avLst/>
          </a:prstGeom>
        </p:spPr>
      </p:pic>
    </p:spTree>
    <p:extLst>
      <p:ext uri="{BB962C8B-B14F-4D97-AF65-F5344CB8AC3E}">
        <p14:creationId xmlns:p14="http://schemas.microsoft.com/office/powerpoint/2010/main" val="2422787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2"/>
          <p:cNvSpPr>
            <a:spLocks noGrp="1"/>
          </p:cNvSpPr>
          <p:nvPr>
            <p:ph type="sldNum" sz="quarter" idx="4"/>
          </p:nvPr>
        </p:nvSpPr>
        <p:spPr>
          <a:xfrm>
            <a:off x="35538" y="4909248"/>
            <a:ext cx="2133600" cy="273844"/>
          </a:xfrm>
        </p:spPr>
        <p:txBody>
          <a:bodyPr/>
          <a:lstStyle/>
          <a:p>
            <a:fld id="{2A2DB900-4F27-419C-B2D8-AAC4EB8D73BD}" type="slidenum">
              <a:rPr lang="cs-CZ" sz="1100" smtClean="0"/>
              <a:pPr/>
              <a:t>2</a:t>
            </a:fld>
            <a:endParaRPr lang="cs-CZ" sz="1100" dirty="0"/>
          </a:p>
        </p:txBody>
      </p:sp>
      <p:sp>
        <p:nvSpPr>
          <p:cNvPr id="7" name="Zástupný symbol pro zápatí 3"/>
          <p:cNvSpPr txBox="1">
            <a:spLocks/>
          </p:cNvSpPr>
          <p:nvPr/>
        </p:nvSpPr>
        <p:spPr>
          <a:xfrm>
            <a:off x="355142" y="4927500"/>
            <a:ext cx="5120208" cy="229500"/>
          </a:xfrm>
          <a:prstGeom prst="rect">
            <a:avLst/>
          </a:prstGeom>
        </p:spPr>
        <p:txBody>
          <a:bodyPr vert="horz" lIns="0" tIns="45720" rIns="0" bIns="45720" rtlCol="0" anchor="ctr"/>
          <a:lstStyle>
            <a:defPPr>
              <a:defRPr lang="cs-CZ"/>
            </a:defPPr>
            <a:lvl1pPr marL="0" algn="l" defTabSz="914400" rtl="0" eaLnBrk="1" latinLnBrk="0" hangingPunct="1">
              <a:defRPr sz="1300" b="1" kern="1200">
                <a:solidFill>
                  <a:srgbClr val="404040"/>
                </a:solidFill>
                <a:latin typeface="+mj-lt"/>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1200" cap="none" spc="0" normalizeH="0" baseline="0" dirty="0">
                <a:ln>
                  <a:noFill/>
                </a:ln>
                <a:solidFill>
                  <a:schemeClr val="bg1"/>
                </a:solidFill>
                <a:effectLst/>
                <a:uLnTx/>
                <a:uFillTx/>
                <a:latin typeface="Calibri"/>
                <a:ea typeface="+mn-ea"/>
              </a:rPr>
              <a:t>Ipsos pro AMSP: Výzkum s provozovateli pohostinství</a:t>
            </a:r>
          </a:p>
        </p:txBody>
      </p:sp>
      <p:sp>
        <p:nvSpPr>
          <p:cNvPr id="9" name="Nadpis 4"/>
          <p:cNvSpPr txBox="1">
            <a:spLocks/>
          </p:cNvSpPr>
          <p:nvPr/>
        </p:nvSpPr>
        <p:spPr>
          <a:xfrm>
            <a:off x="356074" y="6356"/>
            <a:ext cx="8680422" cy="469722"/>
          </a:xfrm>
          <a:prstGeom prst="rect">
            <a:avLst/>
          </a:prstGeom>
        </p:spPr>
        <p:txBody>
          <a:bodyPr vert="horz" lIns="36000" tIns="45720" rIns="36000" bIns="45720" rtlCol="0" anchor="t">
            <a:noAutofit/>
          </a:bodyPr>
          <a:lstStyle>
            <a:lvl1pPr algn="l" defTabSz="914400" rtl="0" eaLnBrk="1" latinLnBrk="0" hangingPunct="1">
              <a:spcBef>
                <a:spcPct val="0"/>
              </a:spcBef>
              <a:buNone/>
              <a:defRPr sz="2800" b="1" kern="1200">
                <a:solidFill>
                  <a:srgbClr val="404040"/>
                </a:solidFill>
                <a:latin typeface="Calibri" pitchFamily="34" charset="0"/>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cs-CZ" noProof="0" dirty="0">
                <a:solidFill>
                  <a:schemeClr val="bg1"/>
                </a:solidFill>
              </a:rPr>
              <a:t>Výzkumné pozadí</a:t>
            </a:r>
            <a:endParaRPr kumimoji="0" lang="cs-CZ" sz="2800" b="1" i="0" u="none" strike="noStrike" kern="1200" cap="none" spc="0" normalizeH="0" baseline="0" noProof="0" dirty="0">
              <a:ln>
                <a:noFill/>
              </a:ln>
              <a:solidFill>
                <a:schemeClr val="bg1"/>
              </a:solidFill>
              <a:effectLst/>
              <a:uLnTx/>
              <a:uFillTx/>
              <a:latin typeface="Calibri" pitchFamily="34" charset="0"/>
              <a:ea typeface="+mj-ea"/>
            </a:endParaRPr>
          </a:p>
        </p:txBody>
      </p:sp>
      <p:sp>
        <p:nvSpPr>
          <p:cNvPr id="6" name="Obdélník 5"/>
          <p:cNvSpPr/>
          <p:nvPr/>
        </p:nvSpPr>
        <p:spPr>
          <a:xfrm>
            <a:off x="313166" y="699542"/>
            <a:ext cx="8291264" cy="2031325"/>
          </a:xfrm>
          <a:prstGeom prst="rect">
            <a:avLst/>
          </a:prstGeom>
        </p:spPr>
        <p:txBody>
          <a:bodyPr wrap="square">
            <a:spAutoFit/>
          </a:bodyPr>
          <a:lstStyle/>
          <a:p>
            <a:pPr algn="ctr"/>
            <a:r>
              <a:rPr lang="cs-CZ" b="1" dirty="0">
                <a:solidFill>
                  <a:srgbClr val="FBB040"/>
                </a:solidFill>
              </a:rPr>
              <a:t>AMSP ČR</a:t>
            </a:r>
            <a:r>
              <a:rPr lang="cs-CZ" b="1" dirty="0">
                <a:solidFill>
                  <a:schemeClr val="bg1"/>
                </a:solidFill>
              </a:rPr>
              <a:t> sdružuje na otevřené, nepolitické platformě malé a střední podniky </a:t>
            </a:r>
            <a:br>
              <a:rPr lang="cs-CZ" b="1" dirty="0">
                <a:solidFill>
                  <a:schemeClr val="bg1"/>
                </a:solidFill>
              </a:rPr>
            </a:br>
            <a:r>
              <a:rPr lang="cs-CZ" b="1" dirty="0">
                <a:solidFill>
                  <a:schemeClr val="bg1"/>
                </a:solidFill>
              </a:rPr>
              <a:t>a živnostníky i jejich organizace z celé České republiky. Kromě návrhů legislativy se zabývá také tématy jako je export, inovace, financování či vzdělávání. </a:t>
            </a:r>
          </a:p>
          <a:p>
            <a:pPr algn="ctr"/>
            <a:endParaRPr lang="cs-CZ" b="1" dirty="0">
              <a:solidFill>
                <a:schemeClr val="bg1"/>
              </a:solidFill>
            </a:endParaRPr>
          </a:p>
          <a:p>
            <a:pPr algn="ctr"/>
            <a:endParaRPr lang="cs-CZ" b="1" dirty="0">
              <a:solidFill>
                <a:schemeClr val="bg1"/>
              </a:solidFill>
            </a:endParaRPr>
          </a:p>
          <a:p>
            <a:pPr algn="ctr"/>
            <a:r>
              <a:rPr lang="cs-CZ" b="1" dirty="0">
                <a:solidFill>
                  <a:schemeClr val="bg1"/>
                </a:solidFill>
              </a:rPr>
              <a:t>Ve spolupráci se svými partnery AMSP ČR průběžně realizuje projekty cílené </a:t>
            </a:r>
            <a:br>
              <a:rPr lang="cs-CZ" b="1" dirty="0">
                <a:solidFill>
                  <a:schemeClr val="bg1"/>
                </a:solidFill>
              </a:rPr>
            </a:br>
            <a:r>
              <a:rPr lang="cs-CZ" b="1" dirty="0">
                <a:solidFill>
                  <a:schemeClr val="bg1"/>
                </a:solidFill>
              </a:rPr>
              <a:t>na aktuální otázky ve své oblasti působení, podporované výzkumy trhu. </a:t>
            </a:r>
          </a:p>
        </p:txBody>
      </p:sp>
      <p:sp>
        <p:nvSpPr>
          <p:cNvPr id="8" name="Freeform 10"/>
          <p:cNvSpPr>
            <a:spLocks noChangeAspect="1"/>
          </p:cNvSpPr>
          <p:nvPr/>
        </p:nvSpPr>
        <p:spPr bwMode="auto">
          <a:xfrm flipH="1" flipV="1">
            <a:off x="4139952" y="2787774"/>
            <a:ext cx="457458" cy="717648"/>
          </a:xfrm>
          <a:custGeom>
            <a:avLst/>
            <a:gdLst>
              <a:gd name="connsiteX0" fmla="*/ 9457 w 10000"/>
              <a:gd name="connsiteY0" fmla="*/ 2318 h 15830"/>
              <a:gd name="connsiteX1" fmla="*/ 9457 w 10000"/>
              <a:gd name="connsiteY1" fmla="*/ 2318 h 15830"/>
              <a:gd name="connsiteX2" fmla="*/ 5986 w 10000"/>
              <a:gd name="connsiteY2" fmla="*/ 240 h 15830"/>
              <a:gd name="connsiteX3" fmla="*/ 4995 w 10000"/>
              <a:gd name="connsiteY3" fmla="*/ 0 h 15830"/>
              <a:gd name="connsiteX4" fmla="*/ 4003 w 10000"/>
              <a:gd name="connsiteY4" fmla="*/ 240 h 15830"/>
              <a:gd name="connsiteX5" fmla="*/ 533 w 10000"/>
              <a:gd name="connsiteY5" fmla="*/ 2318 h 15830"/>
              <a:gd name="connsiteX6" fmla="*/ 533 w 10000"/>
              <a:gd name="connsiteY6" fmla="*/ 3490 h 15830"/>
              <a:gd name="connsiteX7" fmla="*/ 2489 w 10000"/>
              <a:gd name="connsiteY7" fmla="*/ 3487 h 15830"/>
              <a:gd name="connsiteX8" fmla="*/ 3460 w 10000"/>
              <a:gd name="connsiteY8" fmla="*/ 2906 h 15830"/>
              <a:gd name="connsiteX9" fmla="*/ 3460 w 10000"/>
              <a:gd name="connsiteY9" fmla="*/ 9081 h 15830"/>
              <a:gd name="connsiteX10" fmla="*/ 5075 w 10000"/>
              <a:gd name="connsiteY10" fmla="*/ 15830 h 15830"/>
              <a:gd name="connsiteX11" fmla="*/ 6530 w 10000"/>
              <a:gd name="connsiteY11" fmla="*/ 9081 h 15830"/>
              <a:gd name="connsiteX12" fmla="*/ 6530 w 10000"/>
              <a:gd name="connsiteY12" fmla="*/ 2906 h 15830"/>
              <a:gd name="connsiteX13" fmla="*/ 7505 w 10000"/>
              <a:gd name="connsiteY13" fmla="*/ 3490 h 15830"/>
              <a:gd name="connsiteX14" fmla="*/ 9462 w 10000"/>
              <a:gd name="connsiteY14" fmla="*/ 3490 h 15830"/>
              <a:gd name="connsiteX15" fmla="*/ 9457 w 10000"/>
              <a:gd name="connsiteY15" fmla="*/ 2318 h 15830"/>
              <a:gd name="connsiteX0" fmla="*/ 9457 w 10000"/>
              <a:gd name="connsiteY0" fmla="*/ 2318 h 18848"/>
              <a:gd name="connsiteX1" fmla="*/ 9457 w 10000"/>
              <a:gd name="connsiteY1" fmla="*/ 2318 h 18848"/>
              <a:gd name="connsiteX2" fmla="*/ 5986 w 10000"/>
              <a:gd name="connsiteY2" fmla="*/ 240 h 18848"/>
              <a:gd name="connsiteX3" fmla="*/ 4995 w 10000"/>
              <a:gd name="connsiteY3" fmla="*/ 0 h 18848"/>
              <a:gd name="connsiteX4" fmla="*/ 4003 w 10000"/>
              <a:gd name="connsiteY4" fmla="*/ 240 h 18848"/>
              <a:gd name="connsiteX5" fmla="*/ 533 w 10000"/>
              <a:gd name="connsiteY5" fmla="*/ 2318 h 18848"/>
              <a:gd name="connsiteX6" fmla="*/ 533 w 10000"/>
              <a:gd name="connsiteY6" fmla="*/ 3490 h 18848"/>
              <a:gd name="connsiteX7" fmla="*/ 2489 w 10000"/>
              <a:gd name="connsiteY7" fmla="*/ 3487 h 18848"/>
              <a:gd name="connsiteX8" fmla="*/ 3460 w 10000"/>
              <a:gd name="connsiteY8" fmla="*/ 2906 h 18848"/>
              <a:gd name="connsiteX9" fmla="*/ 3460 w 10000"/>
              <a:gd name="connsiteY9" fmla="*/ 9081 h 18848"/>
              <a:gd name="connsiteX10" fmla="*/ 5075 w 10000"/>
              <a:gd name="connsiteY10" fmla="*/ 15830 h 18848"/>
              <a:gd name="connsiteX11" fmla="*/ 6450 w 10000"/>
              <a:gd name="connsiteY11" fmla="*/ 18343 h 18848"/>
              <a:gd name="connsiteX12" fmla="*/ 6530 w 10000"/>
              <a:gd name="connsiteY12" fmla="*/ 2906 h 18848"/>
              <a:gd name="connsiteX13" fmla="*/ 7505 w 10000"/>
              <a:gd name="connsiteY13" fmla="*/ 3490 h 18848"/>
              <a:gd name="connsiteX14" fmla="*/ 9462 w 10000"/>
              <a:gd name="connsiteY14" fmla="*/ 3490 h 18848"/>
              <a:gd name="connsiteX15" fmla="*/ 9457 w 10000"/>
              <a:gd name="connsiteY15" fmla="*/ 2318 h 18848"/>
              <a:gd name="connsiteX0" fmla="*/ 9457 w 10000"/>
              <a:gd name="connsiteY0" fmla="*/ 2318 h 21092"/>
              <a:gd name="connsiteX1" fmla="*/ 9457 w 10000"/>
              <a:gd name="connsiteY1" fmla="*/ 2318 h 21092"/>
              <a:gd name="connsiteX2" fmla="*/ 5986 w 10000"/>
              <a:gd name="connsiteY2" fmla="*/ 240 h 21092"/>
              <a:gd name="connsiteX3" fmla="*/ 4995 w 10000"/>
              <a:gd name="connsiteY3" fmla="*/ 0 h 21092"/>
              <a:gd name="connsiteX4" fmla="*/ 4003 w 10000"/>
              <a:gd name="connsiteY4" fmla="*/ 240 h 21092"/>
              <a:gd name="connsiteX5" fmla="*/ 533 w 10000"/>
              <a:gd name="connsiteY5" fmla="*/ 2318 h 21092"/>
              <a:gd name="connsiteX6" fmla="*/ 533 w 10000"/>
              <a:gd name="connsiteY6" fmla="*/ 3490 h 21092"/>
              <a:gd name="connsiteX7" fmla="*/ 2489 w 10000"/>
              <a:gd name="connsiteY7" fmla="*/ 3487 h 21092"/>
              <a:gd name="connsiteX8" fmla="*/ 3460 w 10000"/>
              <a:gd name="connsiteY8" fmla="*/ 2906 h 21092"/>
              <a:gd name="connsiteX9" fmla="*/ 3460 w 10000"/>
              <a:gd name="connsiteY9" fmla="*/ 20587 h 21092"/>
              <a:gd name="connsiteX10" fmla="*/ 5075 w 10000"/>
              <a:gd name="connsiteY10" fmla="*/ 15830 h 21092"/>
              <a:gd name="connsiteX11" fmla="*/ 6450 w 10000"/>
              <a:gd name="connsiteY11" fmla="*/ 18343 h 21092"/>
              <a:gd name="connsiteX12" fmla="*/ 6530 w 10000"/>
              <a:gd name="connsiteY12" fmla="*/ 2906 h 21092"/>
              <a:gd name="connsiteX13" fmla="*/ 7505 w 10000"/>
              <a:gd name="connsiteY13" fmla="*/ 3490 h 21092"/>
              <a:gd name="connsiteX14" fmla="*/ 9462 w 10000"/>
              <a:gd name="connsiteY14" fmla="*/ 3490 h 21092"/>
              <a:gd name="connsiteX15" fmla="*/ 9457 w 10000"/>
              <a:gd name="connsiteY15" fmla="*/ 2318 h 21092"/>
              <a:gd name="connsiteX0" fmla="*/ 9457 w 10000"/>
              <a:gd name="connsiteY0" fmla="*/ 2318 h 21466"/>
              <a:gd name="connsiteX1" fmla="*/ 9457 w 10000"/>
              <a:gd name="connsiteY1" fmla="*/ 2318 h 21466"/>
              <a:gd name="connsiteX2" fmla="*/ 5986 w 10000"/>
              <a:gd name="connsiteY2" fmla="*/ 240 h 21466"/>
              <a:gd name="connsiteX3" fmla="*/ 4995 w 10000"/>
              <a:gd name="connsiteY3" fmla="*/ 0 h 21466"/>
              <a:gd name="connsiteX4" fmla="*/ 4003 w 10000"/>
              <a:gd name="connsiteY4" fmla="*/ 240 h 21466"/>
              <a:gd name="connsiteX5" fmla="*/ 533 w 10000"/>
              <a:gd name="connsiteY5" fmla="*/ 2318 h 21466"/>
              <a:gd name="connsiteX6" fmla="*/ 533 w 10000"/>
              <a:gd name="connsiteY6" fmla="*/ 3490 h 21466"/>
              <a:gd name="connsiteX7" fmla="*/ 2489 w 10000"/>
              <a:gd name="connsiteY7" fmla="*/ 3487 h 21466"/>
              <a:gd name="connsiteX8" fmla="*/ 3460 w 10000"/>
              <a:gd name="connsiteY8" fmla="*/ 2906 h 21466"/>
              <a:gd name="connsiteX9" fmla="*/ 3460 w 10000"/>
              <a:gd name="connsiteY9" fmla="*/ 20587 h 21466"/>
              <a:gd name="connsiteX10" fmla="*/ 5155 w 10000"/>
              <a:gd name="connsiteY10" fmla="*/ 21092 h 21466"/>
              <a:gd name="connsiteX11" fmla="*/ 6450 w 10000"/>
              <a:gd name="connsiteY11" fmla="*/ 18343 h 21466"/>
              <a:gd name="connsiteX12" fmla="*/ 6530 w 10000"/>
              <a:gd name="connsiteY12" fmla="*/ 2906 h 21466"/>
              <a:gd name="connsiteX13" fmla="*/ 7505 w 10000"/>
              <a:gd name="connsiteY13" fmla="*/ 3490 h 21466"/>
              <a:gd name="connsiteX14" fmla="*/ 9462 w 10000"/>
              <a:gd name="connsiteY14" fmla="*/ 3490 h 21466"/>
              <a:gd name="connsiteX15" fmla="*/ 9457 w 10000"/>
              <a:gd name="connsiteY15" fmla="*/ 2318 h 21466"/>
              <a:gd name="connsiteX0" fmla="*/ 9457 w 10000"/>
              <a:gd name="connsiteY0" fmla="*/ 2318 h 21561"/>
              <a:gd name="connsiteX1" fmla="*/ 9457 w 10000"/>
              <a:gd name="connsiteY1" fmla="*/ 2318 h 21561"/>
              <a:gd name="connsiteX2" fmla="*/ 5986 w 10000"/>
              <a:gd name="connsiteY2" fmla="*/ 240 h 21561"/>
              <a:gd name="connsiteX3" fmla="*/ 4995 w 10000"/>
              <a:gd name="connsiteY3" fmla="*/ 0 h 21561"/>
              <a:gd name="connsiteX4" fmla="*/ 4003 w 10000"/>
              <a:gd name="connsiteY4" fmla="*/ 240 h 21561"/>
              <a:gd name="connsiteX5" fmla="*/ 533 w 10000"/>
              <a:gd name="connsiteY5" fmla="*/ 2318 h 21561"/>
              <a:gd name="connsiteX6" fmla="*/ 533 w 10000"/>
              <a:gd name="connsiteY6" fmla="*/ 3490 h 21561"/>
              <a:gd name="connsiteX7" fmla="*/ 2489 w 10000"/>
              <a:gd name="connsiteY7" fmla="*/ 3487 h 21561"/>
              <a:gd name="connsiteX8" fmla="*/ 3460 w 10000"/>
              <a:gd name="connsiteY8" fmla="*/ 2906 h 21561"/>
              <a:gd name="connsiteX9" fmla="*/ 3460 w 10000"/>
              <a:gd name="connsiteY9" fmla="*/ 20587 h 21561"/>
              <a:gd name="connsiteX10" fmla="*/ 5155 w 10000"/>
              <a:gd name="connsiteY10" fmla="*/ 21092 h 21561"/>
              <a:gd name="connsiteX11" fmla="*/ 5891 w 10000"/>
              <a:gd name="connsiteY11" fmla="*/ 17770 h 21561"/>
              <a:gd name="connsiteX12" fmla="*/ 6530 w 10000"/>
              <a:gd name="connsiteY12" fmla="*/ 2906 h 21561"/>
              <a:gd name="connsiteX13" fmla="*/ 7505 w 10000"/>
              <a:gd name="connsiteY13" fmla="*/ 3490 h 21561"/>
              <a:gd name="connsiteX14" fmla="*/ 9462 w 10000"/>
              <a:gd name="connsiteY14" fmla="*/ 3490 h 21561"/>
              <a:gd name="connsiteX15" fmla="*/ 9457 w 10000"/>
              <a:gd name="connsiteY15" fmla="*/ 2318 h 21561"/>
              <a:gd name="connsiteX0" fmla="*/ 9457 w 10679"/>
              <a:gd name="connsiteY0" fmla="*/ 2318 h 21561"/>
              <a:gd name="connsiteX1" fmla="*/ 9457 w 10679"/>
              <a:gd name="connsiteY1" fmla="*/ 2318 h 21561"/>
              <a:gd name="connsiteX2" fmla="*/ 5986 w 10679"/>
              <a:gd name="connsiteY2" fmla="*/ 240 h 21561"/>
              <a:gd name="connsiteX3" fmla="*/ 4995 w 10679"/>
              <a:gd name="connsiteY3" fmla="*/ 0 h 21561"/>
              <a:gd name="connsiteX4" fmla="*/ 4003 w 10679"/>
              <a:gd name="connsiteY4" fmla="*/ 240 h 21561"/>
              <a:gd name="connsiteX5" fmla="*/ 533 w 10679"/>
              <a:gd name="connsiteY5" fmla="*/ 2318 h 21561"/>
              <a:gd name="connsiteX6" fmla="*/ 533 w 10679"/>
              <a:gd name="connsiteY6" fmla="*/ 3490 h 21561"/>
              <a:gd name="connsiteX7" fmla="*/ 2489 w 10679"/>
              <a:gd name="connsiteY7" fmla="*/ 3487 h 21561"/>
              <a:gd name="connsiteX8" fmla="*/ 3460 w 10679"/>
              <a:gd name="connsiteY8" fmla="*/ 2906 h 21561"/>
              <a:gd name="connsiteX9" fmla="*/ 3460 w 10679"/>
              <a:gd name="connsiteY9" fmla="*/ 20587 h 21561"/>
              <a:gd name="connsiteX10" fmla="*/ 5155 w 10679"/>
              <a:gd name="connsiteY10" fmla="*/ 21092 h 21561"/>
              <a:gd name="connsiteX11" fmla="*/ 5891 w 10679"/>
              <a:gd name="connsiteY11" fmla="*/ 17770 h 21561"/>
              <a:gd name="connsiteX12" fmla="*/ 6530 w 10679"/>
              <a:gd name="connsiteY12" fmla="*/ 2906 h 21561"/>
              <a:gd name="connsiteX13" fmla="*/ 7505 w 10679"/>
              <a:gd name="connsiteY13" fmla="*/ 3490 h 21561"/>
              <a:gd name="connsiteX14" fmla="*/ 9462 w 10679"/>
              <a:gd name="connsiteY14" fmla="*/ 3490 h 21561"/>
              <a:gd name="connsiteX15" fmla="*/ 9457 w 10679"/>
              <a:gd name="connsiteY15" fmla="*/ 2318 h 21561"/>
              <a:gd name="connsiteX0" fmla="*/ 9457 w 10000"/>
              <a:gd name="connsiteY0" fmla="*/ 2318 h 24039"/>
              <a:gd name="connsiteX1" fmla="*/ 9457 w 10000"/>
              <a:gd name="connsiteY1" fmla="*/ 2318 h 24039"/>
              <a:gd name="connsiteX2" fmla="*/ 5986 w 10000"/>
              <a:gd name="connsiteY2" fmla="*/ 240 h 24039"/>
              <a:gd name="connsiteX3" fmla="*/ 4995 w 10000"/>
              <a:gd name="connsiteY3" fmla="*/ 0 h 24039"/>
              <a:gd name="connsiteX4" fmla="*/ 4003 w 10000"/>
              <a:gd name="connsiteY4" fmla="*/ 240 h 24039"/>
              <a:gd name="connsiteX5" fmla="*/ 533 w 10000"/>
              <a:gd name="connsiteY5" fmla="*/ 2318 h 24039"/>
              <a:gd name="connsiteX6" fmla="*/ 533 w 10000"/>
              <a:gd name="connsiteY6" fmla="*/ 3490 h 24039"/>
              <a:gd name="connsiteX7" fmla="*/ 2489 w 10000"/>
              <a:gd name="connsiteY7" fmla="*/ 3487 h 24039"/>
              <a:gd name="connsiteX8" fmla="*/ 3460 w 10000"/>
              <a:gd name="connsiteY8" fmla="*/ 2906 h 24039"/>
              <a:gd name="connsiteX9" fmla="*/ 3460 w 10000"/>
              <a:gd name="connsiteY9" fmla="*/ 20587 h 24039"/>
              <a:gd name="connsiteX10" fmla="*/ 5155 w 10000"/>
              <a:gd name="connsiteY10" fmla="*/ 21092 h 24039"/>
              <a:gd name="connsiteX11" fmla="*/ 6530 w 10000"/>
              <a:gd name="connsiteY11" fmla="*/ 2906 h 24039"/>
              <a:gd name="connsiteX12" fmla="*/ 7505 w 10000"/>
              <a:gd name="connsiteY12" fmla="*/ 3490 h 24039"/>
              <a:gd name="connsiteX13" fmla="*/ 9462 w 10000"/>
              <a:gd name="connsiteY13" fmla="*/ 3490 h 24039"/>
              <a:gd name="connsiteX14" fmla="*/ 9457 w 10000"/>
              <a:gd name="connsiteY14" fmla="*/ 2318 h 24039"/>
              <a:gd name="connsiteX0" fmla="*/ 9457 w 10000"/>
              <a:gd name="connsiteY0" fmla="*/ 2318 h 22845"/>
              <a:gd name="connsiteX1" fmla="*/ 9457 w 10000"/>
              <a:gd name="connsiteY1" fmla="*/ 2318 h 22845"/>
              <a:gd name="connsiteX2" fmla="*/ 5986 w 10000"/>
              <a:gd name="connsiteY2" fmla="*/ 240 h 22845"/>
              <a:gd name="connsiteX3" fmla="*/ 4995 w 10000"/>
              <a:gd name="connsiteY3" fmla="*/ 0 h 22845"/>
              <a:gd name="connsiteX4" fmla="*/ 4003 w 10000"/>
              <a:gd name="connsiteY4" fmla="*/ 240 h 22845"/>
              <a:gd name="connsiteX5" fmla="*/ 533 w 10000"/>
              <a:gd name="connsiteY5" fmla="*/ 2318 h 22845"/>
              <a:gd name="connsiteX6" fmla="*/ 533 w 10000"/>
              <a:gd name="connsiteY6" fmla="*/ 3490 h 22845"/>
              <a:gd name="connsiteX7" fmla="*/ 2489 w 10000"/>
              <a:gd name="connsiteY7" fmla="*/ 3487 h 22845"/>
              <a:gd name="connsiteX8" fmla="*/ 3460 w 10000"/>
              <a:gd name="connsiteY8" fmla="*/ 2906 h 22845"/>
              <a:gd name="connsiteX9" fmla="*/ 3460 w 10000"/>
              <a:gd name="connsiteY9" fmla="*/ 20587 h 22845"/>
              <a:gd name="connsiteX10" fmla="*/ 6592 w 10000"/>
              <a:gd name="connsiteY10" fmla="*/ 19898 h 22845"/>
              <a:gd name="connsiteX11" fmla="*/ 6530 w 10000"/>
              <a:gd name="connsiteY11" fmla="*/ 2906 h 22845"/>
              <a:gd name="connsiteX12" fmla="*/ 7505 w 10000"/>
              <a:gd name="connsiteY12" fmla="*/ 3490 h 22845"/>
              <a:gd name="connsiteX13" fmla="*/ 9462 w 10000"/>
              <a:gd name="connsiteY13" fmla="*/ 3490 h 22845"/>
              <a:gd name="connsiteX14" fmla="*/ 9457 w 10000"/>
              <a:gd name="connsiteY14" fmla="*/ 2318 h 22845"/>
              <a:gd name="connsiteX0" fmla="*/ 9457 w 10000"/>
              <a:gd name="connsiteY0" fmla="*/ 2318 h 22845"/>
              <a:gd name="connsiteX1" fmla="*/ 9457 w 10000"/>
              <a:gd name="connsiteY1" fmla="*/ 2318 h 22845"/>
              <a:gd name="connsiteX2" fmla="*/ 5986 w 10000"/>
              <a:gd name="connsiteY2" fmla="*/ 240 h 22845"/>
              <a:gd name="connsiteX3" fmla="*/ 4995 w 10000"/>
              <a:gd name="connsiteY3" fmla="*/ 0 h 22845"/>
              <a:gd name="connsiteX4" fmla="*/ 4003 w 10000"/>
              <a:gd name="connsiteY4" fmla="*/ 240 h 22845"/>
              <a:gd name="connsiteX5" fmla="*/ 533 w 10000"/>
              <a:gd name="connsiteY5" fmla="*/ 2318 h 22845"/>
              <a:gd name="connsiteX6" fmla="*/ 533 w 10000"/>
              <a:gd name="connsiteY6" fmla="*/ 3490 h 22845"/>
              <a:gd name="connsiteX7" fmla="*/ 2489 w 10000"/>
              <a:gd name="connsiteY7" fmla="*/ 3487 h 22845"/>
              <a:gd name="connsiteX8" fmla="*/ 3460 w 10000"/>
              <a:gd name="connsiteY8" fmla="*/ 2906 h 22845"/>
              <a:gd name="connsiteX9" fmla="*/ 3460 w 10000"/>
              <a:gd name="connsiteY9" fmla="*/ 20587 h 22845"/>
              <a:gd name="connsiteX10" fmla="*/ 6592 w 10000"/>
              <a:gd name="connsiteY10" fmla="*/ 19898 h 22845"/>
              <a:gd name="connsiteX11" fmla="*/ 6530 w 10000"/>
              <a:gd name="connsiteY11" fmla="*/ 2906 h 22845"/>
              <a:gd name="connsiteX12" fmla="*/ 7505 w 10000"/>
              <a:gd name="connsiteY12" fmla="*/ 3490 h 22845"/>
              <a:gd name="connsiteX13" fmla="*/ 9462 w 10000"/>
              <a:gd name="connsiteY13" fmla="*/ 3490 h 22845"/>
              <a:gd name="connsiteX14" fmla="*/ 9457 w 10000"/>
              <a:gd name="connsiteY14" fmla="*/ 2318 h 22845"/>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530 w 10000"/>
              <a:gd name="connsiteY11" fmla="*/ 2906 h 22797"/>
              <a:gd name="connsiteX12" fmla="*/ 7505 w 10000"/>
              <a:gd name="connsiteY12" fmla="*/ 3490 h 22797"/>
              <a:gd name="connsiteX13" fmla="*/ 9462 w 10000"/>
              <a:gd name="connsiteY13" fmla="*/ 3490 h 22797"/>
              <a:gd name="connsiteX14" fmla="*/ 9457 w 10000"/>
              <a:gd name="connsiteY14"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496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496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496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054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054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054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054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054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054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054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054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054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579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579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2797"/>
              <a:gd name="connsiteX1" fmla="*/ 9457 w 10000"/>
              <a:gd name="connsiteY1" fmla="*/ 2318 h 22797"/>
              <a:gd name="connsiteX2" fmla="*/ 5986 w 10000"/>
              <a:gd name="connsiteY2" fmla="*/ 240 h 22797"/>
              <a:gd name="connsiteX3" fmla="*/ 4995 w 10000"/>
              <a:gd name="connsiteY3" fmla="*/ 0 h 22797"/>
              <a:gd name="connsiteX4" fmla="*/ 4003 w 10000"/>
              <a:gd name="connsiteY4" fmla="*/ 240 h 22797"/>
              <a:gd name="connsiteX5" fmla="*/ 533 w 10000"/>
              <a:gd name="connsiteY5" fmla="*/ 2318 h 22797"/>
              <a:gd name="connsiteX6" fmla="*/ 533 w 10000"/>
              <a:gd name="connsiteY6" fmla="*/ 3490 h 22797"/>
              <a:gd name="connsiteX7" fmla="*/ 2489 w 10000"/>
              <a:gd name="connsiteY7" fmla="*/ 3487 h 22797"/>
              <a:gd name="connsiteX8" fmla="*/ 3460 w 10000"/>
              <a:gd name="connsiteY8" fmla="*/ 2906 h 22797"/>
              <a:gd name="connsiteX9" fmla="*/ 3460 w 10000"/>
              <a:gd name="connsiteY9" fmla="*/ 20587 h 22797"/>
              <a:gd name="connsiteX10" fmla="*/ 5315 w 10000"/>
              <a:gd name="connsiteY10" fmla="*/ 19850 h 22797"/>
              <a:gd name="connsiteX11" fmla="*/ 6579 w 10000"/>
              <a:gd name="connsiteY11" fmla="*/ 19224 h 22797"/>
              <a:gd name="connsiteX12" fmla="*/ 6530 w 10000"/>
              <a:gd name="connsiteY12" fmla="*/ 2906 h 22797"/>
              <a:gd name="connsiteX13" fmla="*/ 7505 w 10000"/>
              <a:gd name="connsiteY13" fmla="*/ 3490 h 22797"/>
              <a:gd name="connsiteX14" fmla="*/ 9462 w 10000"/>
              <a:gd name="connsiteY14" fmla="*/ 3490 h 22797"/>
              <a:gd name="connsiteX15" fmla="*/ 9457 w 10000"/>
              <a:gd name="connsiteY15" fmla="*/ 2318 h 22797"/>
              <a:gd name="connsiteX0" fmla="*/ 9457 w 10000"/>
              <a:gd name="connsiteY0" fmla="*/ 2318 h 23307"/>
              <a:gd name="connsiteX1" fmla="*/ 9457 w 10000"/>
              <a:gd name="connsiteY1" fmla="*/ 2318 h 23307"/>
              <a:gd name="connsiteX2" fmla="*/ 5986 w 10000"/>
              <a:gd name="connsiteY2" fmla="*/ 240 h 23307"/>
              <a:gd name="connsiteX3" fmla="*/ 4995 w 10000"/>
              <a:gd name="connsiteY3" fmla="*/ 0 h 23307"/>
              <a:gd name="connsiteX4" fmla="*/ 4003 w 10000"/>
              <a:gd name="connsiteY4" fmla="*/ 240 h 23307"/>
              <a:gd name="connsiteX5" fmla="*/ 533 w 10000"/>
              <a:gd name="connsiteY5" fmla="*/ 2318 h 23307"/>
              <a:gd name="connsiteX6" fmla="*/ 533 w 10000"/>
              <a:gd name="connsiteY6" fmla="*/ 3490 h 23307"/>
              <a:gd name="connsiteX7" fmla="*/ 2489 w 10000"/>
              <a:gd name="connsiteY7" fmla="*/ 3487 h 23307"/>
              <a:gd name="connsiteX8" fmla="*/ 3460 w 10000"/>
              <a:gd name="connsiteY8" fmla="*/ 2906 h 23307"/>
              <a:gd name="connsiteX9" fmla="*/ 3460 w 10000"/>
              <a:gd name="connsiteY9" fmla="*/ 20587 h 23307"/>
              <a:gd name="connsiteX10" fmla="*/ 6579 w 10000"/>
              <a:gd name="connsiteY10" fmla="*/ 19224 h 23307"/>
              <a:gd name="connsiteX11" fmla="*/ 6530 w 10000"/>
              <a:gd name="connsiteY11" fmla="*/ 2906 h 23307"/>
              <a:gd name="connsiteX12" fmla="*/ 7505 w 10000"/>
              <a:gd name="connsiteY12" fmla="*/ 3490 h 23307"/>
              <a:gd name="connsiteX13" fmla="*/ 9462 w 10000"/>
              <a:gd name="connsiteY13" fmla="*/ 3490 h 23307"/>
              <a:gd name="connsiteX14" fmla="*/ 9457 w 10000"/>
              <a:gd name="connsiteY14" fmla="*/ 2318 h 23307"/>
              <a:gd name="connsiteX0" fmla="*/ 9457 w 10000"/>
              <a:gd name="connsiteY0" fmla="*/ 2318 h 23307"/>
              <a:gd name="connsiteX1" fmla="*/ 9457 w 10000"/>
              <a:gd name="connsiteY1" fmla="*/ 2318 h 23307"/>
              <a:gd name="connsiteX2" fmla="*/ 5986 w 10000"/>
              <a:gd name="connsiteY2" fmla="*/ 240 h 23307"/>
              <a:gd name="connsiteX3" fmla="*/ 4995 w 10000"/>
              <a:gd name="connsiteY3" fmla="*/ 0 h 23307"/>
              <a:gd name="connsiteX4" fmla="*/ 4003 w 10000"/>
              <a:gd name="connsiteY4" fmla="*/ 240 h 23307"/>
              <a:gd name="connsiteX5" fmla="*/ 533 w 10000"/>
              <a:gd name="connsiteY5" fmla="*/ 2318 h 23307"/>
              <a:gd name="connsiteX6" fmla="*/ 533 w 10000"/>
              <a:gd name="connsiteY6" fmla="*/ 3490 h 23307"/>
              <a:gd name="connsiteX7" fmla="*/ 2489 w 10000"/>
              <a:gd name="connsiteY7" fmla="*/ 3487 h 23307"/>
              <a:gd name="connsiteX8" fmla="*/ 3460 w 10000"/>
              <a:gd name="connsiteY8" fmla="*/ 2906 h 23307"/>
              <a:gd name="connsiteX9" fmla="*/ 3460 w 10000"/>
              <a:gd name="connsiteY9" fmla="*/ 20587 h 23307"/>
              <a:gd name="connsiteX10" fmla="*/ 6579 w 10000"/>
              <a:gd name="connsiteY10" fmla="*/ 19224 h 23307"/>
              <a:gd name="connsiteX11" fmla="*/ 6530 w 10000"/>
              <a:gd name="connsiteY11" fmla="*/ 2906 h 23307"/>
              <a:gd name="connsiteX12" fmla="*/ 7505 w 10000"/>
              <a:gd name="connsiteY12" fmla="*/ 3490 h 23307"/>
              <a:gd name="connsiteX13" fmla="*/ 9462 w 10000"/>
              <a:gd name="connsiteY13" fmla="*/ 3490 h 23307"/>
              <a:gd name="connsiteX14" fmla="*/ 9457 w 10000"/>
              <a:gd name="connsiteY14" fmla="*/ 2318 h 23307"/>
              <a:gd name="connsiteX0" fmla="*/ 9457 w 10000"/>
              <a:gd name="connsiteY0" fmla="*/ 2318 h 23307"/>
              <a:gd name="connsiteX1" fmla="*/ 9457 w 10000"/>
              <a:gd name="connsiteY1" fmla="*/ 2318 h 23307"/>
              <a:gd name="connsiteX2" fmla="*/ 5986 w 10000"/>
              <a:gd name="connsiteY2" fmla="*/ 240 h 23307"/>
              <a:gd name="connsiteX3" fmla="*/ 4995 w 10000"/>
              <a:gd name="connsiteY3" fmla="*/ 0 h 23307"/>
              <a:gd name="connsiteX4" fmla="*/ 4003 w 10000"/>
              <a:gd name="connsiteY4" fmla="*/ 240 h 23307"/>
              <a:gd name="connsiteX5" fmla="*/ 533 w 10000"/>
              <a:gd name="connsiteY5" fmla="*/ 2318 h 23307"/>
              <a:gd name="connsiteX6" fmla="*/ 533 w 10000"/>
              <a:gd name="connsiteY6" fmla="*/ 3490 h 23307"/>
              <a:gd name="connsiteX7" fmla="*/ 2489 w 10000"/>
              <a:gd name="connsiteY7" fmla="*/ 3487 h 23307"/>
              <a:gd name="connsiteX8" fmla="*/ 3460 w 10000"/>
              <a:gd name="connsiteY8" fmla="*/ 2906 h 23307"/>
              <a:gd name="connsiteX9" fmla="*/ 3460 w 10000"/>
              <a:gd name="connsiteY9" fmla="*/ 20587 h 23307"/>
              <a:gd name="connsiteX10" fmla="*/ 6579 w 10000"/>
              <a:gd name="connsiteY10" fmla="*/ 19224 h 23307"/>
              <a:gd name="connsiteX11" fmla="*/ 6530 w 10000"/>
              <a:gd name="connsiteY11" fmla="*/ 2906 h 23307"/>
              <a:gd name="connsiteX12" fmla="*/ 7505 w 10000"/>
              <a:gd name="connsiteY12" fmla="*/ 3490 h 23307"/>
              <a:gd name="connsiteX13" fmla="*/ 9462 w 10000"/>
              <a:gd name="connsiteY13" fmla="*/ 3490 h 23307"/>
              <a:gd name="connsiteX14" fmla="*/ 9457 w 10000"/>
              <a:gd name="connsiteY14" fmla="*/ 2318 h 23307"/>
              <a:gd name="connsiteX0" fmla="*/ 9457 w 10000"/>
              <a:gd name="connsiteY0" fmla="*/ 2318 h 23307"/>
              <a:gd name="connsiteX1" fmla="*/ 9457 w 10000"/>
              <a:gd name="connsiteY1" fmla="*/ 2318 h 23307"/>
              <a:gd name="connsiteX2" fmla="*/ 5986 w 10000"/>
              <a:gd name="connsiteY2" fmla="*/ 240 h 23307"/>
              <a:gd name="connsiteX3" fmla="*/ 4995 w 10000"/>
              <a:gd name="connsiteY3" fmla="*/ 0 h 23307"/>
              <a:gd name="connsiteX4" fmla="*/ 4003 w 10000"/>
              <a:gd name="connsiteY4" fmla="*/ 240 h 23307"/>
              <a:gd name="connsiteX5" fmla="*/ 533 w 10000"/>
              <a:gd name="connsiteY5" fmla="*/ 2318 h 23307"/>
              <a:gd name="connsiteX6" fmla="*/ 533 w 10000"/>
              <a:gd name="connsiteY6" fmla="*/ 3490 h 23307"/>
              <a:gd name="connsiteX7" fmla="*/ 2489 w 10000"/>
              <a:gd name="connsiteY7" fmla="*/ 3487 h 23307"/>
              <a:gd name="connsiteX8" fmla="*/ 3460 w 10000"/>
              <a:gd name="connsiteY8" fmla="*/ 2906 h 23307"/>
              <a:gd name="connsiteX9" fmla="*/ 3460 w 10000"/>
              <a:gd name="connsiteY9" fmla="*/ 20587 h 23307"/>
              <a:gd name="connsiteX10" fmla="*/ 6579 w 10000"/>
              <a:gd name="connsiteY10" fmla="*/ 19224 h 23307"/>
              <a:gd name="connsiteX11" fmla="*/ 6530 w 10000"/>
              <a:gd name="connsiteY11" fmla="*/ 2906 h 23307"/>
              <a:gd name="connsiteX12" fmla="*/ 7505 w 10000"/>
              <a:gd name="connsiteY12" fmla="*/ 3490 h 23307"/>
              <a:gd name="connsiteX13" fmla="*/ 9462 w 10000"/>
              <a:gd name="connsiteY13" fmla="*/ 3490 h 23307"/>
              <a:gd name="connsiteX14" fmla="*/ 9457 w 10000"/>
              <a:gd name="connsiteY14" fmla="*/ 2318 h 23307"/>
              <a:gd name="connsiteX0" fmla="*/ 9457 w 10000"/>
              <a:gd name="connsiteY0" fmla="*/ 2318 h 23307"/>
              <a:gd name="connsiteX1" fmla="*/ 9457 w 10000"/>
              <a:gd name="connsiteY1" fmla="*/ 2318 h 23307"/>
              <a:gd name="connsiteX2" fmla="*/ 5986 w 10000"/>
              <a:gd name="connsiteY2" fmla="*/ 240 h 23307"/>
              <a:gd name="connsiteX3" fmla="*/ 4995 w 10000"/>
              <a:gd name="connsiteY3" fmla="*/ 0 h 23307"/>
              <a:gd name="connsiteX4" fmla="*/ 4003 w 10000"/>
              <a:gd name="connsiteY4" fmla="*/ 240 h 23307"/>
              <a:gd name="connsiteX5" fmla="*/ 533 w 10000"/>
              <a:gd name="connsiteY5" fmla="*/ 2318 h 23307"/>
              <a:gd name="connsiteX6" fmla="*/ 533 w 10000"/>
              <a:gd name="connsiteY6" fmla="*/ 3490 h 23307"/>
              <a:gd name="connsiteX7" fmla="*/ 2489 w 10000"/>
              <a:gd name="connsiteY7" fmla="*/ 3487 h 23307"/>
              <a:gd name="connsiteX8" fmla="*/ 3460 w 10000"/>
              <a:gd name="connsiteY8" fmla="*/ 2906 h 23307"/>
              <a:gd name="connsiteX9" fmla="*/ 3460 w 10000"/>
              <a:gd name="connsiteY9" fmla="*/ 20587 h 23307"/>
              <a:gd name="connsiteX10" fmla="*/ 6579 w 10000"/>
              <a:gd name="connsiteY10" fmla="*/ 19224 h 23307"/>
              <a:gd name="connsiteX11" fmla="*/ 6530 w 10000"/>
              <a:gd name="connsiteY11" fmla="*/ 2906 h 23307"/>
              <a:gd name="connsiteX12" fmla="*/ 7505 w 10000"/>
              <a:gd name="connsiteY12" fmla="*/ 3490 h 23307"/>
              <a:gd name="connsiteX13" fmla="*/ 9462 w 10000"/>
              <a:gd name="connsiteY13" fmla="*/ 3490 h 23307"/>
              <a:gd name="connsiteX14" fmla="*/ 9457 w 10000"/>
              <a:gd name="connsiteY14" fmla="*/ 2318 h 23307"/>
              <a:gd name="connsiteX0" fmla="*/ 9457 w 10000"/>
              <a:gd name="connsiteY0" fmla="*/ 2318 h 23307"/>
              <a:gd name="connsiteX1" fmla="*/ 9457 w 10000"/>
              <a:gd name="connsiteY1" fmla="*/ 2318 h 23307"/>
              <a:gd name="connsiteX2" fmla="*/ 5986 w 10000"/>
              <a:gd name="connsiteY2" fmla="*/ 240 h 23307"/>
              <a:gd name="connsiteX3" fmla="*/ 4995 w 10000"/>
              <a:gd name="connsiteY3" fmla="*/ 0 h 23307"/>
              <a:gd name="connsiteX4" fmla="*/ 4003 w 10000"/>
              <a:gd name="connsiteY4" fmla="*/ 240 h 23307"/>
              <a:gd name="connsiteX5" fmla="*/ 533 w 10000"/>
              <a:gd name="connsiteY5" fmla="*/ 2318 h 23307"/>
              <a:gd name="connsiteX6" fmla="*/ 533 w 10000"/>
              <a:gd name="connsiteY6" fmla="*/ 3490 h 23307"/>
              <a:gd name="connsiteX7" fmla="*/ 2489 w 10000"/>
              <a:gd name="connsiteY7" fmla="*/ 3487 h 23307"/>
              <a:gd name="connsiteX8" fmla="*/ 3460 w 10000"/>
              <a:gd name="connsiteY8" fmla="*/ 2906 h 23307"/>
              <a:gd name="connsiteX9" fmla="*/ 3460 w 10000"/>
              <a:gd name="connsiteY9" fmla="*/ 20587 h 23307"/>
              <a:gd name="connsiteX10" fmla="*/ 6579 w 10000"/>
              <a:gd name="connsiteY10" fmla="*/ 19224 h 23307"/>
              <a:gd name="connsiteX11" fmla="*/ 6530 w 10000"/>
              <a:gd name="connsiteY11" fmla="*/ 2906 h 23307"/>
              <a:gd name="connsiteX12" fmla="*/ 7505 w 10000"/>
              <a:gd name="connsiteY12" fmla="*/ 3490 h 23307"/>
              <a:gd name="connsiteX13" fmla="*/ 9462 w 10000"/>
              <a:gd name="connsiteY13" fmla="*/ 3490 h 23307"/>
              <a:gd name="connsiteX14" fmla="*/ 9457 w 10000"/>
              <a:gd name="connsiteY14" fmla="*/ 2318 h 23307"/>
              <a:gd name="connsiteX0" fmla="*/ 9457 w 10000"/>
              <a:gd name="connsiteY0" fmla="*/ 2318 h 23307"/>
              <a:gd name="connsiteX1" fmla="*/ 9457 w 10000"/>
              <a:gd name="connsiteY1" fmla="*/ 2318 h 23307"/>
              <a:gd name="connsiteX2" fmla="*/ 5986 w 10000"/>
              <a:gd name="connsiteY2" fmla="*/ 240 h 23307"/>
              <a:gd name="connsiteX3" fmla="*/ 4995 w 10000"/>
              <a:gd name="connsiteY3" fmla="*/ 0 h 23307"/>
              <a:gd name="connsiteX4" fmla="*/ 4003 w 10000"/>
              <a:gd name="connsiteY4" fmla="*/ 240 h 23307"/>
              <a:gd name="connsiteX5" fmla="*/ 533 w 10000"/>
              <a:gd name="connsiteY5" fmla="*/ 2318 h 23307"/>
              <a:gd name="connsiteX6" fmla="*/ 533 w 10000"/>
              <a:gd name="connsiteY6" fmla="*/ 3490 h 23307"/>
              <a:gd name="connsiteX7" fmla="*/ 2489 w 10000"/>
              <a:gd name="connsiteY7" fmla="*/ 3487 h 23307"/>
              <a:gd name="connsiteX8" fmla="*/ 3460 w 10000"/>
              <a:gd name="connsiteY8" fmla="*/ 2906 h 23307"/>
              <a:gd name="connsiteX9" fmla="*/ 3460 w 10000"/>
              <a:gd name="connsiteY9" fmla="*/ 20587 h 23307"/>
              <a:gd name="connsiteX10" fmla="*/ 6579 w 10000"/>
              <a:gd name="connsiteY10" fmla="*/ 19224 h 23307"/>
              <a:gd name="connsiteX11" fmla="*/ 6530 w 10000"/>
              <a:gd name="connsiteY11" fmla="*/ 2906 h 23307"/>
              <a:gd name="connsiteX12" fmla="*/ 7505 w 10000"/>
              <a:gd name="connsiteY12" fmla="*/ 3490 h 23307"/>
              <a:gd name="connsiteX13" fmla="*/ 9462 w 10000"/>
              <a:gd name="connsiteY13" fmla="*/ 3490 h 23307"/>
              <a:gd name="connsiteX14" fmla="*/ 9457 w 10000"/>
              <a:gd name="connsiteY14" fmla="*/ 2318 h 23307"/>
              <a:gd name="connsiteX0" fmla="*/ 9457 w 10000"/>
              <a:gd name="connsiteY0" fmla="*/ 2318 h 23307"/>
              <a:gd name="connsiteX1" fmla="*/ 9457 w 10000"/>
              <a:gd name="connsiteY1" fmla="*/ 2318 h 23307"/>
              <a:gd name="connsiteX2" fmla="*/ 5986 w 10000"/>
              <a:gd name="connsiteY2" fmla="*/ 240 h 23307"/>
              <a:gd name="connsiteX3" fmla="*/ 4995 w 10000"/>
              <a:gd name="connsiteY3" fmla="*/ 0 h 23307"/>
              <a:gd name="connsiteX4" fmla="*/ 4003 w 10000"/>
              <a:gd name="connsiteY4" fmla="*/ 240 h 23307"/>
              <a:gd name="connsiteX5" fmla="*/ 533 w 10000"/>
              <a:gd name="connsiteY5" fmla="*/ 2318 h 23307"/>
              <a:gd name="connsiteX6" fmla="*/ 533 w 10000"/>
              <a:gd name="connsiteY6" fmla="*/ 3490 h 23307"/>
              <a:gd name="connsiteX7" fmla="*/ 2489 w 10000"/>
              <a:gd name="connsiteY7" fmla="*/ 3487 h 23307"/>
              <a:gd name="connsiteX8" fmla="*/ 3460 w 10000"/>
              <a:gd name="connsiteY8" fmla="*/ 2906 h 23307"/>
              <a:gd name="connsiteX9" fmla="*/ 3460 w 10000"/>
              <a:gd name="connsiteY9" fmla="*/ 20587 h 23307"/>
              <a:gd name="connsiteX10" fmla="*/ 6579 w 10000"/>
              <a:gd name="connsiteY10" fmla="*/ 19224 h 23307"/>
              <a:gd name="connsiteX11" fmla="*/ 6558 w 10000"/>
              <a:gd name="connsiteY11" fmla="*/ 2873 h 23307"/>
              <a:gd name="connsiteX12" fmla="*/ 7505 w 10000"/>
              <a:gd name="connsiteY12" fmla="*/ 3490 h 23307"/>
              <a:gd name="connsiteX13" fmla="*/ 9462 w 10000"/>
              <a:gd name="connsiteY13" fmla="*/ 3490 h 23307"/>
              <a:gd name="connsiteX14" fmla="*/ 9457 w 10000"/>
              <a:gd name="connsiteY14" fmla="*/ 2318 h 23307"/>
              <a:gd name="connsiteX0" fmla="*/ 9457 w 10000"/>
              <a:gd name="connsiteY0" fmla="*/ 2318 h 23307"/>
              <a:gd name="connsiteX1" fmla="*/ 9457 w 10000"/>
              <a:gd name="connsiteY1" fmla="*/ 2318 h 23307"/>
              <a:gd name="connsiteX2" fmla="*/ 5986 w 10000"/>
              <a:gd name="connsiteY2" fmla="*/ 240 h 23307"/>
              <a:gd name="connsiteX3" fmla="*/ 4995 w 10000"/>
              <a:gd name="connsiteY3" fmla="*/ 0 h 23307"/>
              <a:gd name="connsiteX4" fmla="*/ 4003 w 10000"/>
              <a:gd name="connsiteY4" fmla="*/ 240 h 23307"/>
              <a:gd name="connsiteX5" fmla="*/ 533 w 10000"/>
              <a:gd name="connsiteY5" fmla="*/ 2318 h 23307"/>
              <a:gd name="connsiteX6" fmla="*/ 533 w 10000"/>
              <a:gd name="connsiteY6" fmla="*/ 3490 h 23307"/>
              <a:gd name="connsiteX7" fmla="*/ 2489 w 10000"/>
              <a:gd name="connsiteY7" fmla="*/ 3487 h 23307"/>
              <a:gd name="connsiteX8" fmla="*/ 3460 w 10000"/>
              <a:gd name="connsiteY8" fmla="*/ 2906 h 23307"/>
              <a:gd name="connsiteX9" fmla="*/ 3515 w 10000"/>
              <a:gd name="connsiteY9" fmla="*/ 20587 h 23307"/>
              <a:gd name="connsiteX10" fmla="*/ 6579 w 10000"/>
              <a:gd name="connsiteY10" fmla="*/ 19224 h 23307"/>
              <a:gd name="connsiteX11" fmla="*/ 6558 w 10000"/>
              <a:gd name="connsiteY11" fmla="*/ 2873 h 23307"/>
              <a:gd name="connsiteX12" fmla="*/ 7505 w 10000"/>
              <a:gd name="connsiteY12" fmla="*/ 3490 h 23307"/>
              <a:gd name="connsiteX13" fmla="*/ 9462 w 10000"/>
              <a:gd name="connsiteY13" fmla="*/ 3490 h 23307"/>
              <a:gd name="connsiteX14" fmla="*/ 9457 w 10000"/>
              <a:gd name="connsiteY14" fmla="*/ 2318 h 23307"/>
              <a:gd name="connsiteX0" fmla="*/ 9457 w 10000"/>
              <a:gd name="connsiteY0" fmla="*/ 2318 h 23307"/>
              <a:gd name="connsiteX1" fmla="*/ 9457 w 10000"/>
              <a:gd name="connsiteY1" fmla="*/ 2318 h 23307"/>
              <a:gd name="connsiteX2" fmla="*/ 5986 w 10000"/>
              <a:gd name="connsiteY2" fmla="*/ 240 h 23307"/>
              <a:gd name="connsiteX3" fmla="*/ 4995 w 10000"/>
              <a:gd name="connsiteY3" fmla="*/ 0 h 23307"/>
              <a:gd name="connsiteX4" fmla="*/ 4003 w 10000"/>
              <a:gd name="connsiteY4" fmla="*/ 240 h 23307"/>
              <a:gd name="connsiteX5" fmla="*/ 533 w 10000"/>
              <a:gd name="connsiteY5" fmla="*/ 2318 h 23307"/>
              <a:gd name="connsiteX6" fmla="*/ 533 w 10000"/>
              <a:gd name="connsiteY6" fmla="*/ 3490 h 23307"/>
              <a:gd name="connsiteX7" fmla="*/ 2489 w 10000"/>
              <a:gd name="connsiteY7" fmla="*/ 3487 h 23307"/>
              <a:gd name="connsiteX8" fmla="*/ 3460 w 10000"/>
              <a:gd name="connsiteY8" fmla="*/ 2906 h 23307"/>
              <a:gd name="connsiteX9" fmla="*/ 3414 w 10000"/>
              <a:gd name="connsiteY9" fmla="*/ 4879 h 23307"/>
              <a:gd name="connsiteX10" fmla="*/ 3515 w 10000"/>
              <a:gd name="connsiteY10" fmla="*/ 20587 h 23307"/>
              <a:gd name="connsiteX11" fmla="*/ 6579 w 10000"/>
              <a:gd name="connsiteY11" fmla="*/ 19224 h 23307"/>
              <a:gd name="connsiteX12" fmla="*/ 6558 w 10000"/>
              <a:gd name="connsiteY12" fmla="*/ 2873 h 23307"/>
              <a:gd name="connsiteX13" fmla="*/ 7505 w 10000"/>
              <a:gd name="connsiteY13" fmla="*/ 3490 h 23307"/>
              <a:gd name="connsiteX14" fmla="*/ 9462 w 10000"/>
              <a:gd name="connsiteY14" fmla="*/ 3490 h 23307"/>
              <a:gd name="connsiteX15" fmla="*/ 9457 w 10000"/>
              <a:gd name="connsiteY15" fmla="*/ 2318 h 23307"/>
              <a:gd name="connsiteX0" fmla="*/ 9457 w 10000"/>
              <a:gd name="connsiteY0" fmla="*/ 2318 h 23307"/>
              <a:gd name="connsiteX1" fmla="*/ 9457 w 10000"/>
              <a:gd name="connsiteY1" fmla="*/ 2318 h 23307"/>
              <a:gd name="connsiteX2" fmla="*/ 5986 w 10000"/>
              <a:gd name="connsiteY2" fmla="*/ 240 h 23307"/>
              <a:gd name="connsiteX3" fmla="*/ 4995 w 10000"/>
              <a:gd name="connsiteY3" fmla="*/ 0 h 23307"/>
              <a:gd name="connsiteX4" fmla="*/ 4003 w 10000"/>
              <a:gd name="connsiteY4" fmla="*/ 240 h 23307"/>
              <a:gd name="connsiteX5" fmla="*/ 533 w 10000"/>
              <a:gd name="connsiteY5" fmla="*/ 2318 h 23307"/>
              <a:gd name="connsiteX6" fmla="*/ 533 w 10000"/>
              <a:gd name="connsiteY6" fmla="*/ 3490 h 23307"/>
              <a:gd name="connsiteX7" fmla="*/ 2489 w 10000"/>
              <a:gd name="connsiteY7" fmla="*/ 3487 h 23307"/>
              <a:gd name="connsiteX8" fmla="*/ 3460 w 10000"/>
              <a:gd name="connsiteY8" fmla="*/ 2906 h 23307"/>
              <a:gd name="connsiteX9" fmla="*/ 3414 w 10000"/>
              <a:gd name="connsiteY9" fmla="*/ 4879 h 23307"/>
              <a:gd name="connsiteX10" fmla="*/ 3515 w 10000"/>
              <a:gd name="connsiteY10" fmla="*/ 20587 h 23307"/>
              <a:gd name="connsiteX11" fmla="*/ 6579 w 10000"/>
              <a:gd name="connsiteY11" fmla="*/ 19224 h 23307"/>
              <a:gd name="connsiteX12" fmla="*/ 6526 w 10000"/>
              <a:gd name="connsiteY12" fmla="*/ 4926 h 23307"/>
              <a:gd name="connsiteX13" fmla="*/ 6558 w 10000"/>
              <a:gd name="connsiteY13" fmla="*/ 2873 h 23307"/>
              <a:gd name="connsiteX14" fmla="*/ 7505 w 10000"/>
              <a:gd name="connsiteY14" fmla="*/ 3490 h 23307"/>
              <a:gd name="connsiteX15" fmla="*/ 9462 w 10000"/>
              <a:gd name="connsiteY15" fmla="*/ 3490 h 23307"/>
              <a:gd name="connsiteX16" fmla="*/ 9457 w 10000"/>
              <a:gd name="connsiteY16" fmla="*/ 2318 h 23307"/>
              <a:gd name="connsiteX0" fmla="*/ 9457 w 10000"/>
              <a:gd name="connsiteY0" fmla="*/ 2318 h 19232"/>
              <a:gd name="connsiteX1" fmla="*/ 9457 w 10000"/>
              <a:gd name="connsiteY1" fmla="*/ 2318 h 19232"/>
              <a:gd name="connsiteX2" fmla="*/ 5986 w 10000"/>
              <a:gd name="connsiteY2" fmla="*/ 240 h 19232"/>
              <a:gd name="connsiteX3" fmla="*/ 4995 w 10000"/>
              <a:gd name="connsiteY3" fmla="*/ 0 h 19232"/>
              <a:gd name="connsiteX4" fmla="*/ 4003 w 10000"/>
              <a:gd name="connsiteY4" fmla="*/ 240 h 19232"/>
              <a:gd name="connsiteX5" fmla="*/ 533 w 10000"/>
              <a:gd name="connsiteY5" fmla="*/ 2318 h 19232"/>
              <a:gd name="connsiteX6" fmla="*/ 533 w 10000"/>
              <a:gd name="connsiteY6" fmla="*/ 3490 h 19232"/>
              <a:gd name="connsiteX7" fmla="*/ 2489 w 10000"/>
              <a:gd name="connsiteY7" fmla="*/ 3487 h 19232"/>
              <a:gd name="connsiteX8" fmla="*/ 3460 w 10000"/>
              <a:gd name="connsiteY8" fmla="*/ 2906 h 19232"/>
              <a:gd name="connsiteX9" fmla="*/ 3414 w 10000"/>
              <a:gd name="connsiteY9" fmla="*/ 4879 h 19232"/>
              <a:gd name="connsiteX10" fmla="*/ 6579 w 10000"/>
              <a:gd name="connsiteY10" fmla="*/ 19224 h 19232"/>
              <a:gd name="connsiteX11" fmla="*/ 6526 w 10000"/>
              <a:gd name="connsiteY11" fmla="*/ 4926 h 19232"/>
              <a:gd name="connsiteX12" fmla="*/ 6558 w 10000"/>
              <a:gd name="connsiteY12" fmla="*/ 2873 h 19232"/>
              <a:gd name="connsiteX13" fmla="*/ 7505 w 10000"/>
              <a:gd name="connsiteY13" fmla="*/ 3490 h 19232"/>
              <a:gd name="connsiteX14" fmla="*/ 9462 w 10000"/>
              <a:gd name="connsiteY14" fmla="*/ 3490 h 19232"/>
              <a:gd name="connsiteX15" fmla="*/ 9457 w 10000"/>
              <a:gd name="connsiteY15" fmla="*/ 2318 h 19232"/>
              <a:gd name="connsiteX0" fmla="*/ 9457 w 10000"/>
              <a:gd name="connsiteY0" fmla="*/ 2318 h 5260"/>
              <a:gd name="connsiteX1" fmla="*/ 9457 w 10000"/>
              <a:gd name="connsiteY1" fmla="*/ 2318 h 5260"/>
              <a:gd name="connsiteX2" fmla="*/ 5986 w 10000"/>
              <a:gd name="connsiteY2" fmla="*/ 240 h 5260"/>
              <a:gd name="connsiteX3" fmla="*/ 4995 w 10000"/>
              <a:gd name="connsiteY3" fmla="*/ 0 h 5260"/>
              <a:gd name="connsiteX4" fmla="*/ 4003 w 10000"/>
              <a:gd name="connsiteY4" fmla="*/ 240 h 5260"/>
              <a:gd name="connsiteX5" fmla="*/ 533 w 10000"/>
              <a:gd name="connsiteY5" fmla="*/ 2318 h 5260"/>
              <a:gd name="connsiteX6" fmla="*/ 533 w 10000"/>
              <a:gd name="connsiteY6" fmla="*/ 3490 h 5260"/>
              <a:gd name="connsiteX7" fmla="*/ 2489 w 10000"/>
              <a:gd name="connsiteY7" fmla="*/ 3487 h 5260"/>
              <a:gd name="connsiteX8" fmla="*/ 3460 w 10000"/>
              <a:gd name="connsiteY8" fmla="*/ 2906 h 5260"/>
              <a:gd name="connsiteX9" fmla="*/ 3414 w 10000"/>
              <a:gd name="connsiteY9" fmla="*/ 4879 h 5260"/>
              <a:gd name="connsiteX10" fmla="*/ 6526 w 10000"/>
              <a:gd name="connsiteY10" fmla="*/ 4926 h 5260"/>
              <a:gd name="connsiteX11" fmla="*/ 6558 w 10000"/>
              <a:gd name="connsiteY11" fmla="*/ 2873 h 5260"/>
              <a:gd name="connsiteX12" fmla="*/ 7505 w 10000"/>
              <a:gd name="connsiteY12" fmla="*/ 3490 h 5260"/>
              <a:gd name="connsiteX13" fmla="*/ 9462 w 10000"/>
              <a:gd name="connsiteY13" fmla="*/ 3490 h 5260"/>
              <a:gd name="connsiteX14" fmla="*/ 9457 w 10000"/>
              <a:gd name="connsiteY14" fmla="*/ 2318 h 5260"/>
              <a:gd name="connsiteX0" fmla="*/ 9457 w 10000"/>
              <a:gd name="connsiteY0" fmla="*/ 4407 h 10000"/>
              <a:gd name="connsiteX1" fmla="*/ 9457 w 10000"/>
              <a:gd name="connsiteY1" fmla="*/ 4407 h 10000"/>
              <a:gd name="connsiteX2" fmla="*/ 5986 w 10000"/>
              <a:gd name="connsiteY2" fmla="*/ 456 h 10000"/>
              <a:gd name="connsiteX3" fmla="*/ 4995 w 10000"/>
              <a:gd name="connsiteY3" fmla="*/ 0 h 10000"/>
              <a:gd name="connsiteX4" fmla="*/ 4003 w 10000"/>
              <a:gd name="connsiteY4" fmla="*/ 456 h 10000"/>
              <a:gd name="connsiteX5" fmla="*/ 533 w 10000"/>
              <a:gd name="connsiteY5" fmla="*/ 4407 h 10000"/>
              <a:gd name="connsiteX6" fmla="*/ 533 w 10000"/>
              <a:gd name="connsiteY6" fmla="*/ 6635 h 10000"/>
              <a:gd name="connsiteX7" fmla="*/ 2489 w 10000"/>
              <a:gd name="connsiteY7" fmla="*/ 6629 h 10000"/>
              <a:gd name="connsiteX8" fmla="*/ 3460 w 10000"/>
              <a:gd name="connsiteY8" fmla="*/ 5525 h 10000"/>
              <a:gd name="connsiteX9" fmla="*/ 3414 w 10000"/>
              <a:gd name="connsiteY9" fmla="*/ 9276 h 10000"/>
              <a:gd name="connsiteX10" fmla="*/ 6526 w 10000"/>
              <a:gd name="connsiteY10" fmla="*/ 9365 h 10000"/>
              <a:gd name="connsiteX11" fmla="*/ 6558 w 10000"/>
              <a:gd name="connsiteY11" fmla="*/ 5462 h 10000"/>
              <a:gd name="connsiteX12" fmla="*/ 7505 w 10000"/>
              <a:gd name="connsiteY12" fmla="*/ 6635 h 10000"/>
              <a:gd name="connsiteX13" fmla="*/ 9462 w 10000"/>
              <a:gd name="connsiteY13" fmla="*/ 6635 h 10000"/>
              <a:gd name="connsiteX14" fmla="*/ 9457 w 10000"/>
              <a:gd name="connsiteY14" fmla="*/ 4407 h 10000"/>
              <a:gd name="connsiteX0" fmla="*/ 9457 w 10000"/>
              <a:gd name="connsiteY0" fmla="*/ 4407 h 10000"/>
              <a:gd name="connsiteX1" fmla="*/ 9457 w 10000"/>
              <a:gd name="connsiteY1" fmla="*/ 4407 h 10000"/>
              <a:gd name="connsiteX2" fmla="*/ 5986 w 10000"/>
              <a:gd name="connsiteY2" fmla="*/ 456 h 10000"/>
              <a:gd name="connsiteX3" fmla="*/ 4995 w 10000"/>
              <a:gd name="connsiteY3" fmla="*/ 0 h 10000"/>
              <a:gd name="connsiteX4" fmla="*/ 4003 w 10000"/>
              <a:gd name="connsiteY4" fmla="*/ 456 h 10000"/>
              <a:gd name="connsiteX5" fmla="*/ 533 w 10000"/>
              <a:gd name="connsiteY5" fmla="*/ 4407 h 10000"/>
              <a:gd name="connsiteX6" fmla="*/ 533 w 10000"/>
              <a:gd name="connsiteY6" fmla="*/ 6635 h 10000"/>
              <a:gd name="connsiteX7" fmla="*/ 2489 w 10000"/>
              <a:gd name="connsiteY7" fmla="*/ 6629 h 10000"/>
              <a:gd name="connsiteX8" fmla="*/ 3460 w 10000"/>
              <a:gd name="connsiteY8" fmla="*/ 5525 h 10000"/>
              <a:gd name="connsiteX9" fmla="*/ 3414 w 10000"/>
              <a:gd name="connsiteY9" fmla="*/ 9276 h 10000"/>
              <a:gd name="connsiteX10" fmla="*/ 6526 w 10000"/>
              <a:gd name="connsiteY10" fmla="*/ 9365 h 10000"/>
              <a:gd name="connsiteX11" fmla="*/ 6558 w 10000"/>
              <a:gd name="connsiteY11" fmla="*/ 5462 h 10000"/>
              <a:gd name="connsiteX12" fmla="*/ 7505 w 10000"/>
              <a:gd name="connsiteY12" fmla="*/ 6635 h 10000"/>
              <a:gd name="connsiteX13" fmla="*/ 9462 w 10000"/>
              <a:gd name="connsiteY13" fmla="*/ 6635 h 10000"/>
              <a:gd name="connsiteX14" fmla="*/ 9457 w 10000"/>
              <a:gd name="connsiteY14" fmla="*/ 4407 h 10000"/>
              <a:gd name="connsiteX0" fmla="*/ 9457 w 10000"/>
              <a:gd name="connsiteY0" fmla="*/ 4407 h 10000"/>
              <a:gd name="connsiteX1" fmla="*/ 9457 w 10000"/>
              <a:gd name="connsiteY1" fmla="*/ 4407 h 10000"/>
              <a:gd name="connsiteX2" fmla="*/ 5986 w 10000"/>
              <a:gd name="connsiteY2" fmla="*/ 456 h 10000"/>
              <a:gd name="connsiteX3" fmla="*/ 4995 w 10000"/>
              <a:gd name="connsiteY3" fmla="*/ 0 h 10000"/>
              <a:gd name="connsiteX4" fmla="*/ 4003 w 10000"/>
              <a:gd name="connsiteY4" fmla="*/ 456 h 10000"/>
              <a:gd name="connsiteX5" fmla="*/ 533 w 10000"/>
              <a:gd name="connsiteY5" fmla="*/ 4407 h 10000"/>
              <a:gd name="connsiteX6" fmla="*/ 533 w 10000"/>
              <a:gd name="connsiteY6" fmla="*/ 6635 h 10000"/>
              <a:gd name="connsiteX7" fmla="*/ 2489 w 10000"/>
              <a:gd name="connsiteY7" fmla="*/ 6629 h 10000"/>
              <a:gd name="connsiteX8" fmla="*/ 3460 w 10000"/>
              <a:gd name="connsiteY8" fmla="*/ 5525 h 10000"/>
              <a:gd name="connsiteX9" fmla="*/ 3414 w 10000"/>
              <a:gd name="connsiteY9" fmla="*/ 9276 h 10000"/>
              <a:gd name="connsiteX10" fmla="*/ 6526 w 10000"/>
              <a:gd name="connsiteY10" fmla="*/ 9365 h 10000"/>
              <a:gd name="connsiteX11" fmla="*/ 6558 w 10000"/>
              <a:gd name="connsiteY11" fmla="*/ 5462 h 10000"/>
              <a:gd name="connsiteX12" fmla="*/ 7505 w 10000"/>
              <a:gd name="connsiteY12" fmla="*/ 6635 h 10000"/>
              <a:gd name="connsiteX13" fmla="*/ 9462 w 10000"/>
              <a:gd name="connsiteY13" fmla="*/ 6635 h 10000"/>
              <a:gd name="connsiteX14" fmla="*/ 9457 w 10000"/>
              <a:gd name="connsiteY14" fmla="*/ 4407 h 10000"/>
              <a:gd name="connsiteX0" fmla="*/ 9457 w 10000"/>
              <a:gd name="connsiteY0" fmla="*/ 4407 h 10000"/>
              <a:gd name="connsiteX1" fmla="*/ 9457 w 10000"/>
              <a:gd name="connsiteY1" fmla="*/ 4407 h 10000"/>
              <a:gd name="connsiteX2" fmla="*/ 5986 w 10000"/>
              <a:gd name="connsiteY2" fmla="*/ 456 h 10000"/>
              <a:gd name="connsiteX3" fmla="*/ 4995 w 10000"/>
              <a:gd name="connsiteY3" fmla="*/ 0 h 10000"/>
              <a:gd name="connsiteX4" fmla="*/ 4003 w 10000"/>
              <a:gd name="connsiteY4" fmla="*/ 456 h 10000"/>
              <a:gd name="connsiteX5" fmla="*/ 533 w 10000"/>
              <a:gd name="connsiteY5" fmla="*/ 4407 h 10000"/>
              <a:gd name="connsiteX6" fmla="*/ 533 w 10000"/>
              <a:gd name="connsiteY6" fmla="*/ 6635 h 10000"/>
              <a:gd name="connsiteX7" fmla="*/ 2489 w 10000"/>
              <a:gd name="connsiteY7" fmla="*/ 6629 h 10000"/>
              <a:gd name="connsiteX8" fmla="*/ 3460 w 10000"/>
              <a:gd name="connsiteY8" fmla="*/ 5525 h 10000"/>
              <a:gd name="connsiteX9" fmla="*/ 3414 w 10000"/>
              <a:gd name="connsiteY9" fmla="*/ 9276 h 10000"/>
              <a:gd name="connsiteX10" fmla="*/ 6526 w 10000"/>
              <a:gd name="connsiteY10" fmla="*/ 9365 h 10000"/>
              <a:gd name="connsiteX11" fmla="*/ 6558 w 10000"/>
              <a:gd name="connsiteY11" fmla="*/ 5462 h 10000"/>
              <a:gd name="connsiteX12" fmla="*/ 7505 w 10000"/>
              <a:gd name="connsiteY12" fmla="*/ 6635 h 10000"/>
              <a:gd name="connsiteX13" fmla="*/ 9462 w 10000"/>
              <a:gd name="connsiteY13" fmla="*/ 6635 h 10000"/>
              <a:gd name="connsiteX14" fmla="*/ 9457 w 10000"/>
              <a:gd name="connsiteY14" fmla="*/ 4407 h 10000"/>
              <a:gd name="connsiteX0" fmla="*/ 9457 w 10000"/>
              <a:gd name="connsiteY0" fmla="*/ 4407 h 10000"/>
              <a:gd name="connsiteX1" fmla="*/ 9457 w 10000"/>
              <a:gd name="connsiteY1" fmla="*/ 4407 h 10000"/>
              <a:gd name="connsiteX2" fmla="*/ 5986 w 10000"/>
              <a:gd name="connsiteY2" fmla="*/ 456 h 10000"/>
              <a:gd name="connsiteX3" fmla="*/ 4995 w 10000"/>
              <a:gd name="connsiteY3" fmla="*/ 0 h 10000"/>
              <a:gd name="connsiteX4" fmla="*/ 4003 w 10000"/>
              <a:gd name="connsiteY4" fmla="*/ 456 h 10000"/>
              <a:gd name="connsiteX5" fmla="*/ 533 w 10000"/>
              <a:gd name="connsiteY5" fmla="*/ 4407 h 10000"/>
              <a:gd name="connsiteX6" fmla="*/ 533 w 10000"/>
              <a:gd name="connsiteY6" fmla="*/ 6635 h 10000"/>
              <a:gd name="connsiteX7" fmla="*/ 2489 w 10000"/>
              <a:gd name="connsiteY7" fmla="*/ 6629 h 10000"/>
              <a:gd name="connsiteX8" fmla="*/ 3460 w 10000"/>
              <a:gd name="connsiteY8" fmla="*/ 5525 h 10000"/>
              <a:gd name="connsiteX9" fmla="*/ 3414 w 10000"/>
              <a:gd name="connsiteY9" fmla="*/ 9276 h 10000"/>
              <a:gd name="connsiteX10" fmla="*/ 6526 w 10000"/>
              <a:gd name="connsiteY10" fmla="*/ 9365 h 10000"/>
              <a:gd name="connsiteX11" fmla="*/ 6558 w 10000"/>
              <a:gd name="connsiteY11" fmla="*/ 5462 h 10000"/>
              <a:gd name="connsiteX12" fmla="*/ 7505 w 10000"/>
              <a:gd name="connsiteY12" fmla="*/ 6635 h 10000"/>
              <a:gd name="connsiteX13" fmla="*/ 9462 w 10000"/>
              <a:gd name="connsiteY13" fmla="*/ 6635 h 10000"/>
              <a:gd name="connsiteX14" fmla="*/ 9457 w 10000"/>
              <a:gd name="connsiteY14" fmla="*/ 4407 h 10000"/>
              <a:gd name="connsiteX0" fmla="*/ 9457 w 10000"/>
              <a:gd name="connsiteY0" fmla="*/ 4407 h 10000"/>
              <a:gd name="connsiteX1" fmla="*/ 9457 w 10000"/>
              <a:gd name="connsiteY1" fmla="*/ 4407 h 10000"/>
              <a:gd name="connsiteX2" fmla="*/ 5986 w 10000"/>
              <a:gd name="connsiteY2" fmla="*/ 456 h 10000"/>
              <a:gd name="connsiteX3" fmla="*/ 4995 w 10000"/>
              <a:gd name="connsiteY3" fmla="*/ 0 h 10000"/>
              <a:gd name="connsiteX4" fmla="*/ 4003 w 10000"/>
              <a:gd name="connsiteY4" fmla="*/ 456 h 10000"/>
              <a:gd name="connsiteX5" fmla="*/ 533 w 10000"/>
              <a:gd name="connsiteY5" fmla="*/ 4407 h 10000"/>
              <a:gd name="connsiteX6" fmla="*/ 533 w 10000"/>
              <a:gd name="connsiteY6" fmla="*/ 6635 h 10000"/>
              <a:gd name="connsiteX7" fmla="*/ 2489 w 10000"/>
              <a:gd name="connsiteY7" fmla="*/ 6629 h 10000"/>
              <a:gd name="connsiteX8" fmla="*/ 3460 w 10000"/>
              <a:gd name="connsiteY8" fmla="*/ 5525 h 10000"/>
              <a:gd name="connsiteX9" fmla="*/ 3414 w 10000"/>
              <a:gd name="connsiteY9" fmla="*/ 9276 h 10000"/>
              <a:gd name="connsiteX10" fmla="*/ 6526 w 10000"/>
              <a:gd name="connsiteY10" fmla="*/ 9365 h 10000"/>
              <a:gd name="connsiteX11" fmla="*/ 6558 w 10000"/>
              <a:gd name="connsiteY11" fmla="*/ 5462 h 10000"/>
              <a:gd name="connsiteX12" fmla="*/ 7505 w 10000"/>
              <a:gd name="connsiteY12" fmla="*/ 6635 h 10000"/>
              <a:gd name="connsiteX13" fmla="*/ 9462 w 10000"/>
              <a:gd name="connsiteY13" fmla="*/ 6635 h 10000"/>
              <a:gd name="connsiteX14" fmla="*/ 9457 w 10000"/>
              <a:gd name="connsiteY14" fmla="*/ 4407 h 10000"/>
              <a:gd name="connsiteX0" fmla="*/ 9457 w 10000"/>
              <a:gd name="connsiteY0" fmla="*/ 4407 h 10000"/>
              <a:gd name="connsiteX1" fmla="*/ 9457 w 10000"/>
              <a:gd name="connsiteY1" fmla="*/ 4407 h 10000"/>
              <a:gd name="connsiteX2" fmla="*/ 5986 w 10000"/>
              <a:gd name="connsiteY2" fmla="*/ 456 h 10000"/>
              <a:gd name="connsiteX3" fmla="*/ 4995 w 10000"/>
              <a:gd name="connsiteY3" fmla="*/ 0 h 10000"/>
              <a:gd name="connsiteX4" fmla="*/ 4003 w 10000"/>
              <a:gd name="connsiteY4" fmla="*/ 456 h 10000"/>
              <a:gd name="connsiteX5" fmla="*/ 533 w 10000"/>
              <a:gd name="connsiteY5" fmla="*/ 4407 h 10000"/>
              <a:gd name="connsiteX6" fmla="*/ 533 w 10000"/>
              <a:gd name="connsiteY6" fmla="*/ 6635 h 10000"/>
              <a:gd name="connsiteX7" fmla="*/ 2489 w 10000"/>
              <a:gd name="connsiteY7" fmla="*/ 6629 h 10000"/>
              <a:gd name="connsiteX8" fmla="*/ 3460 w 10000"/>
              <a:gd name="connsiteY8" fmla="*/ 5525 h 10000"/>
              <a:gd name="connsiteX9" fmla="*/ 3414 w 10000"/>
              <a:gd name="connsiteY9" fmla="*/ 9276 h 10000"/>
              <a:gd name="connsiteX10" fmla="*/ 6526 w 10000"/>
              <a:gd name="connsiteY10" fmla="*/ 9365 h 10000"/>
              <a:gd name="connsiteX11" fmla="*/ 6558 w 10000"/>
              <a:gd name="connsiteY11" fmla="*/ 5462 h 10000"/>
              <a:gd name="connsiteX12" fmla="*/ 7505 w 10000"/>
              <a:gd name="connsiteY12" fmla="*/ 6635 h 10000"/>
              <a:gd name="connsiteX13" fmla="*/ 9462 w 10000"/>
              <a:gd name="connsiteY13" fmla="*/ 6635 h 10000"/>
              <a:gd name="connsiteX14" fmla="*/ 9457 w 10000"/>
              <a:gd name="connsiteY14" fmla="*/ 4407 h 10000"/>
              <a:gd name="connsiteX0" fmla="*/ 9457 w 10000"/>
              <a:gd name="connsiteY0" fmla="*/ 4407 h 9365"/>
              <a:gd name="connsiteX1" fmla="*/ 9457 w 10000"/>
              <a:gd name="connsiteY1" fmla="*/ 4407 h 9365"/>
              <a:gd name="connsiteX2" fmla="*/ 5986 w 10000"/>
              <a:gd name="connsiteY2" fmla="*/ 456 h 9365"/>
              <a:gd name="connsiteX3" fmla="*/ 4995 w 10000"/>
              <a:gd name="connsiteY3" fmla="*/ 0 h 9365"/>
              <a:gd name="connsiteX4" fmla="*/ 4003 w 10000"/>
              <a:gd name="connsiteY4" fmla="*/ 456 h 9365"/>
              <a:gd name="connsiteX5" fmla="*/ 533 w 10000"/>
              <a:gd name="connsiteY5" fmla="*/ 4407 h 9365"/>
              <a:gd name="connsiteX6" fmla="*/ 533 w 10000"/>
              <a:gd name="connsiteY6" fmla="*/ 6635 h 9365"/>
              <a:gd name="connsiteX7" fmla="*/ 2489 w 10000"/>
              <a:gd name="connsiteY7" fmla="*/ 6629 h 9365"/>
              <a:gd name="connsiteX8" fmla="*/ 3460 w 10000"/>
              <a:gd name="connsiteY8" fmla="*/ 5525 h 9365"/>
              <a:gd name="connsiteX9" fmla="*/ 3414 w 10000"/>
              <a:gd name="connsiteY9" fmla="*/ 9276 h 9365"/>
              <a:gd name="connsiteX10" fmla="*/ 6526 w 10000"/>
              <a:gd name="connsiteY10" fmla="*/ 9365 h 9365"/>
              <a:gd name="connsiteX11" fmla="*/ 6558 w 10000"/>
              <a:gd name="connsiteY11" fmla="*/ 5462 h 9365"/>
              <a:gd name="connsiteX12" fmla="*/ 7505 w 10000"/>
              <a:gd name="connsiteY12" fmla="*/ 6635 h 9365"/>
              <a:gd name="connsiteX13" fmla="*/ 9462 w 10000"/>
              <a:gd name="connsiteY13" fmla="*/ 6635 h 9365"/>
              <a:gd name="connsiteX14" fmla="*/ 9457 w 10000"/>
              <a:gd name="connsiteY14" fmla="*/ 4407 h 9365"/>
              <a:gd name="connsiteX0" fmla="*/ 9457 w 10000"/>
              <a:gd name="connsiteY0" fmla="*/ 4706 h 10000"/>
              <a:gd name="connsiteX1" fmla="*/ 9457 w 10000"/>
              <a:gd name="connsiteY1" fmla="*/ 4706 h 10000"/>
              <a:gd name="connsiteX2" fmla="*/ 5986 w 10000"/>
              <a:gd name="connsiteY2" fmla="*/ 487 h 10000"/>
              <a:gd name="connsiteX3" fmla="*/ 4995 w 10000"/>
              <a:gd name="connsiteY3" fmla="*/ 0 h 10000"/>
              <a:gd name="connsiteX4" fmla="*/ 4003 w 10000"/>
              <a:gd name="connsiteY4" fmla="*/ 487 h 10000"/>
              <a:gd name="connsiteX5" fmla="*/ 533 w 10000"/>
              <a:gd name="connsiteY5" fmla="*/ 4706 h 10000"/>
              <a:gd name="connsiteX6" fmla="*/ 533 w 10000"/>
              <a:gd name="connsiteY6" fmla="*/ 7085 h 10000"/>
              <a:gd name="connsiteX7" fmla="*/ 2489 w 10000"/>
              <a:gd name="connsiteY7" fmla="*/ 7078 h 10000"/>
              <a:gd name="connsiteX8" fmla="*/ 3460 w 10000"/>
              <a:gd name="connsiteY8" fmla="*/ 5900 h 10000"/>
              <a:gd name="connsiteX9" fmla="*/ 3414 w 10000"/>
              <a:gd name="connsiteY9" fmla="*/ 9905 h 10000"/>
              <a:gd name="connsiteX10" fmla="*/ 6526 w 10000"/>
              <a:gd name="connsiteY10" fmla="*/ 10000 h 10000"/>
              <a:gd name="connsiteX11" fmla="*/ 6558 w 10000"/>
              <a:gd name="connsiteY11" fmla="*/ 5832 h 10000"/>
              <a:gd name="connsiteX12" fmla="*/ 7505 w 10000"/>
              <a:gd name="connsiteY12" fmla="*/ 7085 h 10000"/>
              <a:gd name="connsiteX13" fmla="*/ 9462 w 10000"/>
              <a:gd name="connsiteY13" fmla="*/ 7085 h 10000"/>
              <a:gd name="connsiteX14" fmla="*/ 9457 w 10000"/>
              <a:gd name="connsiteY14" fmla="*/ 4706 h 10000"/>
              <a:gd name="connsiteX0" fmla="*/ 9457 w 10000"/>
              <a:gd name="connsiteY0" fmla="*/ 4706 h 10000"/>
              <a:gd name="connsiteX1" fmla="*/ 9457 w 10000"/>
              <a:gd name="connsiteY1" fmla="*/ 4706 h 10000"/>
              <a:gd name="connsiteX2" fmla="*/ 5986 w 10000"/>
              <a:gd name="connsiteY2" fmla="*/ 487 h 10000"/>
              <a:gd name="connsiteX3" fmla="*/ 4995 w 10000"/>
              <a:gd name="connsiteY3" fmla="*/ 0 h 10000"/>
              <a:gd name="connsiteX4" fmla="*/ 4003 w 10000"/>
              <a:gd name="connsiteY4" fmla="*/ 487 h 10000"/>
              <a:gd name="connsiteX5" fmla="*/ 533 w 10000"/>
              <a:gd name="connsiteY5" fmla="*/ 4706 h 10000"/>
              <a:gd name="connsiteX6" fmla="*/ 533 w 10000"/>
              <a:gd name="connsiteY6" fmla="*/ 7085 h 10000"/>
              <a:gd name="connsiteX7" fmla="*/ 2489 w 10000"/>
              <a:gd name="connsiteY7" fmla="*/ 7078 h 10000"/>
              <a:gd name="connsiteX8" fmla="*/ 3460 w 10000"/>
              <a:gd name="connsiteY8" fmla="*/ 5900 h 10000"/>
              <a:gd name="connsiteX9" fmla="*/ 3414 w 10000"/>
              <a:gd name="connsiteY9" fmla="*/ 9905 h 10000"/>
              <a:gd name="connsiteX10" fmla="*/ 6526 w 10000"/>
              <a:gd name="connsiteY10" fmla="*/ 10000 h 10000"/>
              <a:gd name="connsiteX11" fmla="*/ 6558 w 10000"/>
              <a:gd name="connsiteY11" fmla="*/ 5832 h 10000"/>
              <a:gd name="connsiteX12" fmla="*/ 7505 w 10000"/>
              <a:gd name="connsiteY12" fmla="*/ 7085 h 10000"/>
              <a:gd name="connsiteX13" fmla="*/ 9462 w 10000"/>
              <a:gd name="connsiteY13" fmla="*/ 7085 h 10000"/>
              <a:gd name="connsiteX14" fmla="*/ 9457 w 10000"/>
              <a:gd name="connsiteY14" fmla="*/ 4706 h 10000"/>
              <a:gd name="connsiteX0" fmla="*/ 9457 w 10000"/>
              <a:gd name="connsiteY0" fmla="*/ 4706 h 10000"/>
              <a:gd name="connsiteX1" fmla="*/ 9457 w 10000"/>
              <a:gd name="connsiteY1" fmla="*/ 4706 h 10000"/>
              <a:gd name="connsiteX2" fmla="*/ 5986 w 10000"/>
              <a:gd name="connsiteY2" fmla="*/ 487 h 10000"/>
              <a:gd name="connsiteX3" fmla="*/ 4995 w 10000"/>
              <a:gd name="connsiteY3" fmla="*/ 0 h 10000"/>
              <a:gd name="connsiteX4" fmla="*/ 4003 w 10000"/>
              <a:gd name="connsiteY4" fmla="*/ 487 h 10000"/>
              <a:gd name="connsiteX5" fmla="*/ 533 w 10000"/>
              <a:gd name="connsiteY5" fmla="*/ 4706 h 10000"/>
              <a:gd name="connsiteX6" fmla="*/ 533 w 10000"/>
              <a:gd name="connsiteY6" fmla="*/ 7085 h 10000"/>
              <a:gd name="connsiteX7" fmla="*/ 2489 w 10000"/>
              <a:gd name="connsiteY7" fmla="*/ 7078 h 10000"/>
              <a:gd name="connsiteX8" fmla="*/ 3460 w 10000"/>
              <a:gd name="connsiteY8" fmla="*/ 5900 h 10000"/>
              <a:gd name="connsiteX9" fmla="*/ 3414 w 10000"/>
              <a:gd name="connsiteY9" fmla="*/ 9905 h 10000"/>
              <a:gd name="connsiteX10" fmla="*/ 6526 w 10000"/>
              <a:gd name="connsiteY10" fmla="*/ 10000 h 10000"/>
              <a:gd name="connsiteX11" fmla="*/ 6558 w 10000"/>
              <a:gd name="connsiteY11" fmla="*/ 5832 h 10000"/>
              <a:gd name="connsiteX12" fmla="*/ 7505 w 10000"/>
              <a:gd name="connsiteY12" fmla="*/ 7085 h 10000"/>
              <a:gd name="connsiteX13" fmla="*/ 9462 w 10000"/>
              <a:gd name="connsiteY13" fmla="*/ 7085 h 10000"/>
              <a:gd name="connsiteX14" fmla="*/ 9457 w 10000"/>
              <a:gd name="connsiteY14" fmla="*/ 4706 h 10000"/>
              <a:gd name="connsiteX0" fmla="*/ 9457 w 10000"/>
              <a:gd name="connsiteY0" fmla="*/ 4706 h 10000"/>
              <a:gd name="connsiteX1" fmla="*/ 9457 w 10000"/>
              <a:gd name="connsiteY1" fmla="*/ 4706 h 10000"/>
              <a:gd name="connsiteX2" fmla="*/ 5986 w 10000"/>
              <a:gd name="connsiteY2" fmla="*/ 487 h 10000"/>
              <a:gd name="connsiteX3" fmla="*/ 4995 w 10000"/>
              <a:gd name="connsiteY3" fmla="*/ 0 h 10000"/>
              <a:gd name="connsiteX4" fmla="*/ 4003 w 10000"/>
              <a:gd name="connsiteY4" fmla="*/ 487 h 10000"/>
              <a:gd name="connsiteX5" fmla="*/ 533 w 10000"/>
              <a:gd name="connsiteY5" fmla="*/ 4706 h 10000"/>
              <a:gd name="connsiteX6" fmla="*/ 533 w 10000"/>
              <a:gd name="connsiteY6" fmla="*/ 7085 h 10000"/>
              <a:gd name="connsiteX7" fmla="*/ 2489 w 10000"/>
              <a:gd name="connsiteY7" fmla="*/ 7078 h 10000"/>
              <a:gd name="connsiteX8" fmla="*/ 3460 w 10000"/>
              <a:gd name="connsiteY8" fmla="*/ 5900 h 10000"/>
              <a:gd name="connsiteX9" fmla="*/ 3414 w 10000"/>
              <a:gd name="connsiteY9" fmla="*/ 9905 h 10000"/>
              <a:gd name="connsiteX10" fmla="*/ 6526 w 10000"/>
              <a:gd name="connsiteY10" fmla="*/ 10000 h 10000"/>
              <a:gd name="connsiteX11" fmla="*/ 6558 w 10000"/>
              <a:gd name="connsiteY11" fmla="*/ 5832 h 10000"/>
              <a:gd name="connsiteX12" fmla="*/ 7505 w 10000"/>
              <a:gd name="connsiteY12" fmla="*/ 7085 h 10000"/>
              <a:gd name="connsiteX13" fmla="*/ 9462 w 10000"/>
              <a:gd name="connsiteY13" fmla="*/ 7085 h 10000"/>
              <a:gd name="connsiteX14" fmla="*/ 9457 w 10000"/>
              <a:gd name="connsiteY14" fmla="*/ 4706 h 10000"/>
              <a:gd name="connsiteX0" fmla="*/ 9457 w 10000"/>
              <a:gd name="connsiteY0" fmla="*/ 4706 h 9908"/>
              <a:gd name="connsiteX1" fmla="*/ 9457 w 10000"/>
              <a:gd name="connsiteY1" fmla="*/ 4706 h 9908"/>
              <a:gd name="connsiteX2" fmla="*/ 5986 w 10000"/>
              <a:gd name="connsiteY2" fmla="*/ 487 h 9908"/>
              <a:gd name="connsiteX3" fmla="*/ 4995 w 10000"/>
              <a:gd name="connsiteY3" fmla="*/ 0 h 9908"/>
              <a:gd name="connsiteX4" fmla="*/ 4003 w 10000"/>
              <a:gd name="connsiteY4" fmla="*/ 487 h 9908"/>
              <a:gd name="connsiteX5" fmla="*/ 533 w 10000"/>
              <a:gd name="connsiteY5" fmla="*/ 4706 h 9908"/>
              <a:gd name="connsiteX6" fmla="*/ 533 w 10000"/>
              <a:gd name="connsiteY6" fmla="*/ 7085 h 9908"/>
              <a:gd name="connsiteX7" fmla="*/ 2489 w 10000"/>
              <a:gd name="connsiteY7" fmla="*/ 7078 h 9908"/>
              <a:gd name="connsiteX8" fmla="*/ 3460 w 10000"/>
              <a:gd name="connsiteY8" fmla="*/ 5900 h 9908"/>
              <a:gd name="connsiteX9" fmla="*/ 3414 w 10000"/>
              <a:gd name="connsiteY9" fmla="*/ 9905 h 9908"/>
              <a:gd name="connsiteX10" fmla="*/ 5766 w 10000"/>
              <a:gd name="connsiteY10" fmla="*/ 9253 h 9908"/>
              <a:gd name="connsiteX11" fmla="*/ 6558 w 10000"/>
              <a:gd name="connsiteY11" fmla="*/ 5832 h 9908"/>
              <a:gd name="connsiteX12" fmla="*/ 7505 w 10000"/>
              <a:gd name="connsiteY12" fmla="*/ 7085 h 9908"/>
              <a:gd name="connsiteX13" fmla="*/ 9462 w 10000"/>
              <a:gd name="connsiteY13" fmla="*/ 7085 h 9908"/>
              <a:gd name="connsiteX14" fmla="*/ 9457 w 10000"/>
              <a:gd name="connsiteY14" fmla="*/ 4706 h 9908"/>
              <a:gd name="connsiteX0" fmla="*/ 9457 w 10000"/>
              <a:gd name="connsiteY0" fmla="*/ 4750 h 10000"/>
              <a:gd name="connsiteX1" fmla="*/ 9457 w 10000"/>
              <a:gd name="connsiteY1" fmla="*/ 4750 h 10000"/>
              <a:gd name="connsiteX2" fmla="*/ 5986 w 10000"/>
              <a:gd name="connsiteY2" fmla="*/ 492 h 10000"/>
              <a:gd name="connsiteX3" fmla="*/ 4995 w 10000"/>
              <a:gd name="connsiteY3" fmla="*/ 0 h 10000"/>
              <a:gd name="connsiteX4" fmla="*/ 4003 w 10000"/>
              <a:gd name="connsiteY4" fmla="*/ 492 h 10000"/>
              <a:gd name="connsiteX5" fmla="*/ 533 w 10000"/>
              <a:gd name="connsiteY5" fmla="*/ 4750 h 10000"/>
              <a:gd name="connsiteX6" fmla="*/ 533 w 10000"/>
              <a:gd name="connsiteY6" fmla="*/ 7151 h 10000"/>
              <a:gd name="connsiteX7" fmla="*/ 2489 w 10000"/>
              <a:gd name="connsiteY7" fmla="*/ 7144 h 10000"/>
              <a:gd name="connsiteX8" fmla="*/ 3460 w 10000"/>
              <a:gd name="connsiteY8" fmla="*/ 5955 h 10000"/>
              <a:gd name="connsiteX9" fmla="*/ 3414 w 10000"/>
              <a:gd name="connsiteY9" fmla="*/ 9997 h 10000"/>
              <a:gd name="connsiteX10" fmla="*/ 6502 w 10000"/>
              <a:gd name="connsiteY10" fmla="*/ 10000 h 10000"/>
              <a:gd name="connsiteX11" fmla="*/ 6558 w 10000"/>
              <a:gd name="connsiteY11" fmla="*/ 5886 h 10000"/>
              <a:gd name="connsiteX12" fmla="*/ 7505 w 10000"/>
              <a:gd name="connsiteY12" fmla="*/ 7151 h 10000"/>
              <a:gd name="connsiteX13" fmla="*/ 9462 w 10000"/>
              <a:gd name="connsiteY13" fmla="*/ 7151 h 10000"/>
              <a:gd name="connsiteX14" fmla="*/ 9457 w 10000"/>
              <a:gd name="connsiteY14" fmla="*/ 4750 h 10000"/>
              <a:gd name="connsiteX0" fmla="*/ 9457 w 10000"/>
              <a:gd name="connsiteY0" fmla="*/ 4750 h 10057"/>
              <a:gd name="connsiteX1" fmla="*/ 9457 w 10000"/>
              <a:gd name="connsiteY1" fmla="*/ 4750 h 10057"/>
              <a:gd name="connsiteX2" fmla="*/ 5986 w 10000"/>
              <a:gd name="connsiteY2" fmla="*/ 492 h 10057"/>
              <a:gd name="connsiteX3" fmla="*/ 4995 w 10000"/>
              <a:gd name="connsiteY3" fmla="*/ 0 h 10057"/>
              <a:gd name="connsiteX4" fmla="*/ 4003 w 10000"/>
              <a:gd name="connsiteY4" fmla="*/ 492 h 10057"/>
              <a:gd name="connsiteX5" fmla="*/ 533 w 10000"/>
              <a:gd name="connsiteY5" fmla="*/ 4750 h 10057"/>
              <a:gd name="connsiteX6" fmla="*/ 533 w 10000"/>
              <a:gd name="connsiteY6" fmla="*/ 7151 h 10057"/>
              <a:gd name="connsiteX7" fmla="*/ 2489 w 10000"/>
              <a:gd name="connsiteY7" fmla="*/ 7144 h 10057"/>
              <a:gd name="connsiteX8" fmla="*/ 3460 w 10000"/>
              <a:gd name="connsiteY8" fmla="*/ 5955 h 10057"/>
              <a:gd name="connsiteX9" fmla="*/ 3414 w 10000"/>
              <a:gd name="connsiteY9" fmla="*/ 9997 h 10057"/>
              <a:gd name="connsiteX10" fmla="*/ 6502 w 10000"/>
              <a:gd name="connsiteY10" fmla="*/ 10000 h 10057"/>
              <a:gd name="connsiteX11" fmla="*/ 6558 w 10000"/>
              <a:gd name="connsiteY11" fmla="*/ 5886 h 10057"/>
              <a:gd name="connsiteX12" fmla="*/ 7505 w 10000"/>
              <a:gd name="connsiteY12" fmla="*/ 7151 h 10057"/>
              <a:gd name="connsiteX13" fmla="*/ 9462 w 10000"/>
              <a:gd name="connsiteY13" fmla="*/ 7151 h 10057"/>
              <a:gd name="connsiteX14" fmla="*/ 9457 w 10000"/>
              <a:gd name="connsiteY14" fmla="*/ 4750 h 10057"/>
              <a:gd name="connsiteX0" fmla="*/ 9457 w 10000"/>
              <a:gd name="connsiteY0" fmla="*/ 4750 h 10000"/>
              <a:gd name="connsiteX1" fmla="*/ 9457 w 10000"/>
              <a:gd name="connsiteY1" fmla="*/ 4750 h 10000"/>
              <a:gd name="connsiteX2" fmla="*/ 5986 w 10000"/>
              <a:gd name="connsiteY2" fmla="*/ 492 h 10000"/>
              <a:gd name="connsiteX3" fmla="*/ 4995 w 10000"/>
              <a:gd name="connsiteY3" fmla="*/ 0 h 10000"/>
              <a:gd name="connsiteX4" fmla="*/ 4003 w 10000"/>
              <a:gd name="connsiteY4" fmla="*/ 492 h 10000"/>
              <a:gd name="connsiteX5" fmla="*/ 533 w 10000"/>
              <a:gd name="connsiteY5" fmla="*/ 4750 h 10000"/>
              <a:gd name="connsiteX6" fmla="*/ 533 w 10000"/>
              <a:gd name="connsiteY6" fmla="*/ 7151 h 10000"/>
              <a:gd name="connsiteX7" fmla="*/ 2489 w 10000"/>
              <a:gd name="connsiteY7" fmla="*/ 7144 h 10000"/>
              <a:gd name="connsiteX8" fmla="*/ 3460 w 10000"/>
              <a:gd name="connsiteY8" fmla="*/ 5955 h 10000"/>
              <a:gd name="connsiteX9" fmla="*/ 3414 w 10000"/>
              <a:gd name="connsiteY9" fmla="*/ 9997 h 10000"/>
              <a:gd name="connsiteX10" fmla="*/ 6502 w 10000"/>
              <a:gd name="connsiteY10" fmla="*/ 10000 h 10000"/>
              <a:gd name="connsiteX11" fmla="*/ 6558 w 10000"/>
              <a:gd name="connsiteY11" fmla="*/ 5886 h 10000"/>
              <a:gd name="connsiteX12" fmla="*/ 7505 w 10000"/>
              <a:gd name="connsiteY12" fmla="*/ 7151 h 10000"/>
              <a:gd name="connsiteX13" fmla="*/ 9462 w 10000"/>
              <a:gd name="connsiteY13" fmla="*/ 7151 h 10000"/>
              <a:gd name="connsiteX14" fmla="*/ 9457 w 10000"/>
              <a:gd name="connsiteY14" fmla="*/ 4750 h 10000"/>
              <a:gd name="connsiteX0" fmla="*/ 9457 w 10000"/>
              <a:gd name="connsiteY0" fmla="*/ 4750 h 10000"/>
              <a:gd name="connsiteX1" fmla="*/ 9457 w 10000"/>
              <a:gd name="connsiteY1" fmla="*/ 4750 h 10000"/>
              <a:gd name="connsiteX2" fmla="*/ 5986 w 10000"/>
              <a:gd name="connsiteY2" fmla="*/ 492 h 10000"/>
              <a:gd name="connsiteX3" fmla="*/ 4995 w 10000"/>
              <a:gd name="connsiteY3" fmla="*/ 0 h 10000"/>
              <a:gd name="connsiteX4" fmla="*/ 4003 w 10000"/>
              <a:gd name="connsiteY4" fmla="*/ 492 h 10000"/>
              <a:gd name="connsiteX5" fmla="*/ 533 w 10000"/>
              <a:gd name="connsiteY5" fmla="*/ 4750 h 10000"/>
              <a:gd name="connsiteX6" fmla="*/ 533 w 10000"/>
              <a:gd name="connsiteY6" fmla="*/ 7151 h 10000"/>
              <a:gd name="connsiteX7" fmla="*/ 2489 w 10000"/>
              <a:gd name="connsiteY7" fmla="*/ 7144 h 10000"/>
              <a:gd name="connsiteX8" fmla="*/ 3460 w 10000"/>
              <a:gd name="connsiteY8" fmla="*/ 5955 h 10000"/>
              <a:gd name="connsiteX9" fmla="*/ 3514 w 10000"/>
              <a:gd name="connsiteY9" fmla="*/ 10000 h 10000"/>
              <a:gd name="connsiteX10" fmla="*/ 6502 w 10000"/>
              <a:gd name="connsiteY10" fmla="*/ 10000 h 10000"/>
              <a:gd name="connsiteX11" fmla="*/ 6558 w 10000"/>
              <a:gd name="connsiteY11" fmla="*/ 5886 h 10000"/>
              <a:gd name="connsiteX12" fmla="*/ 7505 w 10000"/>
              <a:gd name="connsiteY12" fmla="*/ 7151 h 10000"/>
              <a:gd name="connsiteX13" fmla="*/ 9462 w 10000"/>
              <a:gd name="connsiteY13" fmla="*/ 7151 h 10000"/>
              <a:gd name="connsiteX14" fmla="*/ 9457 w 10000"/>
              <a:gd name="connsiteY14" fmla="*/ 4750 h 10000"/>
              <a:gd name="connsiteX0" fmla="*/ 9457 w 10000"/>
              <a:gd name="connsiteY0" fmla="*/ 4750 h 10000"/>
              <a:gd name="connsiteX1" fmla="*/ 9457 w 10000"/>
              <a:gd name="connsiteY1" fmla="*/ 4750 h 10000"/>
              <a:gd name="connsiteX2" fmla="*/ 5986 w 10000"/>
              <a:gd name="connsiteY2" fmla="*/ 492 h 10000"/>
              <a:gd name="connsiteX3" fmla="*/ 4995 w 10000"/>
              <a:gd name="connsiteY3" fmla="*/ 0 h 10000"/>
              <a:gd name="connsiteX4" fmla="*/ 4003 w 10000"/>
              <a:gd name="connsiteY4" fmla="*/ 492 h 10000"/>
              <a:gd name="connsiteX5" fmla="*/ 533 w 10000"/>
              <a:gd name="connsiteY5" fmla="*/ 4750 h 10000"/>
              <a:gd name="connsiteX6" fmla="*/ 533 w 10000"/>
              <a:gd name="connsiteY6" fmla="*/ 7151 h 10000"/>
              <a:gd name="connsiteX7" fmla="*/ 2489 w 10000"/>
              <a:gd name="connsiteY7" fmla="*/ 7144 h 10000"/>
              <a:gd name="connsiteX8" fmla="*/ 3460 w 10000"/>
              <a:gd name="connsiteY8" fmla="*/ 5955 h 10000"/>
              <a:gd name="connsiteX9" fmla="*/ 3189 w 10000"/>
              <a:gd name="connsiteY9" fmla="*/ 10000 h 10000"/>
              <a:gd name="connsiteX10" fmla="*/ 6502 w 10000"/>
              <a:gd name="connsiteY10" fmla="*/ 10000 h 10000"/>
              <a:gd name="connsiteX11" fmla="*/ 6558 w 10000"/>
              <a:gd name="connsiteY11" fmla="*/ 5886 h 10000"/>
              <a:gd name="connsiteX12" fmla="*/ 7505 w 10000"/>
              <a:gd name="connsiteY12" fmla="*/ 7151 h 10000"/>
              <a:gd name="connsiteX13" fmla="*/ 9462 w 10000"/>
              <a:gd name="connsiteY13" fmla="*/ 7151 h 10000"/>
              <a:gd name="connsiteX14" fmla="*/ 9457 w 10000"/>
              <a:gd name="connsiteY14" fmla="*/ 4750 h 10000"/>
              <a:gd name="connsiteX0" fmla="*/ 9457 w 10000"/>
              <a:gd name="connsiteY0" fmla="*/ 4750 h 10000"/>
              <a:gd name="connsiteX1" fmla="*/ 9457 w 10000"/>
              <a:gd name="connsiteY1" fmla="*/ 4750 h 10000"/>
              <a:gd name="connsiteX2" fmla="*/ 5986 w 10000"/>
              <a:gd name="connsiteY2" fmla="*/ 492 h 10000"/>
              <a:gd name="connsiteX3" fmla="*/ 4995 w 10000"/>
              <a:gd name="connsiteY3" fmla="*/ 0 h 10000"/>
              <a:gd name="connsiteX4" fmla="*/ 4003 w 10000"/>
              <a:gd name="connsiteY4" fmla="*/ 492 h 10000"/>
              <a:gd name="connsiteX5" fmla="*/ 533 w 10000"/>
              <a:gd name="connsiteY5" fmla="*/ 4750 h 10000"/>
              <a:gd name="connsiteX6" fmla="*/ 533 w 10000"/>
              <a:gd name="connsiteY6" fmla="*/ 7151 h 10000"/>
              <a:gd name="connsiteX7" fmla="*/ 2489 w 10000"/>
              <a:gd name="connsiteY7" fmla="*/ 7144 h 10000"/>
              <a:gd name="connsiteX8" fmla="*/ 3460 w 10000"/>
              <a:gd name="connsiteY8" fmla="*/ 5955 h 10000"/>
              <a:gd name="connsiteX9" fmla="*/ 3434 w 10000"/>
              <a:gd name="connsiteY9" fmla="*/ 9940 h 10000"/>
              <a:gd name="connsiteX10" fmla="*/ 6502 w 10000"/>
              <a:gd name="connsiteY10" fmla="*/ 10000 h 10000"/>
              <a:gd name="connsiteX11" fmla="*/ 6558 w 10000"/>
              <a:gd name="connsiteY11" fmla="*/ 5886 h 10000"/>
              <a:gd name="connsiteX12" fmla="*/ 7505 w 10000"/>
              <a:gd name="connsiteY12" fmla="*/ 7151 h 10000"/>
              <a:gd name="connsiteX13" fmla="*/ 9462 w 10000"/>
              <a:gd name="connsiteY13" fmla="*/ 7151 h 10000"/>
              <a:gd name="connsiteX14" fmla="*/ 9457 w 10000"/>
              <a:gd name="connsiteY14" fmla="*/ 4750 h 10000"/>
              <a:gd name="connsiteX0" fmla="*/ 9457 w 10000"/>
              <a:gd name="connsiteY0" fmla="*/ 4750 h 10000"/>
              <a:gd name="connsiteX1" fmla="*/ 9457 w 10000"/>
              <a:gd name="connsiteY1" fmla="*/ 4750 h 10000"/>
              <a:gd name="connsiteX2" fmla="*/ 5986 w 10000"/>
              <a:gd name="connsiteY2" fmla="*/ 492 h 10000"/>
              <a:gd name="connsiteX3" fmla="*/ 4995 w 10000"/>
              <a:gd name="connsiteY3" fmla="*/ 0 h 10000"/>
              <a:gd name="connsiteX4" fmla="*/ 4003 w 10000"/>
              <a:gd name="connsiteY4" fmla="*/ 492 h 10000"/>
              <a:gd name="connsiteX5" fmla="*/ 533 w 10000"/>
              <a:gd name="connsiteY5" fmla="*/ 4750 h 10000"/>
              <a:gd name="connsiteX6" fmla="*/ 533 w 10000"/>
              <a:gd name="connsiteY6" fmla="*/ 7151 h 10000"/>
              <a:gd name="connsiteX7" fmla="*/ 2489 w 10000"/>
              <a:gd name="connsiteY7" fmla="*/ 7144 h 10000"/>
              <a:gd name="connsiteX8" fmla="*/ 3460 w 10000"/>
              <a:gd name="connsiteY8" fmla="*/ 5955 h 10000"/>
              <a:gd name="connsiteX9" fmla="*/ 3434 w 10000"/>
              <a:gd name="connsiteY9" fmla="*/ 9970 h 10000"/>
              <a:gd name="connsiteX10" fmla="*/ 6502 w 10000"/>
              <a:gd name="connsiteY10" fmla="*/ 10000 h 10000"/>
              <a:gd name="connsiteX11" fmla="*/ 6558 w 10000"/>
              <a:gd name="connsiteY11" fmla="*/ 5886 h 10000"/>
              <a:gd name="connsiteX12" fmla="*/ 7505 w 10000"/>
              <a:gd name="connsiteY12" fmla="*/ 7151 h 10000"/>
              <a:gd name="connsiteX13" fmla="*/ 9462 w 10000"/>
              <a:gd name="connsiteY13" fmla="*/ 7151 h 10000"/>
              <a:gd name="connsiteX14" fmla="*/ 9457 w 10000"/>
              <a:gd name="connsiteY14" fmla="*/ 475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9457" y="4750"/>
                </a:moveTo>
                <a:lnTo>
                  <a:pt x="9457" y="4750"/>
                </a:lnTo>
                <a:lnTo>
                  <a:pt x="5986" y="492"/>
                </a:lnTo>
                <a:cubicBezTo>
                  <a:pt x="5717" y="155"/>
                  <a:pt x="5353" y="0"/>
                  <a:pt x="4995" y="0"/>
                </a:cubicBezTo>
                <a:cubicBezTo>
                  <a:pt x="4636" y="0"/>
                  <a:pt x="4277" y="155"/>
                  <a:pt x="4003" y="492"/>
                </a:cubicBezTo>
                <a:lnTo>
                  <a:pt x="533" y="4750"/>
                </a:lnTo>
                <a:cubicBezTo>
                  <a:pt x="0" y="5411"/>
                  <a:pt x="0" y="6491"/>
                  <a:pt x="533" y="7151"/>
                </a:cubicBezTo>
                <a:cubicBezTo>
                  <a:pt x="1071" y="7810"/>
                  <a:pt x="1951" y="7810"/>
                  <a:pt x="2489" y="7144"/>
                </a:cubicBezTo>
                <a:lnTo>
                  <a:pt x="3460" y="5955"/>
                </a:lnTo>
                <a:cubicBezTo>
                  <a:pt x="3467" y="6790"/>
                  <a:pt x="3414" y="9280"/>
                  <a:pt x="3434" y="9970"/>
                </a:cubicBezTo>
                <a:lnTo>
                  <a:pt x="6502" y="10000"/>
                </a:lnTo>
                <a:cubicBezTo>
                  <a:pt x="6523" y="9257"/>
                  <a:pt x="6518" y="6376"/>
                  <a:pt x="6558" y="5886"/>
                </a:cubicBezTo>
                <a:lnTo>
                  <a:pt x="7505" y="7151"/>
                </a:lnTo>
                <a:cubicBezTo>
                  <a:pt x="8043" y="7810"/>
                  <a:pt x="8924" y="7810"/>
                  <a:pt x="9462" y="7151"/>
                </a:cubicBezTo>
                <a:cubicBezTo>
                  <a:pt x="10000" y="6491"/>
                  <a:pt x="9995" y="5411"/>
                  <a:pt x="9457" y="4750"/>
                </a:cubicBezTo>
                <a:close/>
              </a:path>
            </a:pathLst>
          </a:custGeom>
          <a:solidFill>
            <a:schemeClr val="bg1"/>
          </a:solidFill>
          <a:ln w="0">
            <a:noFill/>
            <a:prstDash val="solid"/>
            <a:round/>
            <a:headEnd/>
            <a:tailEnd/>
          </a:ln>
        </p:spPr>
        <p:txBody>
          <a:bodyPr/>
          <a:lstStyle/>
          <a:p>
            <a:endParaRPr lang="en-US" dirty="0">
              <a:solidFill>
                <a:srgbClr val="FBB040"/>
              </a:solidFill>
            </a:endParaRPr>
          </a:p>
        </p:txBody>
      </p:sp>
      <p:sp>
        <p:nvSpPr>
          <p:cNvPr id="10" name="Obdélník 9"/>
          <p:cNvSpPr/>
          <p:nvPr/>
        </p:nvSpPr>
        <p:spPr>
          <a:xfrm>
            <a:off x="323510" y="3806644"/>
            <a:ext cx="8280938" cy="646331"/>
          </a:xfrm>
          <a:prstGeom prst="rect">
            <a:avLst/>
          </a:prstGeom>
        </p:spPr>
        <p:txBody>
          <a:bodyPr wrap="square">
            <a:spAutoFit/>
          </a:bodyPr>
          <a:lstStyle/>
          <a:p>
            <a:pPr algn="ctr"/>
            <a:r>
              <a:rPr lang="cs-CZ" b="1" dirty="0">
                <a:solidFill>
                  <a:schemeClr val="bg1"/>
                </a:solidFill>
              </a:rPr>
              <a:t>Hlavním cílem výzkumu bylo </a:t>
            </a:r>
            <a:r>
              <a:rPr lang="cs-CZ" b="1" dirty="0">
                <a:solidFill>
                  <a:srgbClr val="FBB040"/>
                </a:solidFill>
              </a:rPr>
              <a:t>zmapovat problémy malých provozovatelů, bariéry jejich růstu spojené s personálem, zákony nebo konkurencí. </a:t>
            </a:r>
          </a:p>
        </p:txBody>
      </p:sp>
      <p:grpSp>
        <p:nvGrpSpPr>
          <p:cNvPr id="15" name="Skupina 14">
            <a:extLst>
              <a:ext uri="{FF2B5EF4-FFF2-40B4-BE49-F238E27FC236}">
                <a16:creationId xmlns:a16="http://schemas.microsoft.com/office/drawing/2014/main" id="{D8C9D781-B327-44B1-B8CD-E78ED6CAEEF6}"/>
              </a:ext>
            </a:extLst>
          </p:cNvPr>
          <p:cNvGrpSpPr/>
          <p:nvPr/>
        </p:nvGrpSpPr>
        <p:grpSpPr>
          <a:xfrm>
            <a:off x="8028381" y="-8392"/>
            <a:ext cx="1107884" cy="549170"/>
            <a:chOff x="7992336" y="-1018"/>
            <a:chExt cx="1044160" cy="549170"/>
          </a:xfrm>
        </p:grpSpPr>
        <p:sp>
          <p:nvSpPr>
            <p:cNvPr id="16" name="Obdélník 15">
              <a:extLst>
                <a:ext uri="{FF2B5EF4-FFF2-40B4-BE49-F238E27FC236}">
                  <a16:creationId xmlns:a16="http://schemas.microsoft.com/office/drawing/2014/main" id="{952CFCE8-9455-49C9-B017-EDA21139BB45}"/>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17" name="Picture 2" descr="http://www.aspectio.cz/Files/logoAMSP.jpg">
              <a:extLst>
                <a:ext uri="{FF2B5EF4-FFF2-40B4-BE49-F238E27FC236}">
                  <a16:creationId xmlns:a16="http://schemas.microsoft.com/office/drawing/2014/main" id="{8E361068-E293-4A45-8FF2-34C2C2C95031}"/>
                </a:ext>
              </a:extLst>
            </p:cNvPr>
            <p:cNvPicPr>
              <a:picLocks noChangeAspect="1" noChangeArrowheads="1"/>
            </p:cNvPicPr>
            <p:nvPr/>
          </p:nvPicPr>
          <p:blipFill>
            <a:blip r:embed="rId2" cstate="print"/>
            <a:srcRect/>
            <a:stretch>
              <a:fillRect/>
            </a:stretch>
          </p:blipFill>
          <p:spPr bwMode="auto">
            <a:xfrm>
              <a:off x="8532440" y="51470"/>
              <a:ext cx="440856" cy="469722"/>
            </a:xfrm>
            <a:prstGeom prst="rect">
              <a:avLst/>
            </a:prstGeom>
            <a:noFill/>
          </p:spPr>
        </p:pic>
      </p:grpSp>
    </p:spTree>
    <p:extLst>
      <p:ext uri="{BB962C8B-B14F-4D97-AF65-F5344CB8AC3E}">
        <p14:creationId xmlns:p14="http://schemas.microsoft.com/office/powerpoint/2010/main" val="1369094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3" name="Zástupný symbol pro číslo snímku 2"/>
          <p:cNvSpPr>
            <a:spLocks noGrp="1"/>
          </p:cNvSpPr>
          <p:nvPr>
            <p:ph type="sldNum" sz="quarter" idx="4"/>
          </p:nvPr>
        </p:nvSpPr>
        <p:spPr>
          <a:xfrm>
            <a:off x="35538" y="4909248"/>
            <a:ext cx="2133600" cy="273844"/>
          </a:xfrm>
        </p:spPr>
        <p:txBody>
          <a:bodyPr/>
          <a:lstStyle/>
          <a:p>
            <a:fld id="{2A2DB900-4F27-419C-B2D8-AAC4EB8D73BD}" type="slidenum">
              <a:rPr lang="cs-CZ" sz="1100" smtClean="0"/>
              <a:pPr/>
              <a:t>3</a:t>
            </a:fld>
            <a:endParaRPr lang="cs-CZ" sz="1100" dirty="0"/>
          </a:p>
        </p:txBody>
      </p:sp>
      <p:sp>
        <p:nvSpPr>
          <p:cNvPr id="9" name="Nadpis 4"/>
          <p:cNvSpPr txBox="1">
            <a:spLocks/>
          </p:cNvSpPr>
          <p:nvPr/>
        </p:nvSpPr>
        <p:spPr>
          <a:xfrm>
            <a:off x="356074" y="6356"/>
            <a:ext cx="8680422" cy="469722"/>
          </a:xfrm>
          <a:prstGeom prst="rect">
            <a:avLst/>
          </a:prstGeom>
        </p:spPr>
        <p:txBody>
          <a:bodyPr vert="horz" lIns="36000" tIns="45720" rIns="36000" bIns="45720" rtlCol="0" anchor="t">
            <a:noAutofit/>
          </a:bodyPr>
          <a:lstStyle>
            <a:lvl1pPr algn="l" defTabSz="914400" rtl="0" eaLnBrk="1" latinLnBrk="0" hangingPunct="1">
              <a:spcBef>
                <a:spcPct val="0"/>
              </a:spcBef>
              <a:buNone/>
              <a:defRPr sz="2800" b="1" kern="1200">
                <a:solidFill>
                  <a:srgbClr val="404040"/>
                </a:solidFill>
                <a:latin typeface="Calibri" pitchFamily="34" charset="0"/>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cs-CZ" noProof="0" dirty="0">
                <a:solidFill>
                  <a:schemeClr val="bg1"/>
                </a:solidFill>
              </a:rPr>
              <a:t>Metodika</a:t>
            </a:r>
            <a:endParaRPr kumimoji="0" lang="cs-CZ" sz="2800" b="1" i="0" u="none" strike="noStrike" kern="1200" cap="none" spc="0" normalizeH="0" baseline="0" noProof="0" dirty="0">
              <a:ln>
                <a:noFill/>
              </a:ln>
              <a:solidFill>
                <a:schemeClr val="bg1"/>
              </a:solidFill>
              <a:effectLst/>
              <a:uLnTx/>
              <a:uFillTx/>
              <a:latin typeface="Calibri" pitchFamily="34" charset="0"/>
              <a:ea typeface="+mj-ea"/>
            </a:endParaRPr>
          </a:p>
        </p:txBody>
      </p:sp>
      <p:graphicFrame>
        <p:nvGraphicFramePr>
          <p:cNvPr id="10" name="Tabulka 9"/>
          <p:cNvGraphicFramePr>
            <a:graphicFrameLocks noGrp="1"/>
          </p:cNvGraphicFramePr>
          <p:nvPr>
            <p:extLst>
              <p:ext uri="{D42A27DB-BD31-4B8C-83A1-F6EECF244321}">
                <p14:modId xmlns:p14="http://schemas.microsoft.com/office/powerpoint/2010/main" val="312577157"/>
              </p:ext>
            </p:extLst>
          </p:nvPr>
        </p:nvGraphicFramePr>
        <p:xfrm>
          <a:off x="1554143" y="521618"/>
          <a:ext cx="6505433" cy="4248472"/>
        </p:xfrm>
        <a:graphic>
          <a:graphicData uri="http://schemas.openxmlformats.org/drawingml/2006/table">
            <a:tbl>
              <a:tblPr firstRow="1" bandRow="1"/>
              <a:tblGrid>
                <a:gridCol w="1247872">
                  <a:extLst>
                    <a:ext uri="{9D8B030D-6E8A-4147-A177-3AD203B41FA5}">
                      <a16:colId xmlns:a16="http://schemas.microsoft.com/office/drawing/2014/main" val="20000"/>
                    </a:ext>
                  </a:extLst>
                </a:gridCol>
                <a:gridCol w="5257561">
                  <a:extLst>
                    <a:ext uri="{9D8B030D-6E8A-4147-A177-3AD203B41FA5}">
                      <a16:colId xmlns:a16="http://schemas.microsoft.com/office/drawing/2014/main" val="20001"/>
                    </a:ext>
                  </a:extLst>
                </a:gridCol>
              </a:tblGrid>
              <a:tr h="106211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700" b="1" kern="0" dirty="0">
                          <a:solidFill>
                            <a:srgbClr val="62A3C2"/>
                          </a:solidFill>
                        </a:rPr>
                        <a:t>Metoda</a:t>
                      </a:r>
                      <a:br>
                        <a:rPr lang="cs-CZ" sz="1700" b="1" kern="0" dirty="0">
                          <a:solidFill>
                            <a:srgbClr val="62A3C2"/>
                          </a:solidFill>
                        </a:rPr>
                      </a:br>
                      <a:r>
                        <a:rPr lang="cs-CZ" sz="1700" b="1" kern="0" dirty="0">
                          <a:solidFill>
                            <a:srgbClr val="62A3C2"/>
                          </a:solidFill>
                        </a:rPr>
                        <a:t>výzkumu</a:t>
                      </a:r>
                      <a:endParaRPr lang="en-GB" sz="1700" b="1" kern="0" dirty="0">
                        <a:solidFill>
                          <a:srgbClr val="62A3C2"/>
                        </a:solidFill>
                      </a:endParaRPr>
                    </a:p>
                  </a:txBody>
                  <a:tcPr anchor="ctr">
                    <a:lnL w="12700" cmpd="sng">
                      <a:noFill/>
                    </a:lnL>
                    <a:lnR w="12700" cmpd="sng">
                      <a:noFill/>
                    </a:lnR>
                    <a:lnT w="12700" cmpd="sng">
                      <a:noFill/>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914157" rtl="0" eaLnBrk="1" fontAlgn="auto" latinLnBrk="0" hangingPunct="1">
                        <a:lnSpc>
                          <a:spcPct val="100000"/>
                        </a:lnSpc>
                        <a:spcBef>
                          <a:spcPts val="0"/>
                        </a:spcBef>
                        <a:spcAft>
                          <a:spcPts val="0"/>
                        </a:spcAft>
                        <a:buClrTx/>
                        <a:buSzTx/>
                        <a:buFontTx/>
                        <a:buNone/>
                        <a:tabLst/>
                        <a:defRPr/>
                      </a:pPr>
                      <a:r>
                        <a:rPr kumimoji="0" lang="cs-CZ" sz="1500" b="1" i="0" u="none" strike="noStrike" kern="1200" cap="none" spc="0" normalizeH="0" baseline="0" noProof="0" dirty="0">
                          <a:ln>
                            <a:noFill/>
                          </a:ln>
                          <a:solidFill>
                            <a:srgbClr val="FFFFFF"/>
                          </a:solidFill>
                          <a:effectLst/>
                          <a:uLnTx/>
                          <a:uFillTx/>
                          <a:latin typeface="+mn-lt"/>
                          <a:ea typeface="+mn-ea"/>
                          <a:cs typeface="+mn-cs"/>
                        </a:rPr>
                        <a:t>CAWI – online dotazovaní </a:t>
                      </a:r>
                      <a:br>
                        <a:rPr kumimoji="0" lang="cs-CZ" sz="1500" b="1" i="0" u="none" strike="noStrike" kern="1200" cap="none" spc="0" normalizeH="0" baseline="0" noProof="0" dirty="0">
                          <a:ln>
                            <a:noFill/>
                          </a:ln>
                          <a:solidFill>
                            <a:srgbClr val="FFFFFF"/>
                          </a:solidFill>
                          <a:effectLst/>
                          <a:uLnTx/>
                          <a:uFillTx/>
                          <a:latin typeface="+mn-lt"/>
                          <a:ea typeface="+mn-ea"/>
                          <a:cs typeface="+mn-cs"/>
                        </a:rPr>
                      </a:br>
                      <a:r>
                        <a:rPr kumimoji="0" lang="cs-CZ" sz="1500" b="0" i="0" u="none" strike="noStrike" kern="1200" cap="none" spc="0" normalizeH="0" baseline="0" noProof="0" dirty="0">
                          <a:ln>
                            <a:noFill/>
                          </a:ln>
                          <a:solidFill>
                            <a:srgbClr val="FFFFFF"/>
                          </a:solidFill>
                          <a:effectLst/>
                          <a:uLnTx/>
                          <a:uFillTx/>
                          <a:latin typeface="+mn-lt"/>
                          <a:ea typeface="+mn-ea"/>
                          <a:cs typeface="+mn-cs"/>
                        </a:rPr>
                        <a:t>ve dnech 16.4 – 4.5. 2018</a:t>
                      </a:r>
                      <a:endParaRPr kumimoji="0" lang="cs-CZ" sz="1500" b="0" i="0" u="none" strike="noStrike" kern="1200" cap="none" spc="0" normalizeH="0" baseline="0" noProof="0" dirty="0">
                        <a:ln>
                          <a:noFill/>
                        </a:ln>
                        <a:solidFill>
                          <a:srgbClr val="FFFFFF"/>
                        </a:solidFill>
                        <a:effectLst/>
                        <a:uLnTx/>
                        <a:uFillTx/>
                        <a:latin typeface="+mn-lt"/>
                        <a:ea typeface="+mn-ea"/>
                        <a:cs typeface="Calibri" pitchFamily="34" charset="0"/>
                      </a:endParaRPr>
                    </a:p>
                  </a:txBody>
                  <a:tcPr anchor="ctr">
                    <a:lnL w="12700" cmpd="sng">
                      <a:noFill/>
                    </a:lnL>
                    <a:lnR w="12700" cmpd="sng">
                      <a:noFill/>
                    </a:lnR>
                    <a:lnT w="12700" cmpd="sng">
                      <a:noFill/>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0621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700" b="1" kern="0" dirty="0">
                          <a:solidFill>
                            <a:schemeClr val="accent6">
                              <a:lumMod val="25000"/>
                              <a:lumOff val="75000"/>
                            </a:schemeClr>
                          </a:solidFill>
                        </a:rPr>
                        <a:t>Cílová</a:t>
                      </a:r>
                      <a:br>
                        <a:rPr lang="cs-CZ" sz="1700" b="1" kern="0" dirty="0">
                          <a:solidFill>
                            <a:schemeClr val="accent6">
                              <a:lumMod val="25000"/>
                              <a:lumOff val="75000"/>
                            </a:schemeClr>
                          </a:solidFill>
                        </a:rPr>
                      </a:br>
                      <a:r>
                        <a:rPr lang="cs-CZ" sz="1700" b="1" kern="0" dirty="0">
                          <a:solidFill>
                            <a:schemeClr val="accent6">
                              <a:lumMod val="25000"/>
                              <a:lumOff val="75000"/>
                            </a:schemeClr>
                          </a:solidFill>
                        </a:rPr>
                        <a:t>skupina</a:t>
                      </a:r>
                      <a:endParaRPr lang="en-GB" sz="1700" b="1" kern="0" dirty="0">
                        <a:solidFill>
                          <a:schemeClr val="accent6">
                            <a:lumMod val="25000"/>
                            <a:lumOff val="75000"/>
                          </a:schemeClr>
                        </a:solidFill>
                      </a:endParaRPr>
                    </a:p>
                  </a:txBody>
                  <a:tcPr anchor="ctr">
                    <a:lnL w="12700" cmpd="sng">
                      <a:noFill/>
                    </a:lnL>
                    <a:lnR w="12700" cmpd="sng">
                      <a:noFill/>
                    </a:lnR>
                    <a:lnT w="38100" cap="flat" cmpd="sng" algn="ctr">
                      <a:noFill/>
                      <a:prstDash val="sysDot"/>
                      <a:round/>
                      <a:headEnd type="none" w="med" len="med"/>
                      <a:tailEnd type="none" w="med" len="med"/>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500" b="1" i="0" u="none" strike="noStrike" kern="1200" cap="none" spc="0" normalizeH="0" baseline="0" noProof="0" dirty="0">
                          <a:ln>
                            <a:noFill/>
                          </a:ln>
                          <a:solidFill>
                            <a:srgbClr val="FFFFFF"/>
                          </a:solidFill>
                          <a:effectLst/>
                          <a:uLnTx/>
                          <a:uFillTx/>
                          <a:latin typeface="+mn-lt"/>
                          <a:ea typeface="+mn-ea"/>
                          <a:cs typeface="+mn-cs"/>
                        </a:rPr>
                        <a:t>Provozovatelé pohostinství</a:t>
                      </a:r>
                      <a:endParaRPr kumimoji="0" lang="cs-CZ" sz="1200" b="0" i="0" u="none" strike="noStrike" kern="1200" cap="none" spc="0" normalizeH="0" baseline="0" noProof="0" dirty="0">
                        <a:ln>
                          <a:noFill/>
                        </a:ln>
                        <a:solidFill>
                          <a:srgbClr val="FFFFFF"/>
                        </a:solidFill>
                        <a:effectLst/>
                        <a:uLnTx/>
                        <a:uFillTx/>
                        <a:latin typeface="+mn-lt"/>
                        <a:ea typeface="+mn-ea"/>
                        <a:cs typeface="+mn-cs"/>
                      </a:endParaRPr>
                    </a:p>
                  </a:txBody>
                  <a:tcPr anchor="ctr">
                    <a:lnL w="12700" cmpd="sng">
                      <a:noFill/>
                    </a:lnL>
                    <a:lnR w="12700" cmpd="sng">
                      <a:noFill/>
                    </a:lnR>
                    <a:lnT w="38100" cap="flat" cmpd="sng" algn="ctr">
                      <a:noFill/>
                      <a:prstDash val="sysDot"/>
                      <a:round/>
                      <a:headEnd type="none" w="med" len="med"/>
                      <a:tailEnd type="none" w="med" len="med"/>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0621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defTabSz="914157">
                        <a:defRPr/>
                      </a:pPr>
                      <a:r>
                        <a:rPr lang="cs-CZ" sz="1700" b="1" kern="0" dirty="0">
                          <a:solidFill>
                            <a:schemeClr val="accent3"/>
                          </a:solidFill>
                        </a:rPr>
                        <a:t>Velikost</a:t>
                      </a:r>
                      <a:br>
                        <a:rPr lang="cs-CZ" sz="1700" b="1" kern="0" dirty="0">
                          <a:solidFill>
                            <a:schemeClr val="accent3"/>
                          </a:solidFill>
                        </a:rPr>
                      </a:br>
                      <a:r>
                        <a:rPr lang="cs-CZ" sz="1700" b="1" kern="0" dirty="0">
                          <a:solidFill>
                            <a:schemeClr val="accent3"/>
                          </a:solidFill>
                        </a:rPr>
                        <a:t>vzorku</a:t>
                      </a:r>
                      <a:endParaRPr lang="en-GB" sz="1700" b="1" kern="0" dirty="0">
                        <a:solidFill>
                          <a:schemeClr val="accent3"/>
                        </a:solidFill>
                      </a:endParaRPr>
                    </a:p>
                  </a:txBody>
                  <a:tcPr anchor="ctr">
                    <a:lnL w="12700" cmpd="sng">
                      <a:noFill/>
                    </a:lnL>
                    <a:lnR w="12700" cmpd="sng">
                      <a:noFill/>
                    </a:lnR>
                    <a:lnT w="38100" cap="flat" cmpd="sng" algn="ctr">
                      <a:noFill/>
                      <a:prstDash val="sysDot"/>
                      <a:round/>
                      <a:headEnd type="none" w="med" len="med"/>
                      <a:tailEnd type="none" w="med" len="med"/>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500" b="1" i="0" u="none" strike="noStrike" kern="1200" cap="none" spc="0" normalizeH="0" baseline="0" noProof="0" dirty="0">
                          <a:ln>
                            <a:noFill/>
                          </a:ln>
                          <a:solidFill>
                            <a:srgbClr val="FFFFFF"/>
                          </a:solidFill>
                          <a:effectLst/>
                          <a:uLnTx/>
                          <a:uFillTx/>
                          <a:latin typeface="+mn-lt"/>
                          <a:ea typeface="+mn-ea"/>
                          <a:cs typeface="+mn-cs"/>
                        </a:rPr>
                        <a:t>301 provozovatelů</a:t>
                      </a:r>
                      <a:endParaRPr kumimoji="0" lang="en-US" sz="1500" b="0" i="0" u="none" strike="noStrike" kern="1200" cap="none" spc="0" normalizeH="0" baseline="0" noProof="0" dirty="0">
                        <a:ln>
                          <a:noFill/>
                        </a:ln>
                        <a:solidFill>
                          <a:srgbClr val="FFFFFF"/>
                        </a:solidFill>
                        <a:effectLst/>
                        <a:uLnTx/>
                        <a:uFillTx/>
                        <a:latin typeface="+mn-lt"/>
                        <a:ea typeface="+mn-ea"/>
                        <a:cs typeface="+mn-cs"/>
                      </a:endParaRPr>
                    </a:p>
                  </a:txBody>
                  <a:tcPr anchor="ctr">
                    <a:lnL w="12700" cmpd="sng">
                      <a:noFill/>
                    </a:lnL>
                    <a:lnR w="12700" cmpd="sng">
                      <a:noFill/>
                    </a:lnR>
                    <a:lnT w="38100" cap="flat" cmpd="sng" algn="ctr">
                      <a:noFill/>
                      <a:prstDash val="sysDot"/>
                      <a:round/>
                      <a:headEnd type="none" w="med" len="med"/>
                      <a:tailEnd type="none" w="med" len="med"/>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0621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defTabSz="914157">
                        <a:defRPr/>
                      </a:pPr>
                      <a:r>
                        <a:rPr lang="cs-CZ" sz="1700" b="1" kern="0" dirty="0">
                          <a:solidFill>
                            <a:schemeClr val="accent2"/>
                          </a:solidFill>
                        </a:rPr>
                        <a:t>Výzkumný</a:t>
                      </a:r>
                      <a:r>
                        <a:rPr lang="cs-CZ" sz="1700" b="1" kern="0" baseline="0" dirty="0">
                          <a:solidFill>
                            <a:schemeClr val="accent2"/>
                          </a:solidFill>
                        </a:rPr>
                        <a:t> nástroj</a:t>
                      </a:r>
                      <a:endParaRPr lang="cs-CZ" sz="1700" b="1" kern="0" dirty="0">
                        <a:solidFill>
                          <a:schemeClr val="accent2"/>
                        </a:solidFill>
                      </a:endParaRPr>
                    </a:p>
                  </a:txBody>
                  <a:tcPr anchor="ctr">
                    <a:lnL w="12700" cmpd="sng">
                      <a:noFill/>
                    </a:lnL>
                    <a:lnR w="12700" cmpd="sng">
                      <a:noFill/>
                    </a:lnR>
                    <a:lnT w="38100" cap="flat" cmpd="sng" algn="ctr">
                      <a:noFill/>
                      <a:prstDash val="sysDot"/>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0" lang="cs-CZ" sz="1500" b="1" i="0" u="none" strike="noStrike" kern="1200" cap="none" spc="0" normalizeH="0" baseline="0" noProof="0" dirty="0">
                          <a:ln>
                            <a:noFill/>
                          </a:ln>
                          <a:solidFill>
                            <a:srgbClr val="FFFFFF"/>
                          </a:solidFill>
                          <a:effectLst/>
                          <a:uLnTx/>
                          <a:uFillTx/>
                          <a:latin typeface="+mn-lt"/>
                          <a:ea typeface="+mn-ea"/>
                          <a:cs typeface="Calibri" pitchFamily="34" charset="0"/>
                        </a:rPr>
                        <a:t>Strukturovaný dotazník do 15 minut</a:t>
                      </a:r>
                      <a:endParaRPr kumimoji="0" lang="en-US" sz="1500" b="1" i="0" u="none" strike="noStrike" kern="1200" cap="none" spc="0" normalizeH="0" baseline="0" noProof="0" dirty="0">
                        <a:ln>
                          <a:noFill/>
                        </a:ln>
                        <a:solidFill>
                          <a:srgbClr val="FFFFFF"/>
                        </a:solidFill>
                        <a:effectLst/>
                        <a:uLnTx/>
                        <a:uFillTx/>
                        <a:latin typeface="+mn-lt"/>
                        <a:ea typeface="+mn-ea"/>
                        <a:cs typeface="Calibri" pitchFamily="34" charset="0"/>
                      </a:endParaRPr>
                    </a:p>
                  </a:txBody>
                  <a:tcPr anchor="ctr">
                    <a:lnL w="12700" cmpd="sng">
                      <a:noFill/>
                    </a:lnL>
                    <a:lnR w="12700" cmpd="sng">
                      <a:noFill/>
                    </a:lnR>
                    <a:lnT w="38100" cap="flat" cmpd="sng" algn="ctr">
                      <a:noFill/>
                      <a:prstDash val="sysDot"/>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pSp>
        <p:nvGrpSpPr>
          <p:cNvPr id="11" name="Group 15"/>
          <p:cNvGrpSpPr>
            <a:grpSpLocks noChangeAspect="1"/>
          </p:cNvGrpSpPr>
          <p:nvPr/>
        </p:nvGrpSpPr>
        <p:grpSpPr>
          <a:xfrm>
            <a:off x="867009" y="903543"/>
            <a:ext cx="435205" cy="363697"/>
            <a:chOff x="5308593" y="2025650"/>
            <a:chExt cx="812804" cy="704850"/>
          </a:xfrm>
          <a:solidFill>
            <a:srgbClr val="A8CCDD">
              <a:lumMod val="75000"/>
            </a:srgbClr>
          </a:solidFill>
        </p:grpSpPr>
        <p:sp>
          <p:nvSpPr>
            <p:cNvPr id="12" name="Freeform 5"/>
            <p:cNvSpPr>
              <a:spLocks noEditPoints="1"/>
            </p:cNvSpPr>
            <p:nvPr/>
          </p:nvSpPr>
          <p:spPr bwMode="auto">
            <a:xfrm>
              <a:off x="5575297" y="2184400"/>
              <a:ext cx="546100" cy="546100"/>
            </a:xfrm>
            <a:custGeom>
              <a:avLst/>
              <a:gdLst/>
              <a:ahLst/>
              <a:cxnLst>
                <a:cxn ang="0">
                  <a:pos x="44" y="106"/>
                </a:cxn>
                <a:cxn ang="0">
                  <a:pos x="28" y="118"/>
                </a:cxn>
                <a:cxn ang="0">
                  <a:pos x="4" y="126"/>
                </a:cxn>
                <a:cxn ang="0">
                  <a:pos x="6" y="158"/>
                </a:cxn>
                <a:cxn ang="0">
                  <a:pos x="28" y="178"/>
                </a:cxn>
                <a:cxn ang="0">
                  <a:pos x="20" y="196"/>
                </a:cxn>
                <a:cxn ang="0">
                  <a:pos x="4" y="218"/>
                </a:cxn>
                <a:cxn ang="0">
                  <a:pos x="22" y="244"/>
                </a:cxn>
                <a:cxn ang="0">
                  <a:pos x="46" y="244"/>
                </a:cxn>
                <a:cxn ang="0">
                  <a:pos x="52" y="268"/>
                </a:cxn>
                <a:cxn ang="0">
                  <a:pos x="48" y="296"/>
                </a:cxn>
                <a:cxn ang="0">
                  <a:pos x="76" y="310"/>
                </a:cxn>
                <a:cxn ang="0">
                  <a:pos x="106" y="302"/>
                </a:cxn>
                <a:cxn ang="0">
                  <a:pos x="116" y="316"/>
                </a:cxn>
                <a:cxn ang="0">
                  <a:pos x="126" y="342"/>
                </a:cxn>
                <a:cxn ang="0">
                  <a:pos x="158" y="338"/>
                </a:cxn>
                <a:cxn ang="0">
                  <a:pos x="178" y="318"/>
                </a:cxn>
                <a:cxn ang="0">
                  <a:pos x="196" y="324"/>
                </a:cxn>
                <a:cxn ang="0">
                  <a:pos x="216" y="342"/>
                </a:cxn>
                <a:cxn ang="0">
                  <a:pos x="242" y="324"/>
                </a:cxn>
                <a:cxn ang="0">
                  <a:pos x="250" y="294"/>
                </a:cxn>
                <a:cxn ang="0">
                  <a:pos x="268" y="292"/>
                </a:cxn>
                <a:cxn ang="0">
                  <a:pos x="296" y="296"/>
                </a:cxn>
                <a:cxn ang="0">
                  <a:pos x="308" y="268"/>
                </a:cxn>
                <a:cxn ang="0">
                  <a:pos x="300" y="240"/>
                </a:cxn>
                <a:cxn ang="0">
                  <a:pos x="316" y="228"/>
                </a:cxn>
                <a:cxn ang="0">
                  <a:pos x="340" y="218"/>
                </a:cxn>
                <a:cxn ang="0">
                  <a:pos x="338" y="186"/>
                </a:cxn>
                <a:cxn ang="0">
                  <a:pos x="316" y="166"/>
                </a:cxn>
                <a:cxn ang="0">
                  <a:pos x="324" y="148"/>
                </a:cxn>
                <a:cxn ang="0">
                  <a:pos x="340" y="128"/>
                </a:cxn>
                <a:cxn ang="0">
                  <a:pos x="322" y="102"/>
                </a:cxn>
                <a:cxn ang="0">
                  <a:pos x="294" y="94"/>
                </a:cxn>
                <a:cxn ang="0">
                  <a:pos x="292" y="76"/>
                </a:cxn>
                <a:cxn ang="0">
                  <a:pos x="296" y="50"/>
                </a:cxn>
                <a:cxn ang="0">
                  <a:pos x="268" y="36"/>
                </a:cxn>
                <a:cxn ang="0">
                  <a:pos x="238" y="44"/>
                </a:cxn>
                <a:cxn ang="0">
                  <a:pos x="228" y="28"/>
                </a:cxn>
                <a:cxn ang="0">
                  <a:pos x="218" y="4"/>
                </a:cxn>
                <a:cxn ang="0">
                  <a:pos x="186" y="6"/>
                </a:cxn>
                <a:cxn ang="0">
                  <a:pos x="166" y="28"/>
                </a:cxn>
                <a:cxn ang="0">
                  <a:pos x="148" y="20"/>
                </a:cxn>
                <a:cxn ang="0">
                  <a:pos x="128" y="4"/>
                </a:cxn>
                <a:cxn ang="0">
                  <a:pos x="102" y="22"/>
                </a:cxn>
                <a:cxn ang="0">
                  <a:pos x="94" y="50"/>
                </a:cxn>
                <a:cxn ang="0">
                  <a:pos x="76" y="52"/>
                </a:cxn>
                <a:cxn ang="0">
                  <a:pos x="48" y="48"/>
                </a:cxn>
                <a:cxn ang="0">
                  <a:pos x="36" y="78"/>
                </a:cxn>
                <a:cxn ang="0">
                  <a:pos x="162" y="72"/>
                </a:cxn>
                <a:cxn ang="0">
                  <a:pos x="248" y="106"/>
                </a:cxn>
                <a:cxn ang="0">
                  <a:pos x="272" y="182"/>
                </a:cxn>
                <a:cxn ang="0">
                  <a:pos x="222" y="260"/>
                </a:cxn>
                <a:cxn ang="0">
                  <a:pos x="144" y="270"/>
                </a:cxn>
                <a:cxn ang="0">
                  <a:pos x="76" y="204"/>
                </a:cxn>
                <a:cxn ang="0">
                  <a:pos x="82" y="126"/>
                </a:cxn>
                <a:cxn ang="0">
                  <a:pos x="142" y="76"/>
                </a:cxn>
              </a:cxnLst>
              <a:rect l="0" t="0" r="r" b="b"/>
              <a:pathLst>
                <a:path w="344" h="344">
                  <a:moveTo>
                    <a:pt x="38" y="82"/>
                  </a:moveTo>
                  <a:lnTo>
                    <a:pt x="38" y="82"/>
                  </a:lnTo>
                  <a:lnTo>
                    <a:pt x="42" y="90"/>
                  </a:lnTo>
                  <a:lnTo>
                    <a:pt x="44" y="98"/>
                  </a:lnTo>
                  <a:lnTo>
                    <a:pt x="44" y="106"/>
                  </a:lnTo>
                  <a:lnTo>
                    <a:pt x="42" y="112"/>
                  </a:lnTo>
                  <a:lnTo>
                    <a:pt x="42" y="112"/>
                  </a:lnTo>
                  <a:lnTo>
                    <a:pt x="40" y="114"/>
                  </a:lnTo>
                  <a:lnTo>
                    <a:pt x="34" y="116"/>
                  </a:lnTo>
                  <a:lnTo>
                    <a:pt x="28" y="118"/>
                  </a:lnTo>
                  <a:lnTo>
                    <a:pt x="22" y="116"/>
                  </a:lnTo>
                  <a:lnTo>
                    <a:pt x="22" y="116"/>
                  </a:lnTo>
                  <a:lnTo>
                    <a:pt x="14" y="116"/>
                  </a:lnTo>
                  <a:lnTo>
                    <a:pt x="8" y="120"/>
                  </a:lnTo>
                  <a:lnTo>
                    <a:pt x="4" y="126"/>
                  </a:lnTo>
                  <a:lnTo>
                    <a:pt x="0" y="136"/>
                  </a:lnTo>
                  <a:lnTo>
                    <a:pt x="0" y="136"/>
                  </a:lnTo>
                  <a:lnTo>
                    <a:pt x="0" y="144"/>
                  </a:lnTo>
                  <a:lnTo>
                    <a:pt x="2" y="152"/>
                  </a:lnTo>
                  <a:lnTo>
                    <a:pt x="6" y="158"/>
                  </a:lnTo>
                  <a:lnTo>
                    <a:pt x="12" y="162"/>
                  </a:lnTo>
                  <a:lnTo>
                    <a:pt x="12" y="162"/>
                  </a:lnTo>
                  <a:lnTo>
                    <a:pt x="18" y="166"/>
                  </a:lnTo>
                  <a:lnTo>
                    <a:pt x="24" y="172"/>
                  </a:lnTo>
                  <a:lnTo>
                    <a:pt x="28" y="178"/>
                  </a:lnTo>
                  <a:lnTo>
                    <a:pt x="28" y="184"/>
                  </a:lnTo>
                  <a:lnTo>
                    <a:pt x="28" y="184"/>
                  </a:lnTo>
                  <a:lnTo>
                    <a:pt x="28" y="188"/>
                  </a:lnTo>
                  <a:lnTo>
                    <a:pt x="24" y="192"/>
                  </a:lnTo>
                  <a:lnTo>
                    <a:pt x="20" y="196"/>
                  </a:lnTo>
                  <a:lnTo>
                    <a:pt x="14" y="200"/>
                  </a:lnTo>
                  <a:lnTo>
                    <a:pt x="14" y="200"/>
                  </a:lnTo>
                  <a:lnTo>
                    <a:pt x="8" y="202"/>
                  </a:lnTo>
                  <a:lnTo>
                    <a:pt x="4" y="210"/>
                  </a:lnTo>
                  <a:lnTo>
                    <a:pt x="4" y="218"/>
                  </a:lnTo>
                  <a:lnTo>
                    <a:pt x="4" y="226"/>
                  </a:lnTo>
                  <a:lnTo>
                    <a:pt x="4" y="226"/>
                  </a:lnTo>
                  <a:lnTo>
                    <a:pt x="8" y="234"/>
                  </a:lnTo>
                  <a:lnTo>
                    <a:pt x="14" y="240"/>
                  </a:lnTo>
                  <a:lnTo>
                    <a:pt x="22" y="244"/>
                  </a:lnTo>
                  <a:lnTo>
                    <a:pt x="28" y="244"/>
                  </a:lnTo>
                  <a:lnTo>
                    <a:pt x="28" y="244"/>
                  </a:lnTo>
                  <a:lnTo>
                    <a:pt x="34" y="242"/>
                  </a:lnTo>
                  <a:lnTo>
                    <a:pt x="40" y="242"/>
                  </a:lnTo>
                  <a:lnTo>
                    <a:pt x="46" y="244"/>
                  </a:lnTo>
                  <a:lnTo>
                    <a:pt x="48" y="246"/>
                  </a:lnTo>
                  <a:lnTo>
                    <a:pt x="48" y="246"/>
                  </a:lnTo>
                  <a:lnTo>
                    <a:pt x="50" y="252"/>
                  </a:lnTo>
                  <a:lnTo>
                    <a:pt x="52" y="260"/>
                  </a:lnTo>
                  <a:lnTo>
                    <a:pt x="52" y="268"/>
                  </a:lnTo>
                  <a:lnTo>
                    <a:pt x="48" y="274"/>
                  </a:lnTo>
                  <a:lnTo>
                    <a:pt x="48" y="274"/>
                  </a:lnTo>
                  <a:lnTo>
                    <a:pt x="46" y="280"/>
                  </a:lnTo>
                  <a:lnTo>
                    <a:pt x="46" y="288"/>
                  </a:lnTo>
                  <a:lnTo>
                    <a:pt x="48" y="296"/>
                  </a:lnTo>
                  <a:lnTo>
                    <a:pt x="54" y="302"/>
                  </a:lnTo>
                  <a:lnTo>
                    <a:pt x="54" y="302"/>
                  </a:lnTo>
                  <a:lnTo>
                    <a:pt x="62" y="308"/>
                  </a:lnTo>
                  <a:lnTo>
                    <a:pt x="70" y="310"/>
                  </a:lnTo>
                  <a:lnTo>
                    <a:pt x="76" y="310"/>
                  </a:lnTo>
                  <a:lnTo>
                    <a:pt x="82" y="306"/>
                  </a:lnTo>
                  <a:lnTo>
                    <a:pt x="82" y="306"/>
                  </a:lnTo>
                  <a:lnTo>
                    <a:pt x="88" y="302"/>
                  </a:lnTo>
                  <a:lnTo>
                    <a:pt x="98" y="300"/>
                  </a:lnTo>
                  <a:lnTo>
                    <a:pt x="106" y="302"/>
                  </a:lnTo>
                  <a:lnTo>
                    <a:pt x="110" y="302"/>
                  </a:lnTo>
                  <a:lnTo>
                    <a:pt x="110" y="302"/>
                  </a:lnTo>
                  <a:lnTo>
                    <a:pt x="114" y="306"/>
                  </a:lnTo>
                  <a:lnTo>
                    <a:pt x="116" y="310"/>
                  </a:lnTo>
                  <a:lnTo>
                    <a:pt x="116" y="316"/>
                  </a:lnTo>
                  <a:lnTo>
                    <a:pt x="116" y="322"/>
                  </a:lnTo>
                  <a:lnTo>
                    <a:pt x="116" y="322"/>
                  </a:lnTo>
                  <a:lnTo>
                    <a:pt x="116" y="330"/>
                  </a:lnTo>
                  <a:lnTo>
                    <a:pt x="120" y="336"/>
                  </a:lnTo>
                  <a:lnTo>
                    <a:pt x="126" y="342"/>
                  </a:lnTo>
                  <a:lnTo>
                    <a:pt x="134" y="344"/>
                  </a:lnTo>
                  <a:lnTo>
                    <a:pt x="134" y="344"/>
                  </a:lnTo>
                  <a:lnTo>
                    <a:pt x="144" y="344"/>
                  </a:lnTo>
                  <a:lnTo>
                    <a:pt x="152" y="342"/>
                  </a:lnTo>
                  <a:lnTo>
                    <a:pt x="158" y="338"/>
                  </a:lnTo>
                  <a:lnTo>
                    <a:pt x="162" y="332"/>
                  </a:lnTo>
                  <a:lnTo>
                    <a:pt x="162" y="332"/>
                  </a:lnTo>
                  <a:lnTo>
                    <a:pt x="164" y="326"/>
                  </a:lnTo>
                  <a:lnTo>
                    <a:pt x="172" y="322"/>
                  </a:lnTo>
                  <a:lnTo>
                    <a:pt x="178" y="318"/>
                  </a:lnTo>
                  <a:lnTo>
                    <a:pt x="184" y="316"/>
                  </a:lnTo>
                  <a:lnTo>
                    <a:pt x="184" y="316"/>
                  </a:lnTo>
                  <a:lnTo>
                    <a:pt x="188" y="316"/>
                  </a:lnTo>
                  <a:lnTo>
                    <a:pt x="192" y="320"/>
                  </a:lnTo>
                  <a:lnTo>
                    <a:pt x="196" y="324"/>
                  </a:lnTo>
                  <a:lnTo>
                    <a:pt x="198" y="330"/>
                  </a:lnTo>
                  <a:lnTo>
                    <a:pt x="198" y="330"/>
                  </a:lnTo>
                  <a:lnTo>
                    <a:pt x="202" y="336"/>
                  </a:lnTo>
                  <a:lnTo>
                    <a:pt x="208" y="340"/>
                  </a:lnTo>
                  <a:lnTo>
                    <a:pt x="216" y="342"/>
                  </a:lnTo>
                  <a:lnTo>
                    <a:pt x="226" y="340"/>
                  </a:lnTo>
                  <a:lnTo>
                    <a:pt x="226" y="340"/>
                  </a:lnTo>
                  <a:lnTo>
                    <a:pt x="234" y="336"/>
                  </a:lnTo>
                  <a:lnTo>
                    <a:pt x="240" y="330"/>
                  </a:lnTo>
                  <a:lnTo>
                    <a:pt x="242" y="324"/>
                  </a:lnTo>
                  <a:lnTo>
                    <a:pt x="242" y="316"/>
                  </a:lnTo>
                  <a:lnTo>
                    <a:pt x="242" y="316"/>
                  </a:lnTo>
                  <a:lnTo>
                    <a:pt x="242" y="310"/>
                  </a:lnTo>
                  <a:lnTo>
                    <a:pt x="246" y="302"/>
                  </a:lnTo>
                  <a:lnTo>
                    <a:pt x="250" y="294"/>
                  </a:lnTo>
                  <a:lnTo>
                    <a:pt x="254" y="290"/>
                  </a:lnTo>
                  <a:lnTo>
                    <a:pt x="254" y="290"/>
                  </a:lnTo>
                  <a:lnTo>
                    <a:pt x="258" y="290"/>
                  </a:lnTo>
                  <a:lnTo>
                    <a:pt x="264" y="290"/>
                  </a:lnTo>
                  <a:lnTo>
                    <a:pt x="268" y="292"/>
                  </a:lnTo>
                  <a:lnTo>
                    <a:pt x="274" y="296"/>
                  </a:lnTo>
                  <a:lnTo>
                    <a:pt x="274" y="296"/>
                  </a:lnTo>
                  <a:lnTo>
                    <a:pt x="280" y="300"/>
                  </a:lnTo>
                  <a:lnTo>
                    <a:pt x="288" y="300"/>
                  </a:lnTo>
                  <a:lnTo>
                    <a:pt x="296" y="296"/>
                  </a:lnTo>
                  <a:lnTo>
                    <a:pt x="302" y="290"/>
                  </a:lnTo>
                  <a:lnTo>
                    <a:pt x="302" y="290"/>
                  </a:lnTo>
                  <a:lnTo>
                    <a:pt x="308" y="282"/>
                  </a:lnTo>
                  <a:lnTo>
                    <a:pt x="310" y="274"/>
                  </a:lnTo>
                  <a:lnTo>
                    <a:pt x="308" y="268"/>
                  </a:lnTo>
                  <a:lnTo>
                    <a:pt x="306" y="262"/>
                  </a:lnTo>
                  <a:lnTo>
                    <a:pt x="306" y="262"/>
                  </a:lnTo>
                  <a:lnTo>
                    <a:pt x="302" y="256"/>
                  </a:lnTo>
                  <a:lnTo>
                    <a:pt x="300" y="248"/>
                  </a:lnTo>
                  <a:lnTo>
                    <a:pt x="300" y="240"/>
                  </a:lnTo>
                  <a:lnTo>
                    <a:pt x="302" y="234"/>
                  </a:lnTo>
                  <a:lnTo>
                    <a:pt x="302" y="234"/>
                  </a:lnTo>
                  <a:lnTo>
                    <a:pt x="304" y="230"/>
                  </a:lnTo>
                  <a:lnTo>
                    <a:pt x="310" y="228"/>
                  </a:lnTo>
                  <a:lnTo>
                    <a:pt x="316" y="228"/>
                  </a:lnTo>
                  <a:lnTo>
                    <a:pt x="322" y="228"/>
                  </a:lnTo>
                  <a:lnTo>
                    <a:pt x="322" y="228"/>
                  </a:lnTo>
                  <a:lnTo>
                    <a:pt x="330" y="228"/>
                  </a:lnTo>
                  <a:lnTo>
                    <a:pt x="336" y="224"/>
                  </a:lnTo>
                  <a:lnTo>
                    <a:pt x="340" y="218"/>
                  </a:lnTo>
                  <a:lnTo>
                    <a:pt x="344" y="210"/>
                  </a:lnTo>
                  <a:lnTo>
                    <a:pt x="344" y="210"/>
                  </a:lnTo>
                  <a:lnTo>
                    <a:pt x="344" y="200"/>
                  </a:lnTo>
                  <a:lnTo>
                    <a:pt x="342" y="192"/>
                  </a:lnTo>
                  <a:lnTo>
                    <a:pt x="338" y="186"/>
                  </a:lnTo>
                  <a:lnTo>
                    <a:pt x="332" y="184"/>
                  </a:lnTo>
                  <a:lnTo>
                    <a:pt x="332" y="184"/>
                  </a:lnTo>
                  <a:lnTo>
                    <a:pt x="326" y="180"/>
                  </a:lnTo>
                  <a:lnTo>
                    <a:pt x="320" y="174"/>
                  </a:lnTo>
                  <a:lnTo>
                    <a:pt x="316" y="166"/>
                  </a:lnTo>
                  <a:lnTo>
                    <a:pt x="316" y="160"/>
                  </a:lnTo>
                  <a:lnTo>
                    <a:pt x="316" y="160"/>
                  </a:lnTo>
                  <a:lnTo>
                    <a:pt x="316" y="156"/>
                  </a:lnTo>
                  <a:lnTo>
                    <a:pt x="320" y="152"/>
                  </a:lnTo>
                  <a:lnTo>
                    <a:pt x="324" y="148"/>
                  </a:lnTo>
                  <a:lnTo>
                    <a:pt x="330" y="146"/>
                  </a:lnTo>
                  <a:lnTo>
                    <a:pt x="330" y="146"/>
                  </a:lnTo>
                  <a:lnTo>
                    <a:pt x="336" y="142"/>
                  </a:lnTo>
                  <a:lnTo>
                    <a:pt x="340" y="136"/>
                  </a:lnTo>
                  <a:lnTo>
                    <a:pt x="340" y="128"/>
                  </a:lnTo>
                  <a:lnTo>
                    <a:pt x="340" y="118"/>
                  </a:lnTo>
                  <a:lnTo>
                    <a:pt x="340" y="118"/>
                  </a:lnTo>
                  <a:lnTo>
                    <a:pt x="336" y="110"/>
                  </a:lnTo>
                  <a:lnTo>
                    <a:pt x="330" y="104"/>
                  </a:lnTo>
                  <a:lnTo>
                    <a:pt x="322" y="102"/>
                  </a:lnTo>
                  <a:lnTo>
                    <a:pt x="316" y="102"/>
                  </a:lnTo>
                  <a:lnTo>
                    <a:pt x="316" y="102"/>
                  </a:lnTo>
                  <a:lnTo>
                    <a:pt x="308" y="102"/>
                  </a:lnTo>
                  <a:lnTo>
                    <a:pt x="302" y="98"/>
                  </a:lnTo>
                  <a:lnTo>
                    <a:pt x="294" y="94"/>
                  </a:lnTo>
                  <a:lnTo>
                    <a:pt x="290" y="90"/>
                  </a:lnTo>
                  <a:lnTo>
                    <a:pt x="290" y="90"/>
                  </a:lnTo>
                  <a:lnTo>
                    <a:pt x="288" y="86"/>
                  </a:lnTo>
                  <a:lnTo>
                    <a:pt x="290" y="82"/>
                  </a:lnTo>
                  <a:lnTo>
                    <a:pt x="292" y="76"/>
                  </a:lnTo>
                  <a:lnTo>
                    <a:pt x="296" y="70"/>
                  </a:lnTo>
                  <a:lnTo>
                    <a:pt x="296" y="70"/>
                  </a:lnTo>
                  <a:lnTo>
                    <a:pt x="298" y="64"/>
                  </a:lnTo>
                  <a:lnTo>
                    <a:pt x="298" y="56"/>
                  </a:lnTo>
                  <a:lnTo>
                    <a:pt x="296" y="50"/>
                  </a:lnTo>
                  <a:lnTo>
                    <a:pt x="290" y="42"/>
                  </a:lnTo>
                  <a:lnTo>
                    <a:pt x="290" y="42"/>
                  </a:lnTo>
                  <a:lnTo>
                    <a:pt x="282" y="38"/>
                  </a:lnTo>
                  <a:lnTo>
                    <a:pt x="274" y="34"/>
                  </a:lnTo>
                  <a:lnTo>
                    <a:pt x="268" y="36"/>
                  </a:lnTo>
                  <a:lnTo>
                    <a:pt x="262" y="40"/>
                  </a:lnTo>
                  <a:lnTo>
                    <a:pt x="262" y="40"/>
                  </a:lnTo>
                  <a:lnTo>
                    <a:pt x="256" y="42"/>
                  </a:lnTo>
                  <a:lnTo>
                    <a:pt x="246" y="44"/>
                  </a:lnTo>
                  <a:lnTo>
                    <a:pt x="238" y="44"/>
                  </a:lnTo>
                  <a:lnTo>
                    <a:pt x="234" y="42"/>
                  </a:lnTo>
                  <a:lnTo>
                    <a:pt x="234" y="42"/>
                  </a:lnTo>
                  <a:lnTo>
                    <a:pt x="230" y="40"/>
                  </a:lnTo>
                  <a:lnTo>
                    <a:pt x="228" y="34"/>
                  </a:lnTo>
                  <a:lnTo>
                    <a:pt x="228" y="28"/>
                  </a:lnTo>
                  <a:lnTo>
                    <a:pt x="228" y="22"/>
                  </a:lnTo>
                  <a:lnTo>
                    <a:pt x="228" y="22"/>
                  </a:lnTo>
                  <a:lnTo>
                    <a:pt x="228" y="16"/>
                  </a:lnTo>
                  <a:lnTo>
                    <a:pt x="224" y="8"/>
                  </a:lnTo>
                  <a:lnTo>
                    <a:pt x="218" y="4"/>
                  </a:lnTo>
                  <a:lnTo>
                    <a:pt x="210" y="0"/>
                  </a:lnTo>
                  <a:lnTo>
                    <a:pt x="210" y="0"/>
                  </a:lnTo>
                  <a:lnTo>
                    <a:pt x="200" y="0"/>
                  </a:lnTo>
                  <a:lnTo>
                    <a:pt x="192" y="2"/>
                  </a:lnTo>
                  <a:lnTo>
                    <a:pt x="186" y="6"/>
                  </a:lnTo>
                  <a:lnTo>
                    <a:pt x="182" y="12"/>
                  </a:lnTo>
                  <a:lnTo>
                    <a:pt x="182" y="12"/>
                  </a:lnTo>
                  <a:lnTo>
                    <a:pt x="180" y="18"/>
                  </a:lnTo>
                  <a:lnTo>
                    <a:pt x="172" y="24"/>
                  </a:lnTo>
                  <a:lnTo>
                    <a:pt x="166" y="28"/>
                  </a:lnTo>
                  <a:lnTo>
                    <a:pt x="160" y="30"/>
                  </a:lnTo>
                  <a:lnTo>
                    <a:pt x="160" y="30"/>
                  </a:lnTo>
                  <a:lnTo>
                    <a:pt x="156" y="28"/>
                  </a:lnTo>
                  <a:lnTo>
                    <a:pt x="152" y="26"/>
                  </a:lnTo>
                  <a:lnTo>
                    <a:pt x="148" y="20"/>
                  </a:lnTo>
                  <a:lnTo>
                    <a:pt x="146" y="14"/>
                  </a:lnTo>
                  <a:lnTo>
                    <a:pt x="146" y="14"/>
                  </a:lnTo>
                  <a:lnTo>
                    <a:pt x="142" y="8"/>
                  </a:lnTo>
                  <a:lnTo>
                    <a:pt x="136" y="4"/>
                  </a:lnTo>
                  <a:lnTo>
                    <a:pt x="128" y="4"/>
                  </a:lnTo>
                  <a:lnTo>
                    <a:pt x="118" y="6"/>
                  </a:lnTo>
                  <a:lnTo>
                    <a:pt x="118" y="6"/>
                  </a:lnTo>
                  <a:lnTo>
                    <a:pt x="110" y="10"/>
                  </a:lnTo>
                  <a:lnTo>
                    <a:pt x="104" y="14"/>
                  </a:lnTo>
                  <a:lnTo>
                    <a:pt x="102" y="22"/>
                  </a:lnTo>
                  <a:lnTo>
                    <a:pt x="102" y="28"/>
                  </a:lnTo>
                  <a:lnTo>
                    <a:pt x="102" y="28"/>
                  </a:lnTo>
                  <a:lnTo>
                    <a:pt x="102" y="36"/>
                  </a:lnTo>
                  <a:lnTo>
                    <a:pt x="98" y="44"/>
                  </a:lnTo>
                  <a:lnTo>
                    <a:pt x="94" y="50"/>
                  </a:lnTo>
                  <a:lnTo>
                    <a:pt x="90" y="54"/>
                  </a:lnTo>
                  <a:lnTo>
                    <a:pt x="90" y="54"/>
                  </a:lnTo>
                  <a:lnTo>
                    <a:pt x="86" y="56"/>
                  </a:lnTo>
                  <a:lnTo>
                    <a:pt x="80" y="54"/>
                  </a:lnTo>
                  <a:lnTo>
                    <a:pt x="76" y="52"/>
                  </a:lnTo>
                  <a:lnTo>
                    <a:pt x="70" y="48"/>
                  </a:lnTo>
                  <a:lnTo>
                    <a:pt x="70" y="48"/>
                  </a:lnTo>
                  <a:lnTo>
                    <a:pt x="64" y="46"/>
                  </a:lnTo>
                  <a:lnTo>
                    <a:pt x="56" y="46"/>
                  </a:lnTo>
                  <a:lnTo>
                    <a:pt x="48" y="48"/>
                  </a:lnTo>
                  <a:lnTo>
                    <a:pt x="42" y="54"/>
                  </a:lnTo>
                  <a:lnTo>
                    <a:pt x="42" y="54"/>
                  </a:lnTo>
                  <a:lnTo>
                    <a:pt x="36" y="62"/>
                  </a:lnTo>
                  <a:lnTo>
                    <a:pt x="34" y="70"/>
                  </a:lnTo>
                  <a:lnTo>
                    <a:pt x="36" y="78"/>
                  </a:lnTo>
                  <a:lnTo>
                    <a:pt x="38" y="82"/>
                  </a:lnTo>
                  <a:lnTo>
                    <a:pt x="38" y="82"/>
                  </a:lnTo>
                  <a:close/>
                  <a:moveTo>
                    <a:pt x="142" y="76"/>
                  </a:moveTo>
                  <a:lnTo>
                    <a:pt x="142" y="76"/>
                  </a:lnTo>
                  <a:lnTo>
                    <a:pt x="162" y="72"/>
                  </a:lnTo>
                  <a:lnTo>
                    <a:pt x="180" y="72"/>
                  </a:lnTo>
                  <a:lnTo>
                    <a:pt x="200" y="76"/>
                  </a:lnTo>
                  <a:lnTo>
                    <a:pt x="218" y="82"/>
                  </a:lnTo>
                  <a:lnTo>
                    <a:pt x="234" y="94"/>
                  </a:lnTo>
                  <a:lnTo>
                    <a:pt x="248" y="106"/>
                  </a:lnTo>
                  <a:lnTo>
                    <a:pt x="260" y="122"/>
                  </a:lnTo>
                  <a:lnTo>
                    <a:pt x="268" y="142"/>
                  </a:lnTo>
                  <a:lnTo>
                    <a:pt x="268" y="142"/>
                  </a:lnTo>
                  <a:lnTo>
                    <a:pt x="272" y="162"/>
                  </a:lnTo>
                  <a:lnTo>
                    <a:pt x="272" y="182"/>
                  </a:lnTo>
                  <a:lnTo>
                    <a:pt x="268" y="200"/>
                  </a:lnTo>
                  <a:lnTo>
                    <a:pt x="262" y="218"/>
                  </a:lnTo>
                  <a:lnTo>
                    <a:pt x="252" y="234"/>
                  </a:lnTo>
                  <a:lnTo>
                    <a:pt x="238" y="248"/>
                  </a:lnTo>
                  <a:lnTo>
                    <a:pt x="222" y="260"/>
                  </a:lnTo>
                  <a:lnTo>
                    <a:pt x="202" y="268"/>
                  </a:lnTo>
                  <a:lnTo>
                    <a:pt x="202" y="268"/>
                  </a:lnTo>
                  <a:lnTo>
                    <a:pt x="182" y="272"/>
                  </a:lnTo>
                  <a:lnTo>
                    <a:pt x="164" y="272"/>
                  </a:lnTo>
                  <a:lnTo>
                    <a:pt x="144" y="270"/>
                  </a:lnTo>
                  <a:lnTo>
                    <a:pt x="126" y="262"/>
                  </a:lnTo>
                  <a:lnTo>
                    <a:pt x="110" y="252"/>
                  </a:lnTo>
                  <a:lnTo>
                    <a:pt x="96" y="238"/>
                  </a:lnTo>
                  <a:lnTo>
                    <a:pt x="84" y="222"/>
                  </a:lnTo>
                  <a:lnTo>
                    <a:pt x="76" y="204"/>
                  </a:lnTo>
                  <a:lnTo>
                    <a:pt x="76" y="204"/>
                  </a:lnTo>
                  <a:lnTo>
                    <a:pt x="72" y="184"/>
                  </a:lnTo>
                  <a:lnTo>
                    <a:pt x="72" y="164"/>
                  </a:lnTo>
                  <a:lnTo>
                    <a:pt x="76" y="144"/>
                  </a:lnTo>
                  <a:lnTo>
                    <a:pt x="82" y="126"/>
                  </a:lnTo>
                  <a:lnTo>
                    <a:pt x="92" y="110"/>
                  </a:lnTo>
                  <a:lnTo>
                    <a:pt x="106" y="96"/>
                  </a:lnTo>
                  <a:lnTo>
                    <a:pt x="122" y="84"/>
                  </a:lnTo>
                  <a:lnTo>
                    <a:pt x="142" y="76"/>
                  </a:lnTo>
                  <a:lnTo>
                    <a:pt x="142"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3" name="Freeform 6"/>
            <p:cNvSpPr>
              <a:spLocks noEditPoints="1"/>
            </p:cNvSpPr>
            <p:nvPr/>
          </p:nvSpPr>
          <p:spPr bwMode="auto">
            <a:xfrm>
              <a:off x="5308593" y="2025650"/>
              <a:ext cx="352425" cy="349250"/>
            </a:xfrm>
            <a:custGeom>
              <a:avLst/>
              <a:gdLst/>
              <a:ahLst/>
              <a:cxnLst>
                <a:cxn ang="0">
                  <a:pos x="28" y="70"/>
                </a:cxn>
                <a:cxn ang="0">
                  <a:pos x="14" y="74"/>
                </a:cxn>
                <a:cxn ang="0">
                  <a:pos x="0" y="86"/>
                </a:cxn>
                <a:cxn ang="0">
                  <a:pos x="8" y="102"/>
                </a:cxn>
                <a:cxn ang="0">
                  <a:pos x="18" y="120"/>
                </a:cxn>
                <a:cxn ang="0">
                  <a:pos x="4" y="134"/>
                </a:cxn>
                <a:cxn ang="0">
                  <a:pos x="10" y="154"/>
                </a:cxn>
                <a:cxn ang="0">
                  <a:pos x="30" y="156"/>
                </a:cxn>
                <a:cxn ang="0">
                  <a:pos x="32" y="176"/>
                </a:cxn>
                <a:cxn ang="0">
                  <a:pos x="36" y="194"/>
                </a:cxn>
                <a:cxn ang="0">
                  <a:pos x="54" y="196"/>
                </a:cxn>
                <a:cxn ang="0">
                  <a:pos x="72" y="194"/>
                </a:cxn>
                <a:cxn ang="0">
                  <a:pos x="76" y="212"/>
                </a:cxn>
                <a:cxn ang="0">
                  <a:pos x="94" y="220"/>
                </a:cxn>
                <a:cxn ang="0">
                  <a:pos x="106" y="208"/>
                </a:cxn>
                <a:cxn ang="0">
                  <a:pos x="124" y="204"/>
                </a:cxn>
                <a:cxn ang="0">
                  <a:pos x="140" y="218"/>
                </a:cxn>
                <a:cxn ang="0">
                  <a:pos x="156" y="208"/>
                </a:cxn>
                <a:cxn ang="0">
                  <a:pos x="164" y="186"/>
                </a:cxn>
                <a:cxn ang="0">
                  <a:pos x="176" y="190"/>
                </a:cxn>
                <a:cxn ang="0">
                  <a:pos x="194" y="186"/>
                </a:cxn>
                <a:cxn ang="0">
                  <a:pos x="196" y="168"/>
                </a:cxn>
                <a:cxn ang="0">
                  <a:pos x="196" y="148"/>
                </a:cxn>
                <a:cxn ang="0">
                  <a:pos x="216" y="144"/>
                </a:cxn>
                <a:cxn ang="0">
                  <a:pos x="220" y="122"/>
                </a:cxn>
                <a:cxn ang="0">
                  <a:pos x="206" y="110"/>
                </a:cxn>
                <a:cxn ang="0">
                  <a:pos x="212" y="92"/>
                </a:cxn>
                <a:cxn ang="0">
                  <a:pos x="218" y="76"/>
                </a:cxn>
                <a:cxn ang="0">
                  <a:pos x="204" y="64"/>
                </a:cxn>
                <a:cxn ang="0">
                  <a:pos x="188" y="58"/>
                </a:cxn>
                <a:cxn ang="0">
                  <a:pos x="192" y="40"/>
                </a:cxn>
                <a:cxn ang="0">
                  <a:pos x="182" y="22"/>
                </a:cxn>
                <a:cxn ang="0">
                  <a:pos x="164" y="26"/>
                </a:cxn>
                <a:cxn ang="0">
                  <a:pos x="148" y="22"/>
                </a:cxn>
                <a:cxn ang="0">
                  <a:pos x="140" y="2"/>
                </a:cxn>
                <a:cxn ang="0">
                  <a:pos x="120" y="4"/>
                </a:cxn>
                <a:cxn ang="0">
                  <a:pos x="104" y="18"/>
                </a:cxn>
                <a:cxn ang="0">
                  <a:pos x="94" y="8"/>
                </a:cxn>
                <a:cxn ang="0">
                  <a:pos x="76" y="2"/>
                </a:cxn>
                <a:cxn ang="0">
                  <a:pos x="66" y="18"/>
                </a:cxn>
                <a:cxn ang="0">
                  <a:pos x="56" y="34"/>
                </a:cxn>
                <a:cxn ang="0">
                  <a:pos x="36" y="28"/>
                </a:cxn>
                <a:cxn ang="0">
                  <a:pos x="22" y="44"/>
                </a:cxn>
                <a:cxn ang="0">
                  <a:pos x="92" y="48"/>
                </a:cxn>
                <a:cxn ang="0">
                  <a:pos x="152" y="58"/>
                </a:cxn>
                <a:cxn ang="0">
                  <a:pos x="176" y="102"/>
                </a:cxn>
                <a:cxn ang="0">
                  <a:pos x="154" y="160"/>
                </a:cxn>
                <a:cxn ang="0">
                  <a:pos x="106" y="174"/>
                </a:cxn>
                <a:cxn ang="0">
                  <a:pos x="54" y="142"/>
                </a:cxn>
                <a:cxn ang="0">
                  <a:pos x="48" y="92"/>
                </a:cxn>
                <a:cxn ang="0">
                  <a:pos x="92" y="48"/>
                </a:cxn>
              </a:cxnLst>
              <a:rect l="0" t="0" r="r" b="b"/>
              <a:pathLst>
                <a:path w="222" h="220">
                  <a:moveTo>
                    <a:pt x="26" y="52"/>
                  </a:moveTo>
                  <a:lnTo>
                    <a:pt x="26" y="52"/>
                  </a:lnTo>
                  <a:lnTo>
                    <a:pt x="28" y="56"/>
                  </a:lnTo>
                  <a:lnTo>
                    <a:pt x="28" y="62"/>
                  </a:lnTo>
                  <a:lnTo>
                    <a:pt x="28" y="70"/>
                  </a:lnTo>
                  <a:lnTo>
                    <a:pt x="28" y="70"/>
                  </a:lnTo>
                  <a:lnTo>
                    <a:pt x="26" y="72"/>
                  </a:lnTo>
                  <a:lnTo>
                    <a:pt x="22" y="74"/>
                  </a:lnTo>
                  <a:lnTo>
                    <a:pt x="14" y="74"/>
                  </a:lnTo>
                  <a:lnTo>
                    <a:pt x="14" y="74"/>
                  </a:lnTo>
                  <a:lnTo>
                    <a:pt x="10" y="74"/>
                  </a:lnTo>
                  <a:lnTo>
                    <a:pt x="6" y="76"/>
                  </a:lnTo>
                  <a:lnTo>
                    <a:pt x="2" y="80"/>
                  </a:lnTo>
                  <a:lnTo>
                    <a:pt x="0" y="86"/>
                  </a:lnTo>
                  <a:lnTo>
                    <a:pt x="0" y="86"/>
                  </a:lnTo>
                  <a:lnTo>
                    <a:pt x="0" y="92"/>
                  </a:lnTo>
                  <a:lnTo>
                    <a:pt x="2" y="98"/>
                  </a:lnTo>
                  <a:lnTo>
                    <a:pt x="4" y="100"/>
                  </a:lnTo>
                  <a:lnTo>
                    <a:pt x="8" y="102"/>
                  </a:lnTo>
                  <a:lnTo>
                    <a:pt x="8" y="102"/>
                  </a:lnTo>
                  <a:lnTo>
                    <a:pt x="12" y="106"/>
                  </a:lnTo>
                  <a:lnTo>
                    <a:pt x="16" y="110"/>
                  </a:lnTo>
                  <a:lnTo>
                    <a:pt x="18" y="118"/>
                  </a:lnTo>
                  <a:lnTo>
                    <a:pt x="18" y="118"/>
                  </a:lnTo>
                  <a:lnTo>
                    <a:pt x="18" y="120"/>
                  </a:lnTo>
                  <a:lnTo>
                    <a:pt x="16" y="122"/>
                  </a:lnTo>
                  <a:lnTo>
                    <a:pt x="10" y="128"/>
                  </a:lnTo>
                  <a:lnTo>
                    <a:pt x="10" y="128"/>
                  </a:lnTo>
                  <a:lnTo>
                    <a:pt x="6" y="130"/>
                  </a:lnTo>
                  <a:lnTo>
                    <a:pt x="4" y="134"/>
                  </a:lnTo>
                  <a:lnTo>
                    <a:pt x="2" y="138"/>
                  </a:lnTo>
                  <a:lnTo>
                    <a:pt x="4" y="144"/>
                  </a:lnTo>
                  <a:lnTo>
                    <a:pt x="4" y="144"/>
                  </a:lnTo>
                  <a:lnTo>
                    <a:pt x="6" y="150"/>
                  </a:lnTo>
                  <a:lnTo>
                    <a:pt x="10" y="154"/>
                  </a:lnTo>
                  <a:lnTo>
                    <a:pt x="14" y="156"/>
                  </a:lnTo>
                  <a:lnTo>
                    <a:pt x="18" y="156"/>
                  </a:lnTo>
                  <a:lnTo>
                    <a:pt x="18" y="156"/>
                  </a:lnTo>
                  <a:lnTo>
                    <a:pt x="26" y="154"/>
                  </a:lnTo>
                  <a:lnTo>
                    <a:pt x="30" y="156"/>
                  </a:lnTo>
                  <a:lnTo>
                    <a:pt x="32" y="158"/>
                  </a:lnTo>
                  <a:lnTo>
                    <a:pt x="32" y="158"/>
                  </a:lnTo>
                  <a:lnTo>
                    <a:pt x="34" y="166"/>
                  </a:lnTo>
                  <a:lnTo>
                    <a:pt x="34" y="172"/>
                  </a:lnTo>
                  <a:lnTo>
                    <a:pt x="32" y="176"/>
                  </a:lnTo>
                  <a:lnTo>
                    <a:pt x="32" y="176"/>
                  </a:lnTo>
                  <a:lnTo>
                    <a:pt x="30" y="180"/>
                  </a:lnTo>
                  <a:lnTo>
                    <a:pt x="30" y="184"/>
                  </a:lnTo>
                  <a:lnTo>
                    <a:pt x="32" y="190"/>
                  </a:lnTo>
                  <a:lnTo>
                    <a:pt x="36" y="194"/>
                  </a:lnTo>
                  <a:lnTo>
                    <a:pt x="36" y="194"/>
                  </a:lnTo>
                  <a:lnTo>
                    <a:pt x="40" y="196"/>
                  </a:lnTo>
                  <a:lnTo>
                    <a:pt x="46" y="198"/>
                  </a:lnTo>
                  <a:lnTo>
                    <a:pt x="50" y="198"/>
                  </a:lnTo>
                  <a:lnTo>
                    <a:pt x="54" y="196"/>
                  </a:lnTo>
                  <a:lnTo>
                    <a:pt x="54" y="196"/>
                  </a:lnTo>
                  <a:lnTo>
                    <a:pt x="58" y="194"/>
                  </a:lnTo>
                  <a:lnTo>
                    <a:pt x="62" y="192"/>
                  </a:lnTo>
                  <a:lnTo>
                    <a:pt x="72" y="194"/>
                  </a:lnTo>
                  <a:lnTo>
                    <a:pt x="72" y="194"/>
                  </a:lnTo>
                  <a:lnTo>
                    <a:pt x="74" y="196"/>
                  </a:lnTo>
                  <a:lnTo>
                    <a:pt x="74" y="198"/>
                  </a:lnTo>
                  <a:lnTo>
                    <a:pt x="76" y="206"/>
                  </a:lnTo>
                  <a:lnTo>
                    <a:pt x="76" y="206"/>
                  </a:lnTo>
                  <a:lnTo>
                    <a:pt x="76" y="212"/>
                  </a:lnTo>
                  <a:lnTo>
                    <a:pt x="78" y="216"/>
                  </a:lnTo>
                  <a:lnTo>
                    <a:pt x="82" y="218"/>
                  </a:lnTo>
                  <a:lnTo>
                    <a:pt x="88" y="220"/>
                  </a:lnTo>
                  <a:lnTo>
                    <a:pt x="88" y="220"/>
                  </a:lnTo>
                  <a:lnTo>
                    <a:pt x="94" y="220"/>
                  </a:lnTo>
                  <a:lnTo>
                    <a:pt x="98" y="220"/>
                  </a:lnTo>
                  <a:lnTo>
                    <a:pt x="102" y="216"/>
                  </a:lnTo>
                  <a:lnTo>
                    <a:pt x="104" y="212"/>
                  </a:lnTo>
                  <a:lnTo>
                    <a:pt x="104" y="212"/>
                  </a:lnTo>
                  <a:lnTo>
                    <a:pt x="106" y="208"/>
                  </a:lnTo>
                  <a:lnTo>
                    <a:pt x="110" y="206"/>
                  </a:lnTo>
                  <a:lnTo>
                    <a:pt x="118" y="202"/>
                  </a:lnTo>
                  <a:lnTo>
                    <a:pt x="118" y="202"/>
                  </a:lnTo>
                  <a:lnTo>
                    <a:pt x="122" y="202"/>
                  </a:lnTo>
                  <a:lnTo>
                    <a:pt x="124" y="204"/>
                  </a:lnTo>
                  <a:lnTo>
                    <a:pt x="128" y="212"/>
                  </a:lnTo>
                  <a:lnTo>
                    <a:pt x="128" y="212"/>
                  </a:lnTo>
                  <a:lnTo>
                    <a:pt x="130" y="216"/>
                  </a:lnTo>
                  <a:lnTo>
                    <a:pt x="134" y="218"/>
                  </a:lnTo>
                  <a:lnTo>
                    <a:pt x="140" y="218"/>
                  </a:lnTo>
                  <a:lnTo>
                    <a:pt x="146" y="218"/>
                  </a:lnTo>
                  <a:lnTo>
                    <a:pt x="146" y="218"/>
                  </a:lnTo>
                  <a:lnTo>
                    <a:pt x="150" y="214"/>
                  </a:lnTo>
                  <a:lnTo>
                    <a:pt x="154" y="212"/>
                  </a:lnTo>
                  <a:lnTo>
                    <a:pt x="156" y="208"/>
                  </a:lnTo>
                  <a:lnTo>
                    <a:pt x="156" y="202"/>
                  </a:lnTo>
                  <a:lnTo>
                    <a:pt x="156" y="202"/>
                  </a:lnTo>
                  <a:lnTo>
                    <a:pt x="156" y="198"/>
                  </a:lnTo>
                  <a:lnTo>
                    <a:pt x="158" y="192"/>
                  </a:lnTo>
                  <a:lnTo>
                    <a:pt x="164" y="186"/>
                  </a:lnTo>
                  <a:lnTo>
                    <a:pt x="164" y="186"/>
                  </a:lnTo>
                  <a:lnTo>
                    <a:pt x="166" y="186"/>
                  </a:lnTo>
                  <a:lnTo>
                    <a:pt x="170" y="186"/>
                  </a:lnTo>
                  <a:lnTo>
                    <a:pt x="176" y="190"/>
                  </a:lnTo>
                  <a:lnTo>
                    <a:pt x="176" y="190"/>
                  </a:lnTo>
                  <a:lnTo>
                    <a:pt x="180" y="192"/>
                  </a:lnTo>
                  <a:lnTo>
                    <a:pt x="186" y="192"/>
                  </a:lnTo>
                  <a:lnTo>
                    <a:pt x="190" y="190"/>
                  </a:lnTo>
                  <a:lnTo>
                    <a:pt x="194" y="186"/>
                  </a:lnTo>
                  <a:lnTo>
                    <a:pt x="194" y="186"/>
                  </a:lnTo>
                  <a:lnTo>
                    <a:pt x="198" y="180"/>
                  </a:lnTo>
                  <a:lnTo>
                    <a:pt x="200" y="176"/>
                  </a:lnTo>
                  <a:lnTo>
                    <a:pt x="200" y="172"/>
                  </a:lnTo>
                  <a:lnTo>
                    <a:pt x="196" y="168"/>
                  </a:lnTo>
                  <a:lnTo>
                    <a:pt x="196" y="168"/>
                  </a:lnTo>
                  <a:lnTo>
                    <a:pt x="194" y="164"/>
                  </a:lnTo>
                  <a:lnTo>
                    <a:pt x="194" y="158"/>
                  </a:lnTo>
                  <a:lnTo>
                    <a:pt x="194" y="150"/>
                  </a:lnTo>
                  <a:lnTo>
                    <a:pt x="194" y="150"/>
                  </a:lnTo>
                  <a:lnTo>
                    <a:pt x="196" y="148"/>
                  </a:lnTo>
                  <a:lnTo>
                    <a:pt x="200" y="146"/>
                  </a:lnTo>
                  <a:lnTo>
                    <a:pt x="208" y="146"/>
                  </a:lnTo>
                  <a:lnTo>
                    <a:pt x="208" y="146"/>
                  </a:lnTo>
                  <a:lnTo>
                    <a:pt x="212" y="146"/>
                  </a:lnTo>
                  <a:lnTo>
                    <a:pt x="216" y="144"/>
                  </a:lnTo>
                  <a:lnTo>
                    <a:pt x="220" y="140"/>
                  </a:lnTo>
                  <a:lnTo>
                    <a:pt x="222" y="134"/>
                  </a:lnTo>
                  <a:lnTo>
                    <a:pt x="222" y="134"/>
                  </a:lnTo>
                  <a:lnTo>
                    <a:pt x="222" y="128"/>
                  </a:lnTo>
                  <a:lnTo>
                    <a:pt x="220" y="122"/>
                  </a:lnTo>
                  <a:lnTo>
                    <a:pt x="218" y="118"/>
                  </a:lnTo>
                  <a:lnTo>
                    <a:pt x="214" y="116"/>
                  </a:lnTo>
                  <a:lnTo>
                    <a:pt x="214" y="116"/>
                  </a:lnTo>
                  <a:lnTo>
                    <a:pt x="210" y="114"/>
                  </a:lnTo>
                  <a:lnTo>
                    <a:pt x="206" y="110"/>
                  </a:lnTo>
                  <a:lnTo>
                    <a:pt x="204" y="102"/>
                  </a:lnTo>
                  <a:lnTo>
                    <a:pt x="204" y="102"/>
                  </a:lnTo>
                  <a:lnTo>
                    <a:pt x="204" y="100"/>
                  </a:lnTo>
                  <a:lnTo>
                    <a:pt x="206" y="96"/>
                  </a:lnTo>
                  <a:lnTo>
                    <a:pt x="212" y="92"/>
                  </a:lnTo>
                  <a:lnTo>
                    <a:pt x="212" y="92"/>
                  </a:lnTo>
                  <a:lnTo>
                    <a:pt x="216" y="90"/>
                  </a:lnTo>
                  <a:lnTo>
                    <a:pt x="218" y="86"/>
                  </a:lnTo>
                  <a:lnTo>
                    <a:pt x="220" y="82"/>
                  </a:lnTo>
                  <a:lnTo>
                    <a:pt x="218" y="76"/>
                  </a:lnTo>
                  <a:lnTo>
                    <a:pt x="218" y="76"/>
                  </a:lnTo>
                  <a:lnTo>
                    <a:pt x="216" y="70"/>
                  </a:lnTo>
                  <a:lnTo>
                    <a:pt x="212" y="66"/>
                  </a:lnTo>
                  <a:lnTo>
                    <a:pt x="208" y="64"/>
                  </a:lnTo>
                  <a:lnTo>
                    <a:pt x="204" y="64"/>
                  </a:lnTo>
                  <a:lnTo>
                    <a:pt x="204" y="64"/>
                  </a:lnTo>
                  <a:lnTo>
                    <a:pt x="200" y="64"/>
                  </a:lnTo>
                  <a:lnTo>
                    <a:pt x="194" y="62"/>
                  </a:lnTo>
                  <a:lnTo>
                    <a:pt x="188" y="58"/>
                  </a:lnTo>
                  <a:lnTo>
                    <a:pt x="188" y="58"/>
                  </a:lnTo>
                  <a:lnTo>
                    <a:pt x="186" y="54"/>
                  </a:lnTo>
                  <a:lnTo>
                    <a:pt x="186" y="52"/>
                  </a:lnTo>
                  <a:lnTo>
                    <a:pt x="190" y="44"/>
                  </a:lnTo>
                  <a:lnTo>
                    <a:pt x="190" y="44"/>
                  </a:lnTo>
                  <a:lnTo>
                    <a:pt x="192" y="40"/>
                  </a:lnTo>
                  <a:lnTo>
                    <a:pt x="192" y="36"/>
                  </a:lnTo>
                  <a:lnTo>
                    <a:pt x="190" y="30"/>
                  </a:lnTo>
                  <a:lnTo>
                    <a:pt x="188" y="26"/>
                  </a:lnTo>
                  <a:lnTo>
                    <a:pt x="188" y="26"/>
                  </a:lnTo>
                  <a:lnTo>
                    <a:pt x="182" y="22"/>
                  </a:lnTo>
                  <a:lnTo>
                    <a:pt x="178" y="22"/>
                  </a:lnTo>
                  <a:lnTo>
                    <a:pt x="172" y="22"/>
                  </a:lnTo>
                  <a:lnTo>
                    <a:pt x="168" y="24"/>
                  </a:lnTo>
                  <a:lnTo>
                    <a:pt x="168" y="24"/>
                  </a:lnTo>
                  <a:lnTo>
                    <a:pt x="164" y="26"/>
                  </a:lnTo>
                  <a:lnTo>
                    <a:pt x="160" y="28"/>
                  </a:lnTo>
                  <a:lnTo>
                    <a:pt x="150" y="26"/>
                  </a:lnTo>
                  <a:lnTo>
                    <a:pt x="150" y="26"/>
                  </a:lnTo>
                  <a:lnTo>
                    <a:pt x="148" y="24"/>
                  </a:lnTo>
                  <a:lnTo>
                    <a:pt x="148" y="22"/>
                  </a:lnTo>
                  <a:lnTo>
                    <a:pt x="148" y="14"/>
                  </a:lnTo>
                  <a:lnTo>
                    <a:pt x="148" y="14"/>
                  </a:lnTo>
                  <a:lnTo>
                    <a:pt x="146" y="8"/>
                  </a:lnTo>
                  <a:lnTo>
                    <a:pt x="144" y="4"/>
                  </a:lnTo>
                  <a:lnTo>
                    <a:pt x="140" y="2"/>
                  </a:lnTo>
                  <a:lnTo>
                    <a:pt x="134" y="0"/>
                  </a:lnTo>
                  <a:lnTo>
                    <a:pt x="134" y="0"/>
                  </a:lnTo>
                  <a:lnTo>
                    <a:pt x="130" y="0"/>
                  </a:lnTo>
                  <a:lnTo>
                    <a:pt x="124" y="0"/>
                  </a:lnTo>
                  <a:lnTo>
                    <a:pt x="120" y="4"/>
                  </a:lnTo>
                  <a:lnTo>
                    <a:pt x="118" y="6"/>
                  </a:lnTo>
                  <a:lnTo>
                    <a:pt x="118" y="6"/>
                  </a:lnTo>
                  <a:lnTo>
                    <a:pt x="116" y="10"/>
                  </a:lnTo>
                  <a:lnTo>
                    <a:pt x="112" y="14"/>
                  </a:lnTo>
                  <a:lnTo>
                    <a:pt x="104" y="18"/>
                  </a:lnTo>
                  <a:lnTo>
                    <a:pt x="104" y="18"/>
                  </a:lnTo>
                  <a:lnTo>
                    <a:pt x="100" y="18"/>
                  </a:lnTo>
                  <a:lnTo>
                    <a:pt x="98" y="16"/>
                  </a:lnTo>
                  <a:lnTo>
                    <a:pt x="94" y="8"/>
                  </a:lnTo>
                  <a:lnTo>
                    <a:pt x="94" y="8"/>
                  </a:lnTo>
                  <a:lnTo>
                    <a:pt x="92" y="4"/>
                  </a:lnTo>
                  <a:lnTo>
                    <a:pt x="88" y="2"/>
                  </a:lnTo>
                  <a:lnTo>
                    <a:pt x="82" y="2"/>
                  </a:lnTo>
                  <a:lnTo>
                    <a:pt x="76" y="2"/>
                  </a:lnTo>
                  <a:lnTo>
                    <a:pt x="76" y="2"/>
                  </a:lnTo>
                  <a:lnTo>
                    <a:pt x="72" y="4"/>
                  </a:lnTo>
                  <a:lnTo>
                    <a:pt x="68" y="8"/>
                  </a:lnTo>
                  <a:lnTo>
                    <a:pt x="66" y="12"/>
                  </a:lnTo>
                  <a:lnTo>
                    <a:pt x="66" y="18"/>
                  </a:lnTo>
                  <a:lnTo>
                    <a:pt x="66" y="18"/>
                  </a:lnTo>
                  <a:lnTo>
                    <a:pt x="66" y="22"/>
                  </a:lnTo>
                  <a:lnTo>
                    <a:pt x="64" y="26"/>
                  </a:lnTo>
                  <a:lnTo>
                    <a:pt x="58" y="34"/>
                  </a:lnTo>
                  <a:lnTo>
                    <a:pt x="58" y="34"/>
                  </a:lnTo>
                  <a:lnTo>
                    <a:pt x="56" y="34"/>
                  </a:lnTo>
                  <a:lnTo>
                    <a:pt x="52" y="34"/>
                  </a:lnTo>
                  <a:lnTo>
                    <a:pt x="46" y="30"/>
                  </a:lnTo>
                  <a:lnTo>
                    <a:pt x="46" y="30"/>
                  </a:lnTo>
                  <a:lnTo>
                    <a:pt x="42" y="28"/>
                  </a:lnTo>
                  <a:lnTo>
                    <a:pt x="36" y="28"/>
                  </a:lnTo>
                  <a:lnTo>
                    <a:pt x="32" y="30"/>
                  </a:lnTo>
                  <a:lnTo>
                    <a:pt x="28" y="34"/>
                  </a:lnTo>
                  <a:lnTo>
                    <a:pt x="28" y="34"/>
                  </a:lnTo>
                  <a:lnTo>
                    <a:pt x="24" y="38"/>
                  </a:lnTo>
                  <a:lnTo>
                    <a:pt x="22" y="44"/>
                  </a:lnTo>
                  <a:lnTo>
                    <a:pt x="24" y="48"/>
                  </a:lnTo>
                  <a:lnTo>
                    <a:pt x="26" y="52"/>
                  </a:lnTo>
                  <a:lnTo>
                    <a:pt x="26" y="52"/>
                  </a:lnTo>
                  <a:close/>
                  <a:moveTo>
                    <a:pt x="92" y="48"/>
                  </a:moveTo>
                  <a:lnTo>
                    <a:pt x="92" y="48"/>
                  </a:lnTo>
                  <a:lnTo>
                    <a:pt x="104" y="46"/>
                  </a:lnTo>
                  <a:lnTo>
                    <a:pt x="116" y="46"/>
                  </a:lnTo>
                  <a:lnTo>
                    <a:pt x="130" y="48"/>
                  </a:lnTo>
                  <a:lnTo>
                    <a:pt x="140" y="52"/>
                  </a:lnTo>
                  <a:lnTo>
                    <a:pt x="152" y="58"/>
                  </a:lnTo>
                  <a:lnTo>
                    <a:pt x="160" y="68"/>
                  </a:lnTo>
                  <a:lnTo>
                    <a:pt x="168" y="78"/>
                  </a:lnTo>
                  <a:lnTo>
                    <a:pt x="172" y="90"/>
                  </a:lnTo>
                  <a:lnTo>
                    <a:pt x="172" y="90"/>
                  </a:lnTo>
                  <a:lnTo>
                    <a:pt x="176" y="102"/>
                  </a:lnTo>
                  <a:lnTo>
                    <a:pt x="176" y="116"/>
                  </a:lnTo>
                  <a:lnTo>
                    <a:pt x="174" y="128"/>
                  </a:lnTo>
                  <a:lnTo>
                    <a:pt x="168" y="140"/>
                  </a:lnTo>
                  <a:lnTo>
                    <a:pt x="162" y="150"/>
                  </a:lnTo>
                  <a:lnTo>
                    <a:pt x="154" y="160"/>
                  </a:lnTo>
                  <a:lnTo>
                    <a:pt x="144" y="166"/>
                  </a:lnTo>
                  <a:lnTo>
                    <a:pt x="130" y="172"/>
                  </a:lnTo>
                  <a:lnTo>
                    <a:pt x="130" y="172"/>
                  </a:lnTo>
                  <a:lnTo>
                    <a:pt x="118" y="174"/>
                  </a:lnTo>
                  <a:lnTo>
                    <a:pt x="106" y="174"/>
                  </a:lnTo>
                  <a:lnTo>
                    <a:pt x="94" y="172"/>
                  </a:lnTo>
                  <a:lnTo>
                    <a:pt x="82" y="168"/>
                  </a:lnTo>
                  <a:lnTo>
                    <a:pt x="70" y="160"/>
                  </a:lnTo>
                  <a:lnTo>
                    <a:pt x="62" y="152"/>
                  </a:lnTo>
                  <a:lnTo>
                    <a:pt x="54" y="142"/>
                  </a:lnTo>
                  <a:lnTo>
                    <a:pt x="50" y="130"/>
                  </a:lnTo>
                  <a:lnTo>
                    <a:pt x="50" y="130"/>
                  </a:lnTo>
                  <a:lnTo>
                    <a:pt x="46" y="116"/>
                  </a:lnTo>
                  <a:lnTo>
                    <a:pt x="46" y="104"/>
                  </a:lnTo>
                  <a:lnTo>
                    <a:pt x="48" y="92"/>
                  </a:lnTo>
                  <a:lnTo>
                    <a:pt x="54" y="80"/>
                  </a:lnTo>
                  <a:lnTo>
                    <a:pt x="60" y="70"/>
                  </a:lnTo>
                  <a:lnTo>
                    <a:pt x="68" y="60"/>
                  </a:lnTo>
                  <a:lnTo>
                    <a:pt x="80" y="54"/>
                  </a:lnTo>
                  <a:lnTo>
                    <a:pt x="92" y="48"/>
                  </a:lnTo>
                  <a:lnTo>
                    <a:pt x="92" y="4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4" name="Freeform 7"/>
            <p:cNvSpPr>
              <a:spLocks noEditPoints="1"/>
            </p:cNvSpPr>
            <p:nvPr/>
          </p:nvSpPr>
          <p:spPr bwMode="auto">
            <a:xfrm>
              <a:off x="5311776" y="2378075"/>
              <a:ext cx="269874" cy="269875"/>
            </a:xfrm>
            <a:custGeom>
              <a:avLst/>
              <a:gdLst/>
              <a:ahLst/>
              <a:cxnLst>
                <a:cxn ang="0">
                  <a:pos x="20" y="48"/>
                </a:cxn>
                <a:cxn ang="0">
                  <a:pos x="10" y="58"/>
                </a:cxn>
                <a:cxn ang="0">
                  <a:pos x="2" y="62"/>
                </a:cxn>
                <a:cxn ang="0">
                  <a:pos x="0" y="76"/>
                </a:cxn>
                <a:cxn ang="0">
                  <a:pos x="8" y="82"/>
                </a:cxn>
                <a:cxn ang="0">
                  <a:pos x="12" y="96"/>
                </a:cxn>
                <a:cxn ang="0">
                  <a:pos x="2" y="104"/>
                </a:cxn>
                <a:cxn ang="0">
                  <a:pos x="4" y="116"/>
                </a:cxn>
                <a:cxn ang="0">
                  <a:pos x="14" y="120"/>
                </a:cxn>
                <a:cxn ang="0">
                  <a:pos x="24" y="128"/>
                </a:cxn>
                <a:cxn ang="0">
                  <a:pos x="22" y="138"/>
                </a:cxn>
                <a:cxn ang="0">
                  <a:pos x="26" y="150"/>
                </a:cxn>
                <a:cxn ang="0">
                  <a:pos x="40" y="152"/>
                </a:cxn>
                <a:cxn ang="0">
                  <a:pos x="54" y="150"/>
                </a:cxn>
                <a:cxn ang="0">
                  <a:pos x="56" y="160"/>
                </a:cxn>
                <a:cxn ang="0">
                  <a:pos x="66" y="170"/>
                </a:cxn>
                <a:cxn ang="0">
                  <a:pos x="78" y="168"/>
                </a:cxn>
                <a:cxn ang="0">
                  <a:pos x="84" y="158"/>
                </a:cxn>
                <a:cxn ang="0">
                  <a:pos x="98" y="164"/>
                </a:cxn>
                <a:cxn ang="0">
                  <a:pos x="106" y="168"/>
                </a:cxn>
                <a:cxn ang="0">
                  <a:pos x="118" y="164"/>
                </a:cxn>
                <a:cxn ang="0">
                  <a:pos x="120" y="154"/>
                </a:cxn>
                <a:cxn ang="0">
                  <a:pos x="130" y="144"/>
                </a:cxn>
                <a:cxn ang="0">
                  <a:pos x="142" y="148"/>
                </a:cxn>
                <a:cxn ang="0">
                  <a:pos x="152" y="140"/>
                </a:cxn>
                <a:cxn ang="0">
                  <a:pos x="150" y="130"/>
                </a:cxn>
                <a:cxn ang="0">
                  <a:pos x="148" y="116"/>
                </a:cxn>
                <a:cxn ang="0">
                  <a:pos x="162" y="112"/>
                </a:cxn>
                <a:cxn ang="0">
                  <a:pos x="170" y="104"/>
                </a:cxn>
                <a:cxn ang="0">
                  <a:pos x="164" y="90"/>
                </a:cxn>
                <a:cxn ang="0">
                  <a:pos x="156" y="80"/>
                </a:cxn>
                <a:cxn ang="0">
                  <a:pos x="162" y="72"/>
                </a:cxn>
                <a:cxn ang="0">
                  <a:pos x="168" y="58"/>
                </a:cxn>
                <a:cxn ang="0">
                  <a:pos x="160" y="50"/>
                </a:cxn>
                <a:cxn ang="0">
                  <a:pos x="148" y="48"/>
                </a:cxn>
                <a:cxn ang="0">
                  <a:pos x="146" y="34"/>
                </a:cxn>
                <a:cxn ang="0">
                  <a:pos x="146" y="24"/>
                </a:cxn>
                <a:cxn ang="0">
                  <a:pos x="136" y="18"/>
                </a:cxn>
                <a:cxn ang="0">
                  <a:pos x="126" y="22"/>
                </a:cxn>
                <a:cxn ang="0">
                  <a:pos x="112" y="18"/>
                </a:cxn>
                <a:cxn ang="0">
                  <a:pos x="110" y="4"/>
                </a:cxn>
                <a:cxn ang="0">
                  <a:pos x="98" y="0"/>
                </a:cxn>
                <a:cxn ang="0">
                  <a:pos x="90" y="6"/>
                </a:cxn>
                <a:cxn ang="0">
                  <a:pos x="78" y="14"/>
                </a:cxn>
                <a:cxn ang="0">
                  <a:pos x="70" y="4"/>
                </a:cxn>
                <a:cxn ang="0">
                  <a:pos x="58" y="2"/>
                </a:cxn>
                <a:cxn ang="0">
                  <a:pos x="50" y="14"/>
                </a:cxn>
                <a:cxn ang="0">
                  <a:pos x="44" y="26"/>
                </a:cxn>
                <a:cxn ang="0">
                  <a:pos x="34" y="24"/>
                </a:cxn>
                <a:cxn ang="0">
                  <a:pos x="20" y="28"/>
                </a:cxn>
                <a:cxn ang="0">
                  <a:pos x="16" y="38"/>
                </a:cxn>
                <a:cxn ang="0">
                  <a:pos x="70" y="38"/>
                </a:cxn>
                <a:cxn ang="0">
                  <a:pos x="108" y="40"/>
                </a:cxn>
                <a:cxn ang="0">
                  <a:pos x="132" y="70"/>
                </a:cxn>
                <a:cxn ang="0">
                  <a:pos x="132" y="100"/>
                </a:cxn>
                <a:cxn ang="0">
                  <a:pos x="108" y="128"/>
                </a:cxn>
                <a:cxn ang="0">
                  <a:pos x="80" y="136"/>
                </a:cxn>
                <a:cxn ang="0">
                  <a:pos x="46" y="118"/>
                </a:cxn>
                <a:cxn ang="0">
                  <a:pos x="34" y="90"/>
                </a:cxn>
                <a:cxn ang="0">
                  <a:pos x="46" y="54"/>
                </a:cxn>
                <a:cxn ang="0">
                  <a:pos x="70" y="38"/>
                </a:cxn>
              </a:cxnLst>
              <a:rect l="0" t="0" r="r" b="b"/>
              <a:pathLst>
                <a:path w="170" h="170">
                  <a:moveTo>
                    <a:pt x="18" y="42"/>
                  </a:moveTo>
                  <a:lnTo>
                    <a:pt x="18" y="42"/>
                  </a:lnTo>
                  <a:lnTo>
                    <a:pt x="20" y="44"/>
                  </a:lnTo>
                  <a:lnTo>
                    <a:pt x="20" y="48"/>
                  </a:lnTo>
                  <a:lnTo>
                    <a:pt x="20" y="56"/>
                  </a:lnTo>
                  <a:lnTo>
                    <a:pt x="20" y="56"/>
                  </a:lnTo>
                  <a:lnTo>
                    <a:pt x="16" y="58"/>
                  </a:lnTo>
                  <a:lnTo>
                    <a:pt x="10" y="58"/>
                  </a:lnTo>
                  <a:lnTo>
                    <a:pt x="10" y="58"/>
                  </a:lnTo>
                  <a:lnTo>
                    <a:pt x="6" y="58"/>
                  </a:lnTo>
                  <a:lnTo>
                    <a:pt x="4" y="60"/>
                  </a:lnTo>
                  <a:lnTo>
                    <a:pt x="2" y="62"/>
                  </a:lnTo>
                  <a:lnTo>
                    <a:pt x="0" y="68"/>
                  </a:lnTo>
                  <a:lnTo>
                    <a:pt x="0" y="68"/>
                  </a:lnTo>
                  <a:lnTo>
                    <a:pt x="0" y="72"/>
                  </a:lnTo>
                  <a:lnTo>
                    <a:pt x="0" y="76"/>
                  </a:lnTo>
                  <a:lnTo>
                    <a:pt x="2" y="78"/>
                  </a:lnTo>
                  <a:lnTo>
                    <a:pt x="6" y="80"/>
                  </a:lnTo>
                  <a:lnTo>
                    <a:pt x="6" y="80"/>
                  </a:lnTo>
                  <a:lnTo>
                    <a:pt x="8" y="82"/>
                  </a:lnTo>
                  <a:lnTo>
                    <a:pt x="10" y="86"/>
                  </a:lnTo>
                  <a:lnTo>
                    <a:pt x="14" y="92"/>
                  </a:lnTo>
                  <a:lnTo>
                    <a:pt x="14" y="92"/>
                  </a:lnTo>
                  <a:lnTo>
                    <a:pt x="12" y="96"/>
                  </a:lnTo>
                  <a:lnTo>
                    <a:pt x="6" y="98"/>
                  </a:lnTo>
                  <a:lnTo>
                    <a:pt x="6" y="98"/>
                  </a:lnTo>
                  <a:lnTo>
                    <a:pt x="4" y="100"/>
                  </a:lnTo>
                  <a:lnTo>
                    <a:pt x="2" y="104"/>
                  </a:lnTo>
                  <a:lnTo>
                    <a:pt x="0" y="108"/>
                  </a:lnTo>
                  <a:lnTo>
                    <a:pt x="2" y="112"/>
                  </a:lnTo>
                  <a:lnTo>
                    <a:pt x="2" y="112"/>
                  </a:lnTo>
                  <a:lnTo>
                    <a:pt x="4" y="116"/>
                  </a:lnTo>
                  <a:lnTo>
                    <a:pt x="6" y="118"/>
                  </a:lnTo>
                  <a:lnTo>
                    <a:pt x="10" y="120"/>
                  </a:lnTo>
                  <a:lnTo>
                    <a:pt x="14" y="120"/>
                  </a:lnTo>
                  <a:lnTo>
                    <a:pt x="14" y="120"/>
                  </a:lnTo>
                  <a:lnTo>
                    <a:pt x="20" y="120"/>
                  </a:lnTo>
                  <a:lnTo>
                    <a:pt x="24" y="122"/>
                  </a:lnTo>
                  <a:lnTo>
                    <a:pt x="24" y="122"/>
                  </a:lnTo>
                  <a:lnTo>
                    <a:pt x="24" y="128"/>
                  </a:lnTo>
                  <a:lnTo>
                    <a:pt x="24" y="132"/>
                  </a:lnTo>
                  <a:lnTo>
                    <a:pt x="24" y="136"/>
                  </a:lnTo>
                  <a:lnTo>
                    <a:pt x="24" y="136"/>
                  </a:lnTo>
                  <a:lnTo>
                    <a:pt x="22" y="138"/>
                  </a:lnTo>
                  <a:lnTo>
                    <a:pt x="22" y="142"/>
                  </a:lnTo>
                  <a:lnTo>
                    <a:pt x="24" y="146"/>
                  </a:lnTo>
                  <a:lnTo>
                    <a:pt x="26" y="150"/>
                  </a:lnTo>
                  <a:lnTo>
                    <a:pt x="26" y="150"/>
                  </a:lnTo>
                  <a:lnTo>
                    <a:pt x="30" y="152"/>
                  </a:lnTo>
                  <a:lnTo>
                    <a:pt x="34" y="154"/>
                  </a:lnTo>
                  <a:lnTo>
                    <a:pt x="38" y="154"/>
                  </a:lnTo>
                  <a:lnTo>
                    <a:pt x="40" y="152"/>
                  </a:lnTo>
                  <a:lnTo>
                    <a:pt x="40" y="152"/>
                  </a:lnTo>
                  <a:lnTo>
                    <a:pt x="44" y="150"/>
                  </a:lnTo>
                  <a:lnTo>
                    <a:pt x="48" y="148"/>
                  </a:lnTo>
                  <a:lnTo>
                    <a:pt x="54" y="150"/>
                  </a:lnTo>
                  <a:lnTo>
                    <a:pt x="54" y="150"/>
                  </a:lnTo>
                  <a:lnTo>
                    <a:pt x="56" y="154"/>
                  </a:lnTo>
                  <a:lnTo>
                    <a:pt x="56" y="160"/>
                  </a:lnTo>
                  <a:lnTo>
                    <a:pt x="56" y="160"/>
                  </a:lnTo>
                  <a:lnTo>
                    <a:pt x="56" y="164"/>
                  </a:lnTo>
                  <a:lnTo>
                    <a:pt x="58" y="166"/>
                  </a:lnTo>
                  <a:lnTo>
                    <a:pt x="62" y="168"/>
                  </a:lnTo>
                  <a:lnTo>
                    <a:pt x="66" y="170"/>
                  </a:lnTo>
                  <a:lnTo>
                    <a:pt x="66" y="170"/>
                  </a:lnTo>
                  <a:lnTo>
                    <a:pt x="70" y="170"/>
                  </a:lnTo>
                  <a:lnTo>
                    <a:pt x="74" y="170"/>
                  </a:lnTo>
                  <a:lnTo>
                    <a:pt x="78" y="168"/>
                  </a:lnTo>
                  <a:lnTo>
                    <a:pt x="80" y="164"/>
                  </a:lnTo>
                  <a:lnTo>
                    <a:pt x="80" y="164"/>
                  </a:lnTo>
                  <a:lnTo>
                    <a:pt x="80" y="162"/>
                  </a:lnTo>
                  <a:lnTo>
                    <a:pt x="84" y="158"/>
                  </a:lnTo>
                  <a:lnTo>
                    <a:pt x="90" y="156"/>
                  </a:lnTo>
                  <a:lnTo>
                    <a:pt x="90" y="156"/>
                  </a:lnTo>
                  <a:lnTo>
                    <a:pt x="94" y="158"/>
                  </a:lnTo>
                  <a:lnTo>
                    <a:pt x="98" y="164"/>
                  </a:lnTo>
                  <a:lnTo>
                    <a:pt x="98" y="164"/>
                  </a:lnTo>
                  <a:lnTo>
                    <a:pt x="100" y="166"/>
                  </a:lnTo>
                  <a:lnTo>
                    <a:pt x="102" y="168"/>
                  </a:lnTo>
                  <a:lnTo>
                    <a:pt x="106" y="168"/>
                  </a:lnTo>
                  <a:lnTo>
                    <a:pt x="112" y="168"/>
                  </a:lnTo>
                  <a:lnTo>
                    <a:pt x="112" y="168"/>
                  </a:lnTo>
                  <a:lnTo>
                    <a:pt x="116" y="166"/>
                  </a:lnTo>
                  <a:lnTo>
                    <a:pt x="118" y="164"/>
                  </a:lnTo>
                  <a:lnTo>
                    <a:pt x="120" y="160"/>
                  </a:lnTo>
                  <a:lnTo>
                    <a:pt x="120" y="156"/>
                  </a:lnTo>
                  <a:lnTo>
                    <a:pt x="120" y="156"/>
                  </a:lnTo>
                  <a:lnTo>
                    <a:pt x="120" y="154"/>
                  </a:lnTo>
                  <a:lnTo>
                    <a:pt x="120" y="150"/>
                  </a:lnTo>
                  <a:lnTo>
                    <a:pt x="124" y="144"/>
                  </a:lnTo>
                  <a:lnTo>
                    <a:pt x="124" y="144"/>
                  </a:lnTo>
                  <a:lnTo>
                    <a:pt x="130" y="144"/>
                  </a:lnTo>
                  <a:lnTo>
                    <a:pt x="134" y="146"/>
                  </a:lnTo>
                  <a:lnTo>
                    <a:pt x="134" y="146"/>
                  </a:lnTo>
                  <a:lnTo>
                    <a:pt x="138" y="148"/>
                  </a:lnTo>
                  <a:lnTo>
                    <a:pt x="142" y="148"/>
                  </a:lnTo>
                  <a:lnTo>
                    <a:pt x="146" y="146"/>
                  </a:lnTo>
                  <a:lnTo>
                    <a:pt x="148" y="144"/>
                  </a:lnTo>
                  <a:lnTo>
                    <a:pt x="148" y="144"/>
                  </a:lnTo>
                  <a:lnTo>
                    <a:pt x="152" y="140"/>
                  </a:lnTo>
                  <a:lnTo>
                    <a:pt x="152" y="136"/>
                  </a:lnTo>
                  <a:lnTo>
                    <a:pt x="152" y="132"/>
                  </a:lnTo>
                  <a:lnTo>
                    <a:pt x="150" y="130"/>
                  </a:lnTo>
                  <a:lnTo>
                    <a:pt x="150" y="130"/>
                  </a:lnTo>
                  <a:lnTo>
                    <a:pt x="148" y="126"/>
                  </a:lnTo>
                  <a:lnTo>
                    <a:pt x="148" y="122"/>
                  </a:lnTo>
                  <a:lnTo>
                    <a:pt x="148" y="116"/>
                  </a:lnTo>
                  <a:lnTo>
                    <a:pt x="148" y="116"/>
                  </a:lnTo>
                  <a:lnTo>
                    <a:pt x="152" y="114"/>
                  </a:lnTo>
                  <a:lnTo>
                    <a:pt x="158" y="114"/>
                  </a:lnTo>
                  <a:lnTo>
                    <a:pt x="158" y="114"/>
                  </a:lnTo>
                  <a:lnTo>
                    <a:pt x="162" y="112"/>
                  </a:lnTo>
                  <a:lnTo>
                    <a:pt x="166" y="112"/>
                  </a:lnTo>
                  <a:lnTo>
                    <a:pt x="168" y="108"/>
                  </a:lnTo>
                  <a:lnTo>
                    <a:pt x="170" y="104"/>
                  </a:lnTo>
                  <a:lnTo>
                    <a:pt x="170" y="104"/>
                  </a:lnTo>
                  <a:lnTo>
                    <a:pt x="170" y="100"/>
                  </a:lnTo>
                  <a:lnTo>
                    <a:pt x="168" y="96"/>
                  </a:lnTo>
                  <a:lnTo>
                    <a:pt x="166" y="92"/>
                  </a:lnTo>
                  <a:lnTo>
                    <a:pt x="164" y="90"/>
                  </a:lnTo>
                  <a:lnTo>
                    <a:pt x="164" y="90"/>
                  </a:lnTo>
                  <a:lnTo>
                    <a:pt x="160" y="90"/>
                  </a:lnTo>
                  <a:lnTo>
                    <a:pt x="158" y="86"/>
                  </a:lnTo>
                  <a:lnTo>
                    <a:pt x="156" y="80"/>
                  </a:lnTo>
                  <a:lnTo>
                    <a:pt x="156" y="80"/>
                  </a:lnTo>
                  <a:lnTo>
                    <a:pt x="158" y="76"/>
                  </a:lnTo>
                  <a:lnTo>
                    <a:pt x="162" y="72"/>
                  </a:lnTo>
                  <a:lnTo>
                    <a:pt x="162" y="72"/>
                  </a:lnTo>
                  <a:lnTo>
                    <a:pt x="166" y="70"/>
                  </a:lnTo>
                  <a:lnTo>
                    <a:pt x="168" y="68"/>
                  </a:lnTo>
                  <a:lnTo>
                    <a:pt x="168" y="64"/>
                  </a:lnTo>
                  <a:lnTo>
                    <a:pt x="168" y="58"/>
                  </a:lnTo>
                  <a:lnTo>
                    <a:pt x="168" y="58"/>
                  </a:lnTo>
                  <a:lnTo>
                    <a:pt x="166" y="54"/>
                  </a:lnTo>
                  <a:lnTo>
                    <a:pt x="162" y="52"/>
                  </a:lnTo>
                  <a:lnTo>
                    <a:pt x="160" y="50"/>
                  </a:lnTo>
                  <a:lnTo>
                    <a:pt x="156" y="50"/>
                  </a:lnTo>
                  <a:lnTo>
                    <a:pt x="156" y="50"/>
                  </a:lnTo>
                  <a:lnTo>
                    <a:pt x="152" y="50"/>
                  </a:lnTo>
                  <a:lnTo>
                    <a:pt x="148" y="48"/>
                  </a:lnTo>
                  <a:lnTo>
                    <a:pt x="142" y="44"/>
                  </a:lnTo>
                  <a:lnTo>
                    <a:pt x="142" y="44"/>
                  </a:lnTo>
                  <a:lnTo>
                    <a:pt x="142" y="40"/>
                  </a:lnTo>
                  <a:lnTo>
                    <a:pt x="146" y="34"/>
                  </a:lnTo>
                  <a:lnTo>
                    <a:pt x="146" y="34"/>
                  </a:lnTo>
                  <a:lnTo>
                    <a:pt x="148" y="32"/>
                  </a:lnTo>
                  <a:lnTo>
                    <a:pt x="148" y="28"/>
                  </a:lnTo>
                  <a:lnTo>
                    <a:pt x="146" y="24"/>
                  </a:lnTo>
                  <a:lnTo>
                    <a:pt x="142" y="20"/>
                  </a:lnTo>
                  <a:lnTo>
                    <a:pt x="142" y="20"/>
                  </a:lnTo>
                  <a:lnTo>
                    <a:pt x="138" y="18"/>
                  </a:lnTo>
                  <a:lnTo>
                    <a:pt x="136" y="18"/>
                  </a:lnTo>
                  <a:lnTo>
                    <a:pt x="132" y="18"/>
                  </a:lnTo>
                  <a:lnTo>
                    <a:pt x="128" y="20"/>
                  </a:lnTo>
                  <a:lnTo>
                    <a:pt x="128" y="20"/>
                  </a:lnTo>
                  <a:lnTo>
                    <a:pt x="126" y="22"/>
                  </a:lnTo>
                  <a:lnTo>
                    <a:pt x="122" y="22"/>
                  </a:lnTo>
                  <a:lnTo>
                    <a:pt x="114" y="22"/>
                  </a:lnTo>
                  <a:lnTo>
                    <a:pt x="114" y="22"/>
                  </a:lnTo>
                  <a:lnTo>
                    <a:pt x="112" y="18"/>
                  </a:lnTo>
                  <a:lnTo>
                    <a:pt x="112" y="10"/>
                  </a:lnTo>
                  <a:lnTo>
                    <a:pt x="112" y="10"/>
                  </a:lnTo>
                  <a:lnTo>
                    <a:pt x="112" y="8"/>
                  </a:lnTo>
                  <a:lnTo>
                    <a:pt x="110" y="4"/>
                  </a:lnTo>
                  <a:lnTo>
                    <a:pt x="106" y="2"/>
                  </a:lnTo>
                  <a:lnTo>
                    <a:pt x="102" y="0"/>
                  </a:lnTo>
                  <a:lnTo>
                    <a:pt x="102" y="0"/>
                  </a:lnTo>
                  <a:lnTo>
                    <a:pt x="98" y="0"/>
                  </a:lnTo>
                  <a:lnTo>
                    <a:pt x="94" y="2"/>
                  </a:lnTo>
                  <a:lnTo>
                    <a:pt x="92" y="4"/>
                  </a:lnTo>
                  <a:lnTo>
                    <a:pt x="90" y="6"/>
                  </a:lnTo>
                  <a:lnTo>
                    <a:pt x="90" y="6"/>
                  </a:lnTo>
                  <a:lnTo>
                    <a:pt x="88" y="10"/>
                  </a:lnTo>
                  <a:lnTo>
                    <a:pt x="84" y="12"/>
                  </a:lnTo>
                  <a:lnTo>
                    <a:pt x="78" y="14"/>
                  </a:lnTo>
                  <a:lnTo>
                    <a:pt x="78" y="14"/>
                  </a:lnTo>
                  <a:lnTo>
                    <a:pt x="74" y="12"/>
                  </a:lnTo>
                  <a:lnTo>
                    <a:pt x="72" y="8"/>
                  </a:lnTo>
                  <a:lnTo>
                    <a:pt x="72" y="8"/>
                  </a:lnTo>
                  <a:lnTo>
                    <a:pt x="70" y="4"/>
                  </a:lnTo>
                  <a:lnTo>
                    <a:pt x="66" y="2"/>
                  </a:lnTo>
                  <a:lnTo>
                    <a:pt x="62" y="2"/>
                  </a:lnTo>
                  <a:lnTo>
                    <a:pt x="58" y="2"/>
                  </a:lnTo>
                  <a:lnTo>
                    <a:pt x="58" y="2"/>
                  </a:lnTo>
                  <a:lnTo>
                    <a:pt x="54" y="4"/>
                  </a:lnTo>
                  <a:lnTo>
                    <a:pt x="50" y="8"/>
                  </a:lnTo>
                  <a:lnTo>
                    <a:pt x="50" y="10"/>
                  </a:lnTo>
                  <a:lnTo>
                    <a:pt x="50" y="14"/>
                  </a:lnTo>
                  <a:lnTo>
                    <a:pt x="50" y="14"/>
                  </a:lnTo>
                  <a:lnTo>
                    <a:pt x="50" y="18"/>
                  </a:lnTo>
                  <a:lnTo>
                    <a:pt x="48" y="22"/>
                  </a:lnTo>
                  <a:lnTo>
                    <a:pt x="44" y="26"/>
                  </a:lnTo>
                  <a:lnTo>
                    <a:pt x="44" y="26"/>
                  </a:lnTo>
                  <a:lnTo>
                    <a:pt x="40" y="28"/>
                  </a:lnTo>
                  <a:lnTo>
                    <a:pt x="34" y="24"/>
                  </a:lnTo>
                  <a:lnTo>
                    <a:pt x="34" y="24"/>
                  </a:lnTo>
                  <a:lnTo>
                    <a:pt x="30" y="22"/>
                  </a:lnTo>
                  <a:lnTo>
                    <a:pt x="28" y="22"/>
                  </a:lnTo>
                  <a:lnTo>
                    <a:pt x="24" y="24"/>
                  </a:lnTo>
                  <a:lnTo>
                    <a:pt x="20" y="28"/>
                  </a:lnTo>
                  <a:lnTo>
                    <a:pt x="20" y="28"/>
                  </a:lnTo>
                  <a:lnTo>
                    <a:pt x="18" y="30"/>
                  </a:lnTo>
                  <a:lnTo>
                    <a:pt x="16" y="34"/>
                  </a:lnTo>
                  <a:lnTo>
                    <a:pt x="16" y="38"/>
                  </a:lnTo>
                  <a:lnTo>
                    <a:pt x="18" y="42"/>
                  </a:lnTo>
                  <a:lnTo>
                    <a:pt x="18" y="42"/>
                  </a:lnTo>
                  <a:close/>
                  <a:moveTo>
                    <a:pt x="70" y="38"/>
                  </a:moveTo>
                  <a:lnTo>
                    <a:pt x="70" y="38"/>
                  </a:lnTo>
                  <a:lnTo>
                    <a:pt x="78" y="36"/>
                  </a:lnTo>
                  <a:lnTo>
                    <a:pt x="88" y="36"/>
                  </a:lnTo>
                  <a:lnTo>
                    <a:pt x="98" y="38"/>
                  </a:lnTo>
                  <a:lnTo>
                    <a:pt x="108" y="40"/>
                  </a:lnTo>
                  <a:lnTo>
                    <a:pt x="116" y="46"/>
                  </a:lnTo>
                  <a:lnTo>
                    <a:pt x="122" y="52"/>
                  </a:lnTo>
                  <a:lnTo>
                    <a:pt x="128" y="60"/>
                  </a:lnTo>
                  <a:lnTo>
                    <a:pt x="132" y="70"/>
                  </a:lnTo>
                  <a:lnTo>
                    <a:pt x="132" y="70"/>
                  </a:lnTo>
                  <a:lnTo>
                    <a:pt x="134" y="80"/>
                  </a:lnTo>
                  <a:lnTo>
                    <a:pt x="134" y="90"/>
                  </a:lnTo>
                  <a:lnTo>
                    <a:pt x="132" y="100"/>
                  </a:lnTo>
                  <a:lnTo>
                    <a:pt x="128" y="108"/>
                  </a:lnTo>
                  <a:lnTo>
                    <a:pt x="124" y="116"/>
                  </a:lnTo>
                  <a:lnTo>
                    <a:pt x="116" y="124"/>
                  </a:lnTo>
                  <a:lnTo>
                    <a:pt x="108" y="128"/>
                  </a:lnTo>
                  <a:lnTo>
                    <a:pt x="100" y="132"/>
                  </a:lnTo>
                  <a:lnTo>
                    <a:pt x="100" y="132"/>
                  </a:lnTo>
                  <a:lnTo>
                    <a:pt x="90" y="134"/>
                  </a:lnTo>
                  <a:lnTo>
                    <a:pt x="80" y="136"/>
                  </a:lnTo>
                  <a:lnTo>
                    <a:pt x="70" y="134"/>
                  </a:lnTo>
                  <a:lnTo>
                    <a:pt x="62" y="130"/>
                  </a:lnTo>
                  <a:lnTo>
                    <a:pt x="54" y="124"/>
                  </a:lnTo>
                  <a:lnTo>
                    <a:pt x="46" y="118"/>
                  </a:lnTo>
                  <a:lnTo>
                    <a:pt x="40" y="110"/>
                  </a:lnTo>
                  <a:lnTo>
                    <a:pt x="36" y="100"/>
                  </a:lnTo>
                  <a:lnTo>
                    <a:pt x="36" y="100"/>
                  </a:lnTo>
                  <a:lnTo>
                    <a:pt x="34" y="90"/>
                  </a:lnTo>
                  <a:lnTo>
                    <a:pt x="34" y="80"/>
                  </a:lnTo>
                  <a:lnTo>
                    <a:pt x="36" y="72"/>
                  </a:lnTo>
                  <a:lnTo>
                    <a:pt x="40" y="62"/>
                  </a:lnTo>
                  <a:lnTo>
                    <a:pt x="46" y="54"/>
                  </a:lnTo>
                  <a:lnTo>
                    <a:pt x="52" y="48"/>
                  </a:lnTo>
                  <a:lnTo>
                    <a:pt x="60" y="42"/>
                  </a:lnTo>
                  <a:lnTo>
                    <a:pt x="70" y="38"/>
                  </a:lnTo>
                  <a:lnTo>
                    <a:pt x="70"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grpSp>
      <p:sp>
        <p:nvSpPr>
          <p:cNvPr id="15" name="Freeform 30"/>
          <p:cNvSpPr>
            <a:spLocks noEditPoints="1"/>
          </p:cNvSpPr>
          <p:nvPr/>
        </p:nvSpPr>
        <p:spPr bwMode="auto">
          <a:xfrm>
            <a:off x="867009" y="1898034"/>
            <a:ext cx="457829" cy="440073"/>
          </a:xfrm>
          <a:custGeom>
            <a:avLst/>
            <a:gdLst>
              <a:gd name="T0" fmla="*/ 773 w 1545"/>
              <a:gd name="T1" fmla="*/ 0 h 1545"/>
              <a:gd name="T2" fmla="*/ 0 w 1545"/>
              <a:gd name="T3" fmla="*/ 773 h 1545"/>
              <a:gd name="T4" fmla="*/ 773 w 1545"/>
              <a:gd name="T5" fmla="*/ 1545 h 1545"/>
              <a:gd name="T6" fmla="*/ 1545 w 1545"/>
              <a:gd name="T7" fmla="*/ 773 h 1545"/>
              <a:gd name="T8" fmla="*/ 773 w 1545"/>
              <a:gd name="T9" fmla="*/ 0 h 1545"/>
              <a:gd name="T10" fmla="*/ 1217 w 1545"/>
              <a:gd name="T11" fmla="*/ 1217 h 1545"/>
              <a:gd name="T12" fmla="*/ 845 w 1545"/>
              <a:gd name="T13" fmla="*/ 1397 h 1545"/>
              <a:gd name="T14" fmla="*/ 845 w 1545"/>
              <a:gd name="T15" fmla="*/ 1215 h 1545"/>
              <a:gd name="T16" fmla="*/ 701 w 1545"/>
              <a:gd name="T17" fmla="*/ 1215 h 1545"/>
              <a:gd name="T18" fmla="*/ 701 w 1545"/>
              <a:gd name="T19" fmla="*/ 1397 h 1545"/>
              <a:gd name="T20" fmla="*/ 328 w 1545"/>
              <a:gd name="T21" fmla="*/ 1217 h 1545"/>
              <a:gd name="T22" fmla="*/ 148 w 1545"/>
              <a:gd name="T23" fmla="*/ 845 h 1545"/>
              <a:gd name="T24" fmla="*/ 330 w 1545"/>
              <a:gd name="T25" fmla="*/ 845 h 1545"/>
              <a:gd name="T26" fmla="*/ 330 w 1545"/>
              <a:gd name="T27" fmla="*/ 701 h 1545"/>
              <a:gd name="T28" fmla="*/ 148 w 1545"/>
              <a:gd name="T29" fmla="*/ 701 h 1545"/>
              <a:gd name="T30" fmla="*/ 328 w 1545"/>
              <a:gd name="T31" fmla="*/ 328 h 1545"/>
              <a:gd name="T32" fmla="*/ 701 w 1545"/>
              <a:gd name="T33" fmla="*/ 149 h 1545"/>
              <a:gd name="T34" fmla="*/ 701 w 1545"/>
              <a:gd name="T35" fmla="*/ 330 h 1545"/>
              <a:gd name="T36" fmla="*/ 845 w 1545"/>
              <a:gd name="T37" fmla="*/ 330 h 1545"/>
              <a:gd name="T38" fmla="*/ 845 w 1545"/>
              <a:gd name="T39" fmla="*/ 149 h 1545"/>
              <a:gd name="T40" fmla="*/ 1217 w 1545"/>
              <a:gd name="T41" fmla="*/ 328 h 1545"/>
              <a:gd name="T42" fmla="*/ 1397 w 1545"/>
              <a:gd name="T43" fmla="*/ 701 h 1545"/>
              <a:gd name="T44" fmla="*/ 1215 w 1545"/>
              <a:gd name="T45" fmla="*/ 701 h 1545"/>
              <a:gd name="T46" fmla="*/ 1215 w 1545"/>
              <a:gd name="T47" fmla="*/ 845 h 1545"/>
              <a:gd name="T48" fmla="*/ 1397 w 1545"/>
              <a:gd name="T49" fmla="*/ 845 h 1545"/>
              <a:gd name="T50" fmla="*/ 1217 w 1545"/>
              <a:gd name="T51" fmla="*/ 1217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5" h="1545">
                <a:moveTo>
                  <a:pt x="773" y="0"/>
                </a:moveTo>
                <a:cubicBezTo>
                  <a:pt x="346" y="0"/>
                  <a:pt x="0" y="346"/>
                  <a:pt x="0" y="773"/>
                </a:cubicBezTo>
                <a:cubicBezTo>
                  <a:pt x="0" y="1199"/>
                  <a:pt x="346" y="1545"/>
                  <a:pt x="773" y="1545"/>
                </a:cubicBezTo>
                <a:cubicBezTo>
                  <a:pt x="1199" y="1545"/>
                  <a:pt x="1545" y="1199"/>
                  <a:pt x="1545" y="773"/>
                </a:cubicBezTo>
                <a:cubicBezTo>
                  <a:pt x="1545" y="346"/>
                  <a:pt x="1199" y="0"/>
                  <a:pt x="773" y="0"/>
                </a:cubicBezTo>
                <a:close/>
                <a:moveTo>
                  <a:pt x="1217" y="1217"/>
                </a:moveTo>
                <a:cubicBezTo>
                  <a:pt x="1115" y="1319"/>
                  <a:pt x="985" y="1381"/>
                  <a:pt x="845" y="1397"/>
                </a:cubicBezTo>
                <a:cubicBezTo>
                  <a:pt x="845" y="1215"/>
                  <a:pt x="845" y="1215"/>
                  <a:pt x="845" y="1215"/>
                </a:cubicBezTo>
                <a:cubicBezTo>
                  <a:pt x="701" y="1215"/>
                  <a:pt x="701" y="1215"/>
                  <a:pt x="701" y="1215"/>
                </a:cubicBezTo>
                <a:cubicBezTo>
                  <a:pt x="701" y="1397"/>
                  <a:pt x="701" y="1397"/>
                  <a:pt x="701" y="1397"/>
                </a:cubicBezTo>
                <a:cubicBezTo>
                  <a:pt x="560" y="1381"/>
                  <a:pt x="430" y="1319"/>
                  <a:pt x="328" y="1217"/>
                </a:cubicBezTo>
                <a:cubicBezTo>
                  <a:pt x="227" y="1115"/>
                  <a:pt x="164" y="985"/>
                  <a:pt x="148" y="845"/>
                </a:cubicBezTo>
                <a:cubicBezTo>
                  <a:pt x="330" y="845"/>
                  <a:pt x="330" y="845"/>
                  <a:pt x="330" y="845"/>
                </a:cubicBezTo>
                <a:cubicBezTo>
                  <a:pt x="330" y="701"/>
                  <a:pt x="330" y="701"/>
                  <a:pt x="330" y="701"/>
                </a:cubicBezTo>
                <a:cubicBezTo>
                  <a:pt x="148" y="701"/>
                  <a:pt x="148" y="701"/>
                  <a:pt x="148" y="701"/>
                </a:cubicBezTo>
                <a:cubicBezTo>
                  <a:pt x="164" y="560"/>
                  <a:pt x="227" y="430"/>
                  <a:pt x="328" y="328"/>
                </a:cubicBezTo>
                <a:cubicBezTo>
                  <a:pt x="430" y="227"/>
                  <a:pt x="560" y="164"/>
                  <a:pt x="701" y="149"/>
                </a:cubicBezTo>
                <a:cubicBezTo>
                  <a:pt x="701" y="330"/>
                  <a:pt x="701" y="330"/>
                  <a:pt x="701" y="330"/>
                </a:cubicBezTo>
                <a:cubicBezTo>
                  <a:pt x="845" y="330"/>
                  <a:pt x="845" y="330"/>
                  <a:pt x="845" y="330"/>
                </a:cubicBezTo>
                <a:cubicBezTo>
                  <a:pt x="845" y="149"/>
                  <a:pt x="845" y="149"/>
                  <a:pt x="845" y="149"/>
                </a:cubicBezTo>
                <a:cubicBezTo>
                  <a:pt x="985" y="164"/>
                  <a:pt x="1115" y="227"/>
                  <a:pt x="1217" y="328"/>
                </a:cubicBezTo>
                <a:cubicBezTo>
                  <a:pt x="1318" y="430"/>
                  <a:pt x="1381" y="560"/>
                  <a:pt x="1397" y="701"/>
                </a:cubicBezTo>
                <a:cubicBezTo>
                  <a:pt x="1215" y="701"/>
                  <a:pt x="1215" y="701"/>
                  <a:pt x="1215" y="701"/>
                </a:cubicBezTo>
                <a:cubicBezTo>
                  <a:pt x="1215" y="845"/>
                  <a:pt x="1215" y="845"/>
                  <a:pt x="1215" y="845"/>
                </a:cubicBezTo>
                <a:cubicBezTo>
                  <a:pt x="1397" y="845"/>
                  <a:pt x="1397" y="845"/>
                  <a:pt x="1397" y="845"/>
                </a:cubicBezTo>
                <a:cubicBezTo>
                  <a:pt x="1381" y="985"/>
                  <a:pt x="1318" y="1115"/>
                  <a:pt x="1217" y="1217"/>
                </a:cubicBezTo>
                <a:close/>
              </a:path>
            </a:pathLst>
          </a:custGeom>
          <a:solidFill>
            <a:srgbClr val="281051">
              <a:lumMod val="25000"/>
              <a:lumOff val="75000"/>
            </a:srgbClr>
          </a:solidFill>
          <a:ln>
            <a:no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6" name="Freeform 17"/>
          <p:cNvSpPr>
            <a:spLocks noChangeAspect="1" noEditPoints="1"/>
          </p:cNvSpPr>
          <p:nvPr/>
        </p:nvSpPr>
        <p:spPr bwMode="auto">
          <a:xfrm>
            <a:off x="926588" y="2956709"/>
            <a:ext cx="408035" cy="484082"/>
          </a:xfrm>
          <a:custGeom>
            <a:avLst/>
            <a:gdLst/>
            <a:ahLst/>
            <a:cxnLst>
              <a:cxn ang="0">
                <a:pos x="1" y="132"/>
              </a:cxn>
              <a:cxn ang="0">
                <a:pos x="7" y="95"/>
              </a:cxn>
              <a:cxn ang="0">
                <a:pos x="33" y="76"/>
              </a:cxn>
              <a:cxn ang="0">
                <a:pos x="37" y="76"/>
              </a:cxn>
              <a:cxn ang="0">
                <a:pos x="65" y="81"/>
              </a:cxn>
              <a:cxn ang="0">
                <a:pos x="63" y="86"/>
              </a:cxn>
              <a:cxn ang="0">
                <a:pos x="55" y="132"/>
              </a:cxn>
              <a:cxn ang="0">
                <a:pos x="55" y="183"/>
              </a:cxn>
              <a:cxn ang="0">
                <a:pos x="79" y="202"/>
              </a:cxn>
              <a:cxn ang="0">
                <a:pos x="80" y="278"/>
              </a:cxn>
              <a:cxn ang="0">
                <a:pos x="55" y="275"/>
              </a:cxn>
              <a:cxn ang="0">
                <a:pos x="23" y="266"/>
              </a:cxn>
              <a:cxn ang="0">
                <a:pos x="22" y="182"/>
              </a:cxn>
              <a:cxn ang="0">
                <a:pos x="1" y="177"/>
              </a:cxn>
              <a:cxn ang="0">
                <a:pos x="1" y="132"/>
              </a:cxn>
              <a:cxn ang="0">
                <a:pos x="79" y="39"/>
              </a:cxn>
              <a:cxn ang="0">
                <a:pos x="55" y="16"/>
              </a:cxn>
              <a:cxn ang="0">
                <a:pos x="30" y="39"/>
              </a:cxn>
              <a:cxn ang="0">
                <a:pos x="79" y="39"/>
              </a:cxn>
              <a:cxn ang="0">
                <a:pos x="185" y="81"/>
              </a:cxn>
              <a:cxn ang="0">
                <a:pos x="214" y="76"/>
              </a:cxn>
              <a:cxn ang="0">
                <a:pos x="218" y="76"/>
              </a:cxn>
              <a:cxn ang="0">
                <a:pos x="244" y="95"/>
              </a:cxn>
              <a:cxn ang="0">
                <a:pos x="250" y="132"/>
              </a:cxn>
              <a:cxn ang="0">
                <a:pos x="250" y="177"/>
              </a:cxn>
              <a:cxn ang="0">
                <a:pos x="229" y="182"/>
              </a:cxn>
              <a:cxn ang="0">
                <a:pos x="227" y="266"/>
              </a:cxn>
              <a:cxn ang="0">
                <a:pos x="196" y="275"/>
              </a:cxn>
              <a:cxn ang="0">
                <a:pos x="170" y="278"/>
              </a:cxn>
              <a:cxn ang="0">
                <a:pos x="172" y="202"/>
              </a:cxn>
              <a:cxn ang="0">
                <a:pos x="196" y="183"/>
              </a:cxn>
              <a:cxn ang="0">
                <a:pos x="196" y="132"/>
              </a:cxn>
              <a:cxn ang="0">
                <a:pos x="188" y="86"/>
              </a:cxn>
              <a:cxn ang="0">
                <a:pos x="185" y="81"/>
              </a:cxn>
              <a:cxn ang="0">
                <a:pos x="220" y="39"/>
              </a:cxn>
              <a:cxn ang="0">
                <a:pos x="196" y="16"/>
              </a:cxn>
              <a:cxn ang="0">
                <a:pos x="172" y="39"/>
              </a:cxn>
              <a:cxn ang="0">
                <a:pos x="220" y="39"/>
              </a:cxn>
              <a:cxn ang="0">
                <a:pos x="64" y="132"/>
              </a:cxn>
              <a:cxn ang="0">
                <a:pos x="71" y="90"/>
              </a:cxn>
              <a:cxn ang="0">
                <a:pos x="100" y="69"/>
              </a:cxn>
              <a:cxn ang="0">
                <a:pos x="105" y="69"/>
              </a:cxn>
              <a:cxn ang="0">
                <a:pos x="146" y="69"/>
              </a:cxn>
              <a:cxn ang="0">
                <a:pos x="150" y="69"/>
              </a:cxn>
              <a:cxn ang="0">
                <a:pos x="180" y="90"/>
              </a:cxn>
              <a:cxn ang="0">
                <a:pos x="187" y="132"/>
              </a:cxn>
              <a:cxn ang="0">
                <a:pos x="187" y="183"/>
              </a:cxn>
              <a:cxn ang="0">
                <a:pos x="163" y="189"/>
              </a:cxn>
              <a:cxn ang="0">
                <a:pos x="161" y="285"/>
              </a:cxn>
              <a:cxn ang="0">
                <a:pos x="125" y="295"/>
              </a:cxn>
              <a:cxn ang="0">
                <a:pos x="89" y="285"/>
              </a:cxn>
              <a:cxn ang="0">
                <a:pos x="88" y="189"/>
              </a:cxn>
              <a:cxn ang="0">
                <a:pos x="64" y="183"/>
              </a:cxn>
              <a:cxn ang="0">
                <a:pos x="64" y="132"/>
              </a:cxn>
              <a:cxn ang="0">
                <a:pos x="153" y="27"/>
              </a:cxn>
              <a:cxn ang="0">
                <a:pos x="125" y="0"/>
              </a:cxn>
              <a:cxn ang="0">
                <a:pos x="98" y="27"/>
              </a:cxn>
              <a:cxn ang="0">
                <a:pos x="153" y="27"/>
              </a:cxn>
            </a:cxnLst>
            <a:rect l="0" t="0" r="r" b="b"/>
            <a:pathLst>
              <a:path w="251" h="308">
                <a:moveTo>
                  <a:pt x="1" y="132"/>
                </a:moveTo>
                <a:cubicBezTo>
                  <a:pt x="1" y="119"/>
                  <a:pt x="1" y="105"/>
                  <a:pt x="7" y="95"/>
                </a:cubicBezTo>
                <a:cubicBezTo>
                  <a:pt x="12" y="85"/>
                  <a:pt x="21" y="76"/>
                  <a:pt x="33" y="76"/>
                </a:cubicBezTo>
                <a:cubicBezTo>
                  <a:pt x="37" y="76"/>
                  <a:pt x="37" y="76"/>
                  <a:pt x="37" y="76"/>
                </a:cubicBezTo>
                <a:cubicBezTo>
                  <a:pt x="44" y="84"/>
                  <a:pt x="56" y="86"/>
                  <a:pt x="65" y="81"/>
                </a:cubicBezTo>
                <a:cubicBezTo>
                  <a:pt x="65" y="83"/>
                  <a:pt x="64" y="84"/>
                  <a:pt x="63" y="86"/>
                </a:cubicBezTo>
                <a:cubicBezTo>
                  <a:pt x="56" y="100"/>
                  <a:pt x="55" y="117"/>
                  <a:pt x="55" y="132"/>
                </a:cubicBezTo>
                <a:cubicBezTo>
                  <a:pt x="55" y="149"/>
                  <a:pt x="56" y="166"/>
                  <a:pt x="55" y="183"/>
                </a:cubicBezTo>
                <a:cubicBezTo>
                  <a:pt x="54" y="195"/>
                  <a:pt x="67" y="202"/>
                  <a:pt x="79" y="202"/>
                </a:cubicBezTo>
                <a:cubicBezTo>
                  <a:pt x="80" y="278"/>
                  <a:pt x="80" y="278"/>
                  <a:pt x="80" y="278"/>
                </a:cubicBezTo>
                <a:cubicBezTo>
                  <a:pt x="73" y="283"/>
                  <a:pt x="61" y="283"/>
                  <a:pt x="55" y="275"/>
                </a:cubicBezTo>
                <a:cubicBezTo>
                  <a:pt x="45" y="286"/>
                  <a:pt x="23" y="282"/>
                  <a:pt x="23" y="266"/>
                </a:cubicBezTo>
                <a:cubicBezTo>
                  <a:pt x="22" y="182"/>
                  <a:pt x="22" y="182"/>
                  <a:pt x="22" y="182"/>
                </a:cubicBezTo>
                <a:cubicBezTo>
                  <a:pt x="17" y="187"/>
                  <a:pt x="0" y="185"/>
                  <a:pt x="1" y="177"/>
                </a:cubicBezTo>
                <a:cubicBezTo>
                  <a:pt x="1" y="158"/>
                  <a:pt x="1" y="150"/>
                  <a:pt x="1" y="132"/>
                </a:cubicBezTo>
                <a:close/>
                <a:moveTo>
                  <a:pt x="79" y="39"/>
                </a:moveTo>
                <a:cubicBezTo>
                  <a:pt x="78" y="26"/>
                  <a:pt x="69" y="16"/>
                  <a:pt x="55" y="16"/>
                </a:cubicBezTo>
                <a:cubicBezTo>
                  <a:pt x="39" y="16"/>
                  <a:pt x="31" y="26"/>
                  <a:pt x="30" y="39"/>
                </a:cubicBezTo>
                <a:cubicBezTo>
                  <a:pt x="30" y="90"/>
                  <a:pt x="79" y="89"/>
                  <a:pt x="79" y="39"/>
                </a:cubicBezTo>
                <a:close/>
                <a:moveTo>
                  <a:pt x="185" y="81"/>
                </a:moveTo>
                <a:cubicBezTo>
                  <a:pt x="195" y="86"/>
                  <a:pt x="206" y="84"/>
                  <a:pt x="214" y="76"/>
                </a:cubicBezTo>
                <a:cubicBezTo>
                  <a:pt x="218" y="76"/>
                  <a:pt x="218" y="76"/>
                  <a:pt x="218" y="76"/>
                </a:cubicBezTo>
                <a:cubicBezTo>
                  <a:pt x="229" y="76"/>
                  <a:pt x="239" y="85"/>
                  <a:pt x="244" y="95"/>
                </a:cubicBezTo>
                <a:cubicBezTo>
                  <a:pt x="249" y="105"/>
                  <a:pt x="250" y="119"/>
                  <a:pt x="250" y="132"/>
                </a:cubicBezTo>
                <a:cubicBezTo>
                  <a:pt x="250" y="150"/>
                  <a:pt x="250" y="158"/>
                  <a:pt x="250" y="177"/>
                </a:cubicBezTo>
                <a:cubicBezTo>
                  <a:pt x="251" y="185"/>
                  <a:pt x="233" y="187"/>
                  <a:pt x="229" y="182"/>
                </a:cubicBezTo>
                <a:cubicBezTo>
                  <a:pt x="227" y="266"/>
                  <a:pt x="227" y="266"/>
                  <a:pt x="227" y="266"/>
                </a:cubicBezTo>
                <a:cubicBezTo>
                  <a:pt x="227" y="282"/>
                  <a:pt x="205" y="286"/>
                  <a:pt x="196" y="275"/>
                </a:cubicBezTo>
                <a:cubicBezTo>
                  <a:pt x="190" y="283"/>
                  <a:pt x="177" y="283"/>
                  <a:pt x="170" y="278"/>
                </a:cubicBezTo>
                <a:cubicBezTo>
                  <a:pt x="172" y="202"/>
                  <a:pt x="172" y="202"/>
                  <a:pt x="172" y="202"/>
                </a:cubicBezTo>
                <a:cubicBezTo>
                  <a:pt x="183" y="202"/>
                  <a:pt x="196" y="195"/>
                  <a:pt x="196" y="183"/>
                </a:cubicBezTo>
                <a:cubicBezTo>
                  <a:pt x="195" y="166"/>
                  <a:pt x="196" y="149"/>
                  <a:pt x="196" y="132"/>
                </a:cubicBezTo>
                <a:cubicBezTo>
                  <a:pt x="196" y="117"/>
                  <a:pt x="195" y="100"/>
                  <a:pt x="188" y="86"/>
                </a:cubicBezTo>
                <a:cubicBezTo>
                  <a:pt x="187" y="84"/>
                  <a:pt x="186" y="83"/>
                  <a:pt x="185" y="81"/>
                </a:cubicBezTo>
                <a:close/>
                <a:moveTo>
                  <a:pt x="220" y="39"/>
                </a:moveTo>
                <a:cubicBezTo>
                  <a:pt x="220" y="26"/>
                  <a:pt x="210" y="16"/>
                  <a:pt x="196" y="16"/>
                </a:cubicBezTo>
                <a:cubicBezTo>
                  <a:pt x="181" y="16"/>
                  <a:pt x="172" y="26"/>
                  <a:pt x="172" y="39"/>
                </a:cubicBezTo>
                <a:cubicBezTo>
                  <a:pt x="172" y="90"/>
                  <a:pt x="220" y="89"/>
                  <a:pt x="220" y="39"/>
                </a:cubicBezTo>
                <a:close/>
                <a:moveTo>
                  <a:pt x="64" y="132"/>
                </a:moveTo>
                <a:cubicBezTo>
                  <a:pt x="64" y="118"/>
                  <a:pt x="65" y="102"/>
                  <a:pt x="71" y="90"/>
                </a:cubicBezTo>
                <a:cubicBezTo>
                  <a:pt x="77" y="79"/>
                  <a:pt x="88" y="69"/>
                  <a:pt x="100" y="69"/>
                </a:cubicBezTo>
                <a:cubicBezTo>
                  <a:pt x="105" y="69"/>
                  <a:pt x="105" y="69"/>
                  <a:pt x="105" y="69"/>
                </a:cubicBezTo>
                <a:cubicBezTo>
                  <a:pt x="117" y="80"/>
                  <a:pt x="134" y="80"/>
                  <a:pt x="146" y="69"/>
                </a:cubicBezTo>
                <a:cubicBezTo>
                  <a:pt x="150" y="69"/>
                  <a:pt x="150" y="69"/>
                  <a:pt x="150" y="69"/>
                </a:cubicBezTo>
                <a:cubicBezTo>
                  <a:pt x="163" y="69"/>
                  <a:pt x="174" y="79"/>
                  <a:pt x="180" y="90"/>
                </a:cubicBezTo>
                <a:cubicBezTo>
                  <a:pt x="186" y="102"/>
                  <a:pt x="187" y="118"/>
                  <a:pt x="187" y="132"/>
                </a:cubicBezTo>
                <a:cubicBezTo>
                  <a:pt x="187" y="153"/>
                  <a:pt x="187" y="162"/>
                  <a:pt x="187" y="183"/>
                </a:cubicBezTo>
                <a:cubicBezTo>
                  <a:pt x="187" y="193"/>
                  <a:pt x="168" y="196"/>
                  <a:pt x="163" y="189"/>
                </a:cubicBezTo>
                <a:cubicBezTo>
                  <a:pt x="161" y="285"/>
                  <a:pt x="161" y="285"/>
                  <a:pt x="161" y="285"/>
                </a:cubicBezTo>
                <a:cubicBezTo>
                  <a:pt x="161" y="304"/>
                  <a:pt x="136" y="308"/>
                  <a:pt x="125" y="295"/>
                </a:cubicBezTo>
                <a:cubicBezTo>
                  <a:pt x="115" y="308"/>
                  <a:pt x="89" y="304"/>
                  <a:pt x="89" y="285"/>
                </a:cubicBezTo>
                <a:cubicBezTo>
                  <a:pt x="88" y="189"/>
                  <a:pt x="88" y="189"/>
                  <a:pt x="88" y="189"/>
                </a:cubicBezTo>
                <a:cubicBezTo>
                  <a:pt x="83" y="196"/>
                  <a:pt x="63" y="193"/>
                  <a:pt x="64" y="183"/>
                </a:cubicBezTo>
                <a:cubicBezTo>
                  <a:pt x="64" y="162"/>
                  <a:pt x="64" y="153"/>
                  <a:pt x="64" y="132"/>
                </a:cubicBezTo>
                <a:close/>
                <a:moveTo>
                  <a:pt x="153" y="27"/>
                </a:moveTo>
                <a:cubicBezTo>
                  <a:pt x="153" y="12"/>
                  <a:pt x="142" y="0"/>
                  <a:pt x="125" y="0"/>
                </a:cubicBezTo>
                <a:cubicBezTo>
                  <a:pt x="108" y="0"/>
                  <a:pt x="98" y="12"/>
                  <a:pt x="98" y="27"/>
                </a:cubicBezTo>
                <a:cubicBezTo>
                  <a:pt x="98" y="84"/>
                  <a:pt x="153" y="83"/>
                  <a:pt x="153" y="27"/>
                </a:cubicBezTo>
                <a:close/>
              </a:path>
            </a:pathLst>
          </a:custGeom>
          <a:solidFill>
            <a:srgbClr val="ED6737"/>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grpSp>
        <p:nvGrpSpPr>
          <p:cNvPr id="17" name="Group 205"/>
          <p:cNvGrpSpPr>
            <a:grpSpLocks noChangeAspect="1"/>
          </p:cNvGrpSpPr>
          <p:nvPr/>
        </p:nvGrpSpPr>
        <p:grpSpPr>
          <a:xfrm>
            <a:off x="903279" y="4059395"/>
            <a:ext cx="428361" cy="468763"/>
            <a:chOff x="2679700" y="2424113"/>
            <a:chExt cx="846138" cy="960684"/>
          </a:xfrm>
          <a:solidFill>
            <a:srgbClr val="FBB040"/>
          </a:solidFill>
        </p:grpSpPr>
        <p:sp>
          <p:nvSpPr>
            <p:cNvPr id="18" name="Freeform 51"/>
            <p:cNvSpPr>
              <a:spLocks/>
            </p:cNvSpPr>
            <p:nvPr/>
          </p:nvSpPr>
          <p:spPr bwMode="auto">
            <a:xfrm>
              <a:off x="3076575" y="2730500"/>
              <a:ext cx="9525" cy="7937"/>
            </a:xfrm>
            <a:custGeom>
              <a:avLst/>
              <a:gdLst/>
              <a:ahLst/>
              <a:cxnLst>
                <a:cxn ang="0">
                  <a:pos x="5" y="3"/>
                </a:cxn>
                <a:cxn ang="0">
                  <a:pos x="5" y="4"/>
                </a:cxn>
                <a:cxn ang="0">
                  <a:pos x="0" y="0"/>
                </a:cxn>
                <a:cxn ang="0">
                  <a:pos x="5" y="3"/>
                </a:cxn>
              </a:cxnLst>
              <a:rect l="0" t="0" r="r" b="b"/>
              <a:pathLst>
                <a:path w="5" h="4">
                  <a:moveTo>
                    <a:pt x="5" y="3"/>
                  </a:moveTo>
                  <a:cubicBezTo>
                    <a:pt x="5" y="4"/>
                    <a:pt x="5" y="4"/>
                    <a:pt x="5" y="4"/>
                  </a:cubicBezTo>
                  <a:cubicBezTo>
                    <a:pt x="3" y="3"/>
                    <a:pt x="2" y="1"/>
                    <a:pt x="0" y="0"/>
                  </a:cubicBezTo>
                  <a:lnTo>
                    <a:pt x="5"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9" name="Freeform 52"/>
            <p:cNvSpPr>
              <a:spLocks/>
            </p:cNvSpPr>
            <p:nvPr/>
          </p:nvSpPr>
          <p:spPr bwMode="auto">
            <a:xfrm>
              <a:off x="3074988" y="2732088"/>
              <a:ext cx="11113" cy="6350"/>
            </a:xfrm>
            <a:custGeom>
              <a:avLst/>
              <a:gdLst/>
              <a:ahLst/>
              <a:cxnLst>
                <a:cxn ang="0">
                  <a:pos x="0" y="0"/>
                </a:cxn>
                <a:cxn ang="0">
                  <a:pos x="6" y="2"/>
                </a:cxn>
                <a:cxn ang="0">
                  <a:pos x="6" y="3"/>
                </a:cxn>
                <a:cxn ang="0">
                  <a:pos x="0" y="0"/>
                </a:cxn>
              </a:cxnLst>
              <a:rect l="0" t="0" r="r" b="b"/>
              <a:pathLst>
                <a:path w="6" h="3">
                  <a:moveTo>
                    <a:pt x="0" y="0"/>
                  </a:moveTo>
                  <a:cubicBezTo>
                    <a:pt x="2" y="1"/>
                    <a:pt x="4" y="2"/>
                    <a:pt x="6" y="2"/>
                  </a:cubicBezTo>
                  <a:cubicBezTo>
                    <a:pt x="6" y="3"/>
                    <a:pt x="6" y="3"/>
                    <a:pt x="6"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24" name="Freeform 53"/>
            <p:cNvSpPr>
              <a:spLocks/>
            </p:cNvSpPr>
            <p:nvPr/>
          </p:nvSpPr>
          <p:spPr bwMode="auto">
            <a:xfrm>
              <a:off x="2679700" y="2424113"/>
              <a:ext cx="496888" cy="442912"/>
            </a:xfrm>
            <a:custGeom>
              <a:avLst/>
              <a:gdLst/>
              <a:ahLst/>
              <a:cxnLst>
                <a:cxn ang="0">
                  <a:pos x="235" y="178"/>
                </a:cxn>
                <a:cxn ang="0">
                  <a:pos x="175" y="231"/>
                </a:cxn>
                <a:cxn ang="0">
                  <a:pos x="169" y="230"/>
                </a:cxn>
                <a:cxn ang="0">
                  <a:pos x="15" y="142"/>
                </a:cxn>
                <a:cxn ang="0">
                  <a:pos x="12" y="140"/>
                </a:cxn>
                <a:cxn ang="0">
                  <a:pos x="26" y="58"/>
                </a:cxn>
                <a:cxn ang="0">
                  <a:pos x="89" y="5"/>
                </a:cxn>
                <a:cxn ang="0">
                  <a:pos x="92" y="6"/>
                </a:cxn>
                <a:cxn ang="0">
                  <a:pos x="246" y="94"/>
                </a:cxn>
                <a:cxn ang="0">
                  <a:pos x="251" y="98"/>
                </a:cxn>
                <a:cxn ang="0">
                  <a:pos x="235" y="178"/>
                </a:cxn>
              </a:cxnLst>
              <a:rect l="0" t="0" r="r" b="b"/>
              <a:pathLst>
                <a:path w="260" h="232">
                  <a:moveTo>
                    <a:pt x="235" y="178"/>
                  </a:moveTo>
                  <a:cubicBezTo>
                    <a:pt x="217" y="210"/>
                    <a:pt x="191" y="232"/>
                    <a:pt x="175" y="231"/>
                  </a:cubicBezTo>
                  <a:cubicBezTo>
                    <a:pt x="173" y="231"/>
                    <a:pt x="171" y="231"/>
                    <a:pt x="169" y="230"/>
                  </a:cubicBezTo>
                  <a:cubicBezTo>
                    <a:pt x="15" y="142"/>
                    <a:pt x="15" y="142"/>
                    <a:pt x="15" y="142"/>
                  </a:cubicBezTo>
                  <a:cubicBezTo>
                    <a:pt x="14" y="141"/>
                    <a:pt x="13" y="141"/>
                    <a:pt x="12" y="140"/>
                  </a:cubicBezTo>
                  <a:cubicBezTo>
                    <a:pt x="0" y="128"/>
                    <a:pt x="6" y="93"/>
                    <a:pt x="26" y="58"/>
                  </a:cubicBezTo>
                  <a:cubicBezTo>
                    <a:pt x="45" y="23"/>
                    <a:pt x="73" y="0"/>
                    <a:pt x="89" y="5"/>
                  </a:cubicBezTo>
                  <a:cubicBezTo>
                    <a:pt x="90" y="5"/>
                    <a:pt x="91" y="5"/>
                    <a:pt x="92" y="6"/>
                  </a:cubicBezTo>
                  <a:cubicBezTo>
                    <a:pt x="246" y="94"/>
                    <a:pt x="246" y="94"/>
                    <a:pt x="246" y="94"/>
                  </a:cubicBezTo>
                  <a:cubicBezTo>
                    <a:pt x="248" y="95"/>
                    <a:pt x="250" y="96"/>
                    <a:pt x="251" y="98"/>
                  </a:cubicBezTo>
                  <a:cubicBezTo>
                    <a:pt x="260" y="112"/>
                    <a:pt x="254" y="145"/>
                    <a:pt x="235" y="17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25" name="Freeform 54"/>
            <p:cNvSpPr>
              <a:spLocks/>
            </p:cNvSpPr>
            <p:nvPr/>
          </p:nvSpPr>
          <p:spPr bwMode="auto">
            <a:xfrm>
              <a:off x="2979738" y="2647950"/>
              <a:ext cx="368300" cy="301625"/>
            </a:xfrm>
            <a:custGeom>
              <a:avLst/>
              <a:gdLst/>
              <a:ahLst/>
              <a:cxnLst>
                <a:cxn ang="0">
                  <a:pos x="42" y="113"/>
                </a:cxn>
                <a:cxn ang="0">
                  <a:pos x="94" y="69"/>
                </a:cxn>
                <a:cxn ang="0">
                  <a:pos x="106" y="1"/>
                </a:cxn>
                <a:cxn ang="0">
                  <a:pos x="105" y="0"/>
                </a:cxn>
                <a:cxn ang="0">
                  <a:pos x="106" y="0"/>
                </a:cxn>
                <a:cxn ang="0">
                  <a:pos x="179" y="42"/>
                </a:cxn>
                <a:cxn ang="0">
                  <a:pos x="176" y="115"/>
                </a:cxn>
                <a:cxn ang="0">
                  <a:pos x="115" y="155"/>
                </a:cxn>
                <a:cxn ang="0">
                  <a:pos x="0" y="90"/>
                </a:cxn>
                <a:cxn ang="0">
                  <a:pos x="40" y="113"/>
                </a:cxn>
                <a:cxn ang="0">
                  <a:pos x="42" y="113"/>
                </a:cxn>
              </a:cxnLst>
              <a:rect l="0" t="0" r="r" b="b"/>
              <a:pathLst>
                <a:path w="193" h="158">
                  <a:moveTo>
                    <a:pt x="42" y="113"/>
                  </a:moveTo>
                  <a:cubicBezTo>
                    <a:pt x="55" y="117"/>
                    <a:pt x="78" y="98"/>
                    <a:pt x="94" y="69"/>
                  </a:cubicBezTo>
                  <a:cubicBezTo>
                    <a:pt x="111" y="39"/>
                    <a:pt x="115" y="10"/>
                    <a:pt x="106" y="1"/>
                  </a:cubicBezTo>
                  <a:cubicBezTo>
                    <a:pt x="105" y="0"/>
                    <a:pt x="105" y="0"/>
                    <a:pt x="105" y="0"/>
                  </a:cubicBezTo>
                  <a:cubicBezTo>
                    <a:pt x="105" y="0"/>
                    <a:pt x="106" y="0"/>
                    <a:pt x="106" y="0"/>
                  </a:cubicBezTo>
                  <a:cubicBezTo>
                    <a:pt x="106" y="0"/>
                    <a:pt x="179" y="42"/>
                    <a:pt x="179" y="42"/>
                  </a:cubicBezTo>
                  <a:cubicBezTo>
                    <a:pt x="189" y="52"/>
                    <a:pt x="193" y="86"/>
                    <a:pt x="176" y="115"/>
                  </a:cubicBezTo>
                  <a:cubicBezTo>
                    <a:pt x="159" y="144"/>
                    <a:pt x="129" y="158"/>
                    <a:pt x="115" y="155"/>
                  </a:cubicBezTo>
                  <a:cubicBezTo>
                    <a:pt x="114" y="155"/>
                    <a:pt x="0" y="90"/>
                    <a:pt x="0" y="90"/>
                  </a:cubicBezTo>
                  <a:cubicBezTo>
                    <a:pt x="0" y="90"/>
                    <a:pt x="41" y="113"/>
                    <a:pt x="40" y="113"/>
                  </a:cubicBezTo>
                  <a:cubicBezTo>
                    <a:pt x="41" y="113"/>
                    <a:pt x="41" y="113"/>
                    <a:pt x="42" y="1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26" name="Freeform 55"/>
            <p:cNvSpPr>
              <a:spLocks/>
            </p:cNvSpPr>
            <p:nvPr/>
          </p:nvSpPr>
          <p:spPr bwMode="auto">
            <a:xfrm>
              <a:off x="3263900" y="2792413"/>
              <a:ext cx="261938" cy="227012"/>
            </a:xfrm>
            <a:custGeom>
              <a:avLst/>
              <a:gdLst/>
              <a:ahLst/>
              <a:cxnLst>
                <a:cxn ang="0">
                  <a:pos x="129" y="98"/>
                </a:cxn>
                <a:cxn ang="0">
                  <a:pos x="98" y="113"/>
                </a:cxn>
                <a:cxn ang="0">
                  <a:pos x="81" y="104"/>
                </a:cxn>
                <a:cxn ang="0">
                  <a:pos x="77" y="100"/>
                </a:cxn>
                <a:cxn ang="0">
                  <a:pos x="54" y="107"/>
                </a:cxn>
                <a:cxn ang="0">
                  <a:pos x="0" y="76"/>
                </a:cxn>
                <a:cxn ang="0">
                  <a:pos x="3" y="78"/>
                </a:cxn>
                <a:cxn ang="0">
                  <a:pos x="3" y="78"/>
                </a:cxn>
                <a:cxn ang="0">
                  <a:pos x="40" y="47"/>
                </a:cxn>
                <a:cxn ang="0">
                  <a:pos x="48" y="0"/>
                </a:cxn>
                <a:cxn ang="0">
                  <a:pos x="47" y="0"/>
                </a:cxn>
                <a:cxn ang="0">
                  <a:pos x="48" y="0"/>
                </a:cxn>
                <a:cxn ang="0">
                  <a:pos x="99" y="29"/>
                </a:cxn>
                <a:cxn ang="0">
                  <a:pos x="104" y="53"/>
                </a:cxn>
                <a:cxn ang="0">
                  <a:pos x="109" y="54"/>
                </a:cxn>
                <a:cxn ang="0">
                  <a:pos x="126" y="64"/>
                </a:cxn>
                <a:cxn ang="0">
                  <a:pos x="129" y="98"/>
                </a:cxn>
              </a:cxnLst>
              <a:rect l="0" t="0" r="r" b="b"/>
              <a:pathLst>
                <a:path w="137" h="119">
                  <a:moveTo>
                    <a:pt x="129" y="98"/>
                  </a:moveTo>
                  <a:cubicBezTo>
                    <a:pt x="122" y="112"/>
                    <a:pt x="107" y="119"/>
                    <a:pt x="98" y="113"/>
                  </a:cubicBezTo>
                  <a:cubicBezTo>
                    <a:pt x="81" y="104"/>
                    <a:pt x="81" y="104"/>
                    <a:pt x="81" y="104"/>
                  </a:cubicBezTo>
                  <a:cubicBezTo>
                    <a:pt x="80" y="103"/>
                    <a:pt x="78" y="102"/>
                    <a:pt x="77" y="100"/>
                  </a:cubicBezTo>
                  <a:cubicBezTo>
                    <a:pt x="68" y="106"/>
                    <a:pt x="59" y="108"/>
                    <a:pt x="54" y="107"/>
                  </a:cubicBezTo>
                  <a:cubicBezTo>
                    <a:pt x="54" y="107"/>
                    <a:pt x="23" y="90"/>
                    <a:pt x="0" y="76"/>
                  </a:cubicBezTo>
                  <a:cubicBezTo>
                    <a:pt x="2" y="77"/>
                    <a:pt x="3" y="78"/>
                    <a:pt x="3" y="78"/>
                  </a:cubicBezTo>
                  <a:cubicBezTo>
                    <a:pt x="3" y="78"/>
                    <a:pt x="3" y="78"/>
                    <a:pt x="3" y="78"/>
                  </a:cubicBezTo>
                  <a:cubicBezTo>
                    <a:pt x="13" y="81"/>
                    <a:pt x="28" y="68"/>
                    <a:pt x="40" y="47"/>
                  </a:cubicBezTo>
                  <a:cubicBezTo>
                    <a:pt x="51" y="27"/>
                    <a:pt x="54" y="7"/>
                    <a:pt x="48" y="0"/>
                  </a:cubicBezTo>
                  <a:cubicBezTo>
                    <a:pt x="47" y="0"/>
                    <a:pt x="47" y="0"/>
                    <a:pt x="47" y="0"/>
                  </a:cubicBezTo>
                  <a:cubicBezTo>
                    <a:pt x="47" y="0"/>
                    <a:pt x="48" y="0"/>
                    <a:pt x="48" y="0"/>
                  </a:cubicBezTo>
                  <a:cubicBezTo>
                    <a:pt x="48" y="0"/>
                    <a:pt x="98" y="29"/>
                    <a:pt x="99" y="29"/>
                  </a:cubicBezTo>
                  <a:cubicBezTo>
                    <a:pt x="102" y="33"/>
                    <a:pt x="105" y="42"/>
                    <a:pt x="104" y="53"/>
                  </a:cubicBezTo>
                  <a:cubicBezTo>
                    <a:pt x="106" y="53"/>
                    <a:pt x="108" y="53"/>
                    <a:pt x="109" y="54"/>
                  </a:cubicBezTo>
                  <a:cubicBezTo>
                    <a:pt x="126" y="64"/>
                    <a:pt x="126" y="64"/>
                    <a:pt x="126" y="64"/>
                  </a:cubicBezTo>
                  <a:cubicBezTo>
                    <a:pt x="136" y="69"/>
                    <a:pt x="137" y="85"/>
                    <a:pt x="129" y="9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27" name="Freeform 56"/>
            <p:cNvSpPr>
              <a:spLocks/>
            </p:cNvSpPr>
            <p:nvPr/>
          </p:nvSpPr>
          <p:spPr bwMode="auto">
            <a:xfrm>
              <a:off x="2705100" y="2447925"/>
              <a:ext cx="179388" cy="249237"/>
            </a:xfrm>
            <a:custGeom>
              <a:avLst/>
              <a:gdLst/>
              <a:ahLst/>
              <a:cxnLst>
                <a:cxn ang="0">
                  <a:pos x="74" y="80"/>
                </a:cxn>
                <a:cxn ang="0">
                  <a:pos x="15" y="122"/>
                </a:cxn>
                <a:cxn ang="0">
                  <a:pos x="21" y="50"/>
                </a:cxn>
                <a:cxn ang="0">
                  <a:pos x="80" y="8"/>
                </a:cxn>
                <a:cxn ang="0">
                  <a:pos x="74" y="80"/>
                </a:cxn>
              </a:cxnLst>
              <a:rect l="0" t="0" r="r" b="b"/>
              <a:pathLst>
                <a:path w="94" h="130">
                  <a:moveTo>
                    <a:pt x="74" y="80"/>
                  </a:moveTo>
                  <a:cubicBezTo>
                    <a:pt x="56" y="111"/>
                    <a:pt x="29" y="130"/>
                    <a:pt x="15" y="122"/>
                  </a:cubicBezTo>
                  <a:cubicBezTo>
                    <a:pt x="0" y="114"/>
                    <a:pt x="3" y="81"/>
                    <a:pt x="21" y="50"/>
                  </a:cubicBezTo>
                  <a:cubicBezTo>
                    <a:pt x="39" y="18"/>
                    <a:pt x="65" y="0"/>
                    <a:pt x="80" y="8"/>
                  </a:cubicBezTo>
                  <a:cubicBezTo>
                    <a:pt x="94" y="16"/>
                    <a:pt x="92" y="48"/>
                    <a:pt x="74" y="80"/>
                  </a:cubicBezTo>
                  <a:close/>
                </a:path>
              </a:pathLst>
            </a:custGeom>
            <a:solidFill>
              <a:srgbClr val="404040"/>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28" name="Freeform 57"/>
            <p:cNvSpPr>
              <a:spLocks/>
            </p:cNvSpPr>
            <p:nvPr/>
          </p:nvSpPr>
          <p:spPr bwMode="auto">
            <a:xfrm>
              <a:off x="2727325" y="2486025"/>
              <a:ext cx="107950" cy="158750"/>
            </a:xfrm>
            <a:custGeom>
              <a:avLst/>
              <a:gdLst/>
              <a:ahLst/>
              <a:cxnLst>
                <a:cxn ang="0">
                  <a:pos x="21" y="37"/>
                </a:cxn>
                <a:cxn ang="0">
                  <a:pos x="56" y="8"/>
                </a:cxn>
                <a:cxn ang="0">
                  <a:pos x="53" y="6"/>
                </a:cxn>
                <a:cxn ang="0">
                  <a:pos x="14" y="34"/>
                </a:cxn>
                <a:cxn ang="0">
                  <a:pos x="10" y="82"/>
                </a:cxn>
                <a:cxn ang="0">
                  <a:pos x="14" y="83"/>
                </a:cxn>
                <a:cxn ang="0">
                  <a:pos x="21" y="37"/>
                </a:cxn>
              </a:cxnLst>
              <a:rect l="0" t="0" r="r" b="b"/>
              <a:pathLst>
                <a:path w="56" h="83">
                  <a:moveTo>
                    <a:pt x="21" y="37"/>
                  </a:moveTo>
                  <a:cubicBezTo>
                    <a:pt x="31" y="19"/>
                    <a:pt x="46" y="7"/>
                    <a:pt x="56" y="8"/>
                  </a:cubicBezTo>
                  <a:cubicBezTo>
                    <a:pt x="55" y="7"/>
                    <a:pt x="54" y="6"/>
                    <a:pt x="53" y="6"/>
                  </a:cubicBezTo>
                  <a:cubicBezTo>
                    <a:pt x="44" y="0"/>
                    <a:pt x="26" y="13"/>
                    <a:pt x="14" y="34"/>
                  </a:cubicBezTo>
                  <a:cubicBezTo>
                    <a:pt x="2" y="55"/>
                    <a:pt x="0" y="76"/>
                    <a:pt x="10" y="82"/>
                  </a:cubicBezTo>
                  <a:cubicBezTo>
                    <a:pt x="11" y="83"/>
                    <a:pt x="13" y="83"/>
                    <a:pt x="14" y="83"/>
                  </a:cubicBezTo>
                  <a:cubicBezTo>
                    <a:pt x="7" y="76"/>
                    <a:pt x="10" y="56"/>
                    <a:pt x="21"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29" name="Oval 58"/>
            <p:cNvSpPr>
              <a:spLocks noChangeArrowheads="1"/>
            </p:cNvSpPr>
            <p:nvPr/>
          </p:nvSpPr>
          <p:spPr bwMode="auto">
            <a:xfrm>
              <a:off x="3040064" y="2921248"/>
              <a:ext cx="115887" cy="1143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30" name="Freeform 59"/>
            <p:cNvSpPr>
              <a:spLocks/>
            </p:cNvSpPr>
            <p:nvPr/>
          </p:nvSpPr>
          <p:spPr bwMode="auto">
            <a:xfrm>
              <a:off x="2940050" y="3056185"/>
              <a:ext cx="331789" cy="328612"/>
            </a:xfrm>
            <a:custGeom>
              <a:avLst/>
              <a:gdLst/>
              <a:ahLst/>
              <a:cxnLst>
                <a:cxn ang="0">
                  <a:pos x="174" y="158"/>
                </a:cxn>
                <a:cxn ang="0">
                  <a:pos x="166" y="170"/>
                </a:cxn>
                <a:cxn ang="0">
                  <a:pos x="153" y="158"/>
                </a:cxn>
                <a:cxn ang="0">
                  <a:pos x="126" y="21"/>
                </a:cxn>
                <a:cxn ang="0">
                  <a:pos x="96" y="21"/>
                </a:cxn>
                <a:cxn ang="0">
                  <a:pos x="96" y="157"/>
                </a:cxn>
                <a:cxn ang="0">
                  <a:pos x="86" y="172"/>
                </a:cxn>
                <a:cxn ang="0">
                  <a:pos x="75" y="157"/>
                </a:cxn>
                <a:cxn ang="0">
                  <a:pos x="75" y="21"/>
                </a:cxn>
                <a:cxn ang="0">
                  <a:pos x="48" y="21"/>
                </a:cxn>
                <a:cxn ang="0">
                  <a:pos x="21" y="158"/>
                </a:cxn>
                <a:cxn ang="0">
                  <a:pos x="8" y="170"/>
                </a:cxn>
                <a:cxn ang="0">
                  <a:pos x="0" y="158"/>
                </a:cxn>
                <a:cxn ang="0">
                  <a:pos x="1" y="154"/>
                </a:cxn>
                <a:cxn ang="0">
                  <a:pos x="28" y="18"/>
                </a:cxn>
                <a:cxn ang="0">
                  <a:pos x="25" y="11"/>
                </a:cxn>
                <a:cxn ang="0">
                  <a:pos x="36" y="0"/>
                </a:cxn>
                <a:cxn ang="0">
                  <a:pos x="136" y="0"/>
                </a:cxn>
                <a:cxn ang="0">
                  <a:pos x="146" y="11"/>
                </a:cxn>
                <a:cxn ang="0">
                  <a:pos x="146" y="15"/>
                </a:cxn>
                <a:cxn ang="0">
                  <a:pos x="146" y="16"/>
                </a:cxn>
                <a:cxn ang="0">
                  <a:pos x="174" y="154"/>
                </a:cxn>
                <a:cxn ang="0">
                  <a:pos x="174" y="158"/>
                </a:cxn>
              </a:cxnLst>
              <a:rect l="0" t="0" r="r" b="b"/>
              <a:pathLst>
                <a:path w="174" h="172">
                  <a:moveTo>
                    <a:pt x="174" y="158"/>
                  </a:moveTo>
                  <a:cubicBezTo>
                    <a:pt x="174" y="164"/>
                    <a:pt x="171" y="169"/>
                    <a:pt x="166" y="170"/>
                  </a:cubicBezTo>
                  <a:cubicBezTo>
                    <a:pt x="161" y="172"/>
                    <a:pt x="155" y="166"/>
                    <a:pt x="153" y="158"/>
                  </a:cubicBezTo>
                  <a:cubicBezTo>
                    <a:pt x="126" y="21"/>
                    <a:pt x="126" y="21"/>
                    <a:pt x="126" y="21"/>
                  </a:cubicBezTo>
                  <a:cubicBezTo>
                    <a:pt x="96" y="21"/>
                    <a:pt x="96" y="21"/>
                    <a:pt x="96" y="21"/>
                  </a:cubicBezTo>
                  <a:cubicBezTo>
                    <a:pt x="96" y="157"/>
                    <a:pt x="96" y="157"/>
                    <a:pt x="96" y="157"/>
                  </a:cubicBezTo>
                  <a:cubicBezTo>
                    <a:pt x="96" y="165"/>
                    <a:pt x="92" y="172"/>
                    <a:pt x="86" y="172"/>
                  </a:cubicBezTo>
                  <a:cubicBezTo>
                    <a:pt x="80" y="172"/>
                    <a:pt x="75" y="166"/>
                    <a:pt x="75" y="157"/>
                  </a:cubicBezTo>
                  <a:cubicBezTo>
                    <a:pt x="75" y="21"/>
                    <a:pt x="75" y="21"/>
                    <a:pt x="75" y="21"/>
                  </a:cubicBezTo>
                  <a:cubicBezTo>
                    <a:pt x="48" y="21"/>
                    <a:pt x="48" y="21"/>
                    <a:pt x="48" y="21"/>
                  </a:cubicBezTo>
                  <a:cubicBezTo>
                    <a:pt x="21" y="158"/>
                    <a:pt x="21" y="158"/>
                    <a:pt x="21" y="158"/>
                  </a:cubicBezTo>
                  <a:cubicBezTo>
                    <a:pt x="19" y="166"/>
                    <a:pt x="13" y="172"/>
                    <a:pt x="8" y="170"/>
                  </a:cubicBezTo>
                  <a:cubicBezTo>
                    <a:pt x="3" y="169"/>
                    <a:pt x="0" y="164"/>
                    <a:pt x="0" y="158"/>
                  </a:cubicBezTo>
                  <a:cubicBezTo>
                    <a:pt x="0" y="157"/>
                    <a:pt x="0" y="155"/>
                    <a:pt x="1" y="154"/>
                  </a:cubicBezTo>
                  <a:cubicBezTo>
                    <a:pt x="28" y="18"/>
                    <a:pt x="28" y="18"/>
                    <a:pt x="28" y="18"/>
                  </a:cubicBezTo>
                  <a:cubicBezTo>
                    <a:pt x="26" y="16"/>
                    <a:pt x="25" y="13"/>
                    <a:pt x="25" y="11"/>
                  </a:cubicBezTo>
                  <a:cubicBezTo>
                    <a:pt x="25" y="5"/>
                    <a:pt x="30" y="0"/>
                    <a:pt x="36" y="0"/>
                  </a:cubicBezTo>
                  <a:cubicBezTo>
                    <a:pt x="136" y="0"/>
                    <a:pt x="136" y="0"/>
                    <a:pt x="136" y="0"/>
                  </a:cubicBezTo>
                  <a:cubicBezTo>
                    <a:pt x="142" y="0"/>
                    <a:pt x="146" y="5"/>
                    <a:pt x="146" y="11"/>
                  </a:cubicBezTo>
                  <a:cubicBezTo>
                    <a:pt x="146" y="12"/>
                    <a:pt x="146" y="13"/>
                    <a:pt x="146" y="15"/>
                  </a:cubicBezTo>
                  <a:cubicBezTo>
                    <a:pt x="146" y="15"/>
                    <a:pt x="146" y="16"/>
                    <a:pt x="146" y="16"/>
                  </a:cubicBezTo>
                  <a:cubicBezTo>
                    <a:pt x="174" y="154"/>
                    <a:pt x="174" y="154"/>
                    <a:pt x="174" y="154"/>
                  </a:cubicBezTo>
                  <a:cubicBezTo>
                    <a:pt x="174" y="155"/>
                    <a:pt x="174" y="157"/>
                    <a:pt x="174" y="15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grpSp>
      <p:cxnSp>
        <p:nvCxnSpPr>
          <p:cNvPr id="31" name="Přímá spojnice se šipkou 30"/>
          <p:cNvCxnSpPr/>
          <p:nvPr/>
        </p:nvCxnSpPr>
        <p:spPr>
          <a:xfrm flipH="1">
            <a:off x="863600" y="2635216"/>
            <a:ext cx="6692760" cy="0"/>
          </a:xfrm>
          <a:prstGeom prst="straightConnector1">
            <a:avLst/>
          </a:prstGeom>
          <a:noFill/>
          <a:ln w="28575" cap="rnd" cmpd="sng" algn="ctr">
            <a:solidFill>
              <a:srgbClr val="FFFFFF"/>
            </a:solidFill>
            <a:prstDash val="sysDot"/>
            <a:tailEnd type="none" w="med" len="sm"/>
          </a:ln>
          <a:effectLst/>
        </p:spPr>
      </p:cxnSp>
      <p:cxnSp>
        <p:nvCxnSpPr>
          <p:cNvPr id="32" name="Přímá spojnice se šipkou 31"/>
          <p:cNvCxnSpPr/>
          <p:nvPr/>
        </p:nvCxnSpPr>
        <p:spPr>
          <a:xfrm flipH="1">
            <a:off x="863600" y="1576541"/>
            <a:ext cx="6692760" cy="0"/>
          </a:xfrm>
          <a:prstGeom prst="straightConnector1">
            <a:avLst/>
          </a:prstGeom>
          <a:noFill/>
          <a:ln w="28575" cap="rnd" cmpd="sng" algn="ctr">
            <a:solidFill>
              <a:srgbClr val="FFFFFF"/>
            </a:solidFill>
            <a:prstDash val="sysDot"/>
            <a:tailEnd type="none" w="med" len="sm"/>
          </a:ln>
          <a:effectLst/>
        </p:spPr>
      </p:cxnSp>
      <p:cxnSp>
        <p:nvCxnSpPr>
          <p:cNvPr id="33" name="Přímá spojnice se šipkou 32"/>
          <p:cNvCxnSpPr/>
          <p:nvPr/>
        </p:nvCxnSpPr>
        <p:spPr>
          <a:xfrm flipH="1">
            <a:off x="863600" y="3737900"/>
            <a:ext cx="6692760" cy="0"/>
          </a:xfrm>
          <a:prstGeom prst="straightConnector1">
            <a:avLst/>
          </a:prstGeom>
          <a:noFill/>
          <a:ln w="28575" cap="rnd" cmpd="sng" algn="ctr">
            <a:solidFill>
              <a:srgbClr val="FFFFFF"/>
            </a:solidFill>
            <a:prstDash val="sysDot"/>
            <a:tailEnd type="none" w="med" len="sm"/>
          </a:ln>
          <a:effectLst/>
        </p:spPr>
      </p:cxnSp>
      <p:grpSp>
        <p:nvGrpSpPr>
          <p:cNvPr id="41" name="Skupina 40">
            <a:extLst>
              <a:ext uri="{FF2B5EF4-FFF2-40B4-BE49-F238E27FC236}">
                <a16:creationId xmlns:a16="http://schemas.microsoft.com/office/drawing/2014/main" id="{5BD1C4A2-6ADB-4856-BA3F-161300AD98D3}"/>
              </a:ext>
            </a:extLst>
          </p:cNvPr>
          <p:cNvGrpSpPr/>
          <p:nvPr/>
        </p:nvGrpSpPr>
        <p:grpSpPr>
          <a:xfrm>
            <a:off x="8028381" y="-8392"/>
            <a:ext cx="1107884" cy="549170"/>
            <a:chOff x="7992336" y="-1018"/>
            <a:chExt cx="1044160" cy="549170"/>
          </a:xfrm>
        </p:grpSpPr>
        <p:sp>
          <p:nvSpPr>
            <p:cNvPr id="42" name="Obdélník 41">
              <a:extLst>
                <a:ext uri="{FF2B5EF4-FFF2-40B4-BE49-F238E27FC236}">
                  <a16:creationId xmlns:a16="http://schemas.microsoft.com/office/drawing/2014/main" id="{87AD210D-463C-4E00-90AC-87647698BE2C}"/>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43" name="Picture 2" descr="http://www.aspectio.cz/Files/logoAMSP.jpg">
              <a:extLst>
                <a:ext uri="{FF2B5EF4-FFF2-40B4-BE49-F238E27FC236}">
                  <a16:creationId xmlns:a16="http://schemas.microsoft.com/office/drawing/2014/main" id="{3A3F7826-71E3-4887-AB4F-093106379ABB}"/>
                </a:ext>
              </a:extLst>
            </p:cNvPr>
            <p:cNvPicPr>
              <a:picLocks noChangeAspect="1" noChangeArrowheads="1"/>
            </p:cNvPicPr>
            <p:nvPr/>
          </p:nvPicPr>
          <p:blipFill>
            <a:blip r:embed="rId2" cstate="print"/>
            <a:srcRect/>
            <a:stretch>
              <a:fillRect/>
            </a:stretch>
          </p:blipFill>
          <p:spPr bwMode="auto">
            <a:xfrm>
              <a:off x="8532440" y="51470"/>
              <a:ext cx="440856" cy="469722"/>
            </a:xfrm>
            <a:prstGeom prst="rect">
              <a:avLst/>
            </a:prstGeom>
            <a:noFill/>
          </p:spPr>
        </p:pic>
      </p:grpSp>
      <p:sp>
        <p:nvSpPr>
          <p:cNvPr id="45" name="Zástupný symbol pro zápatí 3">
            <a:extLst>
              <a:ext uri="{FF2B5EF4-FFF2-40B4-BE49-F238E27FC236}">
                <a16:creationId xmlns:a16="http://schemas.microsoft.com/office/drawing/2014/main" id="{19B0CB53-15C8-47DA-83F5-6CA095DC657F}"/>
              </a:ext>
            </a:extLst>
          </p:cNvPr>
          <p:cNvSpPr txBox="1">
            <a:spLocks/>
          </p:cNvSpPr>
          <p:nvPr/>
        </p:nvSpPr>
        <p:spPr>
          <a:xfrm>
            <a:off x="355142" y="4927500"/>
            <a:ext cx="5120208" cy="229500"/>
          </a:xfrm>
          <a:prstGeom prst="rect">
            <a:avLst/>
          </a:prstGeom>
        </p:spPr>
        <p:txBody>
          <a:bodyPr vert="horz" lIns="0" tIns="45720" rIns="0" bIns="45720" rtlCol="0" anchor="ctr"/>
          <a:lstStyle>
            <a:defPPr>
              <a:defRPr lang="cs-CZ"/>
            </a:defPPr>
            <a:lvl1pPr marL="0" algn="l" defTabSz="914400" rtl="0" eaLnBrk="1" latinLnBrk="0" hangingPunct="1">
              <a:defRPr sz="1300" b="1" kern="1200">
                <a:solidFill>
                  <a:srgbClr val="404040"/>
                </a:solidFill>
                <a:latin typeface="+mj-lt"/>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1200" cap="none" spc="0" normalizeH="0" baseline="0" dirty="0">
                <a:ln>
                  <a:noFill/>
                </a:ln>
                <a:solidFill>
                  <a:schemeClr val="bg1"/>
                </a:solidFill>
                <a:effectLst/>
                <a:uLnTx/>
                <a:uFillTx/>
                <a:latin typeface="Calibri"/>
                <a:ea typeface="+mn-ea"/>
              </a:rPr>
              <a:t>Ipsos pro AMSP: Výzkum s provozovateli pohostinství</a:t>
            </a:r>
          </a:p>
        </p:txBody>
      </p:sp>
    </p:spTree>
    <p:extLst>
      <p:ext uri="{BB962C8B-B14F-4D97-AF65-F5344CB8AC3E}">
        <p14:creationId xmlns:p14="http://schemas.microsoft.com/office/powerpoint/2010/main" val="1989296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Zástupný symbol pro číslo snímku 2"/>
          <p:cNvSpPr>
            <a:spLocks noGrp="1"/>
          </p:cNvSpPr>
          <p:nvPr>
            <p:ph type="sldNum" sz="quarter" idx="4"/>
          </p:nvPr>
        </p:nvSpPr>
        <p:spPr/>
        <p:txBody>
          <a:bodyPr/>
          <a:lstStyle/>
          <a:p>
            <a:fld id="{2A2DB900-4F27-419C-B2D8-AAC4EB8D73BD}" type="slidenum">
              <a:rPr lang="cs-CZ" sz="1100" smtClean="0">
                <a:solidFill>
                  <a:schemeClr val="bg1"/>
                </a:solidFill>
              </a:rPr>
              <a:pPr/>
              <a:t>4</a:t>
            </a:fld>
            <a:endParaRPr lang="cs-CZ" sz="1100" dirty="0">
              <a:solidFill>
                <a:schemeClr val="bg1"/>
              </a:solidFill>
            </a:endParaRPr>
          </a:p>
        </p:txBody>
      </p:sp>
      <p:sp>
        <p:nvSpPr>
          <p:cNvPr id="6" name="Podnadpis 1"/>
          <p:cNvSpPr txBox="1">
            <a:spLocks/>
          </p:cNvSpPr>
          <p:nvPr/>
        </p:nvSpPr>
        <p:spPr>
          <a:xfrm>
            <a:off x="0" y="915566"/>
            <a:ext cx="9153617" cy="1151880"/>
          </a:xfrm>
          <a:prstGeom prst="rect">
            <a:avLst/>
          </a:prstGeom>
          <a:solidFill>
            <a:schemeClr val="tx2">
              <a:lumMod val="75000"/>
              <a:lumOff val="25000"/>
              <a:alpha val="84000"/>
            </a:schemeClr>
          </a:solidFill>
        </p:spPr>
        <p:txBody>
          <a:bodyPr anchor="ctr">
            <a:normAutofit/>
          </a:bodyPr>
          <a:lstStyle>
            <a:lvl1pPr marL="0" indent="0" algn="l"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3628" indent="0" algn="l" defTabSz="914400" rtl="0" eaLnBrk="1" latinLnBrk="0" hangingPunct="1">
              <a:lnSpc>
                <a:spcPct val="90000"/>
              </a:lnSpc>
              <a:spcBef>
                <a:spcPts val="457"/>
              </a:spcBef>
              <a:buFont typeface="Arial" pitchFamily="34" charset="0"/>
              <a:buNone/>
              <a:tabLst/>
              <a:defRPr sz="2400" kern="1200" baseline="0">
                <a:solidFill>
                  <a:schemeClr val="bg1">
                    <a:alpha val="70000"/>
                  </a:schemeClr>
                </a:solidFill>
                <a:latin typeface="+mn-lt"/>
                <a:ea typeface="+mn-ea"/>
                <a:cs typeface="+mn-cs"/>
              </a:defRPr>
            </a:lvl2pPr>
            <a:lvl3pPr marL="1035202"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552804"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2070405"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588006"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3105607"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623208"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41408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r>
              <a:rPr lang="cs-CZ" sz="5400" dirty="0"/>
              <a:t>Shrnutí výsledků</a:t>
            </a:r>
            <a:endParaRPr lang="en-US" sz="5400" dirty="0"/>
          </a:p>
        </p:txBody>
      </p:sp>
    </p:spTree>
    <p:extLst>
      <p:ext uri="{BB962C8B-B14F-4D97-AF65-F5344CB8AC3E}">
        <p14:creationId xmlns:p14="http://schemas.microsoft.com/office/powerpoint/2010/main" val="3169361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2"/>
          <p:cNvSpPr>
            <a:spLocks noGrp="1"/>
          </p:cNvSpPr>
          <p:nvPr>
            <p:ph type="sldNum" sz="quarter" idx="4"/>
          </p:nvPr>
        </p:nvSpPr>
        <p:spPr>
          <a:xfrm>
            <a:off x="35538" y="4909248"/>
            <a:ext cx="2133600" cy="273844"/>
          </a:xfrm>
        </p:spPr>
        <p:txBody>
          <a:bodyPr/>
          <a:lstStyle/>
          <a:p>
            <a:fld id="{2A2DB900-4F27-419C-B2D8-AAC4EB8D73BD}" type="slidenum">
              <a:rPr lang="cs-CZ" sz="1100" smtClean="0"/>
              <a:pPr/>
              <a:t>5</a:t>
            </a:fld>
            <a:endParaRPr lang="cs-CZ" sz="1100" dirty="0"/>
          </a:p>
        </p:txBody>
      </p:sp>
      <p:sp>
        <p:nvSpPr>
          <p:cNvPr id="9" name="Nadpis 4"/>
          <p:cNvSpPr txBox="1">
            <a:spLocks/>
          </p:cNvSpPr>
          <p:nvPr/>
        </p:nvSpPr>
        <p:spPr>
          <a:xfrm>
            <a:off x="356074" y="6356"/>
            <a:ext cx="8680422" cy="469722"/>
          </a:xfrm>
          <a:prstGeom prst="rect">
            <a:avLst/>
          </a:prstGeom>
        </p:spPr>
        <p:txBody>
          <a:bodyPr vert="horz" lIns="36000" tIns="45720" rIns="36000" bIns="45720" rtlCol="0" anchor="t">
            <a:noAutofit/>
          </a:bodyPr>
          <a:lstStyle>
            <a:lvl1pPr algn="l" defTabSz="914400" rtl="0" eaLnBrk="1" latinLnBrk="0" hangingPunct="1">
              <a:spcBef>
                <a:spcPct val="0"/>
              </a:spcBef>
              <a:buNone/>
              <a:defRPr sz="2800" b="1" kern="1200">
                <a:solidFill>
                  <a:srgbClr val="404040"/>
                </a:solidFill>
                <a:latin typeface="Calibri" pitchFamily="34" charset="0"/>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cs-CZ" noProof="0" dirty="0">
                <a:solidFill>
                  <a:schemeClr val="bg1"/>
                </a:solidFill>
              </a:rPr>
              <a:t>Hlavn</a:t>
            </a:r>
            <a:r>
              <a:rPr lang="cs-CZ" dirty="0">
                <a:solidFill>
                  <a:schemeClr val="bg1"/>
                </a:solidFill>
              </a:rPr>
              <a:t>í závěry</a:t>
            </a:r>
            <a:endParaRPr kumimoji="0" lang="cs-CZ" sz="2800" b="1" i="0" u="none" strike="noStrike" kern="1200" cap="none" spc="0" normalizeH="0" baseline="0" noProof="0" dirty="0">
              <a:ln>
                <a:noFill/>
              </a:ln>
              <a:solidFill>
                <a:schemeClr val="bg1"/>
              </a:solidFill>
              <a:effectLst/>
              <a:uLnTx/>
              <a:uFillTx/>
            </a:endParaRPr>
          </a:p>
        </p:txBody>
      </p:sp>
      <p:sp>
        <p:nvSpPr>
          <p:cNvPr id="2" name="TextovéPole 1"/>
          <p:cNvSpPr txBox="1"/>
          <p:nvPr/>
        </p:nvSpPr>
        <p:spPr>
          <a:xfrm>
            <a:off x="1259632" y="627534"/>
            <a:ext cx="7344816" cy="4016484"/>
          </a:xfrm>
          <a:prstGeom prst="rect">
            <a:avLst/>
          </a:prstGeom>
          <a:noFill/>
        </p:spPr>
        <p:txBody>
          <a:bodyPr wrap="square" rtlCol="0">
            <a:spAutoFit/>
          </a:bodyPr>
          <a:lstStyle/>
          <a:p>
            <a:r>
              <a:rPr lang="cs-CZ" sz="1500" dirty="0">
                <a:solidFill>
                  <a:schemeClr val="bg1"/>
                </a:solidFill>
              </a:rPr>
              <a:t>Největší problém pro provozovatele pohostinství představuje v současné době </a:t>
            </a:r>
            <a:r>
              <a:rPr lang="cs-CZ" sz="1500" b="1" dirty="0">
                <a:solidFill>
                  <a:srgbClr val="FBB040"/>
                </a:solidFill>
              </a:rPr>
              <a:t>nedostatek kvalitního personálu</a:t>
            </a:r>
            <a:r>
              <a:rPr lang="cs-CZ" sz="1500" dirty="0">
                <a:solidFill>
                  <a:schemeClr val="bg1"/>
                </a:solidFill>
              </a:rPr>
              <a:t> a také </a:t>
            </a:r>
            <a:r>
              <a:rPr lang="cs-CZ" sz="1500" b="1" dirty="0">
                <a:solidFill>
                  <a:srgbClr val="FBB040"/>
                </a:solidFill>
              </a:rPr>
              <a:t>složitá administrativa. </a:t>
            </a:r>
            <a:r>
              <a:rPr lang="cs-CZ" sz="1500" dirty="0">
                <a:solidFill>
                  <a:schemeClr val="bg1"/>
                </a:solidFill>
              </a:rPr>
              <a:t>Problém s personálem se ještě více týká velkých podniků s velkým obratem, ty menší trápí více administrativa a ceny surovin. </a:t>
            </a:r>
            <a:br>
              <a:rPr lang="cs-CZ" sz="1500" dirty="0">
                <a:solidFill>
                  <a:schemeClr val="bg1"/>
                </a:solidFill>
              </a:rPr>
            </a:br>
            <a:br>
              <a:rPr lang="cs-CZ" sz="1500" dirty="0">
                <a:solidFill>
                  <a:schemeClr val="bg1"/>
                </a:solidFill>
              </a:rPr>
            </a:br>
            <a:r>
              <a:rPr lang="cs-CZ" sz="1500" dirty="0">
                <a:solidFill>
                  <a:schemeClr val="bg1"/>
                </a:solidFill>
              </a:rPr>
              <a:t>3/4 provozovatelů se shoduje, že </a:t>
            </a:r>
            <a:r>
              <a:rPr lang="cs-CZ" sz="1500" b="1" dirty="0">
                <a:solidFill>
                  <a:srgbClr val="FBB040"/>
                </a:solidFill>
              </a:rPr>
              <a:t>sehnat personál je dnes problém</a:t>
            </a:r>
            <a:r>
              <a:rPr lang="cs-CZ" sz="1500" dirty="0">
                <a:solidFill>
                  <a:schemeClr val="bg1"/>
                </a:solidFill>
              </a:rPr>
              <a:t>. 85 % podniků přijímá i zaměstnance, kteří </a:t>
            </a:r>
            <a:r>
              <a:rPr lang="cs-CZ" sz="1500" b="1" dirty="0">
                <a:solidFill>
                  <a:srgbClr val="FBB040"/>
                </a:solidFill>
              </a:rPr>
              <a:t>nemají adekvátní vzdělání. </a:t>
            </a:r>
            <a:r>
              <a:rPr lang="cs-CZ" sz="1500" dirty="0">
                <a:solidFill>
                  <a:schemeClr val="bg1"/>
                </a:solidFill>
              </a:rPr>
              <a:t>Nové zaměstnance si </a:t>
            </a:r>
            <a:r>
              <a:rPr lang="cs-CZ" sz="1500" b="1" dirty="0">
                <a:solidFill>
                  <a:srgbClr val="FBB040"/>
                </a:solidFill>
              </a:rPr>
              <a:t>zaškolují hlavně sami.</a:t>
            </a:r>
          </a:p>
          <a:p>
            <a:endParaRPr lang="cs-CZ" sz="1500" dirty="0">
              <a:solidFill>
                <a:schemeClr val="bg1"/>
              </a:solidFill>
            </a:endParaRPr>
          </a:p>
          <a:p>
            <a:r>
              <a:rPr lang="cs-CZ" sz="1500" dirty="0">
                <a:solidFill>
                  <a:schemeClr val="bg1"/>
                </a:solidFill>
              </a:rPr>
              <a:t>Z administrativních úkonů nejvíce zatěžuje podniky </a:t>
            </a:r>
            <a:r>
              <a:rPr lang="cs-CZ" sz="1500" b="1" dirty="0">
                <a:solidFill>
                  <a:srgbClr val="FBB040"/>
                </a:solidFill>
              </a:rPr>
              <a:t>administrativa s úřady</a:t>
            </a:r>
            <a:r>
              <a:rPr lang="cs-CZ" sz="1500" dirty="0">
                <a:solidFill>
                  <a:schemeClr val="bg1"/>
                </a:solidFill>
              </a:rPr>
              <a:t> a poté legislativní záležitosti. Provozovatelé by uvítali jasné výklady legislativy. Velký</a:t>
            </a:r>
            <a:r>
              <a:rPr lang="cs-CZ" sz="1500" b="1" dirty="0">
                <a:solidFill>
                  <a:srgbClr val="FBB040"/>
                </a:solidFill>
              </a:rPr>
              <a:t> </a:t>
            </a:r>
            <a:r>
              <a:rPr lang="cs-CZ" sz="1500" dirty="0">
                <a:solidFill>
                  <a:schemeClr val="bg1"/>
                </a:solidFill>
              </a:rPr>
              <a:t>zájem projevují také o</a:t>
            </a:r>
            <a:r>
              <a:rPr lang="cs-CZ" sz="1500" b="1" dirty="0">
                <a:solidFill>
                  <a:srgbClr val="FBB040"/>
                </a:solidFill>
              </a:rPr>
              <a:t> jednotný seznam povinností pro jednotlivé fáze podnikání</a:t>
            </a:r>
            <a:r>
              <a:rPr lang="cs-CZ" sz="1500" dirty="0">
                <a:solidFill>
                  <a:schemeClr val="bg1"/>
                </a:solidFill>
              </a:rPr>
              <a:t>. </a:t>
            </a:r>
          </a:p>
          <a:p>
            <a:endParaRPr lang="cs-CZ" sz="1500" dirty="0">
              <a:solidFill>
                <a:schemeClr val="bg1"/>
              </a:solidFill>
            </a:endParaRPr>
          </a:p>
          <a:p>
            <a:r>
              <a:rPr lang="cs-CZ" sz="1500" dirty="0">
                <a:solidFill>
                  <a:schemeClr val="bg1"/>
                </a:solidFill>
              </a:rPr>
              <a:t>Více než polovina provozovatelů dříve kuřáckých podniků </a:t>
            </a:r>
            <a:r>
              <a:rPr lang="cs-CZ" sz="1500" b="1" dirty="0">
                <a:solidFill>
                  <a:srgbClr val="FBB040"/>
                </a:solidFill>
              </a:rPr>
              <a:t>nespatřuje rozdíl v návštěvnosti </a:t>
            </a:r>
            <a:r>
              <a:rPr lang="cs-CZ" sz="1500" dirty="0">
                <a:solidFill>
                  <a:schemeClr val="bg1"/>
                </a:solidFill>
              </a:rPr>
              <a:t>po schválení protikuřáckého zákona. Více než třetina z nich pak pozoruje nižší návštěvnost a také vnímají </a:t>
            </a:r>
            <a:r>
              <a:rPr lang="cs-CZ" sz="1500" b="1" dirty="0">
                <a:solidFill>
                  <a:srgbClr val="FBB040"/>
                </a:solidFill>
              </a:rPr>
              <a:t>kratší pobyt kuřáků v restauracích.</a:t>
            </a:r>
          </a:p>
          <a:p>
            <a:br>
              <a:rPr lang="cs-CZ" sz="1500" dirty="0">
                <a:solidFill>
                  <a:schemeClr val="bg1"/>
                </a:solidFill>
              </a:rPr>
            </a:br>
            <a:r>
              <a:rPr lang="cs-CZ" sz="1500" dirty="0">
                <a:solidFill>
                  <a:schemeClr val="bg1"/>
                </a:solidFill>
              </a:rPr>
              <a:t>Podniky nakupují suroviny hlavně </a:t>
            </a:r>
            <a:r>
              <a:rPr lang="cs-CZ" sz="1500" b="1" dirty="0">
                <a:solidFill>
                  <a:srgbClr val="FBB040"/>
                </a:solidFill>
              </a:rPr>
              <a:t>ve velkoobchodech. </a:t>
            </a:r>
            <a:r>
              <a:rPr lang="cs-CZ" sz="1500" dirty="0">
                <a:solidFill>
                  <a:schemeClr val="bg1"/>
                </a:solidFill>
              </a:rPr>
              <a:t>Dodavatele volí na základě zkušenosti a mění je spíše výjimečně, například kvůli problémům s kvalitou či cenou.</a:t>
            </a:r>
          </a:p>
        </p:txBody>
      </p:sp>
      <p:sp>
        <p:nvSpPr>
          <p:cNvPr id="14" name="Freeform 7"/>
          <p:cNvSpPr>
            <a:spLocks noChangeAspect="1"/>
          </p:cNvSpPr>
          <p:nvPr/>
        </p:nvSpPr>
        <p:spPr bwMode="auto">
          <a:xfrm>
            <a:off x="566512" y="786450"/>
            <a:ext cx="503909" cy="479849"/>
          </a:xfrm>
          <a:custGeom>
            <a:avLst/>
            <a:gdLst>
              <a:gd name="T0" fmla="*/ 327 w 502"/>
              <a:gd name="T1" fmla="*/ 187 h 479"/>
              <a:gd name="T2" fmla="*/ 480 w 502"/>
              <a:gd name="T3" fmla="*/ 38 h 479"/>
              <a:gd name="T4" fmla="*/ 464 w 502"/>
              <a:gd name="T5" fmla="*/ 0 h 479"/>
              <a:gd name="T6" fmla="*/ 369 w 502"/>
              <a:gd name="T7" fmla="*/ 39 h 479"/>
              <a:gd name="T8" fmla="*/ 273 w 502"/>
              <a:gd name="T9" fmla="*/ 127 h 479"/>
              <a:gd name="T10" fmla="*/ 215 w 502"/>
              <a:gd name="T11" fmla="*/ 69 h 479"/>
              <a:gd name="T12" fmla="*/ 91 w 502"/>
              <a:gd name="T13" fmla="*/ 137 h 479"/>
              <a:gd name="T14" fmla="*/ 179 w 502"/>
              <a:gd name="T15" fmla="*/ 229 h 479"/>
              <a:gd name="T16" fmla="*/ 18 w 502"/>
              <a:gd name="T17" fmla="*/ 449 h 479"/>
              <a:gd name="T18" fmla="*/ 57 w 502"/>
              <a:gd name="T19" fmla="*/ 476 h 479"/>
              <a:gd name="T20" fmla="*/ 146 w 502"/>
              <a:gd name="T21" fmla="*/ 428 h 479"/>
              <a:gd name="T22" fmla="*/ 237 w 502"/>
              <a:gd name="T23" fmla="*/ 297 h 479"/>
              <a:gd name="T24" fmla="*/ 300 w 502"/>
              <a:gd name="T25" fmla="*/ 381 h 479"/>
              <a:gd name="T26" fmla="*/ 435 w 502"/>
              <a:gd name="T27" fmla="*/ 325 h 479"/>
              <a:gd name="T28" fmla="*/ 327 w 502"/>
              <a:gd name="T29" fmla="*/ 187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2" h="479">
                <a:moveTo>
                  <a:pt x="327" y="187"/>
                </a:moveTo>
                <a:cubicBezTo>
                  <a:pt x="375" y="134"/>
                  <a:pt x="426" y="84"/>
                  <a:pt x="480" y="38"/>
                </a:cubicBezTo>
                <a:cubicBezTo>
                  <a:pt x="502" y="19"/>
                  <a:pt x="491" y="0"/>
                  <a:pt x="464" y="0"/>
                </a:cubicBezTo>
                <a:cubicBezTo>
                  <a:pt x="429" y="0"/>
                  <a:pt x="395" y="17"/>
                  <a:pt x="369" y="39"/>
                </a:cubicBezTo>
                <a:cubicBezTo>
                  <a:pt x="336" y="67"/>
                  <a:pt x="304" y="97"/>
                  <a:pt x="273" y="127"/>
                </a:cubicBezTo>
                <a:cubicBezTo>
                  <a:pt x="255" y="107"/>
                  <a:pt x="235" y="88"/>
                  <a:pt x="215" y="69"/>
                </a:cubicBezTo>
                <a:cubicBezTo>
                  <a:pt x="186" y="41"/>
                  <a:pt x="58" y="106"/>
                  <a:pt x="91" y="137"/>
                </a:cubicBezTo>
                <a:cubicBezTo>
                  <a:pt x="122" y="167"/>
                  <a:pt x="151" y="197"/>
                  <a:pt x="179" y="229"/>
                </a:cubicBezTo>
                <a:cubicBezTo>
                  <a:pt x="120" y="298"/>
                  <a:pt x="66" y="372"/>
                  <a:pt x="18" y="449"/>
                </a:cubicBezTo>
                <a:cubicBezTo>
                  <a:pt x="0" y="477"/>
                  <a:pt x="40" y="479"/>
                  <a:pt x="57" y="476"/>
                </a:cubicBezTo>
                <a:cubicBezTo>
                  <a:pt x="88" y="471"/>
                  <a:pt x="128" y="455"/>
                  <a:pt x="146" y="428"/>
                </a:cubicBezTo>
                <a:cubicBezTo>
                  <a:pt x="174" y="383"/>
                  <a:pt x="204" y="339"/>
                  <a:pt x="237" y="297"/>
                </a:cubicBezTo>
                <a:cubicBezTo>
                  <a:pt x="258" y="324"/>
                  <a:pt x="280" y="352"/>
                  <a:pt x="300" y="381"/>
                </a:cubicBezTo>
                <a:cubicBezTo>
                  <a:pt x="327" y="419"/>
                  <a:pt x="455" y="353"/>
                  <a:pt x="435" y="325"/>
                </a:cubicBezTo>
                <a:cubicBezTo>
                  <a:pt x="401" y="277"/>
                  <a:pt x="365" y="231"/>
                  <a:pt x="327" y="18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7" name="Freeform 16">
            <a:extLst>
              <a:ext uri="{FF2B5EF4-FFF2-40B4-BE49-F238E27FC236}">
                <a16:creationId xmlns:a16="http://schemas.microsoft.com/office/drawing/2014/main" id="{DC1ED5FE-EA58-432E-9819-95991793F06C}"/>
              </a:ext>
            </a:extLst>
          </p:cNvPr>
          <p:cNvSpPr>
            <a:spLocks noChangeAspect="1" noEditPoints="1"/>
          </p:cNvSpPr>
          <p:nvPr/>
        </p:nvSpPr>
        <p:spPr bwMode="auto">
          <a:xfrm>
            <a:off x="467482" y="1606744"/>
            <a:ext cx="666668" cy="453258"/>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22">
            <a:extLst>
              <a:ext uri="{FF2B5EF4-FFF2-40B4-BE49-F238E27FC236}">
                <a16:creationId xmlns:a16="http://schemas.microsoft.com/office/drawing/2014/main" id="{E74AC985-C5AE-4BCF-8DE9-F9A3EF732566}"/>
              </a:ext>
            </a:extLst>
          </p:cNvPr>
          <p:cNvSpPr>
            <a:spLocks noChangeAspect="1" noEditPoints="1"/>
          </p:cNvSpPr>
          <p:nvPr/>
        </p:nvSpPr>
        <p:spPr bwMode="auto">
          <a:xfrm>
            <a:off x="597409" y="2451445"/>
            <a:ext cx="543082" cy="489525"/>
          </a:xfrm>
          <a:custGeom>
            <a:avLst/>
            <a:gdLst/>
            <a:ahLst/>
            <a:cxnLst>
              <a:cxn ang="0">
                <a:pos x="41" y="214"/>
              </a:cxn>
              <a:cxn ang="0">
                <a:pos x="69" y="193"/>
              </a:cxn>
              <a:cxn ang="0">
                <a:pos x="164" y="263"/>
              </a:cxn>
              <a:cxn ang="0">
                <a:pos x="168" y="265"/>
              </a:cxn>
              <a:cxn ang="0">
                <a:pos x="226" y="256"/>
              </a:cxn>
              <a:cxn ang="0">
                <a:pos x="335" y="194"/>
              </a:cxn>
              <a:cxn ang="0">
                <a:pos x="331" y="215"/>
              </a:cxn>
              <a:cxn ang="0">
                <a:pos x="39" y="252"/>
              </a:cxn>
              <a:cxn ang="0">
                <a:pos x="43" y="245"/>
              </a:cxn>
              <a:cxn ang="0">
                <a:pos x="223" y="245"/>
              </a:cxn>
              <a:cxn ang="0">
                <a:pos x="62" y="148"/>
              </a:cxn>
              <a:cxn ang="0">
                <a:pos x="226" y="252"/>
              </a:cxn>
              <a:cxn ang="0">
                <a:pos x="329" y="189"/>
              </a:cxn>
              <a:cxn ang="0">
                <a:pos x="223" y="245"/>
              </a:cxn>
              <a:cxn ang="0">
                <a:pos x="274" y="67"/>
              </a:cxn>
              <a:cxn ang="0">
                <a:pos x="123" y="2"/>
              </a:cxn>
              <a:cxn ang="0">
                <a:pos x="11" y="57"/>
              </a:cxn>
              <a:cxn ang="0">
                <a:pos x="143" y="29"/>
              </a:cxn>
              <a:cxn ang="0">
                <a:pos x="49" y="55"/>
              </a:cxn>
              <a:cxn ang="0">
                <a:pos x="143" y="29"/>
              </a:cxn>
              <a:cxn ang="0">
                <a:pos x="170" y="124"/>
              </a:cxn>
              <a:cxn ang="0">
                <a:pos x="7" y="97"/>
              </a:cxn>
              <a:cxn ang="0">
                <a:pos x="275" y="106"/>
              </a:cxn>
              <a:cxn ang="0">
                <a:pos x="272" y="99"/>
              </a:cxn>
              <a:cxn ang="0">
                <a:pos x="222" y="202"/>
              </a:cxn>
              <a:cxn ang="0">
                <a:pos x="190" y="156"/>
              </a:cxn>
              <a:cxn ang="0">
                <a:pos x="56" y="120"/>
              </a:cxn>
              <a:cxn ang="0">
                <a:pos x="225" y="209"/>
              </a:cxn>
              <a:cxn ang="0">
                <a:pos x="328" y="146"/>
              </a:cxn>
              <a:cxn ang="0">
                <a:pos x="222" y="202"/>
              </a:cxn>
              <a:cxn ang="0">
                <a:pos x="330" y="111"/>
              </a:cxn>
              <a:cxn ang="0">
                <a:pos x="264" y="79"/>
              </a:cxn>
              <a:cxn ang="0">
                <a:pos x="284" y="101"/>
              </a:cxn>
              <a:cxn ang="0">
                <a:pos x="198" y="153"/>
              </a:cxn>
            </a:cxnLst>
            <a:rect l="0" t="0" r="r" b="b"/>
            <a:pathLst>
              <a:path w="336" h="303">
                <a:moveTo>
                  <a:pt x="164" y="263"/>
                </a:moveTo>
                <a:cubicBezTo>
                  <a:pt x="41" y="214"/>
                  <a:pt x="41" y="214"/>
                  <a:pt x="41" y="214"/>
                </a:cubicBezTo>
                <a:cubicBezTo>
                  <a:pt x="38" y="212"/>
                  <a:pt x="38" y="210"/>
                  <a:pt x="42" y="208"/>
                </a:cubicBezTo>
                <a:cubicBezTo>
                  <a:pt x="69" y="193"/>
                  <a:pt x="69" y="193"/>
                  <a:pt x="69" y="193"/>
                </a:cubicBezTo>
                <a:cubicBezTo>
                  <a:pt x="198" y="245"/>
                  <a:pt x="198" y="245"/>
                  <a:pt x="198" y="245"/>
                </a:cubicBezTo>
                <a:cubicBezTo>
                  <a:pt x="164" y="263"/>
                  <a:pt x="164" y="263"/>
                  <a:pt x="164" y="263"/>
                </a:cubicBezTo>
                <a:close/>
                <a:moveTo>
                  <a:pt x="170" y="296"/>
                </a:moveTo>
                <a:cubicBezTo>
                  <a:pt x="172" y="285"/>
                  <a:pt x="172" y="274"/>
                  <a:pt x="168" y="265"/>
                </a:cubicBezTo>
                <a:cubicBezTo>
                  <a:pt x="202" y="246"/>
                  <a:pt x="202" y="246"/>
                  <a:pt x="202" y="246"/>
                </a:cubicBezTo>
                <a:cubicBezTo>
                  <a:pt x="226" y="256"/>
                  <a:pt x="226" y="256"/>
                  <a:pt x="226" y="256"/>
                </a:cubicBezTo>
                <a:cubicBezTo>
                  <a:pt x="332" y="198"/>
                  <a:pt x="332" y="198"/>
                  <a:pt x="332" y="198"/>
                </a:cubicBezTo>
                <a:cubicBezTo>
                  <a:pt x="334" y="197"/>
                  <a:pt x="335" y="196"/>
                  <a:pt x="335" y="194"/>
                </a:cubicBezTo>
                <a:cubicBezTo>
                  <a:pt x="335" y="194"/>
                  <a:pt x="336" y="194"/>
                  <a:pt x="336" y="194"/>
                </a:cubicBezTo>
                <a:cubicBezTo>
                  <a:pt x="336" y="200"/>
                  <a:pt x="334" y="207"/>
                  <a:pt x="331" y="215"/>
                </a:cubicBezTo>
                <a:cubicBezTo>
                  <a:pt x="167" y="303"/>
                  <a:pt x="167" y="303"/>
                  <a:pt x="167" y="303"/>
                </a:cubicBezTo>
                <a:cubicBezTo>
                  <a:pt x="39" y="252"/>
                  <a:pt x="39" y="252"/>
                  <a:pt x="39" y="252"/>
                </a:cubicBezTo>
                <a:cubicBezTo>
                  <a:pt x="37" y="251"/>
                  <a:pt x="37" y="249"/>
                  <a:pt x="40" y="247"/>
                </a:cubicBezTo>
                <a:cubicBezTo>
                  <a:pt x="43" y="245"/>
                  <a:pt x="43" y="245"/>
                  <a:pt x="43" y="245"/>
                </a:cubicBezTo>
                <a:cubicBezTo>
                  <a:pt x="170" y="296"/>
                  <a:pt x="170" y="296"/>
                  <a:pt x="170" y="296"/>
                </a:cubicBezTo>
                <a:close/>
                <a:moveTo>
                  <a:pt x="223" y="245"/>
                </a:moveTo>
                <a:cubicBezTo>
                  <a:pt x="220" y="234"/>
                  <a:pt x="220" y="223"/>
                  <a:pt x="225" y="213"/>
                </a:cubicBezTo>
                <a:cubicBezTo>
                  <a:pt x="62" y="148"/>
                  <a:pt x="62" y="148"/>
                  <a:pt x="62" y="148"/>
                </a:cubicBezTo>
                <a:cubicBezTo>
                  <a:pt x="56" y="158"/>
                  <a:pt x="55" y="171"/>
                  <a:pt x="62" y="186"/>
                </a:cubicBezTo>
                <a:cubicBezTo>
                  <a:pt x="226" y="252"/>
                  <a:pt x="226" y="252"/>
                  <a:pt x="226" y="252"/>
                </a:cubicBezTo>
                <a:cubicBezTo>
                  <a:pt x="330" y="194"/>
                  <a:pt x="330" y="194"/>
                  <a:pt x="330" y="194"/>
                </a:cubicBezTo>
                <a:cubicBezTo>
                  <a:pt x="332" y="193"/>
                  <a:pt x="332" y="190"/>
                  <a:pt x="329" y="189"/>
                </a:cubicBezTo>
                <a:cubicBezTo>
                  <a:pt x="326" y="188"/>
                  <a:pt x="326" y="188"/>
                  <a:pt x="326" y="188"/>
                </a:cubicBezTo>
                <a:cubicBezTo>
                  <a:pt x="223" y="245"/>
                  <a:pt x="223" y="245"/>
                  <a:pt x="223" y="245"/>
                </a:cubicBezTo>
                <a:close/>
                <a:moveTo>
                  <a:pt x="174" y="123"/>
                </a:moveTo>
                <a:cubicBezTo>
                  <a:pt x="274" y="67"/>
                  <a:pt x="274" y="67"/>
                  <a:pt x="274" y="67"/>
                </a:cubicBezTo>
                <a:cubicBezTo>
                  <a:pt x="277" y="66"/>
                  <a:pt x="276" y="63"/>
                  <a:pt x="273" y="62"/>
                </a:cubicBezTo>
                <a:cubicBezTo>
                  <a:pt x="123" y="2"/>
                  <a:pt x="123" y="2"/>
                  <a:pt x="123" y="2"/>
                </a:cubicBezTo>
                <a:cubicBezTo>
                  <a:pt x="120" y="0"/>
                  <a:pt x="114" y="0"/>
                  <a:pt x="112" y="2"/>
                </a:cubicBezTo>
                <a:cubicBezTo>
                  <a:pt x="11" y="57"/>
                  <a:pt x="11" y="57"/>
                  <a:pt x="11" y="57"/>
                </a:cubicBezTo>
                <a:cubicBezTo>
                  <a:pt x="174" y="123"/>
                  <a:pt x="174" y="123"/>
                  <a:pt x="174" y="123"/>
                </a:cubicBezTo>
                <a:close/>
                <a:moveTo>
                  <a:pt x="143" y="29"/>
                </a:moveTo>
                <a:cubicBezTo>
                  <a:pt x="116" y="18"/>
                  <a:pt x="116" y="18"/>
                  <a:pt x="116" y="18"/>
                </a:cubicBezTo>
                <a:cubicBezTo>
                  <a:pt x="49" y="55"/>
                  <a:pt x="49" y="55"/>
                  <a:pt x="49" y="55"/>
                </a:cubicBezTo>
                <a:cubicBezTo>
                  <a:pt x="76" y="66"/>
                  <a:pt x="76" y="66"/>
                  <a:pt x="76" y="66"/>
                </a:cubicBezTo>
                <a:cubicBezTo>
                  <a:pt x="143" y="29"/>
                  <a:pt x="143" y="29"/>
                  <a:pt x="143" y="29"/>
                </a:cubicBezTo>
                <a:close/>
                <a:moveTo>
                  <a:pt x="168" y="156"/>
                </a:moveTo>
                <a:cubicBezTo>
                  <a:pt x="166" y="146"/>
                  <a:pt x="166" y="135"/>
                  <a:pt x="170" y="124"/>
                </a:cubicBezTo>
                <a:cubicBezTo>
                  <a:pt x="8" y="59"/>
                  <a:pt x="8" y="59"/>
                  <a:pt x="8" y="59"/>
                </a:cubicBezTo>
                <a:cubicBezTo>
                  <a:pt x="2" y="69"/>
                  <a:pt x="0" y="83"/>
                  <a:pt x="7" y="97"/>
                </a:cubicBezTo>
                <a:cubicBezTo>
                  <a:pt x="172" y="163"/>
                  <a:pt x="172" y="163"/>
                  <a:pt x="172" y="163"/>
                </a:cubicBezTo>
                <a:cubicBezTo>
                  <a:pt x="275" y="106"/>
                  <a:pt x="275" y="106"/>
                  <a:pt x="275" y="106"/>
                </a:cubicBezTo>
                <a:cubicBezTo>
                  <a:pt x="278" y="104"/>
                  <a:pt x="278" y="102"/>
                  <a:pt x="274" y="101"/>
                </a:cubicBezTo>
                <a:cubicBezTo>
                  <a:pt x="272" y="99"/>
                  <a:pt x="272" y="99"/>
                  <a:pt x="272" y="99"/>
                </a:cubicBezTo>
                <a:cubicBezTo>
                  <a:pt x="168" y="156"/>
                  <a:pt x="168" y="156"/>
                  <a:pt x="168" y="156"/>
                </a:cubicBezTo>
                <a:close/>
                <a:moveTo>
                  <a:pt x="222" y="202"/>
                </a:moveTo>
                <a:cubicBezTo>
                  <a:pt x="220" y="191"/>
                  <a:pt x="220" y="180"/>
                  <a:pt x="224" y="170"/>
                </a:cubicBezTo>
                <a:cubicBezTo>
                  <a:pt x="190" y="156"/>
                  <a:pt x="190" y="156"/>
                  <a:pt x="190" y="156"/>
                </a:cubicBezTo>
                <a:cubicBezTo>
                  <a:pt x="172" y="167"/>
                  <a:pt x="172" y="167"/>
                  <a:pt x="172" y="167"/>
                </a:cubicBezTo>
                <a:cubicBezTo>
                  <a:pt x="56" y="120"/>
                  <a:pt x="56" y="120"/>
                  <a:pt x="56" y="120"/>
                </a:cubicBezTo>
                <a:cubicBezTo>
                  <a:pt x="56" y="127"/>
                  <a:pt x="57" y="135"/>
                  <a:pt x="61" y="143"/>
                </a:cubicBezTo>
                <a:cubicBezTo>
                  <a:pt x="225" y="209"/>
                  <a:pt x="225" y="209"/>
                  <a:pt x="225" y="209"/>
                </a:cubicBezTo>
                <a:cubicBezTo>
                  <a:pt x="329" y="152"/>
                  <a:pt x="329" y="152"/>
                  <a:pt x="329" y="152"/>
                </a:cubicBezTo>
                <a:cubicBezTo>
                  <a:pt x="332" y="150"/>
                  <a:pt x="331" y="148"/>
                  <a:pt x="328" y="146"/>
                </a:cubicBezTo>
                <a:cubicBezTo>
                  <a:pt x="325" y="145"/>
                  <a:pt x="325" y="145"/>
                  <a:pt x="325" y="145"/>
                </a:cubicBezTo>
                <a:cubicBezTo>
                  <a:pt x="222" y="202"/>
                  <a:pt x="222" y="202"/>
                  <a:pt x="222" y="202"/>
                </a:cubicBezTo>
                <a:close/>
                <a:moveTo>
                  <a:pt x="229" y="166"/>
                </a:moveTo>
                <a:cubicBezTo>
                  <a:pt x="330" y="111"/>
                  <a:pt x="330" y="111"/>
                  <a:pt x="330" y="111"/>
                </a:cubicBezTo>
                <a:cubicBezTo>
                  <a:pt x="332" y="109"/>
                  <a:pt x="332" y="107"/>
                  <a:pt x="329" y="106"/>
                </a:cubicBezTo>
                <a:cubicBezTo>
                  <a:pt x="307" y="97"/>
                  <a:pt x="286" y="88"/>
                  <a:pt x="264" y="79"/>
                </a:cubicBezTo>
                <a:cubicBezTo>
                  <a:pt x="251" y="87"/>
                  <a:pt x="251" y="87"/>
                  <a:pt x="251" y="87"/>
                </a:cubicBezTo>
                <a:cubicBezTo>
                  <a:pt x="284" y="101"/>
                  <a:pt x="284" y="101"/>
                  <a:pt x="284" y="101"/>
                </a:cubicBezTo>
                <a:cubicBezTo>
                  <a:pt x="287" y="102"/>
                  <a:pt x="288" y="104"/>
                  <a:pt x="285" y="106"/>
                </a:cubicBezTo>
                <a:cubicBezTo>
                  <a:pt x="198" y="153"/>
                  <a:pt x="198" y="153"/>
                  <a:pt x="198" y="153"/>
                </a:cubicBezTo>
                <a:cubicBezTo>
                  <a:pt x="209" y="158"/>
                  <a:pt x="219" y="162"/>
                  <a:pt x="229" y="16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47" name="Group 297">
            <a:extLst>
              <a:ext uri="{FF2B5EF4-FFF2-40B4-BE49-F238E27FC236}">
                <a16:creationId xmlns:a16="http://schemas.microsoft.com/office/drawing/2014/main" id="{A5E72A67-5237-4062-8F6D-EA3CC3DD0228}"/>
              </a:ext>
            </a:extLst>
          </p:cNvPr>
          <p:cNvGrpSpPr>
            <a:grpSpLocks noChangeAspect="1"/>
          </p:cNvGrpSpPr>
          <p:nvPr/>
        </p:nvGrpSpPr>
        <p:grpSpPr>
          <a:xfrm>
            <a:off x="551233" y="4172979"/>
            <a:ext cx="623040" cy="350340"/>
            <a:chOff x="6142244" y="3933958"/>
            <a:chExt cx="1078544" cy="606474"/>
          </a:xfrm>
          <a:solidFill>
            <a:schemeClr val="bg1"/>
          </a:solidFill>
        </p:grpSpPr>
        <p:sp>
          <p:nvSpPr>
            <p:cNvPr id="48" name="Freeform 108">
              <a:extLst>
                <a:ext uri="{FF2B5EF4-FFF2-40B4-BE49-F238E27FC236}">
                  <a16:creationId xmlns:a16="http://schemas.microsoft.com/office/drawing/2014/main" id="{2F2218A5-DA80-4301-928C-390122E5778B}"/>
                </a:ext>
              </a:extLst>
            </p:cNvPr>
            <p:cNvSpPr>
              <a:spLocks/>
            </p:cNvSpPr>
            <p:nvPr/>
          </p:nvSpPr>
          <p:spPr bwMode="auto">
            <a:xfrm>
              <a:off x="6723930" y="4361960"/>
              <a:ext cx="271564" cy="95295"/>
            </a:xfrm>
            <a:custGeom>
              <a:avLst/>
              <a:gdLst/>
              <a:ahLst/>
              <a:cxnLst>
                <a:cxn ang="0">
                  <a:pos x="0" y="30"/>
                </a:cxn>
                <a:cxn ang="0">
                  <a:pos x="0" y="73"/>
                </a:cxn>
                <a:cxn ang="0">
                  <a:pos x="208" y="31"/>
                </a:cxn>
                <a:cxn ang="0">
                  <a:pos x="209" y="12"/>
                </a:cxn>
                <a:cxn ang="0">
                  <a:pos x="149" y="0"/>
                </a:cxn>
                <a:cxn ang="0">
                  <a:pos x="0" y="30"/>
                </a:cxn>
              </a:cxnLst>
              <a:rect l="0" t="0" r="r" b="b"/>
              <a:pathLst>
                <a:path w="209" h="73">
                  <a:moveTo>
                    <a:pt x="0" y="30"/>
                  </a:moveTo>
                  <a:cubicBezTo>
                    <a:pt x="0" y="73"/>
                    <a:pt x="0" y="73"/>
                    <a:pt x="0" y="73"/>
                  </a:cubicBezTo>
                  <a:cubicBezTo>
                    <a:pt x="83" y="56"/>
                    <a:pt x="164" y="40"/>
                    <a:pt x="208" y="31"/>
                  </a:cubicBezTo>
                  <a:cubicBezTo>
                    <a:pt x="209" y="25"/>
                    <a:pt x="209" y="19"/>
                    <a:pt x="209" y="12"/>
                  </a:cubicBezTo>
                  <a:cubicBezTo>
                    <a:pt x="195" y="9"/>
                    <a:pt x="174" y="5"/>
                    <a:pt x="149" y="0"/>
                  </a:cubicBezTo>
                  <a:cubicBezTo>
                    <a:pt x="109" y="8"/>
                    <a:pt x="55" y="19"/>
                    <a:pt x="0"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109">
              <a:extLst>
                <a:ext uri="{FF2B5EF4-FFF2-40B4-BE49-F238E27FC236}">
                  <a16:creationId xmlns:a16="http://schemas.microsoft.com/office/drawing/2014/main" id="{5E8793CA-6172-40C6-B9FD-41F30B40F18E}"/>
                </a:ext>
              </a:extLst>
            </p:cNvPr>
            <p:cNvSpPr>
              <a:spLocks/>
            </p:cNvSpPr>
            <p:nvPr/>
          </p:nvSpPr>
          <p:spPr bwMode="auto">
            <a:xfrm>
              <a:off x="6723930" y="4324503"/>
              <a:ext cx="150930" cy="58389"/>
            </a:xfrm>
            <a:custGeom>
              <a:avLst/>
              <a:gdLst/>
              <a:ahLst/>
              <a:cxnLst>
                <a:cxn ang="0">
                  <a:pos x="0" y="44"/>
                </a:cxn>
                <a:cxn ang="0">
                  <a:pos x="0" y="45"/>
                </a:cxn>
                <a:cxn ang="0">
                  <a:pos x="116" y="22"/>
                </a:cxn>
                <a:cxn ang="0">
                  <a:pos x="11" y="0"/>
                </a:cxn>
                <a:cxn ang="0">
                  <a:pos x="0" y="3"/>
                </a:cxn>
                <a:cxn ang="0">
                  <a:pos x="0" y="44"/>
                </a:cxn>
              </a:cxnLst>
              <a:rect l="0" t="0" r="r" b="b"/>
              <a:pathLst>
                <a:path w="116" h="45">
                  <a:moveTo>
                    <a:pt x="0" y="44"/>
                  </a:moveTo>
                  <a:cubicBezTo>
                    <a:pt x="0" y="45"/>
                    <a:pt x="0" y="45"/>
                    <a:pt x="0" y="45"/>
                  </a:cubicBezTo>
                  <a:cubicBezTo>
                    <a:pt x="40" y="37"/>
                    <a:pt x="80" y="29"/>
                    <a:pt x="116" y="22"/>
                  </a:cubicBezTo>
                  <a:cubicBezTo>
                    <a:pt x="84" y="15"/>
                    <a:pt x="48" y="8"/>
                    <a:pt x="11" y="0"/>
                  </a:cubicBezTo>
                  <a:cubicBezTo>
                    <a:pt x="8" y="1"/>
                    <a:pt x="4" y="2"/>
                    <a:pt x="0" y="3"/>
                  </a:cubicBezTo>
                  <a:lnTo>
                    <a:pt x="0" y="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110">
              <a:extLst>
                <a:ext uri="{FF2B5EF4-FFF2-40B4-BE49-F238E27FC236}">
                  <a16:creationId xmlns:a16="http://schemas.microsoft.com/office/drawing/2014/main" id="{8DA3E324-D75B-4C1E-8A0B-6F40697CD2F6}"/>
                </a:ext>
              </a:extLst>
            </p:cNvPr>
            <p:cNvSpPr>
              <a:spLocks/>
            </p:cNvSpPr>
            <p:nvPr/>
          </p:nvSpPr>
          <p:spPr bwMode="auto">
            <a:xfrm>
              <a:off x="6142244" y="4324503"/>
              <a:ext cx="469866" cy="215929"/>
            </a:xfrm>
            <a:custGeom>
              <a:avLst/>
              <a:gdLst/>
              <a:ahLst/>
              <a:cxnLst>
                <a:cxn ang="0">
                  <a:pos x="2" y="0"/>
                </a:cxn>
                <a:cxn ang="0">
                  <a:pos x="0" y="39"/>
                </a:cxn>
                <a:cxn ang="0">
                  <a:pos x="135" y="166"/>
                </a:cxn>
                <a:cxn ang="0">
                  <a:pos x="361" y="119"/>
                </a:cxn>
                <a:cxn ang="0">
                  <a:pos x="361" y="77"/>
                </a:cxn>
                <a:cxn ang="0">
                  <a:pos x="135" y="122"/>
                </a:cxn>
                <a:cxn ang="0">
                  <a:pos x="2" y="0"/>
                </a:cxn>
              </a:cxnLst>
              <a:rect l="0" t="0" r="r" b="b"/>
              <a:pathLst>
                <a:path w="361" h="166">
                  <a:moveTo>
                    <a:pt x="2" y="0"/>
                  </a:moveTo>
                  <a:cubicBezTo>
                    <a:pt x="1" y="12"/>
                    <a:pt x="1" y="26"/>
                    <a:pt x="0" y="39"/>
                  </a:cubicBezTo>
                  <a:cubicBezTo>
                    <a:pt x="37" y="75"/>
                    <a:pt x="132" y="166"/>
                    <a:pt x="135" y="166"/>
                  </a:cubicBezTo>
                  <a:cubicBezTo>
                    <a:pt x="144" y="164"/>
                    <a:pt x="249" y="142"/>
                    <a:pt x="361" y="119"/>
                  </a:cubicBezTo>
                  <a:cubicBezTo>
                    <a:pt x="361" y="104"/>
                    <a:pt x="361" y="88"/>
                    <a:pt x="361" y="77"/>
                  </a:cubicBezTo>
                  <a:cubicBezTo>
                    <a:pt x="250" y="99"/>
                    <a:pt x="144" y="121"/>
                    <a:pt x="135" y="122"/>
                  </a:cubicBezTo>
                  <a:cubicBezTo>
                    <a:pt x="132" y="123"/>
                    <a:pt x="37" y="35"/>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1" name="Freeform 111">
              <a:extLst>
                <a:ext uri="{FF2B5EF4-FFF2-40B4-BE49-F238E27FC236}">
                  <a16:creationId xmlns:a16="http://schemas.microsoft.com/office/drawing/2014/main" id="{7C158505-3B30-4854-9B6F-053897411B9F}"/>
                </a:ext>
              </a:extLst>
            </p:cNvPr>
            <p:cNvSpPr>
              <a:spLocks/>
            </p:cNvSpPr>
            <p:nvPr/>
          </p:nvSpPr>
          <p:spPr bwMode="auto">
            <a:xfrm>
              <a:off x="6149955" y="4200564"/>
              <a:ext cx="462154" cy="193895"/>
            </a:xfrm>
            <a:custGeom>
              <a:avLst/>
              <a:gdLst/>
              <a:ahLst/>
              <a:cxnLst>
                <a:cxn ang="0">
                  <a:pos x="325" y="81"/>
                </a:cxn>
                <a:cxn ang="0">
                  <a:pos x="227" y="98"/>
                </a:cxn>
                <a:cxn ang="0">
                  <a:pos x="210" y="101"/>
                </a:cxn>
                <a:cxn ang="0">
                  <a:pos x="199" y="94"/>
                </a:cxn>
                <a:cxn ang="0">
                  <a:pos x="179" y="88"/>
                </a:cxn>
                <a:cxn ang="0">
                  <a:pos x="126" y="87"/>
                </a:cxn>
                <a:cxn ang="0">
                  <a:pos x="109" y="78"/>
                </a:cxn>
                <a:cxn ang="0">
                  <a:pos x="88" y="60"/>
                </a:cxn>
                <a:cxn ang="0">
                  <a:pos x="93" y="59"/>
                </a:cxn>
                <a:cxn ang="0">
                  <a:pos x="93" y="59"/>
                </a:cxn>
                <a:cxn ang="0">
                  <a:pos x="93" y="59"/>
                </a:cxn>
                <a:cxn ang="0">
                  <a:pos x="124" y="25"/>
                </a:cxn>
                <a:cxn ang="0">
                  <a:pos x="149" y="20"/>
                </a:cxn>
                <a:cxn ang="0">
                  <a:pos x="148" y="0"/>
                </a:cxn>
                <a:cxn ang="0">
                  <a:pos x="1" y="26"/>
                </a:cxn>
                <a:cxn ang="0">
                  <a:pos x="0" y="28"/>
                </a:cxn>
                <a:cxn ang="0">
                  <a:pos x="129" y="148"/>
                </a:cxn>
                <a:cxn ang="0">
                  <a:pos x="355" y="101"/>
                </a:cxn>
                <a:cxn ang="0">
                  <a:pos x="331" y="80"/>
                </a:cxn>
                <a:cxn ang="0">
                  <a:pos x="325" y="81"/>
                </a:cxn>
              </a:cxnLst>
              <a:rect l="0" t="0" r="r" b="b"/>
              <a:pathLst>
                <a:path w="355" h="149">
                  <a:moveTo>
                    <a:pt x="325" y="81"/>
                  </a:moveTo>
                  <a:cubicBezTo>
                    <a:pt x="292" y="86"/>
                    <a:pt x="260" y="92"/>
                    <a:pt x="227" y="98"/>
                  </a:cubicBezTo>
                  <a:cubicBezTo>
                    <a:pt x="222" y="99"/>
                    <a:pt x="216" y="100"/>
                    <a:pt x="210" y="101"/>
                  </a:cubicBezTo>
                  <a:cubicBezTo>
                    <a:pt x="209" y="101"/>
                    <a:pt x="200" y="95"/>
                    <a:pt x="199" y="94"/>
                  </a:cubicBezTo>
                  <a:cubicBezTo>
                    <a:pt x="192" y="91"/>
                    <a:pt x="186" y="90"/>
                    <a:pt x="179" y="88"/>
                  </a:cubicBezTo>
                  <a:cubicBezTo>
                    <a:pt x="162" y="85"/>
                    <a:pt x="144" y="85"/>
                    <a:pt x="126" y="87"/>
                  </a:cubicBezTo>
                  <a:cubicBezTo>
                    <a:pt x="118" y="88"/>
                    <a:pt x="115" y="84"/>
                    <a:pt x="109" y="78"/>
                  </a:cubicBezTo>
                  <a:cubicBezTo>
                    <a:pt x="102" y="72"/>
                    <a:pt x="95" y="66"/>
                    <a:pt x="88" y="60"/>
                  </a:cubicBezTo>
                  <a:cubicBezTo>
                    <a:pt x="90" y="59"/>
                    <a:pt x="91" y="59"/>
                    <a:pt x="93" y="59"/>
                  </a:cubicBezTo>
                  <a:cubicBezTo>
                    <a:pt x="93" y="59"/>
                    <a:pt x="93" y="59"/>
                    <a:pt x="93" y="59"/>
                  </a:cubicBezTo>
                  <a:cubicBezTo>
                    <a:pt x="93" y="59"/>
                    <a:pt x="93" y="59"/>
                    <a:pt x="93" y="59"/>
                  </a:cubicBezTo>
                  <a:cubicBezTo>
                    <a:pt x="104" y="56"/>
                    <a:pt x="145" y="43"/>
                    <a:pt x="124" y="25"/>
                  </a:cubicBezTo>
                  <a:cubicBezTo>
                    <a:pt x="132" y="23"/>
                    <a:pt x="141" y="21"/>
                    <a:pt x="149" y="20"/>
                  </a:cubicBezTo>
                  <a:cubicBezTo>
                    <a:pt x="149" y="13"/>
                    <a:pt x="149" y="7"/>
                    <a:pt x="148" y="0"/>
                  </a:cubicBezTo>
                  <a:cubicBezTo>
                    <a:pt x="76" y="13"/>
                    <a:pt x="17" y="23"/>
                    <a:pt x="1" y="26"/>
                  </a:cubicBezTo>
                  <a:cubicBezTo>
                    <a:pt x="1" y="26"/>
                    <a:pt x="1" y="27"/>
                    <a:pt x="0" y="28"/>
                  </a:cubicBezTo>
                  <a:cubicBezTo>
                    <a:pt x="26" y="53"/>
                    <a:pt x="126" y="149"/>
                    <a:pt x="129" y="148"/>
                  </a:cubicBezTo>
                  <a:cubicBezTo>
                    <a:pt x="138" y="146"/>
                    <a:pt x="243" y="124"/>
                    <a:pt x="355" y="101"/>
                  </a:cubicBezTo>
                  <a:cubicBezTo>
                    <a:pt x="355" y="101"/>
                    <a:pt x="345" y="93"/>
                    <a:pt x="331" y="80"/>
                  </a:cubicBezTo>
                  <a:cubicBezTo>
                    <a:pt x="329" y="80"/>
                    <a:pt x="327" y="80"/>
                    <a:pt x="325" y="8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2" name="Freeform 112">
              <a:extLst>
                <a:ext uri="{FF2B5EF4-FFF2-40B4-BE49-F238E27FC236}">
                  <a16:creationId xmlns:a16="http://schemas.microsoft.com/office/drawing/2014/main" id="{0E0CDBD5-3C55-4AB2-B5B9-0C31593449B6}"/>
                </a:ext>
              </a:extLst>
            </p:cNvPr>
            <p:cNvSpPr>
              <a:spLocks/>
            </p:cNvSpPr>
            <p:nvPr/>
          </p:nvSpPr>
          <p:spPr bwMode="auto">
            <a:xfrm>
              <a:off x="6146100" y="4252894"/>
              <a:ext cx="466010" cy="214277"/>
            </a:xfrm>
            <a:custGeom>
              <a:avLst/>
              <a:gdLst/>
              <a:ahLst/>
              <a:cxnLst>
                <a:cxn ang="0">
                  <a:pos x="358" y="75"/>
                </a:cxn>
                <a:cxn ang="0">
                  <a:pos x="132" y="121"/>
                </a:cxn>
                <a:cxn ang="0">
                  <a:pos x="2" y="0"/>
                </a:cxn>
                <a:cxn ang="0">
                  <a:pos x="0" y="40"/>
                </a:cxn>
                <a:cxn ang="0">
                  <a:pos x="132" y="164"/>
                </a:cxn>
                <a:cxn ang="0">
                  <a:pos x="358" y="118"/>
                </a:cxn>
                <a:cxn ang="0">
                  <a:pos x="358" y="117"/>
                </a:cxn>
                <a:cxn ang="0">
                  <a:pos x="358" y="75"/>
                </a:cxn>
              </a:cxnLst>
              <a:rect l="0" t="0" r="r" b="b"/>
              <a:pathLst>
                <a:path w="358" h="165">
                  <a:moveTo>
                    <a:pt x="358" y="75"/>
                  </a:moveTo>
                  <a:cubicBezTo>
                    <a:pt x="247" y="98"/>
                    <a:pt x="141" y="119"/>
                    <a:pt x="132" y="121"/>
                  </a:cubicBezTo>
                  <a:cubicBezTo>
                    <a:pt x="128" y="122"/>
                    <a:pt x="6" y="8"/>
                    <a:pt x="2" y="0"/>
                  </a:cubicBezTo>
                  <a:cubicBezTo>
                    <a:pt x="1" y="10"/>
                    <a:pt x="1" y="24"/>
                    <a:pt x="0" y="40"/>
                  </a:cubicBezTo>
                  <a:cubicBezTo>
                    <a:pt x="39" y="78"/>
                    <a:pt x="129" y="165"/>
                    <a:pt x="132" y="164"/>
                  </a:cubicBezTo>
                  <a:cubicBezTo>
                    <a:pt x="141" y="163"/>
                    <a:pt x="246" y="141"/>
                    <a:pt x="358" y="118"/>
                  </a:cubicBezTo>
                  <a:cubicBezTo>
                    <a:pt x="358" y="117"/>
                    <a:pt x="358" y="117"/>
                    <a:pt x="358" y="117"/>
                  </a:cubicBezTo>
                  <a:cubicBezTo>
                    <a:pt x="358" y="117"/>
                    <a:pt x="358" y="92"/>
                    <a:pt x="358" y="7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3" name="Freeform 113">
              <a:extLst>
                <a:ext uri="{FF2B5EF4-FFF2-40B4-BE49-F238E27FC236}">
                  <a16:creationId xmlns:a16="http://schemas.microsoft.com/office/drawing/2014/main" id="{CA03AA97-46E9-4B14-8FE8-8C74871BF93D}"/>
                </a:ext>
              </a:extLst>
            </p:cNvPr>
            <p:cNvSpPr>
              <a:spLocks/>
            </p:cNvSpPr>
            <p:nvPr/>
          </p:nvSpPr>
          <p:spPr bwMode="auto">
            <a:xfrm>
              <a:off x="6495883" y="4274927"/>
              <a:ext cx="74363" cy="20932"/>
            </a:xfrm>
            <a:custGeom>
              <a:avLst/>
              <a:gdLst/>
              <a:ahLst/>
              <a:cxnLst>
                <a:cxn ang="0">
                  <a:pos x="6" y="4"/>
                </a:cxn>
                <a:cxn ang="0">
                  <a:pos x="57" y="16"/>
                </a:cxn>
                <a:cxn ang="0">
                  <a:pos x="52" y="11"/>
                </a:cxn>
                <a:cxn ang="0">
                  <a:pos x="0" y="0"/>
                </a:cxn>
                <a:cxn ang="0">
                  <a:pos x="6" y="4"/>
                </a:cxn>
              </a:cxnLst>
              <a:rect l="0" t="0" r="r" b="b"/>
              <a:pathLst>
                <a:path w="57" h="16">
                  <a:moveTo>
                    <a:pt x="6" y="4"/>
                  </a:moveTo>
                  <a:cubicBezTo>
                    <a:pt x="22" y="11"/>
                    <a:pt x="40" y="15"/>
                    <a:pt x="57" y="16"/>
                  </a:cubicBezTo>
                  <a:cubicBezTo>
                    <a:pt x="55" y="14"/>
                    <a:pt x="54" y="13"/>
                    <a:pt x="52" y="11"/>
                  </a:cubicBezTo>
                  <a:cubicBezTo>
                    <a:pt x="34" y="7"/>
                    <a:pt x="17" y="4"/>
                    <a:pt x="0" y="0"/>
                  </a:cubicBezTo>
                  <a:cubicBezTo>
                    <a:pt x="2" y="2"/>
                    <a:pt x="4" y="3"/>
                    <a:pt x="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4" name="Freeform 114">
              <a:extLst>
                <a:ext uri="{FF2B5EF4-FFF2-40B4-BE49-F238E27FC236}">
                  <a16:creationId xmlns:a16="http://schemas.microsoft.com/office/drawing/2014/main" id="{249520F6-2B2B-4776-8039-C7E8989C4A6C}"/>
                </a:ext>
              </a:extLst>
            </p:cNvPr>
            <p:cNvSpPr>
              <a:spLocks/>
            </p:cNvSpPr>
            <p:nvPr/>
          </p:nvSpPr>
          <p:spPr bwMode="auto">
            <a:xfrm>
              <a:off x="6617067" y="4299715"/>
              <a:ext cx="76567" cy="174065"/>
            </a:xfrm>
            <a:custGeom>
              <a:avLst/>
              <a:gdLst/>
              <a:ahLst/>
              <a:cxnLst>
                <a:cxn ang="0">
                  <a:pos x="22" y="5"/>
                </a:cxn>
                <a:cxn ang="0">
                  <a:pos x="0" y="0"/>
                </a:cxn>
                <a:cxn ang="0">
                  <a:pos x="21" y="20"/>
                </a:cxn>
                <a:cxn ang="0">
                  <a:pos x="21" y="134"/>
                </a:cxn>
                <a:cxn ang="0">
                  <a:pos x="59" y="126"/>
                </a:cxn>
                <a:cxn ang="0">
                  <a:pos x="59" y="13"/>
                </a:cxn>
                <a:cxn ang="0">
                  <a:pos x="22" y="5"/>
                </a:cxn>
              </a:cxnLst>
              <a:rect l="0" t="0" r="r" b="b"/>
              <a:pathLst>
                <a:path w="59" h="134">
                  <a:moveTo>
                    <a:pt x="22" y="5"/>
                  </a:moveTo>
                  <a:cubicBezTo>
                    <a:pt x="0" y="0"/>
                    <a:pt x="0" y="0"/>
                    <a:pt x="0" y="0"/>
                  </a:cubicBezTo>
                  <a:cubicBezTo>
                    <a:pt x="21" y="20"/>
                    <a:pt x="21" y="20"/>
                    <a:pt x="21" y="20"/>
                  </a:cubicBezTo>
                  <a:cubicBezTo>
                    <a:pt x="21" y="20"/>
                    <a:pt x="21" y="134"/>
                    <a:pt x="21" y="134"/>
                  </a:cubicBezTo>
                  <a:cubicBezTo>
                    <a:pt x="34" y="131"/>
                    <a:pt x="46" y="128"/>
                    <a:pt x="59" y="126"/>
                  </a:cubicBezTo>
                  <a:cubicBezTo>
                    <a:pt x="59" y="126"/>
                    <a:pt x="59" y="14"/>
                    <a:pt x="59" y="13"/>
                  </a:cubicBezTo>
                  <a:cubicBezTo>
                    <a:pt x="47" y="10"/>
                    <a:pt x="35" y="8"/>
                    <a:pt x="22"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5" name="Freeform 115">
              <a:extLst>
                <a:ext uri="{FF2B5EF4-FFF2-40B4-BE49-F238E27FC236}">
                  <a16:creationId xmlns:a16="http://schemas.microsoft.com/office/drawing/2014/main" id="{E33567BF-0929-406E-B564-836EC9FFA5C6}"/>
                </a:ext>
              </a:extLst>
            </p:cNvPr>
            <p:cNvSpPr>
              <a:spLocks/>
            </p:cNvSpPr>
            <p:nvPr/>
          </p:nvSpPr>
          <p:spPr bwMode="auto">
            <a:xfrm>
              <a:off x="6365884" y="4168065"/>
              <a:ext cx="273216" cy="111821"/>
            </a:xfrm>
            <a:custGeom>
              <a:avLst/>
              <a:gdLst/>
              <a:ahLst/>
              <a:cxnLst>
                <a:cxn ang="0">
                  <a:pos x="210" y="43"/>
                </a:cxn>
                <a:cxn ang="0">
                  <a:pos x="0" y="0"/>
                </a:cxn>
                <a:cxn ang="0">
                  <a:pos x="2" y="44"/>
                </a:cxn>
                <a:cxn ang="0">
                  <a:pos x="210" y="86"/>
                </a:cxn>
                <a:cxn ang="0">
                  <a:pos x="210" y="43"/>
                </a:cxn>
              </a:cxnLst>
              <a:rect l="0" t="0" r="r" b="b"/>
              <a:pathLst>
                <a:path w="210" h="86">
                  <a:moveTo>
                    <a:pt x="210" y="43"/>
                  </a:moveTo>
                  <a:cubicBezTo>
                    <a:pt x="112" y="23"/>
                    <a:pt x="20" y="4"/>
                    <a:pt x="0" y="0"/>
                  </a:cubicBezTo>
                  <a:cubicBezTo>
                    <a:pt x="0" y="14"/>
                    <a:pt x="1" y="30"/>
                    <a:pt x="2" y="44"/>
                  </a:cubicBezTo>
                  <a:cubicBezTo>
                    <a:pt x="46" y="53"/>
                    <a:pt x="128" y="69"/>
                    <a:pt x="210" y="86"/>
                  </a:cubicBezTo>
                  <a:lnTo>
                    <a:pt x="210"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6" name="Freeform 116">
              <a:extLst>
                <a:ext uri="{FF2B5EF4-FFF2-40B4-BE49-F238E27FC236}">
                  <a16:creationId xmlns:a16="http://schemas.microsoft.com/office/drawing/2014/main" id="{7F0AA66B-DEE9-4376-AF5C-31CEB52E0E43}"/>
                </a:ext>
              </a:extLst>
            </p:cNvPr>
            <p:cNvSpPr>
              <a:spLocks/>
            </p:cNvSpPr>
            <p:nvPr/>
          </p:nvSpPr>
          <p:spPr bwMode="auto">
            <a:xfrm>
              <a:off x="6362029" y="3933958"/>
              <a:ext cx="437367" cy="198853"/>
            </a:xfrm>
            <a:custGeom>
              <a:avLst/>
              <a:gdLst/>
              <a:ahLst/>
              <a:cxnLst>
                <a:cxn ang="0">
                  <a:pos x="213" y="153"/>
                </a:cxn>
                <a:cxn ang="0">
                  <a:pos x="237" y="132"/>
                </a:cxn>
                <a:cxn ang="0">
                  <a:pos x="170" y="120"/>
                </a:cxn>
                <a:cxn ang="0">
                  <a:pos x="136" y="114"/>
                </a:cxn>
                <a:cxn ang="0">
                  <a:pos x="128" y="100"/>
                </a:cxn>
                <a:cxn ang="0">
                  <a:pos x="86" y="76"/>
                </a:cxn>
                <a:cxn ang="0">
                  <a:pos x="109" y="57"/>
                </a:cxn>
                <a:cxn ang="0">
                  <a:pos x="118" y="48"/>
                </a:cxn>
                <a:cxn ang="0">
                  <a:pos x="130" y="49"/>
                </a:cxn>
                <a:cxn ang="0">
                  <a:pos x="181" y="47"/>
                </a:cxn>
                <a:cxn ang="0">
                  <a:pos x="205" y="37"/>
                </a:cxn>
                <a:cxn ang="0">
                  <a:pos x="221" y="37"/>
                </a:cxn>
                <a:cxn ang="0">
                  <a:pos x="312" y="54"/>
                </a:cxn>
                <a:cxn ang="0">
                  <a:pos x="318" y="55"/>
                </a:cxn>
                <a:cxn ang="0">
                  <a:pos x="336" y="38"/>
                </a:cxn>
                <a:cxn ang="0">
                  <a:pos x="123" y="0"/>
                </a:cxn>
                <a:cxn ang="0">
                  <a:pos x="0" y="110"/>
                </a:cxn>
                <a:cxn ang="0">
                  <a:pos x="213" y="153"/>
                </a:cxn>
              </a:cxnLst>
              <a:rect l="0" t="0" r="r" b="b"/>
              <a:pathLst>
                <a:path w="336" h="153">
                  <a:moveTo>
                    <a:pt x="213" y="153"/>
                  </a:moveTo>
                  <a:cubicBezTo>
                    <a:pt x="217" y="150"/>
                    <a:pt x="226" y="142"/>
                    <a:pt x="237" y="132"/>
                  </a:cubicBezTo>
                  <a:cubicBezTo>
                    <a:pt x="215" y="128"/>
                    <a:pt x="192" y="124"/>
                    <a:pt x="170" y="120"/>
                  </a:cubicBezTo>
                  <a:cubicBezTo>
                    <a:pt x="159" y="118"/>
                    <a:pt x="147" y="116"/>
                    <a:pt x="136" y="114"/>
                  </a:cubicBezTo>
                  <a:cubicBezTo>
                    <a:pt x="126" y="112"/>
                    <a:pt x="128" y="112"/>
                    <a:pt x="128" y="100"/>
                  </a:cubicBezTo>
                  <a:cubicBezTo>
                    <a:pt x="127" y="85"/>
                    <a:pt x="99" y="79"/>
                    <a:pt x="86" y="76"/>
                  </a:cubicBezTo>
                  <a:cubicBezTo>
                    <a:pt x="94" y="70"/>
                    <a:pt x="101" y="63"/>
                    <a:pt x="109" y="57"/>
                  </a:cubicBezTo>
                  <a:cubicBezTo>
                    <a:pt x="112" y="54"/>
                    <a:pt x="115" y="51"/>
                    <a:pt x="118" y="48"/>
                  </a:cubicBezTo>
                  <a:cubicBezTo>
                    <a:pt x="119" y="47"/>
                    <a:pt x="128" y="49"/>
                    <a:pt x="130" y="49"/>
                  </a:cubicBezTo>
                  <a:cubicBezTo>
                    <a:pt x="147" y="51"/>
                    <a:pt x="165" y="50"/>
                    <a:pt x="181" y="47"/>
                  </a:cubicBezTo>
                  <a:cubicBezTo>
                    <a:pt x="190" y="45"/>
                    <a:pt x="198" y="42"/>
                    <a:pt x="205" y="37"/>
                  </a:cubicBezTo>
                  <a:cubicBezTo>
                    <a:pt x="210" y="34"/>
                    <a:pt x="215" y="36"/>
                    <a:pt x="221" y="37"/>
                  </a:cubicBezTo>
                  <a:cubicBezTo>
                    <a:pt x="251" y="43"/>
                    <a:pt x="282" y="48"/>
                    <a:pt x="312" y="54"/>
                  </a:cubicBezTo>
                  <a:cubicBezTo>
                    <a:pt x="314" y="54"/>
                    <a:pt x="316" y="54"/>
                    <a:pt x="318" y="55"/>
                  </a:cubicBezTo>
                  <a:cubicBezTo>
                    <a:pt x="325" y="48"/>
                    <a:pt x="331" y="42"/>
                    <a:pt x="336" y="38"/>
                  </a:cubicBezTo>
                  <a:cubicBezTo>
                    <a:pt x="253" y="23"/>
                    <a:pt x="171" y="8"/>
                    <a:pt x="123" y="0"/>
                  </a:cubicBezTo>
                  <a:cubicBezTo>
                    <a:pt x="93" y="26"/>
                    <a:pt x="1" y="109"/>
                    <a:pt x="0" y="110"/>
                  </a:cubicBezTo>
                  <a:cubicBezTo>
                    <a:pt x="42" y="118"/>
                    <a:pt x="127" y="135"/>
                    <a:pt x="213" y="15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7" name="Freeform 117">
              <a:extLst>
                <a:ext uri="{FF2B5EF4-FFF2-40B4-BE49-F238E27FC236}">
                  <a16:creationId xmlns:a16="http://schemas.microsoft.com/office/drawing/2014/main" id="{E9AB2DA2-A2E1-425B-B32E-7D6C5F644F43}"/>
                </a:ext>
              </a:extLst>
            </p:cNvPr>
            <p:cNvSpPr>
              <a:spLocks/>
            </p:cNvSpPr>
            <p:nvPr/>
          </p:nvSpPr>
          <p:spPr bwMode="auto">
            <a:xfrm>
              <a:off x="6362029" y="4093701"/>
              <a:ext cx="277072" cy="113473"/>
            </a:xfrm>
            <a:custGeom>
              <a:avLst/>
              <a:gdLst/>
              <a:ahLst/>
              <a:cxnLst>
                <a:cxn ang="0">
                  <a:pos x="213" y="85"/>
                </a:cxn>
                <a:cxn ang="0">
                  <a:pos x="213" y="44"/>
                </a:cxn>
                <a:cxn ang="0">
                  <a:pos x="0" y="0"/>
                </a:cxn>
                <a:cxn ang="0">
                  <a:pos x="2" y="44"/>
                </a:cxn>
                <a:cxn ang="0">
                  <a:pos x="213" y="87"/>
                </a:cxn>
                <a:cxn ang="0">
                  <a:pos x="213" y="85"/>
                </a:cxn>
              </a:cxnLst>
              <a:rect l="0" t="0" r="r" b="b"/>
              <a:pathLst>
                <a:path w="213" h="87">
                  <a:moveTo>
                    <a:pt x="213" y="85"/>
                  </a:moveTo>
                  <a:cubicBezTo>
                    <a:pt x="213" y="44"/>
                    <a:pt x="213" y="44"/>
                    <a:pt x="213" y="44"/>
                  </a:cubicBezTo>
                  <a:cubicBezTo>
                    <a:pt x="108" y="22"/>
                    <a:pt x="10" y="2"/>
                    <a:pt x="0" y="0"/>
                  </a:cubicBezTo>
                  <a:cubicBezTo>
                    <a:pt x="0" y="10"/>
                    <a:pt x="1" y="26"/>
                    <a:pt x="2" y="44"/>
                  </a:cubicBezTo>
                  <a:cubicBezTo>
                    <a:pt x="45" y="52"/>
                    <a:pt x="129" y="69"/>
                    <a:pt x="213" y="87"/>
                  </a:cubicBezTo>
                  <a:lnTo>
                    <a:pt x="213" y="8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8" name="Freeform 118">
              <a:extLst>
                <a:ext uri="{FF2B5EF4-FFF2-40B4-BE49-F238E27FC236}">
                  <a16:creationId xmlns:a16="http://schemas.microsoft.com/office/drawing/2014/main" id="{9149EC60-9B22-461A-92FD-AC9A01EC1512}"/>
                </a:ext>
              </a:extLst>
            </p:cNvPr>
            <p:cNvSpPr>
              <a:spLocks/>
            </p:cNvSpPr>
            <p:nvPr/>
          </p:nvSpPr>
          <p:spPr bwMode="auto">
            <a:xfrm>
              <a:off x="6670499" y="4018236"/>
              <a:ext cx="92541" cy="77118"/>
            </a:xfrm>
            <a:custGeom>
              <a:avLst/>
              <a:gdLst/>
              <a:ahLst/>
              <a:cxnLst>
                <a:cxn ang="0">
                  <a:pos x="1" y="45"/>
                </a:cxn>
                <a:cxn ang="0">
                  <a:pos x="9" y="59"/>
                </a:cxn>
                <a:cxn ang="0">
                  <a:pos x="71" y="0"/>
                </a:cxn>
                <a:cxn ang="0">
                  <a:pos x="65" y="0"/>
                </a:cxn>
                <a:cxn ang="0">
                  <a:pos x="1" y="45"/>
                </a:cxn>
              </a:cxnLst>
              <a:rect l="0" t="0" r="r" b="b"/>
              <a:pathLst>
                <a:path w="71" h="59">
                  <a:moveTo>
                    <a:pt x="1" y="45"/>
                  </a:moveTo>
                  <a:cubicBezTo>
                    <a:pt x="2" y="51"/>
                    <a:pt x="5" y="55"/>
                    <a:pt x="9" y="59"/>
                  </a:cubicBezTo>
                  <a:cubicBezTo>
                    <a:pt x="28" y="41"/>
                    <a:pt x="52" y="18"/>
                    <a:pt x="71" y="0"/>
                  </a:cubicBezTo>
                  <a:cubicBezTo>
                    <a:pt x="69" y="0"/>
                    <a:pt x="67" y="0"/>
                    <a:pt x="65" y="0"/>
                  </a:cubicBezTo>
                  <a:cubicBezTo>
                    <a:pt x="44" y="4"/>
                    <a:pt x="0" y="19"/>
                    <a:pt x="1" y="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9" name="Freeform 119">
              <a:extLst>
                <a:ext uri="{FF2B5EF4-FFF2-40B4-BE49-F238E27FC236}">
                  <a16:creationId xmlns:a16="http://schemas.microsoft.com/office/drawing/2014/main" id="{D0A75DF8-24CD-41A3-8B8B-4A7FA8A31F84}"/>
                </a:ext>
              </a:extLst>
            </p:cNvPr>
            <p:cNvSpPr>
              <a:spLocks/>
            </p:cNvSpPr>
            <p:nvPr/>
          </p:nvSpPr>
          <p:spPr bwMode="auto">
            <a:xfrm>
              <a:off x="6752574" y="4147133"/>
              <a:ext cx="468214" cy="217582"/>
            </a:xfrm>
            <a:custGeom>
              <a:avLst/>
              <a:gdLst/>
              <a:ahLst/>
              <a:cxnLst>
                <a:cxn ang="0">
                  <a:pos x="358" y="0"/>
                </a:cxn>
                <a:cxn ang="0">
                  <a:pos x="225" y="123"/>
                </a:cxn>
                <a:cxn ang="0">
                  <a:pos x="0" y="77"/>
                </a:cxn>
                <a:cxn ang="0">
                  <a:pos x="0" y="120"/>
                </a:cxn>
                <a:cxn ang="0">
                  <a:pos x="225" y="166"/>
                </a:cxn>
                <a:cxn ang="0">
                  <a:pos x="360" y="39"/>
                </a:cxn>
                <a:cxn ang="0">
                  <a:pos x="358" y="0"/>
                </a:cxn>
              </a:cxnLst>
              <a:rect l="0" t="0" r="r" b="b"/>
              <a:pathLst>
                <a:path w="360" h="167">
                  <a:moveTo>
                    <a:pt x="358" y="0"/>
                  </a:moveTo>
                  <a:cubicBezTo>
                    <a:pt x="323" y="35"/>
                    <a:pt x="228" y="123"/>
                    <a:pt x="225" y="123"/>
                  </a:cubicBezTo>
                  <a:cubicBezTo>
                    <a:pt x="217" y="121"/>
                    <a:pt x="110" y="99"/>
                    <a:pt x="0" y="77"/>
                  </a:cubicBezTo>
                  <a:cubicBezTo>
                    <a:pt x="0" y="88"/>
                    <a:pt x="0" y="104"/>
                    <a:pt x="0" y="120"/>
                  </a:cubicBezTo>
                  <a:cubicBezTo>
                    <a:pt x="112" y="143"/>
                    <a:pt x="217" y="164"/>
                    <a:pt x="225" y="166"/>
                  </a:cubicBezTo>
                  <a:cubicBezTo>
                    <a:pt x="228" y="167"/>
                    <a:pt x="323" y="75"/>
                    <a:pt x="360" y="39"/>
                  </a:cubicBezTo>
                  <a:cubicBezTo>
                    <a:pt x="360" y="26"/>
                    <a:pt x="359" y="13"/>
                    <a:pt x="35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0" name="Freeform 120">
              <a:extLst>
                <a:ext uri="{FF2B5EF4-FFF2-40B4-BE49-F238E27FC236}">
                  <a16:creationId xmlns:a16="http://schemas.microsoft.com/office/drawing/2014/main" id="{098D37AB-086F-490A-865E-5B0095D3FD88}"/>
                </a:ext>
              </a:extLst>
            </p:cNvPr>
            <p:cNvSpPr>
              <a:spLocks/>
            </p:cNvSpPr>
            <p:nvPr/>
          </p:nvSpPr>
          <p:spPr bwMode="auto">
            <a:xfrm>
              <a:off x="6752574" y="4004465"/>
              <a:ext cx="460502" cy="213175"/>
            </a:xfrm>
            <a:custGeom>
              <a:avLst/>
              <a:gdLst/>
              <a:ahLst/>
              <a:cxnLst>
                <a:cxn ang="0">
                  <a:pos x="261" y="74"/>
                </a:cxn>
                <a:cxn ang="0">
                  <a:pos x="261" y="74"/>
                </a:cxn>
                <a:cxn ang="0">
                  <a:pos x="261" y="74"/>
                </a:cxn>
                <a:cxn ang="0">
                  <a:pos x="266" y="75"/>
                </a:cxn>
                <a:cxn ang="0">
                  <a:pos x="246" y="93"/>
                </a:cxn>
                <a:cxn ang="0">
                  <a:pos x="228" y="102"/>
                </a:cxn>
                <a:cxn ang="0">
                  <a:pos x="175" y="104"/>
                </a:cxn>
                <a:cxn ang="0">
                  <a:pos x="156" y="109"/>
                </a:cxn>
                <a:cxn ang="0">
                  <a:pos x="144" y="116"/>
                </a:cxn>
                <a:cxn ang="0">
                  <a:pos x="127" y="113"/>
                </a:cxn>
                <a:cxn ang="0">
                  <a:pos x="29" y="96"/>
                </a:cxn>
                <a:cxn ang="0">
                  <a:pos x="24" y="95"/>
                </a:cxn>
                <a:cxn ang="0">
                  <a:pos x="0" y="117"/>
                </a:cxn>
                <a:cxn ang="0">
                  <a:pos x="225" y="163"/>
                </a:cxn>
                <a:cxn ang="0">
                  <a:pos x="354" y="43"/>
                </a:cxn>
                <a:cxn ang="0">
                  <a:pos x="354" y="42"/>
                </a:cxn>
                <a:cxn ang="0">
                  <a:pos x="124" y="0"/>
                </a:cxn>
                <a:cxn ang="0">
                  <a:pos x="106" y="17"/>
                </a:cxn>
                <a:cxn ang="0">
                  <a:pos x="231" y="40"/>
                </a:cxn>
                <a:cxn ang="0">
                  <a:pos x="261" y="74"/>
                </a:cxn>
              </a:cxnLst>
              <a:rect l="0" t="0" r="r" b="b"/>
              <a:pathLst>
                <a:path w="354" h="164">
                  <a:moveTo>
                    <a:pt x="261" y="74"/>
                  </a:moveTo>
                  <a:cubicBezTo>
                    <a:pt x="261" y="74"/>
                    <a:pt x="261" y="74"/>
                    <a:pt x="261" y="74"/>
                  </a:cubicBezTo>
                  <a:cubicBezTo>
                    <a:pt x="261" y="74"/>
                    <a:pt x="261" y="74"/>
                    <a:pt x="261" y="74"/>
                  </a:cubicBezTo>
                  <a:cubicBezTo>
                    <a:pt x="263" y="74"/>
                    <a:pt x="265" y="75"/>
                    <a:pt x="266" y="75"/>
                  </a:cubicBezTo>
                  <a:cubicBezTo>
                    <a:pt x="259" y="81"/>
                    <a:pt x="253" y="87"/>
                    <a:pt x="246" y="93"/>
                  </a:cubicBezTo>
                  <a:cubicBezTo>
                    <a:pt x="239" y="99"/>
                    <a:pt x="237" y="104"/>
                    <a:pt x="228" y="102"/>
                  </a:cubicBezTo>
                  <a:cubicBezTo>
                    <a:pt x="211" y="100"/>
                    <a:pt x="193" y="100"/>
                    <a:pt x="175" y="104"/>
                  </a:cubicBezTo>
                  <a:cubicBezTo>
                    <a:pt x="169" y="105"/>
                    <a:pt x="162" y="107"/>
                    <a:pt x="156" y="109"/>
                  </a:cubicBezTo>
                  <a:cubicBezTo>
                    <a:pt x="154" y="110"/>
                    <a:pt x="146" y="116"/>
                    <a:pt x="144" y="116"/>
                  </a:cubicBezTo>
                  <a:cubicBezTo>
                    <a:pt x="139" y="115"/>
                    <a:pt x="133" y="114"/>
                    <a:pt x="127" y="113"/>
                  </a:cubicBezTo>
                  <a:cubicBezTo>
                    <a:pt x="94" y="107"/>
                    <a:pt x="62" y="102"/>
                    <a:pt x="29" y="96"/>
                  </a:cubicBezTo>
                  <a:cubicBezTo>
                    <a:pt x="28" y="95"/>
                    <a:pt x="26" y="95"/>
                    <a:pt x="24" y="95"/>
                  </a:cubicBezTo>
                  <a:cubicBezTo>
                    <a:pt x="10" y="108"/>
                    <a:pt x="0" y="117"/>
                    <a:pt x="0" y="117"/>
                  </a:cubicBezTo>
                  <a:cubicBezTo>
                    <a:pt x="112" y="140"/>
                    <a:pt x="217" y="162"/>
                    <a:pt x="225" y="163"/>
                  </a:cubicBezTo>
                  <a:cubicBezTo>
                    <a:pt x="229" y="164"/>
                    <a:pt x="328" y="68"/>
                    <a:pt x="354" y="43"/>
                  </a:cubicBezTo>
                  <a:cubicBezTo>
                    <a:pt x="354" y="42"/>
                    <a:pt x="354" y="42"/>
                    <a:pt x="354" y="42"/>
                  </a:cubicBezTo>
                  <a:cubicBezTo>
                    <a:pt x="331" y="38"/>
                    <a:pt x="231" y="20"/>
                    <a:pt x="124" y="0"/>
                  </a:cubicBezTo>
                  <a:cubicBezTo>
                    <a:pt x="119" y="5"/>
                    <a:pt x="113" y="11"/>
                    <a:pt x="106" y="17"/>
                  </a:cubicBezTo>
                  <a:cubicBezTo>
                    <a:pt x="148" y="25"/>
                    <a:pt x="189" y="32"/>
                    <a:pt x="231" y="40"/>
                  </a:cubicBezTo>
                  <a:cubicBezTo>
                    <a:pt x="210" y="58"/>
                    <a:pt x="250" y="71"/>
                    <a:pt x="261"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1" name="Freeform 121">
              <a:extLst>
                <a:ext uri="{FF2B5EF4-FFF2-40B4-BE49-F238E27FC236}">
                  <a16:creationId xmlns:a16="http://schemas.microsoft.com/office/drawing/2014/main" id="{7F54C72D-F085-40EC-B90D-292B1C555D46}"/>
                </a:ext>
              </a:extLst>
            </p:cNvPr>
            <p:cNvSpPr>
              <a:spLocks/>
            </p:cNvSpPr>
            <p:nvPr/>
          </p:nvSpPr>
          <p:spPr bwMode="auto">
            <a:xfrm>
              <a:off x="6752574" y="4075524"/>
              <a:ext cx="465460" cy="214827"/>
            </a:xfrm>
            <a:custGeom>
              <a:avLst/>
              <a:gdLst/>
              <a:ahLst/>
              <a:cxnLst>
                <a:cxn ang="0">
                  <a:pos x="225" y="121"/>
                </a:cxn>
                <a:cxn ang="0">
                  <a:pos x="0" y="75"/>
                </a:cxn>
                <a:cxn ang="0">
                  <a:pos x="0" y="117"/>
                </a:cxn>
                <a:cxn ang="0">
                  <a:pos x="0" y="118"/>
                </a:cxn>
                <a:cxn ang="0">
                  <a:pos x="225" y="165"/>
                </a:cxn>
                <a:cxn ang="0">
                  <a:pos x="358" y="41"/>
                </a:cxn>
                <a:cxn ang="0">
                  <a:pos x="355" y="0"/>
                </a:cxn>
                <a:cxn ang="0">
                  <a:pos x="225" y="121"/>
                </a:cxn>
              </a:cxnLst>
              <a:rect l="0" t="0" r="r" b="b"/>
              <a:pathLst>
                <a:path w="358" h="165">
                  <a:moveTo>
                    <a:pt x="225" y="121"/>
                  </a:moveTo>
                  <a:cubicBezTo>
                    <a:pt x="217" y="120"/>
                    <a:pt x="110" y="98"/>
                    <a:pt x="0" y="75"/>
                  </a:cubicBezTo>
                  <a:cubicBezTo>
                    <a:pt x="0" y="92"/>
                    <a:pt x="0" y="117"/>
                    <a:pt x="0" y="117"/>
                  </a:cubicBezTo>
                  <a:cubicBezTo>
                    <a:pt x="0" y="117"/>
                    <a:pt x="0" y="117"/>
                    <a:pt x="0" y="118"/>
                  </a:cubicBezTo>
                  <a:cubicBezTo>
                    <a:pt x="112" y="141"/>
                    <a:pt x="217" y="163"/>
                    <a:pt x="225" y="165"/>
                  </a:cubicBezTo>
                  <a:cubicBezTo>
                    <a:pt x="228" y="165"/>
                    <a:pt x="319" y="78"/>
                    <a:pt x="358" y="41"/>
                  </a:cubicBezTo>
                  <a:cubicBezTo>
                    <a:pt x="357" y="24"/>
                    <a:pt x="356" y="10"/>
                    <a:pt x="355" y="0"/>
                  </a:cubicBezTo>
                  <a:cubicBezTo>
                    <a:pt x="351" y="8"/>
                    <a:pt x="229" y="122"/>
                    <a:pt x="225" y="12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2" name="Freeform 122">
              <a:extLst>
                <a:ext uri="{FF2B5EF4-FFF2-40B4-BE49-F238E27FC236}">
                  <a16:creationId xmlns:a16="http://schemas.microsoft.com/office/drawing/2014/main" id="{CDA41D44-9EB8-4199-9A7E-A7ECCCECD2F2}"/>
                </a:ext>
              </a:extLst>
            </p:cNvPr>
            <p:cNvSpPr>
              <a:spLocks/>
            </p:cNvSpPr>
            <p:nvPr/>
          </p:nvSpPr>
          <p:spPr bwMode="auto">
            <a:xfrm>
              <a:off x="6792785" y="4034210"/>
              <a:ext cx="109066" cy="84279"/>
            </a:xfrm>
            <a:custGeom>
              <a:avLst/>
              <a:gdLst/>
              <a:ahLst/>
              <a:cxnLst>
                <a:cxn ang="0">
                  <a:pos x="83" y="20"/>
                </a:cxn>
                <a:cxn ang="0">
                  <a:pos x="69" y="0"/>
                </a:cxn>
                <a:cxn ang="0">
                  <a:pos x="58" y="11"/>
                </a:cxn>
                <a:cxn ang="0">
                  <a:pos x="0" y="65"/>
                </a:cxn>
                <a:cxn ang="0">
                  <a:pos x="51" y="53"/>
                </a:cxn>
                <a:cxn ang="0">
                  <a:pos x="83" y="20"/>
                </a:cxn>
              </a:cxnLst>
              <a:rect l="0" t="0" r="r" b="b"/>
              <a:pathLst>
                <a:path w="84" h="65">
                  <a:moveTo>
                    <a:pt x="83" y="20"/>
                  </a:moveTo>
                  <a:cubicBezTo>
                    <a:pt x="84" y="10"/>
                    <a:pt x="78" y="4"/>
                    <a:pt x="69" y="0"/>
                  </a:cubicBezTo>
                  <a:cubicBezTo>
                    <a:pt x="65" y="4"/>
                    <a:pt x="62" y="8"/>
                    <a:pt x="58" y="11"/>
                  </a:cubicBezTo>
                  <a:cubicBezTo>
                    <a:pt x="39" y="29"/>
                    <a:pt x="18" y="49"/>
                    <a:pt x="0" y="65"/>
                  </a:cubicBezTo>
                  <a:cubicBezTo>
                    <a:pt x="18" y="64"/>
                    <a:pt x="35" y="60"/>
                    <a:pt x="51" y="53"/>
                  </a:cubicBezTo>
                  <a:cubicBezTo>
                    <a:pt x="64" y="47"/>
                    <a:pt x="82" y="36"/>
                    <a:pt x="83"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3" name="Freeform 123">
              <a:extLst>
                <a:ext uri="{FF2B5EF4-FFF2-40B4-BE49-F238E27FC236}">
                  <a16:creationId xmlns:a16="http://schemas.microsoft.com/office/drawing/2014/main" id="{34C021A0-6F42-488C-87D3-ADC13B3B7B49}"/>
                </a:ext>
              </a:extLst>
            </p:cNvPr>
            <p:cNvSpPr>
              <a:spLocks/>
            </p:cNvSpPr>
            <p:nvPr/>
          </p:nvSpPr>
          <p:spPr bwMode="auto">
            <a:xfrm>
              <a:off x="6668846" y="3985737"/>
              <a:ext cx="214827" cy="311224"/>
            </a:xfrm>
            <a:custGeom>
              <a:avLst/>
              <a:gdLst/>
              <a:ahLst/>
              <a:cxnLst>
                <a:cxn ang="0">
                  <a:pos x="165" y="7"/>
                </a:cxn>
                <a:cxn ang="0">
                  <a:pos x="126" y="0"/>
                </a:cxn>
                <a:cxn ang="0">
                  <a:pos x="0" y="118"/>
                </a:cxn>
                <a:cxn ang="0">
                  <a:pos x="0" y="118"/>
                </a:cxn>
                <a:cxn ang="0">
                  <a:pos x="0" y="231"/>
                </a:cxn>
                <a:cxn ang="0">
                  <a:pos x="38" y="239"/>
                </a:cxn>
                <a:cxn ang="0">
                  <a:pos x="38" y="126"/>
                </a:cxn>
                <a:cxn ang="0">
                  <a:pos x="165" y="7"/>
                </a:cxn>
              </a:cxnLst>
              <a:rect l="0" t="0" r="r" b="b"/>
              <a:pathLst>
                <a:path w="165" h="239">
                  <a:moveTo>
                    <a:pt x="165" y="7"/>
                  </a:moveTo>
                  <a:cubicBezTo>
                    <a:pt x="165" y="7"/>
                    <a:pt x="144" y="3"/>
                    <a:pt x="126" y="0"/>
                  </a:cubicBezTo>
                  <a:cubicBezTo>
                    <a:pt x="125" y="0"/>
                    <a:pt x="4" y="115"/>
                    <a:pt x="0" y="118"/>
                  </a:cubicBezTo>
                  <a:cubicBezTo>
                    <a:pt x="0" y="118"/>
                    <a:pt x="0" y="118"/>
                    <a:pt x="0" y="118"/>
                  </a:cubicBezTo>
                  <a:cubicBezTo>
                    <a:pt x="0" y="118"/>
                    <a:pt x="0" y="231"/>
                    <a:pt x="0" y="231"/>
                  </a:cubicBezTo>
                  <a:cubicBezTo>
                    <a:pt x="13" y="234"/>
                    <a:pt x="26" y="236"/>
                    <a:pt x="38" y="239"/>
                  </a:cubicBezTo>
                  <a:cubicBezTo>
                    <a:pt x="38" y="239"/>
                    <a:pt x="38" y="126"/>
                    <a:pt x="38" y="126"/>
                  </a:cubicBezTo>
                  <a:lnTo>
                    <a:pt x="165" y="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7" name="Freeform 8">
            <a:extLst>
              <a:ext uri="{FF2B5EF4-FFF2-40B4-BE49-F238E27FC236}">
                <a16:creationId xmlns:a16="http://schemas.microsoft.com/office/drawing/2014/main" id="{B34907F8-347D-4206-8444-5830CC0C7CF0}"/>
              </a:ext>
            </a:extLst>
          </p:cNvPr>
          <p:cNvSpPr>
            <a:spLocks noChangeAspect="1" noEditPoints="1"/>
          </p:cNvSpPr>
          <p:nvPr/>
        </p:nvSpPr>
        <p:spPr bwMode="auto">
          <a:xfrm>
            <a:off x="626628" y="3373992"/>
            <a:ext cx="519019" cy="519019"/>
          </a:xfrm>
          <a:custGeom>
            <a:avLst/>
            <a:gdLst/>
            <a:ahLst/>
            <a:cxnLst>
              <a:cxn ang="0">
                <a:pos x="408" y="21"/>
              </a:cxn>
              <a:cxn ang="0">
                <a:pos x="490" y="65"/>
              </a:cxn>
              <a:cxn ang="0">
                <a:pos x="543" y="118"/>
              </a:cxn>
              <a:cxn ang="0">
                <a:pos x="586" y="199"/>
              </a:cxn>
              <a:cxn ang="0">
                <a:pos x="578" y="279"/>
              </a:cxn>
              <a:cxn ang="0">
                <a:pos x="577" y="329"/>
              </a:cxn>
              <a:cxn ang="0">
                <a:pos x="586" y="409"/>
              </a:cxn>
              <a:cxn ang="0">
                <a:pos x="542" y="490"/>
              </a:cxn>
              <a:cxn ang="0">
                <a:pos x="490" y="543"/>
              </a:cxn>
              <a:cxn ang="0">
                <a:pos x="408" y="587"/>
              </a:cxn>
              <a:cxn ang="0">
                <a:pos x="328" y="578"/>
              </a:cxn>
              <a:cxn ang="0">
                <a:pos x="278" y="578"/>
              </a:cxn>
              <a:cxn ang="0">
                <a:pos x="198" y="586"/>
              </a:cxn>
              <a:cxn ang="0">
                <a:pos x="117" y="542"/>
              </a:cxn>
              <a:cxn ang="0">
                <a:pos x="64" y="489"/>
              </a:cxn>
              <a:cxn ang="0">
                <a:pos x="21" y="407"/>
              </a:cxn>
              <a:cxn ang="0">
                <a:pos x="30" y="327"/>
              </a:cxn>
              <a:cxn ang="0">
                <a:pos x="30" y="278"/>
              </a:cxn>
              <a:cxn ang="0">
                <a:pos x="21" y="198"/>
              </a:cxn>
              <a:cxn ang="0">
                <a:pos x="65" y="116"/>
              </a:cxn>
              <a:cxn ang="0">
                <a:pos x="118" y="64"/>
              </a:cxn>
              <a:cxn ang="0">
                <a:pos x="199" y="21"/>
              </a:cxn>
              <a:cxn ang="0">
                <a:pos x="279" y="30"/>
              </a:cxn>
              <a:cxn ang="0">
                <a:pos x="328" y="30"/>
              </a:cxn>
              <a:cxn ang="0">
                <a:pos x="454" y="454"/>
              </a:cxn>
              <a:cxn ang="0">
                <a:pos x="304" y="92"/>
              </a:cxn>
              <a:cxn ang="0">
                <a:pos x="158" y="449"/>
              </a:cxn>
              <a:cxn ang="0">
                <a:pos x="304" y="64"/>
              </a:cxn>
              <a:cxn ang="0">
                <a:pos x="134" y="474"/>
              </a:cxn>
              <a:cxn ang="0">
                <a:pos x="304" y="81"/>
              </a:cxn>
              <a:cxn ang="0">
                <a:pos x="461" y="461"/>
              </a:cxn>
              <a:cxn ang="0">
                <a:pos x="213" y="301"/>
              </a:cxn>
              <a:cxn ang="0">
                <a:pos x="129" y="390"/>
              </a:cxn>
              <a:cxn ang="0">
                <a:pos x="146" y="361"/>
              </a:cxn>
              <a:cxn ang="0">
                <a:pos x="183" y="324"/>
              </a:cxn>
              <a:cxn ang="0">
                <a:pos x="366" y="297"/>
              </a:cxn>
              <a:cxn ang="0">
                <a:pos x="294" y="315"/>
              </a:cxn>
              <a:cxn ang="0">
                <a:pos x="344" y="319"/>
              </a:cxn>
              <a:cxn ang="0">
                <a:pos x="286" y="293"/>
              </a:cxn>
              <a:cxn ang="0">
                <a:pos x="314" y="334"/>
              </a:cxn>
              <a:cxn ang="0">
                <a:pos x="404" y="252"/>
              </a:cxn>
              <a:cxn ang="0">
                <a:pos x="428" y="274"/>
              </a:cxn>
              <a:cxn ang="0">
                <a:pos x="442" y="261"/>
              </a:cxn>
              <a:cxn ang="0">
                <a:pos x="461" y="286"/>
              </a:cxn>
              <a:cxn ang="0">
                <a:pos x="489" y="283"/>
              </a:cxn>
              <a:cxn ang="0">
                <a:pos x="436" y="273"/>
              </a:cxn>
              <a:cxn ang="0">
                <a:pos x="224" y="299"/>
              </a:cxn>
              <a:cxn ang="0">
                <a:pos x="175" y="270"/>
              </a:cxn>
              <a:cxn ang="0">
                <a:pos x="162" y="318"/>
              </a:cxn>
              <a:cxn ang="0">
                <a:pos x="177" y="259"/>
              </a:cxn>
              <a:cxn ang="0">
                <a:pos x="262" y="323"/>
              </a:cxn>
              <a:cxn ang="0">
                <a:pos x="203" y="359"/>
              </a:cxn>
              <a:cxn ang="0">
                <a:pos x="235" y="321"/>
              </a:cxn>
            </a:cxnLst>
            <a:rect l="0" t="0" r="r" b="b"/>
            <a:pathLst>
              <a:path w="608" h="608">
                <a:moveTo>
                  <a:pt x="365" y="36"/>
                </a:moveTo>
                <a:cubicBezTo>
                  <a:pt x="373" y="30"/>
                  <a:pt x="380" y="23"/>
                  <a:pt x="385" y="14"/>
                </a:cubicBezTo>
                <a:cubicBezTo>
                  <a:pt x="386" y="13"/>
                  <a:pt x="386" y="12"/>
                  <a:pt x="387" y="12"/>
                </a:cubicBezTo>
                <a:cubicBezTo>
                  <a:pt x="394" y="13"/>
                  <a:pt x="401" y="16"/>
                  <a:pt x="407" y="19"/>
                </a:cubicBezTo>
                <a:cubicBezTo>
                  <a:pt x="408" y="19"/>
                  <a:pt x="408" y="20"/>
                  <a:pt x="408" y="21"/>
                </a:cubicBezTo>
                <a:cubicBezTo>
                  <a:pt x="407" y="32"/>
                  <a:pt x="409" y="42"/>
                  <a:pt x="412" y="51"/>
                </a:cubicBezTo>
                <a:cubicBezTo>
                  <a:pt x="423" y="56"/>
                  <a:pt x="434" y="61"/>
                  <a:pt x="445" y="68"/>
                </a:cubicBezTo>
                <a:cubicBezTo>
                  <a:pt x="454" y="65"/>
                  <a:pt x="463" y="60"/>
                  <a:pt x="471" y="53"/>
                </a:cubicBezTo>
                <a:cubicBezTo>
                  <a:pt x="472" y="52"/>
                  <a:pt x="472" y="52"/>
                  <a:pt x="473" y="53"/>
                </a:cubicBezTo>
                <a:cubicBezTo>
                  <a:pt x="480" y="56"/>
                  <a:pt x="485" y="60"/>
                  <a:pt x="490" y="65"/>
                </a:cubicBezTo>
                <a:cubicBezTo>
                  <a:pt x="491" y="65"/>
                  <a:pt x="491" y="66"/>
                  <a:pt x="490" y="67"/>
                </a:cubicBezTo>
                <a:cubicBezTo>
                  <a:pt x="486" y="77"/>
                  <a:pt x="484" y="87"/>
                  <a:pt x="485" y="97"/>
                </a:cubicBezTo>
                <a:cubicBezTo>
                  <a:pt x="494" y="105"/>
                  <a:pt x="503" y="114"/>
                  <a:pt x="511" y="123"/>
                </a:cubicBezTo>
                <a:cubicBezTo>
                  <a:pt x="520" y="123"/>
                  <a:pt x="530" y="121"/>
                  <a:pt x="540" y="117"/>
                </a:cubicBezTo>
                <a:cubicBezTo>
                  <a:pt x="541" y="117"/>
                  <a:pt x="542" y="117"/>
                  <a:pt x="543" y="118"/>
                </a:cubicBezTo>
                <a:cubicBezTo>
                  <a:pt x="548" y="122"/>
                  <a:pt x="552" y="128"/>
                  <a:pt x="555" y="134"/>
                </a:cubicBezTo>
                <a:cubicBezTo>
                  <a:pt x="555" y="135"/>
                  <a:pt x="555" y="136"/>
                  <a:pt x="554" y="137"/>
                </a:cubicBezTo>
                <a:cubicBezTo>
                  <a:pt x="548" y="145"/>
                  <a:pt x="543" y="154"/>
                  <a:pt x="540" y="163"/>
                </a:cubicBezTo>
                <a:cubicBezTo>
                  <a:pt x="546" y="173"/>
                  <a:pt x="552" y="184"/>
                  <a:pt x="557" y="196"/>
                </a:cubicBezTo>
                <a:cubicBezTo>
                  <a:pt x="566" y="199"/>
                  <a:pt x="576" y="200"/>
                  <a:pt x="586" y="199"/>
                </a:cubicBezTo>
                <a:cubicBezTo>
                  <a:pt x="587" y="199"/>
                  <a:pt x="588" y="200"/>
                  <a:pt x="589" y="201"/>
                </a:cubicBezTo>
                <a:cubicBezTo>
                  <a:pt x="592" y="207"/>
                  <a:pt x="594" y="213"/>
                  <a:pt x="595" y="220"/>
                </a:cubicBezTo>
                <a:cubicBezTo>
                  <a:pt x="595" y="221"/>
                  <a:pt x="595" y="222"/>
                  <a:pt x="594" y="222"/>
                </a:cubicBezTo>
                <a:cubicBezTo>
                  <a:pt x="585" y="228"/>
                  <a:pt x="577" y="235"/>
                  <a:pt x="572" y="243"/>
                </a:cubicBezTo>
                <a:cubicBezTo>
                  <a:pt x="575" y="255"/>
                  <a:pt x="576" y="267"/>
                  <a:pt x="578" y="279"/>
                </a:cubicBezTo>
                <a:cubicBezTo>
                  <a:pt x="585" y="285"/>
                  <a:pt x="594" y="289"/>
                  <a:pt x="605" y="292"/>
                </a:cubicBezTo>
                <a:cubicBezTo>
                  <a:pt x="606" y="292"/>
                  <a:pt x="606" y="293"/>
                  <a:pt x="607" y="294"/>
                </a:cubicBezTo>
                <a:cubicBezTo>
                  <a:pt x="608" y="301"/>
                  <a:pt x="608" y="307"/>
                  <a:pt x="607" y="314"/>
                </a:cubicBezTo>
                <a:cubicBezTo>
                  <a:pt x="606" y="315"/>
                  <a:pt x="606" y="316"/>
                  <a:pt x="605" y="316"/>
                </a:cubicBezTo>
                <a:cubicBezTo>
                  <a:pt x="594" y="319"/>
                  <a:pt x="585" y="323"/>
                  <a:pt x="577" y="329"/>
                </a:cubicBezTo>
                <a:cubicBezTo>
                  <a:pt x="576" y="341"/>
                  <a:pt x="574" y="353"/>
                  <a:pt x="572" y="365"/>
                </a:cubicBezTo>
                <a:cubicBezTo>
                  <a:pt x="577" y="373"/>
                  <a:pt x="585" y="380"/>
                  <a:pt x="594" y="386"/>
                </a:cubicBezTo>
                <a:cubicBezTo>
                  <a:pt x="595" y="386"/>
                  <a:pt x="595" y="387"/>
                  <a:pt x="595" y="388"/>
                </a:cubicBezTo>
                <a:cubicBezTo>
                  <a:pt x="594" y="395"/>
                  <a:pt x="592" y="401"/>
                  <a:pt x="588" y="407"/>
                </a:cubicBezTo>
                <a:cubicBezTo>
                  <a:pt x="588" y="408"/>
                  <a:pt x="587" y="409"/>
                  <a:pt x="586" y="409"/>
                </a:cubicBezTo>
                <a:cubicBezTo>
                  <a:pt x="576" y="408"/>
                  <a:pt x="565" y="409"/>
                  <a:pt x="556" y="412"/>
                </a:cubicBezTo>
                <a:cubicBezTo>
                  <a:pt x="552" y="424"/>
                  <a:pt x="546" y="435"/>
                  <a:pt x="539" y="445"/>
                </a:cubicBezTo>
                <a:cubicBezTo>
                  <a:pt x="542" y="454"/>
                  <a:pt x="547" y="463"/>
                  <a:pt x="554" y="471"/>
                </a:cubicBezTo>
                <a:cubicBezTo>
                  <a:pt x="555" y="472"/>
                  <a:pt x="555" y="473"/>
                  <a:pt x="554" y="474"/>
                </a:cubicBezTo>
                <a:cubicBezTo>
                  <a:pt x="551" y="480"/>
                  <a:pt x="547" y="486"/>
                  <a:pt x="542" y="490"/>
                </a:cubicBezTo>
                <a:cubicBezTo>
                  <a:pt x="542" y="491"/>
                  <a:pt x="541" y="491"/>
                  <a:pt x="540" y="491"/>
                </a:cubicBezTo>
                <a:cubicBezTo>
                  <a:pt x="530" y="487"/>
                  <a:pt x="520" y="485"/>
                  <a:pt x="510" y="485"/>
                </a:cubicBezTo>
                <a:cubicBezTo>
                  <a:pt x="502" y="494"/>
                  <a:pt x="493" y="503"/>
                  <a:pt x="484" y="511"/>
                </a:cubicBezTo>
                <a:cubicBezTo>
                  <a:pt x="484" y="521"/>
                  <a:pt x="486" y="531"/>
                  <a:pt x="490" y="541"/>
                </a:cubicBezTo>
                <a:cubicBezTo>
                  <a:pt x="490" y="542"/>
                  <a:pt x="490" y="542"/>
                  <a:pt x="490" y="543"/>
                </a:cubicBezTo>
                <a:cubicBezTo>
                  <a:pt x="485" y="548"/>
                  <a:pt x="479" y="552"/>
                  <a:pt x="473" y="555"/>
                </a:cubicBezTo>
                <a:cubicBezTo>
                  <a:pt x="472" y="555"/>
                  <a:pt x="471" y="555"/>
                  <a:pt x="470" y="555"/>
                </a:cubicBezTo>
                <a:cubicBezTo>
                  <a:pt x="462" y="548"/>
                  <a:pt x="453" y="543"/>
                  <a:pt x="444" y="540"/>
                </a:cubicBezTo>
                <a:cubicBezTo>
                  <a:pt x="434" y="546"/>
                  <a:pt x="423" y="552"/>
                  <a:pt x="411" y="557"/>
                </a:cubicBezTo>
                <a:cubicBezTo>
                  <a:pt x="408" y="566"/>
                  <a:pt x="407" y="576"/>
                  <a:pt x="408" y="587"/>
                </a:cubicBezTo>
                <a:cubicBezTo>
                  <a:pt x="408" y="588"/>
                  <a:pt x="407" y="588"/>
                  <a:pt x="406" y="589"/>
                </a:cubicBezTo>
                <a:cubicBezTo>
                  <a:pt x="400" y="592"/>
                  <a:pt x="394" y="594"/>
                  <a:pt x="387" y="595"/>
                </a:cubicBezTo>
                <a:cubicBezTo>
                  <a:pt x="386" y="595"/>
                  <a:pt x="385" y="595"/>
                  <a:pt x="385" y="594"/>
                </a:cubicBezTo>
                <a:cubicBezTo>
                  <a:pt x="379" y="585"/>
                  <a:pt x="372" y="577"/>
                  <a:pt x="364" y="572"/>
                </a:cubicBezTo>
                <a:cubicBezTo>
                  <a:pt x="352" y="575"/>
                  <a:pt x="340" y="577"/>
                  <a:pt x="328" y="578"/>
                </a:cubicBezTo>
                <a:cubicBezTo>
                  <a:pt x="322" y="585"/>
                  <a:pt x="318" y="595"/>
                  <a:pt x="315" y="605"/>
                </a:cubicBezTo>
                <a:cubicBezTo>
                  <a:pt x="315" y="606"/>
                  <a:pt x="314" y="606"/>
                  <a:pt x="313" y="607"/>
                </a:cubicBezTo>
                <a:cubicBezTo>
                  <a:pt x="306" y="608"/>
                  <a:pt x="300" y="608"/>
                  <a:pt x="293" y="607"/>
                </a:cubicBezTo>
                <a:cubicBezTo>
                  <a:pt x="292" y="606"/>
                  <a:pt x="291" y="606"/>
                  <a:pt x="291" y="605"/>
                </a:cubicBezTo>
                <a:cubicBezTo>
                  <a:pt x="288" y="594"/>
                  <a:pt x="284" y="585"/>
                  <a:pt x="278" y="578"/>
                </a:cubicBezTo>
                <a:cubicBezTo>
                  <a:pt x="266" y="576"/>
                  <a:pt x="254" y="574"/>
                  <a:pt x="242" y="572"/>
                </a:cubicBezTo>
                <a:cubicBezTo>
                  <a:pt x="234" y="577"/>
                  <a:pt x="227" y="585"/>
                  <a:pt x="221" y="594"/>
                </a:cubicBezTo>
                <a:cubicBezTo>
                  <a:pt x="221" y="595"/>
                  <a:pt x="220" y="595"/>
                  <a:pt x="219" y="595"/>
                </a:cubicBezTo>
                <a:cubicBezTo>
                  <a:pt x="212" y="594"/>
                  <a:pt x="206" y="592"/>
                  <a:pt x="200" y="588"/>
                </a:cubicBezTo>
                <a:cubicBezTo>
                  <a:pt x="199" y="588"/>
                  <a:pt x="198" y="587"/>
                  <a:pt x="198" y="586"/>
                </a:cubicBezTo>
                <a:cubicBezTo>
                  <a:pt x="199" y="576"/>
                  <a:pt x="198" y="565"/>
                  <a:pt x="195" y="556"/>
                </a:cubicBezTo>
                <a:cubicBezTo>
                  <a:pt x="184" y="551"/>
                  <a:pt x="172" y="546"/>
                  <a:pt x="162" y="539"/>
                </a:cubicBezTo>
                <a:cubicBezTo>
                  <a:pt x="153" y="542"/>
                  <a:pt x="144" y="547"/>
                  <a:pt x="136" y="554"/>
                </a:cubicBezTo>
                <a:cubicBezTo>
                  <a:pt x="135" y="555"/>
                  <a:pt x="134" y="555"/>
                  <a:pt x="133" y="554"/>
                </a:cubicBezTo>
                <a:cubicBezTo>
                  <a:pt x="127" y="551"/>
                  <a:pt x="121" y="547"/>
                  <a:pt x="117" y="542"/>
                </a:cubicBezTo>
                <a:cubicBezTo>
                  <a:pt x="116" y="541"/>
                  <a:pt x="116" y="541"/>
                  <a:pt x="116" y="540"/>
                </a:cubicBezTo>
                <a:cubicBezTo>
                  <a:pt x="120" y="530"/>
                  <a:pt x="122" y="520"/>
                  <a:pt x="122" y="510"/>
                </a:cubicBezTo>
                <a:cubicBezTo>
                  <a:pt x="113" y="502"/>
                  <a:pt x="104" y="493"/>
                  <a:pt x="96" y="484"/>
                </a:cubicBezTo>
                <a:cubicBezTo>
                  <a:pt x="86" y="484"/>
                  <a:pt x="76" y="486"/>
                  <a:pt x="67" y="490"/>
                </a:cubicBezTo>
                <a:cubicBezTo>
                  <a:pt x="66" y="490"/>
                  <a:pt x="65" y="490"/>
                  <a:pt x="64" y="489"/>
                </a:cubicBezTo>
                <a:cubicBezTo>
                  <a:pt x="59" y="484"/>
                  <a:pt x="55" y="479"/>
                  <a:pt x="52" y="473"/>
                </a:cubicBezTo>
                <a:cubicBezTo>
                  <a:pt x="52" y="472"/>
                  <a:pt x="52" y="471"/>
                  <a:pt x="52" y="470"/>
                </a:cubicBezTo>
                <a:cubicBezTo>
                  <a:pt x="59" y="462"/>
                  <a:pt x="64" y="453"/>
                  <a:pt x="67" y="444"/>
                </a:cubicBezTo>
                <a:cubicBezTo>
                  <a:pt x="61" y="433"/>
                  <a:pt x="55" y="422"/>
                  <a:pt x="50" y="411"/>
                </a:cubicBezTo>
                <a:cubicBezTo>
                  <a:pt x="41" y="408"/>
                  <a:pt x="31" y="407"/>
                  <a:pt x="21" y="407"/>
                </a:cubicBezTo>
                <a:cubicBezTo>
                  <a:pt x="20" y="407"/>
                  <a:pt x="19" y="407"/>
                  <a:pt x="18" y="406"/>
                </a:cubicBezTo>
                <a:cubicBezTo>
                  <a:pt x="15" y="400"/>
                  <a:pt x="13" y="393"/>
                  <a:pt x="12" y="387"/>
                </a:cubicBezTo>
                <a:cubicBezTo>
                  <a:pt x="12" y="386"/>
                  <a:pt x="12" y="385"/>
                  <a:pt x="13" y="384"/>
                </a:cubicBezTo>
                <a:cubicBezTo>
                  <a:pt x="22" y="379"/>
                  <a:pt x="30" y="372"/>
                  <a:pt x="35" y="364"/>
                </a:cubicBezTo>
                <a:cubicBezTo>
                  <a:pt x="33" y="352"/>
                  <a:pt x="31" y="340"/>
                  <a:pt x="30" y="327"/>
                </a:cubicBezTo>
                <a:cubicBezTo>
                  <a:pt x="22" y="322"/>
                  <a:pt x="13" y="317"/>
                  <a:pt x="2" y="315"/>
                </a:cubicBezTo>
                <a:cubicBezTo>
                  <a:pt x="1" y="315"/>
                  <a:pt x="1" y="314"/>
                  <a:pt x="1" y="313"/>
                </a:cubicBezTo>
                <a:cubicBezTo>
                  <a:pt x="0" y="306"/>
                  <a:pt x="0" y="299"/>
                  <a:pt x="1" y="292"/>
                </a:cubicBezTo>
                <a:cubicBezTo>
                  <a:pt x="1" y="291"/>
                  <a:pt x="2" y="291"/>
                  <a:pt x="3" y="291"/>
                </a:cubicBezTo>
                <a:cubicBezTo>
                  <a:pt x="13" y="288"/>
                  <a:pt x="22" y="284"/>
                  <a:pt x="30" y="278"/>
                </a:cubicBezTo>
                <a:cubicBezTo>
                  <a:pt x="31" y="266"/>
                  <a:pt x="33" y="253"/>
                  <a:pt x="36" y="241"/>
                </a:cubicBezTo>
                <a:cubicBezTo>
                  <a:pt x="30" y="234"/>
                  <a:pt x="23" y="227"/>
                  <a:pt x="14" y="221"/>
                </a:cubicBezTo>
                <a:cubicBezTo>
                  <a:pt x="13" y="221"/>
                  <a:pt x="13" y="220"/>
                  <a:pt x="13" y="219"/>
                </a:cubicBezTo>
                <a:cubicBezTo>
                  <a:pt x="14" y="212"/>
                  <a:pt x="16" y="205"/>
                  <a:pt x="19" y="199"/>
                </a:cubicBezTo>
                <a:cubicBezTo>
                  <a:pt x="20" y="198"/>
                  <a:pt x="20" y="198"/>
                  <a:pt x="21" y="198"/>
                </a:cubicBezTo>
                <a:cubicBezTo>
                  <a:pt x="32" y="199"/>
                  <a:pt x="42" y="198"/>
                  <a:pt x="51" y="195"/>
                </a:cubicBezTo>
                <a:cubicBezTo>
                  <a:pt x="56" y="183"/>
                  <a:pt x="62" y="172"/>
                  <a:pt x="68" y="162"/>
                </a:cubicBezTo>
                <a:cubicBezTo>
                  <a:pt x="65" y="153"/>
                  <a:pt x="60" y="144"/>
                  <a:pt x="54" y="135"/>
                </a:cubicBezTo>
                <a:cubicBezTo>
                  <a:pt x="53" y="135"/>
                  <a:pt x="53" y="134"/>
                  <a:pt x="53" y="133"/>
                </a:cubicBezTo>
                <a:cubicBezTo>
                  <a:pt x="56" y="127"/>
                  <a:pt x="60" y="121"/>
                  <a:pt x="65" y="116"/>
                </a:cubicBezTo>
                <a:cubicBezTo>
                  <a:pt x="66" y="116"/>
                  <a:pt x="67" y="116"/>
                  <a:pt x="68" y="116"/>
                </a:cubicBezTo>
                <a:cubicBezTo>
                  <a:pt x="78" y="120"/>
                  <a:pt x="88" y="122"/>
                  <a:pt x="97" y="122"/>
                </a:cubicBezTo>
                <a:cubicBezTo>
                  <a:pt x="105" y="113"/>
                  <a:pt x="114" y="104"/>
                  <a:pt x="123" y="96"/>
                </a:cubicBezTo>
                <a:cubicBezTo>
                  <a:pt x="124" y="87"/>
                  <a:pt x="122" y="76"/>
                  <a:pt x="118" y="67"/>
                </a:cubicBezTo>
                <a:cubicBezTo>
                  <a:pt x="117" y="66"/>
                  <a:pt x="117" y="65"/>
                  <a:pt x="118" y="64"/>
                </a:cubicBezTo>
                <a:cubicBezTo>
                  <a:pt x="123" y="59"/>
                  <a:pt x="128" y="55"/>
                  <a:pt x="135" y="52"/>
                </a:cubicBezTo>
                <a:cubicBezTo>
                  <a:pt x="136" y="52"/>
                  <a:pt x="136" y="52"/>
                  <a:pt x="137" y="52"/>
                </a:cubicBezTo>
                <a:cubicBezTo>
                  <a:pt x="145" y="59"/>
                  <a:pt x="154" y="64"/>
                  <a:pt x="163" y="67"/>
                </a:cubicBezTo>
                <a:cubicBezTo>
                  <a:pt x="174" y="61"/>
                  <a:pt x="185" y="55"/>
                  <a:pt x="196" y="51"/>
                </a:cubicBezTo>
                <a:cubicBezTo>
                  <a:pt x="199" y="42"/>
                  <a:pt x="200" y="32"/>
                  <a:pt x="199" y="21"/>
                </a:cubicBezTo>
                <a:cubicBezTo>
                  <a:pt x="199" y="20"/>
                  <a:pt x="200" y="19"/>
                  <a:pt x="201" y="19"/>
                </a:cubicBezTo>
                <a:cubicBezTo>
                  <a:pt x="207" y="15"/>
                  <a:pt x="213" y="13"/>
                  <a:pt x="220" y="12"/>
                </a:cubicBezTo>
                <a:cubicBezTo>
                  <a:pt x="221" y="12"/>
                  <a:pt x="222" y="13"/>
                  <a:pt x="222" y="13"/>
                </a:cubicBezTo>
                <a:cubicBezTo>
                  <a:pt x="228" y="23"/>
                  <a:pt x="235" y="30"/>
                  <a:pt x="243" y="36"/>
                </a:cubicBezTo>
                <a:cubicBezTo>
                  <a:pt x="254" y="33"/>
                  <a:pt x="267" y="31"/>
                  <a:pt x="279" y="30"/>
                </a:cubicBezTo>
                <a:cubicBezTo>
                  <a:pt x="285" y="22"/>
                  <a:pt x="289" y="13"/>
                  <a:pt x="291" y="3"/>
                </a:cubicBezTo>
                <a:cubicBezTo>
                  <a:pt x="292" y="2"/>
                  <a:pt x="292" y="1"/>
                  <a:pt x="293" y="1"/>
                </a:cubicBezTo>
                <a:cubicBezTo>
                  <a:pt x="300" y="0"/>
                  <a:pt x="307" y="0"/>
                  <a:pt x="314" y="1"/>
                </a:cubicBezTo>
                <a:cubicBezTo>
                  <a:pt x="315" y="1"/>
                  <a:pt x="315" y="2"/>
                  <a:pt x="316" y="3"/>
                </a:cubicBezTo>
                <a:cubicBezTo>
                  <a:pt x="318" y="13"/>
                  <a:pt x="322" y="22"/>
                  <a:pt x="328" y="30"/>
                </a:cubicBezTo>
                <a:cubicBezTo>
                  <a:pt x="341" y="31"/>
                  <a:pt x="353" y="33"/>
                  <a:pt x="365" y="36"/>
                </a:cubicBezTo>
                <a:close/>
                <a:moveTo>
                  <a:pt x="304" y="92"/>
                </a:moveTo>
                <a:cubicBezTo>
                  <a:pt x="362" y="92"/>
                  <a:pt x="415" y="115"/>
                  <a:pt x="454" y="154"/>
                </a:cubicBezTo>
                <a:cubicBezTo>
                  <a:pt x="492" y="192"/>
                  <a:pt x="516" y="245"/>
                  <a:pt x="516" y="304"/>
                </a:cubicBezTo>
                <a:cubicBezTo>
                  <a:pt x="516" y="362"/>
                  <a:pt x="492" y="415"/>
                  <a:pt x="454" y="454"/>
                </a:cubicBezTo>
                <a:cubicBezTo>
                  <a:pt x="415" y="492"/>
                  <a:pt x="362" y="516"/>
                  <a:pt x="304" y="516"/>
                </a:cubicBezTo>
                <a:cubicBezTo>
                  <a:pt x="245" y="516"/>
                  <a:pt x="192" y="492"/>
                  <a:pt x="154" y="454"/>
                </a:cubicBezTo>
                <a:cubicBezTo>
                  <a:pt x="115" y="415"/>
                  <a:pt x="92" y="362"/>
                  <a:pt x="92" y="304"/>
                </a:cubicBezTo>
                <a:cubicBezTo>
                  <a:pt x="92" y="245"/>
                  <a:pt x="115" y="192"/>
                  <a:pt x="154" y="154"/>
                </a:cubicBezTo>
                <a:cubicBezTo>
                  <a:pt x="192" y="115"/>
                  <a:pt x="245" y="92"/>
                  <a:pt x="304" y="92"/>
                </a:cubicBezTo>
                <a:close/>
                <a:moveTo>
                  <a:pt x="449" y="159"/>
                </a:moveTo>
                <a:cubicBezTo>
                  <a:pt x="412" y="121"/>
                  <a:pt x="360" y="98"/>
                  <a:pt x="304" y="98"/>
                </a:cubicBezTo>
                <a:cubicBezTo>
                  <a:pt x="247" y="98"/>
                  <a:pt x="196" y="121"/>
                  <a:pt x="158" y="159"/>
                </a:cubicBezTo>
                <a:cubicBezTo>
                  <a:pt x="121" y="196"/>
                  <a:pt x="98" y="247"/>
                  <a:pt x="98" y="304"/>
                </a:cubicBezTo>
                <a:cubicBezTo>
                  <a:pt x="98" y="360"/>
                  <a:pt x="121" y="412"/>
                  <a:pt x="158" y="449"/>
                </a:cubicBezTo>
                <a:cubicBezTo>
                  <a:pt x="196" y="486"/>
                  <a:pt x="247" y="509"/>
                  <a:pt x="304" y="509"/>
                </a:cubicBezTo>
                <a:cubicBezTo>
                  <a:pt x="360" y="509"/>
                  <a:pt x="412" y="486"/>
                  <a:pt x="449" y="449"/>
                </a:cubicBezTo>
                <a:cubicBezTo>
                  <a:pt x="486" y="412"/>
                  <a:pt x="509" y="360"/>
                  <a:pt x="509" y="304"/>
                </a:cubicBezTo>
                <a:cubicBezTo>
                  <a:pt x="509" y="247"/>
                  <a:pt x="486" y="196"/>
                  <a:pt x="449" y="159"/>
                </a:cubicBezTo>
                <a:close/>
                <a:moveTo>
                  <a:pt x="304" y="64"/>
                </a:moveTo>
                <a:cubicBezTo>
                  <a:pt x="370" y="64"/>
                  <a:pt x="430" y="91"/>
                  <a:pt x="473" y="134"/>
                </a:cubicBezTo>
                <a:cubicBezTo>
                  <a:pt x="517" y="177"/>
                  <a:pt x="544" y="237"/>
                  <a:pt x="544" y="304"/>
                </a:cubicBezTo>
                <a:cubicBezTo>
                  <a:pt x="544" y="370"/>
                  <a:pt x="517" y="430"/>
                  <a:pt x="473" y="474"/>
                </a:cubicBezTo>
                <a:cubicBezTo>
                  <a:pt x="430" y="517"/>
                  <a:pt x="370" y="544"/>
                  <a:pt x="304" y="544"/>
                </a:cubicBezTo>
                <a:cubicBezTo>
                  <a:pt x="237" y="544"/>
                  <a:pt x="177" y="517"/>
                  <a:pt x="134" y="474"/>
                </a:cubicBezTo>
                <a:cubicBezTo>
                  <a:pt x="90" y="430"/>
                  <a:pt x="64" y="370"/>
                  <a:pt x="64" y="304"/>
                </a:cubicBezTo>
                <a:cubicBezTo>
                  <a:pt x="64" y="237"/>
                  <a:pt x="90" y="177"/>
                  <a:pt x="134" y="134"/>
                </a:cubicBezTo>
                <a:cubicBezTo>
                  <a:pt x="177" y="91"/>
                  <a:pt x="237" y="64"/>
                  <a:pt x="304" y="64"/>
                </a:cubicBezTo>
                <a:close/>
                <a:moveTo>
                  <a:pt x="461" y="146"/>
                </a:moveTo>
                <a:cubicBezTo>
                  <a:pt x="421" y="106"/>
                  <a:pt x="365" y="81"/>
                  <a:pt x="304" y="81"/>
                </a:cubicBezTo>
                <a:cubicBezTo>
                  <a:pt x="242" y="81"/>
                  <a:pt x="186" y="106"/>
                  <a:pt x="146" y="146"/>
                </a:cubicBezTo>
                <a:cubicBezTo>
                  <a:pt x="106" y="186"/>
                  <a:pt x="81" y="242"/>
                  <a:pt x="81" y="304"/>
                </a:cubicBezTo>
                <a:cubicBezTo>
                  <a:pt x="81" y="365"/>
                  <a:pt x="106" y="421"/>
                  <a:pt x="146" y="461"/>
                </a:cubicBezTo>
                <a:cubicBezTo>
                  <a:pt x="186" y="502"/>
                  <a:pt x="242" y="527"/>
                  <a:pt x="304" y="527"/>
                </a:cubicBezTo>
                <a:cubicBezTo>
                  <a:pt x="365" y="527"/>
                  <a:pt x="421" y="502"/>
                  <a:pt x="461" y="461"/>
                </a:cubicBezTo>
                <a:cubicBezTo>
                  <a:pt x="502" y="421"/>
                  <a:pt x="527" y="365"/>
                  <a:pt x="527" y="304"/>
                </a:cubicBezTo>
                <a:cubicBezTo>
                  <a:pt x="527" y="242"/>
                  <a:pt x="502" y="186"/>
                  <a:pt x="461" y="146"/>
                </a:cubicBezTo>
                <a:close/>
                <a:moveTo>
                  <a:pt x="227" y="263"/>
                </a:moveTo>
                <a:cubicBezTo>
                  <a:pt x="223" y="267"/>
                  <a:pt x="220" y="271"/>
                  <a:pt x="218" y="276"/>
                </a:cubicBezTo>
                <a:cubicBezTo>
                  <a:pt x="216" y="280"/>
                  <a:pt x="215" y="289"/>
                  <a:pt x="213" y="301"/>
                </a:cubicBezTo>
                <a:cubicBezTo>
                  <a:pt x="212" y="313"/>
                  <a:pt x="210" y="323"/>
                  <a:pt x="208" y="331"/>
                </a:cubicBezTo>
                <a:cubicBezTo>
                  <a:pt x="206" y="340"/>
                  <a:pt x="202" y="348"/>
                  <a:pt x="196" y="356"/>
                </a:cubicBezTo>
                <a:cubicBezTo>
                  <a:pt x="191" y="365"/>
                  <a:pt x="184" y="372"/>
                  <a:pt x="176" y="378"/>
                </a:cubicBezTo>
                <a:cubicBezTo>
                  <a:pt x="167" y="384"/>
                  <a:pt x="158" y="388"/>
                  <a:pt x="149" y="390"/>
                </a:cubicBezTo>
                <a:cubicBezTo>
                  <a:pt x="140" y="392"/>
                  <a:pt x="134" y="392"/>
                  <a:pt x="129" y="390"/>
                </a:cubicBezTo>
                <a:cubicBezTo>
                  <a:pt x="124" y="388"/>
                  <a:pt x="122" y="384"/>
                  <a:pt x="122" y="377"/>
                </a:cubicBezTo>
                <a:cubicBezTo>
                  <a:pt x="122" y="375"/>
                  <a:pt x="122" y="373"/>
                  <a:pt x="123" y="372"/>
                </a:cubicBezTo>
                <a:cubicBezTo>
                  <a:pt x="126" y="368"/>
                  <a:pt x="129" y="365"/>
                  <a:pt x="134" y="362"/>
                </a:cubicBezTo>
                <a:cubicBezTo>
                  <a:pt x="138" y="359"/>
                  <a:pt x="141" y="357"/>
                  <a:pt x="142" y="357"/>
                </a:cubicBezTo>
                <a:cubicBezTo>
                  <a:pt x="144" y="357"/>
                  <a:pt x="146" y="358"/>
                  <a:pt x="146" y="361"/>
                </a:cubicBezTo>
                <a:cubicBezTo>
                  <a:pt x="146" y="362"/>
                  <a:pt x="145" y="364"/>
                  <a:pt x="145" y="367"/>
                </a:cubicBezTo>
                <a:cubicBezTo>
                  <a:pt x="144" y="370"/>
                  <a:pt x="144" y="372"/>
                  <a:pt x="144" y="373"/>
                </a:cubicBezTo>
                <a:cubicBezTo>
                  <a:pt x="144" y="380"/>
                  <a:pt x="147" y="383"/>
                  <a:pt x="154" y="382"/>
                </a:cubicBezTo>
                <a:cubicBezTo>
                  <a:pt x="161" y="380"/>
                  <a:pt x="167" y="374"/>
                  <a:pt x="172" y="365"/>
                </a:cubicBezTo>
                <a:cubicBezTo>
                  <a:pt x="177" y="355"/>
                  <a:pt x="181" y="341"/>
                  <a:pt x="183" y="324"/>
                </a:cubicBezTo>
                <a:cubicBezTo>
                  <a:pt x="185" y="307"/>
                  <a:pt x="189" y="295"/>
                  <a:pt x="192" y="287"/>
                </a:cubicBezTo>
                <a:cubicBezTo>
                  <a:pt x="196" y="280"/>
                  <a:pt x="201" y="274"/>
                  <a:pt x="208" y="269"/>
                </a:cubicBezTo>
                <a:cubicBezTo>
                  <a:pt x="214" y="264"/>
                  <a:pt x="218" y="261"/>
                  <a:pt x="222" y="260"/>
                </a:cubicBezTo>
                <a:cubicBezTo>
                  <a:pt x="223" y="260"/>
                  <a:pt x="225" y="261"/>
                  <a:pt x="227" y="263"/>
                </a:cubicBezTo>
                <a:close/>
                <a:moveTo>
                  <a:pt x="366" y="297"/>
                </a:moveTo>
                <a:cubicBezTo>
                  <a:pt x="382" y="289"/>
                  <a:pt x="391" y="278"/>
                  <a:pt x="391" y="267"/>
                </a:cubicBezTo>
                <a:cubicBezTo>
                  <a:pt x="391" y="261"/>
                  <a:pt x="388" y="259"/>
                  <a:pt x="384" y="260"/>
                </a:cubicBezTo>
                <a:cubicBezTo>
                  <a:pt x="380" y="261"/>
                  <a:pt x="376" y="265"/>
                  <a:pt x="372" y="272"/>
                </a:cubicBezTo>
                <a:cubicBezTo>
                  <a:pt x="368" y="279"/>
                  <a:pt x="366" y="287"/>
                  <a:pt x="366" y="297"/>
                </a:cubicBezTo>
                <a:close/>
                <a:moveTo>
                  <a:pt x="294" y="315"/>
                </a:moveTo>
                <a:cubicBezTo>
                  <a:pt x="310" y="307"/>
                  <a:pt x="318" y="297"/>
                  <a:pt x="318" y="285"/>
                </a:cubicBezTo>
                <a:cubicBezTo>
                  <a:pt x="318" y="279"/>
                  <a:pt x="316" y="277"/>
                  <a:pt x="312" y="278"/>
                </a:cubicBezTo>
                <a:cubicBezTo>
                  <a:pt x="307" y="279"/>
                  <a:pt x="303" y="283"/>
                  <a:pt x="299" y="290"/>
                </a:cubicBezTo>
                <a:cubicBezTo>
                  <a:pt x="295" y="297"/>
                  <a:pt x="294" y="305"/>
                  <a:pt x="294" y="315"/>
                </a:cubicBezTo>
                <a:close/>
                <a:moveTo>
                  <a:pt x="344" y="319"/>
                </a:moveTo>
                <a:cubicBezTo>
                  <a:pt x="336" y="329"/>
                  <a:pt x="329" y="336"/>
                  <a:pt x="322" y="341"/>
                </a:cubicBezTo>
                <a:cubicBezTo>
                  <a:pt x="316" y="346"/>
                  <a:pt x="308" y="350"/>
                  <a:pt x="301" y="352"/>
                </a:cubicBezTo>
                <a:cubicBezTo>
                  <a:pt x="292" y="354"/>
                  <a:pt x="285" y="353"/>
                  <a:pt x="279" y="349"/>
                </a:cubicBezTo>
                <a:cubicBezTo>
                  <a:pt x="274" y="346"/>
                  <a:pt x="271" y="339"/>
                  <a:pt x="271" y="331"/>
                </a:cubicBezTo>
                <a:cubicBezTo>
                  <a:pt x="271" y="318"/>
                  <a:pt x="276" y="305"/>
                  <a:pt x="286" y="293"/>
                </a:cubicBezTo>
                <a:cubicBezTo>
                  <a:pt x="295" y="280"/>
                  <a:pt x="305" y="272"/>
                  <a:pt x="317" y="269"/>
                </a:cubicBezTo>
                <a:cubicBezTo>
                  <a:pt x="323" y="268"/>
                  <a:pt x="328" y="268"/>
                  <a:pt x="331" y="270"/>
                </a:cubicBezTo>
                <a:cubicBezTo>
                  <a:pt x="335" y="272"/>
                  <a:pt x="337" y="275"/>
                  <a:pt x="337" y="280"/>
                </a:cubicBezTo>
                <a:cubicBezTo>
                  <a:pt x="337" y="293"/>
                  <a:pt x="323" y="306"/>
                  <a:pt x="294" y="321"/>
                </a:cubicBezTo>
                <a:cubicBezTo>
                  <a:pt x="297" y="332"/>
                  <a:pt x="304" y="336"/>
                  <a:pt x="314" y="334"/>
                </a:cubicBezTo>
                <a:cubicBezTo>
                  <a:pt x="319" y="333"/>
                  <a:pt x="323" y="330"/>
                  <a:pt x="327" y="327"/>
                </a:cubicBezTo>
                <a:cubicBezTo>
                  <a:pt x="330" y="324"/>
                  <a:pt x="336" y="318"/>
                  <a:pt x="344" y="309"/>
                </a:cubicBezTo>
                <a:cubicBezTo>
                  <a:pt x="345" y="298"/>
                  <a:pt x="349" y="286"/>
                  <a:pt x="358" y="275"/>
                </a:cubicBezTo>
                <a:cubicBezTo>
                  <a:pt x="367" y="262"/>
                  <a:pt x="378" y="254"/>
                  <a:pt x="389" y="251"/>
                </a:cubicBezTo>
                <a:cubicBezTo>
                  <a:pt x="395" y="250"/>
                  <a:pt x="400" y="250"/>
                  <a:pt x="404" y="252"/>
                </a:cubicBezTo>
                <a:cubicBezTo>
                  <a:pt x="407" y="254"/>
                  <a:pt x="409" y="257"/>
                  <a:pt x="409" y="262"/>
                </a:cubicBezTo>
                <a:cubicBezTo>
                  <a:pt x="409" y="274"/>
                  <a:pt x="395" y="288"/>
                  <a:pt x="367" y="303"/>
                </a:cubicBezTo>
                <a:cubicBezTo>
                  <a:pt x="369" y="314"/>
                  <a:pt x="376" y="318"/>
                  <a:pt x="387" y="315"/>
                </a:cubicBezTo>
                <a:cubicBezTo>
                  <a:pt x="391" y="314"/>
                  <a:pt x="395" y="312"/>
                  <a:pt x="399" y="309"/>
                </a:cubicBezTo>
                <a:cubicBezTo>
                  <a:pt x="409" y="301"/>
                  <a:pt x="421" y="286"/>
                  <a:pt x="428" y="274"/>
                </a:cubicBezTo>
                <a:cubicBezTo>
                  <a:pt x="422" y="273"/>
                  <a:pt x="420" y="271"/>
                  <a:pt x="420" y="266"/>
                </a:cubicBezTo>
                <a:cubicBezTo>
                  <a:pt x="420" y="262"/>
                  <a:pt x="421" y="256"/>
                  <a:pt x="425" y="250"/>
                </a:cubicBezTo>
                <a:cubicBezTo>
                  <a:pt x="428" y="244"/>
                  <a:pt x="433" y="240"/>
                  <a:pt x="439" y="239"/>
                </a:cubicBezTo>
                <a:cubicBezTo>
                  <a:pt x="444" y="237"/>
                  <a:pt x="446" y="239"/>
                  <a:pt x="446" y="244"/>
                </a:cubicBezTo>
                <a:cubicBezTo>
                  <a:pt x="446" y="248"/>
                  <a:pt x="445" y="254"/>
                  <a:pt x="442" y="261"/>
                </a:cubicBezTo>
                <a:cubicBezTo>
                  <a:pt x="453" y="258"/>
                  <a:pt x="462" y="248"/>
                  <a:pt x="470" y="231"/>
                </a:cubicBezTo>
                <a:cubicBezTo>
                  <a:pt x="479" y="229"/>
                  <a:pt x="479" y="229"/>
                  <a:pt x="479" y="229"/>
                </a:cubicBezTo>
                <a:cubicBezTo>
                  <a:pt x="470" y="254"/>
                  <a:pt x="470" y="254"/>
                  <a:pt x="470" y="254"/>
                </a:cubicBezTo>
                <a:cubicBezTo>
                  <a:pt x="466" y="265"/>
                  <a:pt x="464" y="272"/>
                  <a:pt x="463" y="276"/>
                </a:cubicBezTo>
                <a:cubicBezTo>
                  <a:pt x="461" y="280"/>
                  <a:pt x="461" y="283"/>
                  <a:pt x="461" y="286"/>
                </a:cubicBezTo>
                <a:cubicBezTo>
                  <a:pt x="461" y="288"/>
                  <a:pt x="462" y="290"/>
                  <a:pt x="463" y="291"/>
                </a:cubicBezTo>
                <a:cubicBezTo>
                  <a:pt x="464" y="292"/>
                  <a:pt x="466" y="293"/>
                  <a:pt x="468" y="292"/>
                </a:cubicBezTo>
                <a:cubicBezTo>
                  <a:pt x="470" y="292"/>
                  <a:pt x="472" y="290"/>
                  <a:pt x="475" y="288"/>
                </a:cubicBezTo>
                <a:cubicBezTo>
                  <a:pt x="477" y="286"/>
                  <a:pt x="481" y="281"/>
                  <a:pt x="489" y="273"/>
                </a:cubicBezTo>
                <a:cubicBezTo>
                  <a:pt x="489" y="283"/>
                  <a:pt x="489" y="283"/>
                  <a:pt x="489" y="283"/>
                </a:cubicBezTo>
                <a:cubicBezTo>
                  <a:pt x="473" y="302"/>
                  <a:pt x="460" y="312"/>
                  <a:pt x="451" y="315"/>
                </a:cubicBezTo>
                <a:cubicBezTo>
                  <a:pt x="448" y="315"/>
                  <a:pt x="444" y="315"/>
                  <a:pt x="441" y="312"/>
                </a:cubicBezTo>
                <a:cubicBezTo>
                  <a:pt x="439" y="310"/>
                  <a:pt x="437" y="306"/>
                  <a:pt x="437" y="302"/>
                </a:cubicBezTo>
                <a:cubicBezTo>
                  <a:pt x="437" y="293"/>
                  <a:pt x="442" y="281"/>
                  <a:pt x="452" y="264"/>
                </a:cubicBezTo>
                <a:cubicBezTo>
                  <a:pt x="447" y="268"/>
                  <a:pt x="442" y="270"/>
                  <a:pt x="436" y="273"/>
                </a:cubicBezTo>
                <a:cubicBezTo>
                  <a:pt x="428" y="289"/>
                  <a:pt x="409" y="312"/>
                  <a:pt x="394" y="323"/>
                </a:cubicBezTo>
                <a:cubicBezTo>
                  <a:pt x="388" y="328"/>
                  <a:pt x="381" y="332"/>
                  <a:pt x="373" y="334"/>
                </a:cubicBezTo>
                <a:cubicBezTo>
                  <a:pt x="364" y="336"/>
                  <a:pt x="357" y="335"/>
                  <a:pt x="352" y="331"/>
                </a:cubicBezTo>
                <a:cubicBezTo>
                  <a:pt x="348" y="329"/>
                  <a:pt x="345" y="324"/>
                  <a:pt x="344" y="319"/>
                </a:cubicBezTo>
                <a:close/>
                <a:moveTo>
                  <a:pt x="224" y="299"/>
                </a:moveTo>
                <a:cubicBezTo>
                  <a:pt x="230" y="297"/>
                  <a:pt x="235" y="293"/>
                  <a:pt x="239" y="287"/>
                </a:cubicBezTo>
                <a:cubicBezTo>
                  <a:pt x="242" y="282"/>
                  <a:pt x="243" y="276"/>
                  <a:pt x="243" y="270"/>
                </a:cubicBezTo>
                <a:cubicBezTo>
                  <a:pt x="243" y="261"/>
                  <a:pt x="240" y="255"/>
                  <a:pt x="235" y="252"/>
                </a:cubicBezTo>
                <a:cubicBezTo>
                  <a:pt x="229" y="248"/>
                  <a:pt x="221" y="248"/>
                  <a:pt x="211" y="250"/>
                </a:cubicBezTo>
                <a:cubicBezTo>
                  <a:pt x="197" y="254"/>
                  <a:pt x="185" y="260"/>
                  <a:pt x="175" y="270"/>
                </a:cubicBezTo>
                <a:cubicBezTo>
                  <a:pt x="164" y="280"/>
                  <a:pt x="158" y="290"/>
                  <a:pt x="158" y="298"/>
                </a:cubicBezTo>
                <a:cubicBezTo>
                  <a:pt x="158" y="304"/>
                  <a:pt x="162" y="307"/>
                  <a:pt x="168" y="308"/>
                </a:cubicBezTo>
                <a:cubicBezTo>
                  <a:pt x="169" y="308"/>
                  <a:pt x="170" y="308"/>
                  <a:pt x="170" y="309"/>
                </a:cubicBezTo>
                <a:cubicBezTo>
                  <a:pt x="170" y="312"/>
                  <a:pt x="170" y="312"/>
                  <a:pt x="170" y="312"/>
                </a:cubicBezTo>
                <a:cubicBezTo>
                  <a:pt x="170" y="313"/>
                  <a:pt x="167" y="315"/>
                  <a:pt x="162" y="318"/>
                </a:cubicBezTo>
                <a:cubicBezTo>
                  <a:pt x="157" y="322"/>
                  <a:pt x="154" y="324"/>
                  <a:pt x="152" y="324"/>
                </a:cubicBezTo>
                <a:cubicBezTo>
                  <a:pt x="150" y="325"/>
                  <a:pt x="147" y="323"/>
                  <a:pt x="144" y="320"/>
                </a:cubicBezTo>
                <a:cubicBezTo>
                  <a:pt x="142" y="317"/>
                  <a:pt x="141" y="313"/>
                  <a:pt x="141" y="309"/>
                </a:cubicBezTo>
                <a:cubicBezTo>
                  <a:pt x="141" y="302"/>
                  <a:pt x="144" y="294"/>
                  <a:pt x="150" y="284"/>
                </a:cubicBezTo>
                <a:cubicBezTo>
                  <a:pt x="156" y="275"/>
                  <a:pt x="165" y="266"/>
                  <a:pt x="177" y="259"/>
                </a:cubicBezTo>
                <a:cubicBezTo>
                  <a:pt x="188" y="251"/>
                  <a:pt x="201" y="246"/>
                  <a:pt x="216" y="242"/>
                </a:cubicBezTo>
                <a:cubicBezTo>
                  <a:pt x="232" y="238"/>
                  <a:pt x="245" y="238"/>
                  <a:pt x="255" y="241"/>
                </a:cubicBezTo>
                <a:cubicBezTo>
                  <a:pt x="264" y="245"/>
                  <a:pt x="269" y="252"/>
                  <a:pt x="269" y="262"/>
                </a:cubicBezTo>
                <a:cubicBezTo>
                  <a:pt x="269" y="276"/>
                  <a:pt x="258" y="289"/>
                  <a:pt x="236" y="299"/>
                </a:cubicBezTo>
                <a:cubicBezTo>
                  <a:pt x="254" y="300"/>
                  <a:pt x="262" y="308"/>
                  <a:pt x="262" y="323"/>
                </a:cubicBezTo>
                <a:cubicBezTo>
                  <a:pt x="262" y="333"/>
                  <a:pt x="258" y="344"/>
                  <a:pt x="249" y="353"/>
                </a:cubicBezTo>
                <a:cubicBezTo>
                  <a:pt x="241" y="363"/>
                  <a:pt x="230" y="370"/>
                  <a:pt x="218" y="373"/>
                </a:cubicBezTo>
                <a:cubicBezTo>
                  <a:pt x="213" y="374"/>
                  <a:pt x="209" y="374"/>
                  <a:pt x="205" y="373"/>
                </a:cubicBezTo>
                <a:cubicBezTo>
                  <a:pt x="202" y="372"/>
                  <a:pt x="200" y="370"/>
                  <a:pt x="200" y="367"/>
                </a:cubicBezTo>
                <a:cubicBezTo>
                  <a:pt x="200" y="365"/>
                  <a:pt x="201" y="362"/>
                  <a:pt x="203" y="359"/>
                </a:cubicBezTo>
                <a:cubicBezTo>
                  <a:pt x="206" y="355"/>
                  <a:pt x="208" y="353"/>
                  <a:pt x="210" y="352"/>
                </a:cubicBezTo>
                <a:cubicBezTo>
                  <a:pt x="212" y="352"/>
                  <a:pt x="214" y="354"/>
                  <a:pt x="214" y="360"/>
                </a:cubicBezTo>
                <a:cubicBezTo>
                  <a:pt x="215" y="364"/>
                  <a:pt x="216" y="366"/>
                  <a:pt x="219" y="365"/>
                </a:cubicBezTo>
                <a:cubicBezTo>
                  <a:pt x="223" y="364"/>
                  <a:pt x="227" y="359"/>
                  <a:pt x="230" y="349"/>
                </a:cubicBezTo>
                <a:cubicBezTo>
                  <a:pt x="234" y="339"/>
                  <a:pt x="235" y="330"/>
                  <a:pt x="235" y="321"/>
                </a:cubicBezTo>
                <a:cubicBezTo>
                  <a:pt x="235" y="310"/>
                  <a:pt x="231" y="305"/>
                  <a:pt x="223" y="306"/>
                </a:cubicBezTo>
                <a:cubicBezTo>
                  <a:pt x="224" y="299"/>
                  <a:pt x="224" y="299"/>
                  <a:pt x="224" y="29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79" name="Skupina 78">
            <a:extLst>
              <a:ext uri="{FF2B5EF4-FFF2-40B4-BE49-F238E27FC236}">
                <a16:creationId xmlns:a16="http://schemas.microsoft.com/office/drawing/2014/main" id="{3520EA74-A158-4623-B57B-6717B3D856F9}"/>
              </a:ext>
            </a:extLst>
          </p:cNvPr>
          <p:cNvGrpSpPr/>
          <p:nvPr/>
        </p:nvGrpSpPr>
        <p:grpSpPr>
          <a:xfrm>
            <a:off x="8028381" y="-8392"/>
            <a:ext cx="1107884" cy="549170"/>
            <a:chOff x="7992336" y="-1018"/>
            <a:chExt cx="1044160" cy="549170"/>
          </a:xfrm>
        </p:grpSpPr>
        <p:sp>
          <p:nvSpPr>
            <p:cNvPr id="80" name="Obdélník 79">
              <a:extLst>
                <a:ext uri="{FF2B5EF4-FFF2-40B4-BE49-F238E27FC236}">
                  <a16:creationId xmlns:a16="http://schemas.microsoft.com/office/drawing/2014/main" id="{4F75CB1F-2E39-4DED-8D86-ACAF432F09D3}"/>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81" name="Picture 2" descr="http://www.aspectio.cz/Files/logoAMSP.jpg">
              <a:extLst>
                <a:ext uri="{FF2B5EF4-FFF2-40B4-BE49-F238E27FC236}">
                  <a16:creationId xmlns:a16="http://schemas.microsoft.com/office/drawing/2014/main" id="{8C02E3DC-2D13-4550-8014-DC9964263BB8}"/>
                </a:ext>
              </a:extLst>
            </p:cNvPr>
            <p:cNvPicPr>
              <a:picLocks noChangeAspect="1" noChangeArrowheads="1"/>
            </p:cNvPicPr>
            <p:nvPr/>
          </p:nvPicPr>
          <p:blipFill>
            <a:blip r:embed="rId2" cstate="print"/>
            <a:srcRect/>
            <a:stretch>
              <a:fillRect/>
            </a:stretch>
          </p:blipFill>
          <p:spPr bwMode="auto">
            <a:xfrm>
              <a:off x="8532440" y="51470"/>
              <a:ext cx="440856" cy="469722"/>
            </a:xfrm>
            <a:prstGeom prst="rect">
              <a:avLst/>
            </a:prstGeom>
            <a:noFill/>
          </p:spPr>
        </p:pic>
      </p:grpSp>
      <p:sp>
        <p:nvSpPr>
          <p:cNvPr id="86" name="Zástupný symbol pro zápatí 3">
            <a:extLst>
              <a:ext uri="{FF2B5EF4-FFF2-40B4-BE49-F238E27FC236}">
                <a16:creationId xmlns:a16="http://schemas.microsoft.com/office/drawing/2014/main" id="{4AD42D0F-DC7E-4D88-BBB9-6E65E83E5F80}"/>
              </a:ext>
            </a:extLst>
          </p:cNvPr>
          <p:cNvSpPr txBox="1">
            <a:spLocks/>
          </p:cNvSpPr>
          <p:nvPr/>
        </p:nvSpPr>
        <p:spPr>
          <a:xfrm>
            <a:off x="355142" y="4927500"/>
            <a:ext cx="5120208" cy="229500"/>
          </a:xfrm>
          <a:prstGeom prst="rect">
            <a:avLst/>
          </a:prstGeom>
        </p:spPr>
        <p:txBody>
          <a:bodyPr vert="horz" lIns="0" tIns="45720" rIns="0" bIns="45720" rtlCol="0" anchor="ctr"/>
          <a:lstStyle>
            <a:defPPr>
              <a:defRPr lang="cs-CZ"/>
            </a:defPPr>
            <a:lvl1pPr marL="0" algn="l" defTabSz="914400" rtl="0" eaLnBrk="1" latinLnBrk="0" hangingPunct="1">
              <a:defRPr sz="1300" b="1" kern="1200">
                <a:solidFill>
                  <a:srgbClr val="404040"/>
                </a:solidFill>
                <a:latin typeface="+mj-lt"/>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1200" cap="none" spc="0" normalizeH="0" baseline="0" dirty="0">
                <a:ln>
                  <a:noFill/>
                </a:ln>
                <a:solidFill>
                  <a:schemeClr val="bg1"/>
                </a:solidFill>
                <a:effectLst/>
                <a:uLnTx/>
                <a:uFillTx/>
                <a:latin typeface="Calibri"/>
                <a:ea typeface="+mn-ea"/>
              </a:rPr>
              <a:t>Ipsos pro AMSP: Výzkum s provozovateli pohostinství</a:t>
            </a:r>
          </a:p>
        </p:txBody>
      </p:sp>
    </p:spTree>
    <p:extLst>
      <p:ext uri="{BB962C8B-B14F-4D97-AF65-F5344CB8AC3E}">
        <p14:creationId xmlns:p14="http://schemas.microsoft.com/office/powerpoint/2010/main" val="2719185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Zástupný symbol pro číslo snímku 2"/>
          <p:cNvSpPr>
            <a:spLocks noGrp="1"/>
          </p:cNvSpPr>
          <p:nvPr>
            <p:ph type="sldNum" sz="quarter" idx="4"/>
          </p:nvPr>
        </p:nvSpPr>
        <p:spPr/>
        <p:txBody>
          <a:bodyPr/>
          <a:lstStyle/>
          <a:p>
            <a:fld id="{2A2DB900-4F27-419C-B2D8-AAC4EB8D73BD}" type="slidenum">
              <a:rPr lang="cs-CZ" sz="1100" smtClean="0">
                <a:solidFill>
                  <a:schemeClr val="bg1"/>
                </a:solidFill>
              </a:rPr>
              <a:pPr/>
              <a:t>6</a:t>
            </a:fld>
            <a:endParaRPr lang="cs-CZ" sz="1100" dirty="0">
              <a:solidFill>
                <a:schemeClr val="bg1"/>
              </a:solidFill>
            </a:endParaRPr>
          </a:p>
        </p:txBody>
      </p:sp>
      <p:sp>
        <p:nvSpPr>
          <p:cNvPr id="6" name="Podnadpis 1"/>
          <p:cNvSpPr txBox="1">
            <a:spLocks/>
          </p:cNvSpPr>
          <p:nvPr/>
        </p:nvSpPr>
        <p:spPr>
          <a:xfrm>
            <a:off x="0" y="915566"/>
            <a:ext cx="9153617" cy="1151880"/>
          </a:xfrm>
          <a:prstGeom prst="rect">
            <a:avLst/>
          </a:prstGeom>
          <a:solidFill>
            <a:schemeClr val="tx2">
              <a:lumMod val="75000"/>
              <a:lumOff val="25000"/>
              <a:alpha val="84000"/>
            </a:schemeClr>
          </a:solidFill>
        </p:spPr>
        <p:txBody>
          <a:bodyPr anchor="ctr">
            <a:normAutofit/>
          </a:bodyPr>
          <a:lstStyle>
            <a:lvl1pPr marL="0" indent="0" algn="l"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3628" indent="0" algn="l" defTabSz="914400" rtl="0" eaLnBrk="1" latinLnBrk="0" hangingPunct="1">
              <a:lnSpc>
                <a:spcPct val="90000"/>
              </a:lnSpc>
              <a:spcBef>
                <a:spcPts val="457"/>
              </a:spcBef>
              <a:buFont typeface="Arial" pitchFamily="34" charset="0"/>
              <a:buNone/>
              <a:tabLst/>
              <a:defRPr sz="2400" kern="1200" baseline="0">
                <a:solidFill>
                  <a:schemeClr val="bg1">
                    <a:alpha val="70000"/>
                  </a:schemeClr>
                </a:solidFill>
                <a:latin typeface="+mn-lt"/>
                <a:ea typeface="+mn-ea"/>
                <a:cs typeface="+mn-cs"/>
              </a:defRPr>
            </a:lvl2pPr>
            <a:lvl3pPr marL="1035202"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552804"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2070405"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588006"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3105607"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623208"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41408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r>
              <a:rPr lang="cs-CZ" sz="5400" dirty="0"/>
              <a:t>Výsledky v detailu</a:t>
            </a:r>
            <a:endParaRPr lang="en-US" sz="5400" dirty="0"/>
          </a:p>
        </p:txBody>
      </p:sp>
    </p:spTree>
    <p:extLst>
      <p:ext uri="{BB962C8B-B14F-4D97-AF65-F5344CB8AC3E}">
        <p14:creationId xmlns:p14="http://schemas.microsoft.com/office/powerpoint/2010/main" val="3978225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2"/>
          <p:cNvSpPr>
            <a:spLocks noGrp="1"/>
          </p:cNvSpPr>
          <p:nvPr>
            <p:ph type="sldNum" sz="quarter" idx="4"/>
          </p:nvPr>
        </p:nvSpPr>
        <p:spPr>
          <a:xfrm>
            <a:off x="35496" y="4909248"/>
            <a:ext cx="2133600" cy="273844"/>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A2DB900-4F27-419C-B2D8-AAC4EB8D73BD}" type="slidenum">
              <a:rPr kumimoji="0" lang="cs-CZ" sz="11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cs-CZ" sz="1100" b="0" i="0" u="none" strike="noStrike" kern="0" cap="none" spc="0" normalizeH="0" baseline="0" noProof="0" dirty="0">
              <a:ln>
                <a:noFill/>
              </a:ln>
              <a:solidFill>
                <a:sysClr val="windowText" lastClr="000000"/>
              </a:solidFill>
              <a:effectLst/>
              <a:uLnTx/>
              <a:uFillTx/>
            </a:endParaRPr>
          </a:p>
        </p:txBody>
      </p:sp>
      <p:sp>
        <p:nvSpPr>
          <p:cNvPr id="5" name="Nadpis 4"/>
          <p:cNvSpPr>
            <a:spLocks noGrp="1"/>
          </p:cNvSpPr>
          <p:nvPr>
            <p:ph type="title"/>
          </p:nvPr>
        </p:nvSpPr>
        <p:spPr>
          <a:xfrm>
            <a:off x="371634" y="7926"/>
            <a:ext cx="6960571" cy="469722"/>
          </a:xfrm>
        </p:spPr>
        <p:txBody>
          <a:bodyPr>
            <a:noAutofit/>
          </a:bodyPr>
          <a:lstStyle/>
          <a:p>
            <a:r>
              <a:rPr lang="cs-CZ" sz="2000" dirty="0"/>
              <a:t>Přibližně polovina provozovatelů hodnotí situaci svého podnikání jako dobrou, lehce méně než polovina naopak přiznává potíže. </a:t>
            </a:r>
          </a:p>
        </p:txBody>
      </p:sp>
      <p:sp>
        <p:nvSpPr>
          <p:cNvPr id="24" name="TextovéPole 23"/>
          <p:cNvSpPr txBox="1"/>
          <p:nvPr/>
        </p:nvSpPr>
        <p:spPr>
          <a:xfrm>
            <a:off x="415810" y="915566"/>
            <a:ext cx="4732254" cy="359073"/>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Jak se daří podnikání </a:t>
            </a:r>
            <a:r>
              <a:rPr lang="cs-CZ" sz="1600" b="1" kern="0" dirty="0">
                <a:solidFill>
                  <a:srgbClr val="404040"/>
                </a:solidFill>
              </a:rPr>
              <a:t>provozovatelů,</a:t>
            </a:r>
            <a:br>
              <a:rPr kumimoji="0" lang="cs-CZ" sz="1600" b="1" i="0" u="none" strike="noStrike" kern="0" cap="none" spc="0" normalizeH="0" baseline="0" noProof="0" dirty="0">
                <a:ln>
                  <a:noFill/>
                </a:ln>
                <a:solidFill>
                  <a:srgbClr val="404040"/>
                </a:solidFill>
                <a:effectLst/>
                <a:uLnTx/>
                <a:uFillTx/>
              </a:rPr>
            </a:b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kumimoji="0" lang="cs-CZ" sz="1400" b="1" i="0" u="none" strike="noStrike" kern="0" cap="none" spc="0" normalizeH="0" baseline="0" noProof="0" dirty="0">
              <a:ln>
                <a:noFill/>
              </a:ln>
              <a:solidFill>
                <a:srgbClr val="404040"/>
              </a:solidFill>
              <a:effectLst/>
              <a:uLnTx/>
              <a:uFillTx/>
            </a:endParaRPr>
          </a:p>
        </p:txBody>
      </p:sp>
      <p:graphicFrame>
        <p:nvGraphicFramePr>
          <p:cNvPr id="15" name="Zástupný symbol pro obsah 6"/>
          <p:cNvGraphicFramePr>
            <a:graphicFrameLocks noChangeAspect="1"/>
          </p:cNvGraphicFramePr>
          <p:nvPr>
            <p:extLst>
              <p:ext uri="{D42A27DB-BD31-4B8C-83A1-F6EECF244321}">
                <p14:modId xmlns:p14="http://schemas.microsoft.com/office/powerpoint/2010/main" val="3706878787"/>
              </p:ext>
            </p:extLst>
          </p:nvPr>
        </p:nvGraphicFramePr>
        <p:xfrm>
          <a:off x="35496" y="1131590"/>
          <a:ext cx="6332065" cy="2961025"/>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ovéPole 15"/>
          <p:cNvSpPr txBox="1"/>
          <p:nvPr/>
        </p:nvSpPr>
        <p:spPr>
          <a:xfrm>
            <a:off x="1547664" y="1491630"/>
            <a:ext cx="4680520" cy="2646878"/>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0253F"/>
                </a:solidFill>
                <a:effectLst/>
                <a:uLnTx/>
                <a:uFillTx/>
                <a:sym typeface="Wingdings"/>
              </a:rPr>
              <a:t></a:t>
            </a:r>
            <a:r>
              <a:rPr kumimoji="0" lang="en-US" sz="1200" b="0" i="0" u="none" strike="noStrike" kern="0" cap="none" spc="0" normalizeH="0" baseline="0" noProof="0" dirty="0">
                <a:ln>
                  <a:noFill/>
                </a:ln>
                <a:solidFill>
                  <a:srgbClr val="404040"/>
                </a:solidFill>
                <a:effectLst/>
                <a:uLnTx/>
                <a:uFillTx/>
                <a:sym typeface="Wingdings"/>
              </a:rPr>
              <a:t>+</a:t>
            </a:r>
            <a:r>
              <a:rPr kumimoji="0" lang="cs-CZ" sz="1200" b="0" i="0" u="none" strike="noStrike" kern="0" cap="none" spc="0" normalizeH="0" baseline="0" noProof="0" dirty="0">
                <a:ln>
                  <a:noFill/>
                </a:ln>
                <a:solidFill>
                  <a:srgbClr val="008BCA"/>
                </a:solidFill>
                <a:effectLst/>
                <a:uLnTx/>
                <a:uFillTx/>
                <a:sym typeface="Wingdings"/>
              </a:rPr>
              <a:t></a:t>
            </a:r>
            <a:r>
              <a:rPr kumimoji="0" lang="en-US" sz="1200" b="0" i="0" u="none" strike="noStrike" kern="0" cap="none" spc="0" normalizeH="0" baseline="0" noProof="0" dirty="0">
                <a:ln>
                  <a:noFill/>
                </a:ln>
                <a:solidFill>
                  <a:srgbClr val="002060"/>
                </a:solidFill>
                <a:effectLst/>
                <a:uLnTx/>
                <a:uFillTx/>
                <a:sym typeface="Wingdings"/>
              </a:rPr>
              <a:t>  </a:t>
            </a:r>
            <a:r>
              <a:rPr kumimoji="0" lang="cs-CZ" sz="1200" b="1" i="1" u="none" strike="noStrike" kern="0" cap="none" spc="0" normalizeH="0" baseline="0" noProof="0" dirty="0">
                <a:ln>
                  <a:noFill/>
                </a:ln>
                <a:solidFill>
                  <a:srgbClr val="404040"/>
                </a:solidFill>
                <a:effectLst/>
                <a:uLnTx/>
                <a:uFillTx/>
                <a:sym typeface="Wingdings"/>
              </a:rPr>
              <a:t>Dobře</a:t>
            </a:r>
            <a:endParaRPr kumimoji="0" lang="cs-CZ" sz="1200" b="0" i="0" u="none" strike="noStrike" kern="0" cap="none" spc="0" normalizeH="0" baseline="0" noProof="0" dirty="0">
              <a:ln>
                <a:noFill/>
              </a:ln>
              <a:solidFill>
                <a:srgbClr val="10253F"/>
              </a:solidFill>
              <a:effectLst/>
              <a:uLnTx/>
              <a:uFillTx/>
              <a:sym typeface="Wingdings"/>
            </a:endParaRPr>
          </a:p>
          <a:p>
            <a:pPr lvl="0">
              <a:lnSpc>
                <a:spcPct val="200000"/>
              </a:lnSpc>
              <a:defRPr/>
            </a:pPr>
            <a:r>
              <a:rPr kumimoji="0" lang="en-US" sz="1200" b="0" i="0" u="none" strike="noStrike" kern="0" cap="none" spc="0" normalizeH="0" baseline="0" noProof="0" dirty="0">
                <a:ln>
                  <a:noFill/>
                </a:ln>
                <a:solidFill>
                  <a:srgbClr val="10253F"/>
                </a:solidFill>
                <a:effectLst/>
                <a:uLnTx/>
                <a:uFillTx/>
                <a:sym typeface="Wingdings"/>
              </a:rPr>
              <a:t></a:t>
            </a:r>
            <a:r>
              <a:rPr kumimoji="0" lang="en-US" sz="1100" b="0" i="0" u="none" strike="noStrike" kern="0" cap="none" spc="0" normalizeH="0" baseline="0" noProof="0" dirty="0">
                <a:ln>
                  <a:noFill/>
                </a:ln>
                <a:solidFill>
                  <a:srgbClr val="404040"/>
                </a:solidFill>
                <a:effectLst/>
                <a:uLnTx/>
                <a:uFillTx/>
                <a:sym typeface="Wingdings"/>
              </a:rPr>
              <a:t> </a:t>
            </a:r>
            <a:r>
              <a:rPr lang="cs-CZ" sz="1100" kern="0" dirty="0">
                <a:solidFill>
                  <a:srgbClr val="404040"/>
                </a:solidFill>
                <a:sym typeface="Wingdings"/>
              </a:rPr>
              <a:t>Výborně, tržby rostou</a:t>
            </a:r>
            <a:endParaRPr kumimoji="0" lang="en-US" sz="1100" b="0" i="0" u="none" strike="noStrike" kern="0" cap="none" spc="0" normalizeH="0" baseline="0" noProof="0" dirty="0">
              <a:ln>
                <a:noFill/>
              </a:ln>
              <a:solidFill>
                <a:srgbClr val="404040"/>
              </a:solidFill>
              <a:effectLst/>
              <a:uLnTx/>
              <a:uFillTx/>
            </a:endParaRPr>
          </a:p>
          <a:p>
            <a:pPr lvl="0">
              <a:lnSpc>
                <a:spcPct val="200000"/>
              </a:lnSpc>
              <a:defRPr/>
            </a:pPr>
            <a:r>
              <a:rPr kumimoji="0" lang="en-US" sz="1200" b="0" i="0" u="none" strike="noStrike" kern="0" cap="none" spc="0" normalizeH="0" baseline="0" noProof="0" dirty="0">
                <a:ln>
                  <a:noFill/>
                </a:ln>
                <a:solidFill>
                  <a:srgbClr val="008BCA"/>
                </a:solidFill>
                <a:effectLst/>
                <a:uLnTx/>
                <a:uFillTx/>
                <a:sym typeface="Wingdings"/>
              </a:rPr>
              <a:t></a:t>
            </a:r>
            <a:r>
              <a:rPr kumimoji="0" lang="en-US" sz="1100" b="0" i="0" u="none" strike="noStrike" kern="0" cap="none" spc="0" normalizeH="0" baseline="0" noProof="0" dirty="0">
                <a:ln>
                  <a:noFill/>
                </a:ln>
                <a:solidFill>
                  <a:srgbClr val="404040"/>
                </a:solidFill>
                <a:effectLst/>
                <a:uLnTx/>
                <a:uFillTx/>
                <a:sym typeface="Wingdings"/>
              </a:rPr>
              <a:t> </a:t>
            </a:r>
            <a:r>
              <a:rPr lang="cs-CZ" sz="1100" kern="0" dirty="0">
                <a:solidFill>
                  <a:srgbClr val="404040"/>
                </a:solidFill>
                <a:sym typeface="Wingdings"/>
              </a:rPr>
              <a:t>Dobře, držím stabilní úroveň tržeb</a:t>
            </a:r>
            <a:br>
              <a:rPr kumimoji="0" lang="cs-CZ" sz="1100" b="0" i="0" u="none" strike="noStrike" kern="0" cap="none" spc="0" normalizeH="0" baseline="0" noProof="0" dirty="0">
                <a:ln>
                  <a:noFill/>
                </a:ln>
                <a:solidFill>
                  <a:srgbClr val="404040"/>
                </a:solidFill>
                <a:effectLst/>
                <a:uLnTx/>
                <a:uFillTx/>
                <a:sym typeface="Wingdings"/>
              </a:rPr>
            </a:br>
            <a:r>
              <a:rPr kumimoji="0" lang="en-US" sz="1200" b="0" i="0" u="none" strike="noStrike" kern="0" cap="none" spc="0" normalizeH="0" baseline="0" noProof="0" dirty="0">
                <a:ln>
                  <a:noFill/>
                </a:ln>
                <a:solidFill>
                  <a:srgbClr val="FBB040"/>
                </a:solidFill>
                <a:effectLst/>
                <a:uLnTx/>
                <a:uFillTx/>
                <a:sym typeface="Wingdings"/>
              </a:rPr>
              <a:t></a:t>
            </a:r>
            <a:r>
              <a:rPr kumimoji="0" lang="en-US" sz="1100" b="0" i="0" u="none" strike="noStrike" kern="0" cap="none" spc="0" normalizeH="0" baseline="0" noProof="0" dirty="0">
                <a:ln>
                  <a:noFill/>
                </a:ln>
                <a:solidFill>
                  <a:srgbClr val="404040"/>
                </a:solidFill>
                <a:effectLst/>
                <a:uLnTx/>
                <a:uFillTx/>
                <a:sym typeface="Wingdings"/>
              </a:rPr>
              <a:t> </a:t>
            </a:r>
            <a:r>
              <a:rPr lang="cs-CZ" sz="1100" kern="0" dirty="0">
                <a:solidFill>
                  <a:srgbClr val="404040"/>
                </a:solidFill>
                <a:sym typeface="Wingdings"/>
              </a:rPr>
              <a:t>Situace je čím dál těžší, tržby klesají</a:t>
            </a:r>
            <a:br>
              <a:rPr kumimoji="0" lang="en-US" sz="1100" b="0" i="0" u="none" strike="noStrike" kern="0" cap="none" spc="0" normalizeH="0" baseline="0" noProof="0" dirty="0">
                <a:ln>
                  <a:noFill/>
                </a:ln>
                <a:solidFill>
                  <a:srgbClr val="404040"/>
                </a:solidFill>
                <a:effectLst/>
                <a:uLnTx/>
                <a:uFillTx/>
                <a:sym typeface="Wingdings"/>
              </a:rPr>
            </a:br>
            <a:r>
              <a:rPr kumimoji="0" lang="en-US" sz="1200" b="0" i="0" u="none" strike="noStrike" kern="0" cap="none" spc="0" normalizeH="0" baseline="0" noProof="0" dirty="0">
                <a:ln>
                  <a:noFill/>
                </a:ln>
                <a:solidFill>
                  <a:srgbClr val="ED6737"/>
                </a:solidFill>
                <a:effectLst/>
                <a:uLnTx/>
                <a:uFillTx/>
                <a:sym typeface="Wingdings"/>
              </a:rPr>
              <a:t></a:t>
            </a:r>
            <a:r>
              <a:rPr kumimoji="0" lang="en-US" sz="1100" b="0" i="0" u="none" strike="noStrike" kern="0" cap="none" spc="0" normalizeH="0" baseline="0" noProof="0" dirty="0">
                <a:ln>
                  <a:noFill/>
                </a:ln>
                <a:solidFill>
                  <a:srgbClr val="C00000"/>
                </a:solidFill>
                <a:effectLst/>
                <a:uLnTx/>
                <a:uFillTx/>
                <a:sym typeface="Wingdings"/>
              </a:rPr>
              <a:t> </a:t>
            </a:r>
            <a:r>
              <a:rPr lang="cs-CZ" sz="1100" kern="0" dirty="0">
                <a:solidFill>
                  <a:srgbClr val="404040"/>
                </a:solidFill>
                <a:sym typeface="Wingdings"/>
              </a:rPr>
              <a:t>Situace je těžko udržitelná, brzy budu muset zavřít</a:t>
            </a:r>
            <a:endParaRPr kumimoji="0" lang="cs-CZ" sz="1100" b="0" i="0" u="none" strike="noStrike" kern="0" cap="none" spc="0" normalizeH="0" baseline="0" noProof="0" dirty="0">
              <a:ln>
                <a:noFill/>
              </a:ln>
              <a:solidFill>
                <a:srgbClr val="404040"/>
              </a:solidFill>
              <a:effectLst/>
              <a:uLnTx/>
              <a:uFillTx/>
              <a:sym typeface="Wingdings"/>
            </a:endParaRPr>
          </a:p>
          <a:p>
            <a:pPr marL="0" marR="0" lvl="0" indent="0" defTabSz="914400" eaLnBrk="1" fontAlgn="auto" latinLnBrk="0" hangingPunct="1">
              <a:lnSpc>
                <a:spcPct val="2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ED6737"/>
                </a:solidFill>
                <a:effectLst/>
                <a:uLnTx/>
                <a:uFillTx/>
                <a:sym typeface="Wingdings"/>
              </a:rPr>
              <a:t></a:t>
            </a:r>
            <a:r>
              <a:rPr kumimoji="0" lang="en-US" sz="1050" b="0" i="0" u="none" strike="noStrike" kern="0" cap="none" spc="0" normalizeH="0" baseline="0" noProof="0" dirty="0">
                <a:ln>
                  <a:noFill/>
                </a:ln>
                <a:solidFill>
                  <a:srgbClr val="404040"/>
                </a:solidFill>
                <a:effectLst/>
                <a:uLnTx/>
                <a:uFillTx/>
                <a:sym typeface="Wingdings"/>
              </a:rPr>
              <a:t>+</a:t>
            </a:r>
            <a:r>
              <a:rPr kumimoji="0" lang="cs-CZ" sz="1050" b="0" i="0" u="none" strike="noStrike" kern="0" cap="none" spc="0" normalizeH="0" baseline="0" noProof="0" dirty="0">
                <a:ln>
                  <a:noFill/>
                </a:ln>
                <a:solidFill>
                  <a:srgbClr val="FBB040"/>
                </a:solidFill>
                <a:effectLst/>
                <a:uLnTx/>
                <a:uFillTx/>
                <a:sym typeface="Wingdings"/>
              </a:rPr>
              <a:t></a:t>
            </a:r>
            <a:r>
              <a:rPr kumimoji="0" lang="en-US" sz="1050" b="0" i="0" u="none" strike="noStrike" kern="0" cap="none" spc="0" normalizeH="0" baseline="0" noProof="0" dirty="0">
                <a:ln>
                  <a:noFill/>
                </a:ln>
                <a:solidFill>
                  <a:srgbClr val="002060"/>
                </a:solidFill>
                <a:effectLst/>
                <a:uLnTx/>
                <a:uFillTx/>
                <a:sym typeface="Wingdings"/>
              </a:rPr>
              <a:t>  </a:t>
            </a:r>
            <a:r>
              <a:rPr kumimoji="0" lang="cs-CZ" sz="1200" b="1" i="1" u="none" strike="noStrike" kern="0" cap="none" spc="0" normalizeH="0" baseline="0" noProof="0" dirty="0">
                <a:ln>
                  <a:noFill/>
                </a:ln>
                <a:solidFill>
                  <a:srgbClr val="ED6737"/>
                </a:solidFill>
                <a:effectLst/>
                <a:uLnTx/>
                <a:uFillTx/>
                <a:sym typeface="Wingdings"/>
              </a:rPr>
              <a:t>Špatně</a:t>
            </a:r>
            <a:br>
              <a:rPr kumimoji="0" lang="cs-CZ" sz="1100" b="0" i="0" u="none" strike="noStrike" kern="0" cap="none" spc="0" normalizeH="0" baseline="0" noProof="0" dirty="0">
                <a:ln>
                  <a:noFill/>
                </a:ln>
                <a:solidFill>
                  <a:srgbClr val="404040"/>
                </a:solidFill>
                <a:effectLst/>
                <a:uLnTx/>
                <a:uFillTx/>
                <a:sym typeface="Wingdings"/>
              </a:rPr>
            </a:br>
            <a:endParaRPr kumimoji="0" lang="en-US" sz="1100" b="0" i="0" u="none" strike="noStrike" kern="0" cap="none" spc="0" normalizeH="0" baseline="0" noProof="0" dirty="0">
              <a:ln>
                <a:noFill/>
              </a:ln>
              <a:solidFill>
                <a:srgbClr val="404040"/>
              </a:solidFill>
              <a:effectLst/>
              <a:uLnTx/>
              <a:uFillTx/>
            </a:endParaRPr>
          </a:p>
        </p:txBody>
      </p:sp>
      <p:sp>
        <p:nvSpPr>
          <p:cNvPr id="33" name="Zaoblený obdélník 32"/>
          <p:cNvSpPr/>
          <p:nvPr/>
        </p:nvSpPr>
        <p:spPr>
          <a:xfrm>
            <a:off x="6900229" y="915566"/>
            <a:ext cx="1920243" cy="3496829"/>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0" cap="none" spc="0" normalizeH="0" baseline="0" noProof="0" dirty="0">
                <a:ln>
                  <a:noFill/>
                </a:ln>
                <a:solidFill>
                  <a:srgbClr val="FF0000"/>
                </a:solidFill>
                <a:effectLst/>
                <a:uLnTx/>
                <a:uFillTx/>
                <a:latin typeface="Calibri" pitchFamily="34" charset="0"/>
              </a:rPr>
              <a:t>Komentář AMSP ČR:</a:t>
            </a:r>
          </a:p>
          <a:p>
            <a:pPr marL="0" marR="0" lvl="0" indent="0" algn="ctr" defTabSz="914400" eaLnBrk="1" fontAlgn="auto" latinLnBrk="0" hangingPunct="1">
              <a:lnSpc>
                <a:spcPct val="100000"/>
              </a:lnSpc>
              <a:spcBef>
                <a:spcPts val="0"/>
              </a:spcBef>
              <a:spcAft>
                <a:spcPts val="0"/>
              </a:spcAft>
              <a:buClrTx/>
              <a:buSzTx/>
              <a:buFontTx/>
              <a:buNone/>
              <a:tabLst/>
              <a:defRPr/>
            </a:pPr>
            <a:r>
              <a:rPr lang="cs-CZ" sz="1200" kern="0" dirty="0">
                <a:solidFill>
                  <a:srgbClr val="FF0000"/>
                </a:solidFill>
                <a:latin typeface="Calibri" pitchFamily="34" charset="0"/>
              </a:rPr>
              <a:t>Situace poměrně přesně vystihuje stav, kdy každý rok končí přibližně 1/10 restaurací a podobné množství jich současně vzniká.</a:t>
            </a:r>
            <a:endParaRPr kumimoji="0" lang="cs-CZ" sz="1200" i="0" u="none" strike="noStrike" kern="0" cap="none" spc="0" normalizeH="0" baseline="0" noProof="0" dirty="0">
              <a:ln>
                <a:noFill/>
              </a:ln>
              <a:solidFill>
                <a:srgbClr val="FF0000"/>
              </a:solidFill>
              <a:effectLst/>
              <a:uLnTx/>
              <a:uFillTx/>
              <a:latin typeface="Calibri"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200" b="0" i="0" u="none" strike="noStrike" kern="0" cap="none" spc="0" normalizeH="0" baseline="0" noProof="0" dirty="0">
              <a:ln>
                <a:noFill/>
              </a:ln>
              <a:solidFill>
                <a:schemeClr val="bg2">
                  <a:lumMod val="75000"/>
                </a:schemeClr>
              </a:solidFill>
              <a:effectLst/>
              <a:uLnTx/>
              <a:uFillTx/>
              <a:latin typeface="Calibri" pitchFamily="34" charset="0"/>
            </a:endParaRPr>
          </a:p>
        </p:txBody>
      </p:sp>
      <p:sp>
        <p:nvSpPr>
          <p:cNvPr id="34" name="Obdélník 33"/>
          <p:cNvSpPr/>
          <p:nvPr/>
        </p:nvSpPr>
        <p:spPr>
          <a:xfrm>
            <a:off x="824343" y="1212612"/>
            <a:ext cx="341760" cy="545534"/>
          </a:xfrm>
          <a:prstGeom prst="rect">
            <a:avLst/>
          </a:prstGeom>
        </p:spPr>
        <p:txBody>
          <a:bodyPr wrap="none">
            <a:spAutoFit/>
          </a:bodyPr>
          <a:lstStyle/>
          <a:p>
            <a:pPr marL="0" marR="0" lvl="0" indent="0" algn="ctr" defTabSz="914400" eaLnBrk="1" fontAlgn="b" latinLnBrk="0" hangingPunct="1">
              <a:lnSpc>
                <a:spcPts val="4500"/>
              </a:lnSpc>
              <a:spcBef>
                <a:spcPts val="0"/>
              </a:spcBef>
              <a:spcAft>
                <a:spcPts val="0"/>
              </a:spcAft>
              <a:buClrTx/>
              <a:buSzTx/>
              <a:buFontTx/>
              <a:buNone/>
              <a:tabLst/>
              <a:defRPr/>
            </a:pPr>
            <a:r>
              <a:rPr kumimoji="0" lang="cs-CZ" sz="1200" b="1" i="1" u="none" strike="noStrike" kern="0" cap="none" spc="0" normalizeH="0" baseline="0" noProof="0" dirty="0">
                <a:ln>
                  <a:noFill/>
                </a:ln>
                <a:solidFill>
                  <a:srgbClr val="404040"/>
                </a:solidFill>
                <a:effectLst/>
                <a:uLnTx/>
                <a:uFillTx/>
              </a:rPr>
              <a:t>53</a:t>
            </a:r>
          </a:p>
        </p:txBody>
      </p:sp>
      <p:sp>
        <p:nvSpPr>
          <p:cNvPr id="35" name="Obdélník 34"/>
          <p:cNvSpPr/>
          <p:nvPr/>
        </p:nvSpPr>
        <p:spPr>
          <a:xfrm>
            <a:off x="827579" y="3826416"/>
            <a:ext cx="341760" cy="545534"/>
          </a:xfrm>
          <a:prstGeom prst="rect">
            <a:avLst/>
          </a:prstGeom>
        </p:spPr>
        <p:txBody>
          <a:bodyPr wrap="none">
            <a:spAutoFit/>
          </a:bodyPr>
          <a:lstStyle/>
          <a:p>
            <a:pPr marL="0" marR="0" lvl="0" indent="0" algn="ctr" defTabSz="914400" eaLnBrk="1" fontAlgn="b" latinLnBrk="0" hangingPunct="1">
              <a:lnSpc>
                <a:spcPts val="4500"/>
              </a:lnSpc>
              <a:spcBef>
                <a:spcPts val="0"/>
              </a:spcBef>
              <a:spcAft>
                <a:spcPts val="0"/>
              </a:spcAft>
              <a:buClrTx/>
              <a:buSzTx/>
              <a:buFontTx/>
              <a:buNone/>
              <a:tabLst/>
              <a:defRPr/>
            </a:pPr>
            <a:r>
              <a:rPr kumimoji="0" lang="cs-CZ" sz="1200" b="1" i="1" u="none" strike="noStrike" kern="0" cap="none" spc="0" normalizeH="0" baseline="0" noProof="0" dirty="0">
                <a:ln>
                  <a:noFill/>
                </a:ln>
                <a:solidFill>
                  <a:srgbClr val="ED6737"/>
                </a:solidFill>
                <a:effectLst/>
                <a:uLnTx/>
                <a:uFillTx/>
              </a:rPr>
              <a:t>47</a:t>
            </a: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2000" b="0" i="0" u="none" strike="noStrike" kern="0" cap="none" spc="0" normalizeH="0" baseline="0" noProof="0" dirty="0">
              <a:ln>
                <a:noFill/>
              </a:ln>
              <a:solidFill>
                <a:srgbClr val="003399"/>
              </a:solidFill>
              <a:effectLst/>
              <a:uLnTx/>
              <a:uFillTx/>
              <a:latin typeface="Calibri" pitchFamily="34" charset="0"/>
            </a:endParaRPr>
          </a:p>
        </p:txBody>
      </p:sp>
      <p:sp>
        <p:nvSpPr>
          <p:cNvPr id="20" name="TextovéPole 19"/>
          <p:cNvSpPr txBox="1"/>
          <p:nvPr/>
        </p:nvSpPr>
        <p:spPr>
          <a:xfrm>
            <a:off x="323528" y="4506674"/>
            <a:ext cx="2664296" cy="369332"/>
          </a:xfrm>
          <a:prstGeom prst="rect">
            <a:avLst/>
          </a:prstGeom>
          <a:noFill/>
        </p:spPr>
        <p:txBody>
          <a:bodyPr wrap="square" rtlCol="0">
            <a:spAutoFit/>
          </a:bodyPr>
          <a:lstStyle/>
          <a:p>
            <a:pPr lvl="0"/>
            <a:r>
              <a:rPr lang="pl-PL" sz="900" kern="0" dirty="0">
                <a:solidFill>
                  <a:schemeClr val="bg1">
                    <a:lumMod val="50000"/>
                  </a:schemeClr>
                </a:solidFill>
              </a:rPr>
              <a:t>Q1. Jak se daří Vašemu podnikání?</a:t>
            </a:r>
            <a:br>
              <a:rPr lang="pl-PL" sz="900" kern="0" dirty="0">
                <a:solidFill>
                  <a:schemeClr val="bg1">
                    <a:lumMod val="50000"/>
                  </a:schemeClr>
                </a:solidFill>
              </a:rPr>
            </a:br>
            <a:r>
              <a:rPr lang="cs-CZ" sz="900" kern="0" dirty="0">
                <a:solidFill>
                  <a:schemeClr val="bg1">
                    <a:lumMod val="50000"/>
                  </a:schemeClr>
                </a:solidFill>
              </a:rPr>
              <a:t>n=301 </a:t>
            </a:r>
          </a:p>
        </p:txBody>
      </p:sp>
      <p:sp>
        <p:nvSpPr>
          <p:cNvPr id="14" name="Zástupný symbol pro zápatí 3">
            <a:extLst>
              <a:ext uri="{FF2B5EF4-FFF2-40B4-BE49-F238E27FC236}">
                <a16:creationId xmlns:a16="http://schemas.microsoft.com/office/drawing/2014/main" id="{8E0B94B2-F166-4DD2-8FB0-211BD7A12B68}"/>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sp>
        <p:nvSpPr>
          <p:cNvPr id="22" name="Freeform 11">
            <a:extLst>
              <a:ext uri="{FF2B5EF4-FFF2-40B4-BE49-F238E27FC236}">
                <a16:creationId xmlns:a16="http://schemas.microsoft.com/office/drawing/2014/main" id="{DE978548-8DAB-45D3-9744-9596AEE257A2}"/>
              </a:ext>
            </a:extLst>
          </p:cNvPr>
          <p:cNvSpPr>
            <a:spLocks noChangeAspect="1" noEditPoints="1"/>
          </p:cNvSpPr>
          <p:nvPr/>
        </p:nvSpPr>
        <p:spPr bwMode="auto">
          <a:xfrm rot="1631784">
            <a:off x="5444065" y="1770139"/>
            <a:ext cx="688878" cy="900554"/>
          </a:xfrm>
          <a:custGeom>
            <a:avLst/>
            <a:gdLst/>
            <a:ahLst/>
            <a:cxnLst>
              <a:cxn ang="0">
                <a:pos x="237" y="33"/>
              </a:cxn>
              <a:cxn ang="0">
                <a:pos x="120" y="0"/>
              </a:cxn>
              <a:cxn ang="0">
                <a:pos x="3" y="33"/>
              </a:cxn>
              <a:cxn ang="0">
                <a:pos x="0" y="39"/>
              </a:cxn>
              <a:cxn ang="0">
                <a:pos x="13" y="215"/>
              </a:cxn>
              <a:cxn ang="0">
                <a:pos x="120" y="313"/>
              </a:cxn>
              <a:cxn ang="0">
                <a:pos x="226" y="215"/>
              </a:cxn>
              <a:cxn ang="0">
                <a:pos x="239" y="39"/>
              </a:cxn>
              <a:cxn ang="0">
                <a:pos x="237" y="33"/>
              </a:cxn>
              <a:cxn ang="0">
                <a:pos x="120" y="182"/>
              </a:cxn>
              <a:cxn ang="0">
                <a:pos x="131" y="179"/>
              </a:cxn>
              <a:cxn ang="0">
                <a:pos x="120" y="187"/>
              </a:cxn>
              <a:cxn ang="0">
                <a:pos x="109" y="179"/>
              </a:cxn>
              <a:cxn ang="0">
                <a:pos x="120" y="182"/>
              </a:cxn>
              <a:cxn ang="0">
                <a:pos x="70" y="91"/>
              </a:cxn>
              <a:cxn ang="0">
                <a:pos x="90" y="66"/>
              </a:cxn>
              <a:cxn ang="0">
                <a:pos x="75" y="96"/>
              </a:cxn>
              <a:cxn ang="0">
                <a:pos x="36" y="107"/>
              </a:cxn>
              <a:cxn ang="0">
                <a:pos x="70" y="91"/>
              </a:cxn>
              <a:cxn ang="0">
                <a:pos x="203" y="107"/>
              </a:cxn>
              <a:cxn ang="0">
                <a:pos x="164" y="96"/>
              </a:cxn>
              <a:cxn ang="0">
                <a:pos x="149" y="66"/>
              </a:cxn>
              <a:cxn ang="0">
                <a:pos x="169" y="91"/>
              </a:cxn>
              <a:cxn ang="0">
                <a:pos x="203" y="107"/>
              </a:cxn>
              <a:cxn ang="0">
                <a:pos x="46" y="140"/>
              </a:cxn>
              <a:cxn ang="0">
                <a:pos x="45" y="139"/>
              </a:cxn>
              <a:cxn ang="0">
                <a:pos x="70" y="117"/>
              </a:cxn>
              <a:cxn ang="0">
                <a:pos x="96" y="125"/>
              </a:cxn>
              <a:cxn ang="0">
                <a:pos x="46" y="140"/>
              </a:cxn>
              <a:cxn ang="0">
                <a:pos x="144" y="124"/>
              </a:cxn>
              <a:cxn ang="0">
                <a:pos x="170" y="117"/>
              </a:cxn>
              <a:cxn ang="0">
                <a:pos x="194" y="140"/>
              </a:cxn>
              <a:cxn ang="0">
                <a:pos x="193" y="141"/>
              </a:cxn>
              <a:cxn ang="0">
                <a:pos x="144" y="124"/>
              </a:cxn>
              <a:cxn ang="0">
                <a:pos x="170" y="239"/>
              </a:cxn>
              <a:cxn ang="0">
                <a:pos x="80" y="251"/>
              </a:cxn>
              <a:cxn ang="0">
                <a:pos x="78" y="250"/>
              </a:cxn>
              <a:cxn ang="0">
                <a:pos x="124" y="214"/>
              </a:cxn>
              <a:cxn ang="0">
                <a:pos x="171" y="238"/>
              </a:cxn>
              <a:cxn ang="0">
                <a:pos x="170" y="239"/>
              </a:cxn>
            </a:cxnLst>
            <a:rect l="0" t="0" r="r" b="b"/>
            <a:pathLst>
              <a:path w="239" h="313">
                <a:moveTo>
                  <a:pt x="237" y="33"/>
                </a:moveTo>
                <a:cubicBezTo>
                  <a:pt x="227" y="25"/>
                  <a:pt x="188" y="0"/>
                  <a:pt x="120" y="0"/>
                </a:cubicBezTo>
                <a:cubicBezTo>
                  <a:pt x="52" y="0"/>
                  <a:pt x="13" y="25"/>
                  <a:pt x="3" y="33"/>
                </a:cubicBezTo>
                <a:cubicBezTo>
                  <a:pt x="1" y="34"/>
                  <a:pt x="0" y="36"/>
                  <a:pt x="0" y="39"/>
                </a:cubicBezTo>
                <a:cubicBezTo>
                  <a:pt x="1" y="60"/>
                  <a:pt x="3" y="175"/>
                  <a:pt x="13" y="215"/>
                </a:cubicBezTo>
                <a:cubicBezTo>
                  <a:pt x="25" y="260"/>
                  <a:pt x="80" y="313"/>
                  <a:pt x="120" y="313"/>
                </a:cubicBezTo>
                <a:cubicBezTo>
                  <a:pt x="159" y="313"/>
                  <a:pt x="215" y="260"/>
                  <a:pt x="226" y="215"/>
                </a:cubicBezTo>
                <a:cubicBezTo>
                  <a:pt x="236" y="175"/>
                  <a:pt x="239" y="60"/>
                  <a:pt x="239" y="39"/>
                </a:cubicBezTo>
                <a:cubicBezTo>
                  <a:pt x="239" y="36"/>
                  <a:pt x="238" y="34"/>
                  <a:pt x="237" y="33"/>
                </a:cubicBezTo>
                <a:close/>
                <a:moveTo>
                  <a:pt x="120" y="182"/>
                </a:moveTo>
                <a:cubicBezTo>
                  <a:pt x="127" y="182"/>
                  <a:pt x="131" y="177"/>
                  <a:pt x="131" y="179"/>
                </a:cubicBezTo>
                <a:cubicBezTo>
                  <a:pt x="131" y="180"/>
                  <a:pt x="127" y="187"/>
                  <a:pt x="120" y="187"/>
                </a:cubicBezTo>
                <a:cubicBezTo>
                  <a:pt x="112" y="187"/>
                  <a:pt x="109" y="180"/>
                  <a:pt x="109" y="179"/>
                </a:cubicBezTo>
                <a:cubicBezTo>
                  <a:pt x="109" y="177"/>
                  <a:pt x="112" y="182"/>
                  <a:pt x="120" y="182"/>
                </a:cubicBezTo>
                <a:close/>
                <a:moveTo>
                  <a:pt x="70" y="91"/>
                </a:moveTo>
                <a:cubicBezTo>
                  <a:pt x="87" y="77"/>
                  <a:pt x="89" y="66"/>
                  <a:pt x="90" y="66"/>
                </a:cubicBezTo>
                <a:cubicBezTo>
                  <a:pt x="92" y="67"/>
                  <a:pt x="87" y="87"/>
                  <a:pt x="75" y="96"/>
                </a:cubicBezTo>
                <a:cubicBezTo>
                  <a:pt x="63" y="106"/>
                  <a:pt x="37" y="109"/>
                  <a:pt x="36" y="107"/>
                </a:cubicBezTo>
                <a:cubicBezTo>
                  <a:pt x="36" y="105"/>
                  <a:pt x="56" y="102"/>
                  <a:pt x="70" y="91"/>
                </a:cubicBezTo>
                <a:close/>
                <a:moveTo>
                  <a:pt x="203" y="107"/>
                </a:moveTo>
                <a:cubicBezTo>
                  <a:pt x="202" y="109"/>
                  <a:pt x="177" y="106"/>
                  <a:pt x="164" y="96"/>
                </a:cubicBezTo>
                <a:cubicBezTo>
                  <a:pt x="152" y="87"/>
                  <a:pt x="148" y="67"/>
                  <a:pt x="149" y="66"/>
                </a:cubicBezTo>
                <a:cubicBezTo>
                  <a:pt x="151" y="66"/>
                  <a:pt x="153" y="77"/>
                  <a:pt x="169" y="91"/>
                </a:cubicBezTo>
                <a:cubicBezTo>
                  <a:pt x="183" y="102"/>
                  <a:pt x="204" y="105"/>
                  <a:pt x="203" y="107"/>
                </a:cubicBezTo>
                <a:close/>
                <a:moveTo>
                  <a:pt x="46" y="140"/>
                </a:moveTo>
                <a:cubicBezTo>
                  <a:pt x="46" y="141"/>
                  <a:pt x="45" y="141"/>
                  <a:pt x="45" y="139"/>
                </a:cubicBezTo>
                <a:cubicBezTo>
                  <a:pt x="49" y="127"/>
                  <a:pt x="59" y="119"/>
                  <a:pt x="70" y="117"/>
                </a:cubicBezTo>
                <a:cubicBezTo>
                  <a:pt x="82" y="115"/>
                  <a:pt x="99" y="117"/>
                  <a:pt x="96" y="125"/>
                </a:cubicBezTo>
                <a:cubicBezTo>
                  <a:pt x="93" y="133"/>
                  <a:pt x="65" y="126"/>
                  <a:pt x="46" y="140"/>
                </a:cubicBezTo>
                <a:close/>
                <a:moveTo>
                  <a:pt x="144" y="124"/>
                </a:moveTo>
                <a:cubicBezTo>
                  <a:pt x="141" y="115"/>
                  <a:pt x="157" y="114"/>
                  <a:pt x="170" y="117"/>
                </a:cubicBezTo>
                <a:cubicBezTo>
                  <a:pt x="180" y="120"/>
                  <a:pt x="191" y="128"/>
                  <a:pt x="194" y="140"/>
                </a:cubicBezTo>
                <a:cubicBezTo>
                  <a:pt x="194" y="142"/>
                  <a:pt x="193" y="142"/>
                  <a:pt x="193" y="141"/>
                </a:cubicBezTo>
                <a:cubicBezTo>
                  <a:pt x="174" y="126"/>
                  <a:pt x="147" y="132"/>
                  <a:pt x="144" y="124"/>
                </a:cubicBezTo>
                <a:close/>
                <a:moveTo>
                  <a:pt x="170" y="239"/>
                </a:moveTo>
                <a:cubicBezTo>
                  <a:pt x="145" y="213"/>
                  <a:pt x="98" y="220"/>
                  <a:pt x="80" y="251"/>
                </a:cubicBezTo>
                <a:cubicBezTo>
                  <a:pt x="79" y="252"/>
                  <a:pt x="78" y="252"/>
                  <a:pt x="78" y="250"/>
                </a:cubicBezTo>
                <a:cubicBezTo>
                  <a:pt x="83" y="231"/>
                  <a:pt x="102" y="214"/>
                  <a:pt x="124" y="214"/>
                </a:cubicBezTo>
                <a:cubicBezTo>
                  <a:pt x="146" y="214"/>
                  <a:pt x="160" y="221"/>
                  <a:pt x="171" y="238"/>
                </a:cubicBezTo>
                <a:cubicBezTo>
                  <a:pt x="171" y="239"/>
                  <a:pt x="171" y="240"/>
                  <a:pt x="170" y="239"/>
                </a:cubicBezTo>
                <a:close/>
              </a:path>
            </a:pathLst>
          </a:custGeom>
          <a:solidFill>
            <a:schemeClr val="bg2">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solidFill>
                <a:schemeClr val="bg2">
                  <a:lumMod val="50000"/>
                </a:schemeClr>
              </a:solidFill>
            </a:endParaRPr>
          </a:p>
        </p:txBody>
      </p:sp>
      <p:sp>
        <p:nvSpPr>
          <p:cNvPr id="17" name="Freeform 7">
            <a:extLst>
              <a:ext uri="{FF2B5EF4-FFF2-40B4-BE49-F238E27FC236}">
                <a16:creationId xmlns:a16="http://schemas.microsoft.com/office/drawing/2014/main" id="{E584DE7A-62A9-4CF2-BBA2-48BFE98068B2}"/>
              </a:ext>
            </a:extLst>
          </p:cNvPr>
          <p:cNvSpPr>
            <a:spLocks noChangeAspect="1" noEditPoints="1"/>
          </p:cNvSpPr>
          <p:nvPr/>
        </p:nvSpPr>
        <p:spPr bwMode="auto">
          <a:xfrm rot="20318885">
            <a:off x="4605721" y="1302023"/>
            <a:ext cx="765602" cy="1007043"/>
          </a:xfrm>
          <a:custGeom>
            <a:avLst/>
            <a:gdLst/>
            <a:ahLst/>
            <a:cxnLst>
              <a:cxn ang="0">
                <a:pos x="236" y="34"/>
              </a:cxn>
              <a:cxn ang="0">
                <a:pos x="119" y="0"/>
              </a:cxn>
              <a:cxn ang="0">
                <a:pos x="3" y="34"/>
              </a:cxn>
              <a:cxn ang="0">
                <a:pos x="0" y="39"/>
              </a:cxn>
              <a:cxn ang="0">
                <a:pos x="13" y="216"/>
              </a:cxn>
              <a:cxn ang="0">
                <a:pos x="119" y="314"/>
              </a:cxn>
              <a:cxn ang="0">
                <a:pos x="226" y="216"/>
              </a:cxn>
              <a:cxn ang="0">
                <a:pos x="239" y="39"/>
              </a:cxn>
              <a:cxn ang="0">
                <a:pos x="236" y="34"/>
              </a:cxn>
              <a:cxn ang="0">
                <a:pos x="130" y="179"/>
              </a:cxn>
              <a:cxn ang="0">
                <a:pos x="119" y="187"/>
              </a:cxn>
              <a:cxn ang="0">
                <a:pos x="108" y="179"/>
              </a:cxn>
              <a:cxn ang="0">
                <a:pos x="119" y="183"/>
              </a:cxn>
              <a:cxn ang="0">
                <a:pos x="130" y="179"/>
              </a:cxn>
              <a:cxn ang="0">
                <a:pos x="74" y="67"/>
              </a:cxn>
              <a:cxn ang="0">
                <a:pos x="109" y="93"/>
              </a:cxn>
              <a:cxn ang="0">
                <a:pos x="73" y="77"/>
              </a:cxn>
              <a:cxn ang="0">
                <a:pos x="23" y="96"/>
              </a:cxn>
              <a:cxn ang="0">
                <a:pos x="74" y="67"/>
              </a:cxn>
              <a:cxn ang="0">
                <a:pos x="42" y="133"/>
              </a:cxn>
              <a:cxn ang="0">
                <a:pos x="71" y="115"/>
              </a:cxn>
              <a:cxn ang="0">
                <a:pos x="95" y="129"/>
              </a:cxn>
              <a:cxn ang="0">
                <a:pos x="42" y="133"/>
              </a:cxn>
              <a:cxn ang="0">
                <a:pos x="119" y="252"/>
              </a:cxn>
              <a:cxn ang="0">
                <a:pos x="53" y="189"/>
              </a:cxn>
              <a:cxn ang="0">
                <a:pos x="170" y="210"/>
              </a:cxn>
              <a:cxn ang="0">
                <a:pos x="119" y="252"/>
              </a:cxn>
              <a:cxn ang="0">
                <a:pos x="143" y="129"/>
              </a:cxn>
              <a:cxn ang="0">
                <a:pos x="168" y="115"/>
              </a:cxn>
              <a:cxn ang="0">
                <a:pos x="197" y="133"/>
              </a:cxn>
              <a:cxn ang="0">
                <a:pos x="143" y="129"/>
              </a:cxn>
              <a:cxn ang="0">
                <a:pos x="166" y="77"/>
              </a:cxn>
              <a:cxn ang="0">
                <a:pos x="130" y="93"/>
              </a:cxn>
              <a:cxn ang="0">
                <a:pos x="165" y="67"/>
              </a:cxn>
              <a:cxn ang="0">
                <a:pos x="216" y="96"/>
              </a:cxn>
              <a:cxn ang="0">
                <a:pos x="166" y="77"/>
              </a:cxn>
            </a:cxnLst>
            <a:rect l="0" t="0" r="r" b="b"/>
            <a:pathLst>
              <a:path w="239" h="314">
                <a:moveTo>
                  <a:pt x="236" y="34"/>
                </a:moveTo>
                <a:cubicBezTo>
                  <a:pt x="226" y="26"/>
                  <a:pt x="188" y="0"/>
                  <a:pt x="119" y="0"/>
                </a:cubicBezTo>
                <a:cubicBezTo>
                  <a:pt x="51" y="0"/>
                  <a:pt x="13" y="26"/>
                  <a:pt x="3" y="34"/>
                </a:cubicBezTo>
                <a:cubicBezTo>
                  <a:pt x="1" y="35"/>
                  <a:pt x="0" y="37"/>
                  <a:pt x="0" y="39"/>
                </a:cubicBezTo>
                <a:cubicBezTo>
                  <a:pt x="1" y="61"/>
                  <a:pt x="3" y="176"/>
                  <a:pt x="13" y="216"/>
                </a:cubicBezTo>
                <a:cubicBezTo>
                  <a:pt x="24" y="260"/>
                  <a:pt x="80" y="314"/>
                  <a:pt x="119" y="314"/>
                </a:cubicBezTo>
                <a:cubicBezTo>
                  <a:pt x="159" y="314"/>
                  <a:pt x="215" y="260"/>
                  <a:pt x="226" y="216"/>
                </a:cubicBezTo>
                <a:cubicBezTo>
                  <a:pt x="236" y="176"/>
                  <a:pt x="238" y="61"/>
                  <a:pt x="239" y="39"/>
                </a:cubicBezTo>
                <a:cubicBezTo>
                  <a:pt x="239" y="37"/>
                  <a:pt x="238" y="35"/>
                  <a:pt x="236" y="34"/>
                </a:cubicBezTo>
                <a:close/>
                <a:moveTo>
                  <a:pt x="130" y="179"/>
                </a:moveTo>
                <a:cubicBezTo>
                  <a:pt x="130" y="181"/>
                  <a:pt x="127" y="187"/>
                  <a:pt x="119" y="187"/>
                </a:cubicBezTo>
                <a:cubicBezTo>
                  <a:pt x="112" y="187"/>
                  <a:pt x="108" y="181"/>
                  <a:pt x="108" y="179"/>
                </a:cubicBezTo>
                <a:cubicBezTo>
                  <a:pt x="108" y="178"/>
                  <a:pt x="112" y="183"/>
                  <a:pt x="119" y="183"/>
                </a:cubicBezTo>
                <a:cubicBezTo>
                  <a:pt x="127" y="183"/>
                  <a:pt x="130" y="178"/>
                  <a:pt x="130" y="179"/>
                </a:cubicBezTo>
                <a:close/>
                <a:moveTo>
                  <a:pt x="74" y="67"/>
                </a:moveTo>
                <a:cubicBezTo>
                  <a:pt x="87" y="67"/>
                  <a:pt x="109" y="93"/>
                  <a:pt x="109" y="93"/>
                </a:cubicBezTo>
                <a:cubicBezTo>
                  <a:pt x="109" y="93"/>
                  <a:pt x="87" y="77"/>
                  <a:pt x="73" y="77"/>
                </a:cubicBezTo>
                <a:cubicBezTo>
                  <a:pt x="59" y="77"/>
                  <a:pt x="23" y="96"/>
                  <a:pt x="23" y="96"/>
                </a:cubicBezTo>
                <a:cubicBezTo>
                  <a:pt x="23" y="96"/>
                  <a:pt x="61" y="67"/>
                  <a:pt x="74" y="67"/>
                </a:cubicBezTo>
                <a:close/>
                <a:moveTo>
                  <a:pt x="42" y="133"/>
                </a:moveTo>
                <a:cubicBezTo>
                  <a:pt x="42" y="126"/>
                  <a:pt x="57" y="115"/>
                  <a:pt x="71" y="115"/>
                </a:cubicBezTo>
                <a:cubicBezTo>
                  <a:pt x="85" y="115"/>
                  <a:pt x="95" y="123"/>
                  <a:pt x="95" y="129"/>
                </a:cubicBezTo>
                <a:cubicBezTo>
                  <a:pt x="87" y="138"/>
                  <a:pt x="61" y="134"/>
                  <a:pt x="42" y="133"/>
                </a:cubicBezTo>
                <a:close/>
                <a:moveTo>
                  <a:pt x="119" y="252"/>
                </a:moveTo>
                <a:cubicBezTo>
                  <a:pt x="75" y="250"/>
                  <a:pt x="57" y="199"/>
                  <a:pt x="53" y="189"/>
                </a:cubicBezTo>
                <a:cubicBezTo>
                  <a:pt x="97" y="237"/>
                  <a:pt x="148" y="215"/>
                  <a:pt x="170" y="210"/>
                </a:cubicBezTo>
                <a:cubicBezTo>
                  <a:pt x="164" y="236"/>
                  <a:pt x="137" y="253"/>
                  <a:pt x="119" y="252"/>
                </a:cubicBezTo>
                <a:close/>
                <a:moveTo>
                  <a:pt x="143" y="129"/>
                </a:moveTo>
                <a:cubicBezTo>
                  <a:pt x="143" y="123"/>
                  <a:pt x="154" y="115"/>
                  <a:pt x="168" y="115"/>
                </a:cubicBezTo>
                <a:cubicBezTo>
                  <a:pt x="182" y="115"/>
                  <a:pt x="197" y="126"/>
                  <a:pt x="197" y="133"/>
                </a:cubicBezTo>
                <a:cubicBezTo>
                  <a:pt x="178" y="134"/>
                  <a:pt x="152" y="138"/>
                  <a:pt x="143" y="129"/>
                </a:cubicBezTo>
                <a:close/>
                <a:moveTo>
                  <a:pt x="166" y="77"/>
                </a:moveTo>
                <a:cubicBezTo>
                  <a:pt x="152" y="77"/>
                  <a:pt x="130" y="93"/>
                  <a:pt x="130" y="93"/>
                </a:cubicBezTo>
                <a:cubicBezTo>
                  <a:pt x="130" y="93"/>
                  <a:pt x="152" y="67"/>
                  <a:pt x="165" y="67"/>
                </a:cubicBezTo>
                <a:cubicBezTo>
                  <a:pt x="178" y="67"/>
                  <a:pt x="216" y="96"/>
                  <a:pt x="216" y="96"/>
                </a:cubicBezTo>
                <a:cubicBezTo>
                  <a:pt x="216" y="96"/>
                  <a:pt x="180" y="77"/>
                  <a:pt x="166" y="77"/>
                </a:cubicBezTo>
                <a:close/>
              </a:path>
            </a:pathLst>
          </a:custGeom>
          <a:solidFill>
            <a:schemeClr val="tx2">
              <a:lumMod val="85000"/>
              <a:lumOff val="1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nvGrpSpPr>
          <p:cNvPr id="28" name="Skupina 27">
            <a:extLst>
              <a:ext uri="{FF2B5EF4-FFF2-40B4-BE49-F238E27FC236}">
                <a16:creationId xmlns:a16="http://schemas.microsoft.com/office/drawing/2014/main" id="{0D4251F8-8F34-4A46-914D-B4691DB85798}"/>
              </a:ext>
            </a:extLst>
          </p:cNvPr>
          <p:cNvGrpSpPr/>
          <p:nvPr/>
        </p:nvGrpSpPr>
        <p:grpSpPr>
          <a:xfrm>
            <a:off x="8028381" y="6356"/>
            <a:ext cx="1107884" cy="549170"/>
            <a:chOff x="7992336" y="-1018"/>
            <a:chExt cx="1044160" cy="549170"/>
          </a:xfrm>
        </p:grpSpPr>
        <p:sp>
          <p:nvSpPr>
            <p:cNvPr id="29" name="Obdélník 28">
              <a:extLst>
                <a:ext uri="{FF2B5EF4-FFF2-40B4-BE49-F238E27FC236}">
                  <a16:creationId xmlns:a16="http://schemas.microsoft.com/office/drawing/2014/main" id="{E75020A2-8BAE-468D-8438-D88CEC16349E}"/>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30" name="Picture 2" descr="http://www.aspectio.cz/Files/logoAMSP.jpg">
              <a:extLst>
                <a:ext uri="{FF2B5EF4-FFF2-40B4-BE49-F238E27FC236}">
                  <a16:creationId xmlns:a16="http://schemas.microsoft.com/office/drawing/2014/main" id="{BEE99FF6-A1A7-448A-BC97-9253FFC3C664}"/>
                </a:ext>
              </a:extLst>
            </p:cNvPr>
            <p:cNvPicPr>
              <a:picLocks noChangeAspect="1" noChangeArrowheads="1"/>
            </p:cNvPicPr>
            <p:nvPr/>
          </p:nvPicPr>
          <p:blipFill>
            <a:blip r:embed="rId4" cstate="print"/>
            <a:srcRect/>
            <a:stretch>
              <a:fillRect/>
            </a:stretch>
          </p:blipFill>
          <p:spPr bwMode="auto">
            <a:xfrm>
              <a:off x="8532440" y="51470"/>
              <a:ext cx="440856" cy="469722"/>
            </a:xfrm>
            <a:prstGeom prst="rect">
              <a:avLst/>
            </a:prstGeom>
            <a:noFill/>
          </p:spPr>
        </p:pic>
      </p:grpSp>
      <p:graphicFrame>
        <p:nvGraphicFramePr>
          <p:cNvPr id="32" name="Tabulka 31">
            <a:extLst>
              <a:ext uri="{FF2B5EF4-FFF2-40B4-BE49-F238E27FC236}">
                <a16:creationId xmlns:a16="http://schemas.microsoft.com/office/drawing/2014/main" id="{10E9A5F9-76FF-4AE0-95DC-5B75AF8AC717}"/>
              </a:ext>
            </a:extLst>
          </p:cNvPr>
          <p:cNvGraphicFramePr>
            <a:graphicFrameLocks noGrp="1"/>
          </p:cNvGraphicFramePr>
          <p:nvPr>
            <p:extLst>
              <p:ext uri="{D42A27DB-BD31-4B8C-83A1-F6EECF244321}">
                <p14:modId xmlns:p14="http://schemas.microsoft.com/office/powerpoint/2010/main" val="246372352"/>
              </p:ext>
            </p:extLst>
          </p:nvPr>
        </p:nvGraphicFramePr>
        <p:xfrm>
          <a:off x="4988414" y="3302643"/>
          <a:ext cx="1105504" cy="762000"/>
        </p:xfrm>
        <a:graphic>
          <a:graphicData uri="http://schemas.openxmlformats.org/drawingml/2006/table">
            <a:tbl>
              <a:tblPr firstRow="1" bandRow="1">
                <a:tableStyleId>{5C22544A-7EE6-4342-B048-85BDC9FD1C3A}</a:tableStyleId>
              </a:tblPr>
              <a:tblGrid>
                <a:gridCol w="1105504">
                  <a:extLst>
                    <a:ext uri="{9D8B030D-6E8A-4147-A177-3AD203B41FA5}">
                      <a16:colId xmlns:a16="http://schemas.microsoft.com/office/drawing/2014/main" val="20000"/>
                    </a:ext>
                  </a:extLst>
                </a:gridCol>
              </a:tblGrid>
              <a:tr h="259080">
                <a:tc>
                  <a:txBody>
                    <a:bodyPr/>
                    <a:lstStyle/>
                    <a:p>
                      <a:pPr algn="ctr"/>
                      <a:r>
                        <a:rPr lang="cs-CZ" sz="1100" b="1" kern="1200" dirty="0">
                          <a:solidFill>
                            <a:schemeClr val="lt1"/>
                          </a:solidFill>
                          <a:latin typeface="+mn-lt"/>
                          <a:ea typeface="+mn-ea"/>
                          <a:cs typeface="+mn-cs"/>
                        </a:rPr>
                        <a:t>Oproti roku 2017 se situace nepatrně zlepšila.</a:t>
                      </a:r>
                      <a:endParaRPr lang="cs-CZ"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55966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sp>
        <p:nvSpPr>
          <p:cNvPr id="3" name="Zástupný symbol pro číslo snímku 2"/>
          <p:cNvSpPr>
            <a:spLocks noGrp="1"/>
          </p:cNvSpPr>
          <p:nvPr>
            <p:ph type="sldNum" sz="quarter" idx="4"/>
          </p:nvPr>
        </p:nvSpPr>
        <p:spPr>
          <a:xfrm>
            <a:off x="35496" y="4909248"/>
            <a:ext cx="2133600" cy="273844"/>
          </a:xfrm>
        </p:spPr>
        <p:txBody>
          <a:bodyPr/>
          <a:lstStyle/>
          <a:p>
            <a:fld id="{2A2DB900-4F27-419C-B2D8-AAC4EB8D73BD}" type="slidenum">
              <a:rPr lang="cs-CZ" sz="1100" smtClean="0"/>
              <a:pPr/>
              <a:t>8</a:t>
            </a:fld>
            <a:endParaRPr lang="cs-CZ" sz="1100" dirty="0"/>
          </a:p>
        </p:txBody>
      </p:sp>
      <p:sp>
        <p:nvSpPr>
          <p:cNvPr id="5" name="Nadpis 4"/>
          <p:cNvSpPr>
            <a:spLocks noGrp="1"/>
          </p:cNvSpPr>
          <p:nvPr>
            <p:ph type="title"/>
          </p:nvPr>
        </p:nvSpPr>
        <p:spPr>
          <a:xfrm>
            <a:off x="371633" y="7926"/>
            <a:ext cx="8304823" cy="469722"/>
          </a:xfrm>
        </p:spPr>
        <p:txBody>
          <a:bodyPr>
            <a:noAutofit/>
          </a:bodyPr>
          <a:lstStyle/>
          <a:p>
            <a:r>
              <a:rPr lang="cs-CZ" sz="2000" dirty="0"/>
              <a:t>Největší problém podniků je v současné době sehnat kvalitní personál a následně administrativa. Její zjednodušení by ocenila 1/4 provozovatelů.</a:t>
            </a:r>
          </a:p>
        </p:txBody>
      </p:sp>
      <p:sp>
        <p:nvSpPr>
          <p:cNvPr id="24" name="TextovéPole 23"/>
          <p:cNvSpPr txBox="1"/>
          <p:nvPr/>
        </p:nvSpPr>
        <p:spPr>
          <a:xfrm>
            <a:off x="415810" y="915566"/>
            <a:ext cx="4732254" cy="359073"/>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lang="cs-CZ" sz="1600" b="1" kern="0" dirty="0">
                <a:solidFill>
                  <a:srgbClr val="404040"/>
                </a:solidFill>
              </a:rPr>
              <a:t>Problémy trápící provozovatele,</a:t>
            </a:r>
            <a:br>
              <a:rPr kumimoji="0" lang="cs-CZ" sz="1600" b="1" i="0" u="none" strike="noStrike" kern="0" cap="none" spc="0" normalizeH="0" baseline="0" noProof="0" dirty="0">
                <a:ln>
                  <a:noFill/>
                </a:ln>
                <a:solidFill>
                  <a:srgbClr val="404040"/>
                </a:solidFill>
                <a:effectLst/>
                <a:uLnTx/>
                <a:uFillTx/>
              </a:rPr>
            </a:b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kumimoji="0" lang="cs-CZ" sz="1400" b="1" i="0" u="none" strike="noStrike" kern="0" cap="none" spc="0" normalizeH="0" baseline="0" noProof="0" dirty="0">
              <a:ln>
                <a:noFill/>
              </a:ln>
              <a:solidFill>
                <a:srgbClr val="404040"/>
              </a:solidFill>
              <a:effectLst/>
              <a:uLnTx/>
              <a:uFillTx/>
            </a:endParaRPr>
          </a:p>
        </p:txBody>
      </p:sp>
      <p:sp>
        <p:nvSpPr>
          <p:cNvPr id="33" name="Zaoblený obdélník 32"/>
          <p:cNvSpPr/>
          <p:nvPr/>
        </p:nvSpPr>
        <p:spPr>
          <a:xfrm>
            <a:off x="6900229" y="915566"/>
            <a:ext cx="1920243" cy="3672408"/>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FF0000"/>
                </a:solidFill>
                <a:latin typeface="Calibri" pitchFamily="34" charset="0"/>
              </a:rPr>
              <a:t>Komentář AMSP ČR:</a:t>
            </a:r>
          </a:p>
          <a:p>
            <a:pPr algn="ctr"/>
            <a:r>
              <a:rPr lang="cs-CZ" sz="1200" dirty="0">
                <a:solidFill>
                  <a:srgbClr val="FF0000"/>
                </a:solidFill>
                <a:latin typeface="Calibri" pitchFamily="34" charset="0"/>
              </a:rPr>
              <a:t>Problém s nedostatkem personálu je dnes největší bariérou růstu podnikání napříč obory.  Stejně tak vidí i v jiných oblastech drobné firmy administrativní zatížení. V provozovnách restaurací se navíc projevují jako významný problém dumpingové ceny alkoholu u hypermarketů a DPH. Naopak překvapivě  jen 8 % podnikatelů tvrdí, že by jim pomohlo zrušení zákazu kouření.</a:t>
            </a:r>
          </a:p>
          <a:p>
            <a:pPr algn="ctr"/>
            <a:endParaRPr lang="cs-CZ" sz="1200" dirty="0">
              <a:solidFill>
                <a:schemeClr val="bg2">
                  <a:lumMod val="75000"/>
                </a:schemeClr>
              </a:solidFill>
              <a:latin typeface="Calibri" pitchFamily="34" charset="0"/>
            </a:endParaRPr>
          </a:p>
        </p:txBody>
      </p:sp>
      <p:sp>
        <p:nvSpPr>
          <p:cNvPr id="20" name="TextovéPole 19"/>
          <p:cNvSpPr txBox="1"/>
          <p:nvPr/>
        </p:nvSpPr>
        <p:spPr>
          <a:xfrm>
            <a:off x="323528" y="4512191"/>
            <a:ext cx="3960440" cy="507831"/>
          </a:xfrm>
          <a:prstGeom prst="rect">
            <a:avLst/>
          </a:prstGeom>
          <a:noFill/>
        </p:spPr>
        <p:txBody>
          <a:bodyPr wrap="square" rtlCol="0">
            <a:spAutoFit/>
          </a:bodyPr>
          <a:lstStyle/>
          <a:p>
            <a:r>
              <a:rPr lang="cs-CZ" sz="900" kern="0" dirty="0">
                <a:solidFill>
                  <a:schemeClr val="bg1">
                    <a:lumMod val="50000"/>
                  </a:schemeClr>
                </a:solidFill>
              </a:rPr>
              <a:t>Q2. Jaké problémy vás v podnikání nejvíc trápí? (vybírány max. 3 důvody) </a:t>
            </a:r>
          </a:p>
          <a:p>
            <a:r>
              <a:rPr lang="pl-PL" sz="900" kern="0" dirty="0">
                <a:solidFill>
                  <a:schemeClr val="bg1">
                    <a:lumMod val="50000"/>
                  </a:schemeClr>
                </a:solidFill>
              </a:rPr>
              <a:t>Q3. Co by Vám v podnikání nejvíce pomohlo?</a:t>
            </a:r>
            <a:br>
              <a:rPr lang="cs-CZ" sz="900" kern="0" dirty="0">
                <a:solidFill>
                  <a:schemeClr val="bg1">
                    <a:lumMod val="50000"/>
                  </a:schemeClr>
                </a:solidFill>
              </a:rPr>
            </a:br>
            <a:r>
              <a:rPr lang="cs-CZ" sz="900" kern="0" dirty="0">
                <a:solidFill>
                  <a:schemeClr val="bg1">
                    <a:lumMod val="50000"/>
                  </a:schemeClr>
                </a:solidFill>
              </a:rPr>
              <a:t>n=301</a:t>
            </a:r>
          </a:p>
        </p:txBody>
      </p:sp>
      <p:sp>
        <p:nvSpPr>
          <p:cNvPr id="29" name="TextovéPole 28"/>
          <p:cNvSpPr txBox="1"/>
          <p:nvPr/>
        </p:nvSpPr>
        <p:spPr>
          <a:xfrm>
            <a:off x="3840480" y="915566"/>
            <a:ext cx="4732254" cy="368306"/>
          </a:xfrm>
          <a:prstGeom prst="rect">
            <a:avLst/>
          </a:prstGeom>
          <a:noFill/>
        </p:spPr>
        <p:txBody>
          <a:bodyPr wrap="square" lIns="0" tIns="0" rIns="0" bIns="0" rtlCol="0">
            <a:spAutoFit/>
          </a:bodyPr>
          <a:lstStyle/>
          <a:p>
            <a:pPr lvl="0">
              <a:lnSpc>
                <a:spcPts val="1400"/>
              </a:lnSpc>
              <a:defRPr/>
            </a:pPr>
            <a:r>
              <a:rPr kumimoji="0" lang="cs-CZ" sz="1600" b="1" i="0" u="none" strike="noStrike" kern="0" cap="none" spc="0" normalizeH="0" baseline="0" noProof="0" dirty="0">
                <a:ln>
                  <a:noFill/>
                </a:ln>
                <a:solidFill>
                  <a:srgbClr val="404040"/>
                </a:solidFill>
                <a:effectLst/>
                <a:uLnTx/>
                <a:uFillTx/>
              </a:rPr>
              <a:t>Co by provozovatelům nejvíce</a:t>
            </a:r>
            <a:br>
              <a:rPr kumimoji="0" lang="cs-CZ" sz="1600" b="1" i="0" u="none" strike="noStrike" kern="0" cap="none" spc="0" normalizeH="0" baseline="0" noProof="0" dirty="0">
                <a:ln>
                  <a:noFill/>
                </a:ln>
                <a:solidFill>
                  <a:srgbClr val="404040"/>
                </a:solidFill>
                <a:effectLst/>
                <a:uLnTx/>
                <a:uFillTx/>
              </a:rPr>
            </a:br>
            <a:r>
              <a:rPr kumimoji="0" lang="cs-CZ" sz="1600" b="1" i="0" u="none" strike="noStrike" kern="0" cap="none" spc="0" normalizeH="0" baseline="0" noProof="0" dirty="0">
                <a:ln>
                  <a:noFill/>
                </a:ln>
                <a:solidFill>
                  <a:srgbClr val="404040"/>
                </a:solidFill>
                <a:effectLst/>
                <a:uLnTx/>
                <a:uFillTx/>
              </a:rPr>
              <a:t>pomohlo?</a:t>
            </a:r>
            <a:r>
              <a:rPr lang="cs-CZ" sz="1600" b="1" kern="0" dirty="0">
                <a:solidFill>
                  <a:srgbClr val="404040"/>
                </a:solidFill>
              </a:rPr>
              <a:t> v</a:t>
            </a:r>
            <a:r>
              <a:rPr lang="en-US" sz="1600" b="1" kern="0" dirty="0">
                <a:solidFill>
                  <a:srgbClr val="404040"/>
                </a:solidFill>
              </a:rPr>
              <a:t> %</a:t>
            </a:r>
            <a:endParaRPr kumimoji="0" lang="cs-CZ" sz="1400" b="1" i="0" u="none" strike="noStrike" kern="0" cap="none" spc="0" normalizeH="0" baseline="0" noProof="0" dirty="0">
              <a:ln>
                <a:noFill/>
              </a:ln>
              <a:solidFill>
                <a:srgbClr val="404040"/>
              </a:solidFill>
              <a:effectLst/>
              <a:uLnTx/>
              <a:uFillTx/>
            </a:endParaRPr>
          </a:p>
        </p:txBody>
      </p:sp>
      <p:sp>
        <p:nvSpPr>
          <p:cNvPr id="15" name="Zástupný symbol pro zápatí 3">
            <a:extLst>
              <a:ext uri="{FF2B5EF4-FFF2-40B4-BE49-F238E27FC236}">
                <a16:creationId xmlns:a16="http://schemas.microsoft.com/office/drawing/2014/main" id="{06C81558-9EF6-465C-9912-38511E72F202}"/>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graphicFrame>
        <p:nvGraphicFramePr>
          <p:cNvPr id="4" name="Tabulka 3">
            <a:extLst>
              <a:ext uri="{FF2B5EF4-FFF2-40B4-BE49-F238E27FC236}">
                <a16:creationId xmlns:a16="http://schemas.microsoft.com/office/drawing/2014/main" id="{49C80763-DAFE-43FF-A2EA-9F8FCD5CEFFE}"/>
              </a:ext>
            </a:extLst>
          </p:cNvPr>
          <p:cNvGraphicFramePr>
            <a:graphicFrameLocks noGrp="1"/>
          </p:cNvGraphicFramePr>
          <p:nvPr>
            <p:extLst>
              <p:ext uri="{D42A27DB-BD31-4B8C-83A1-F6EECF244321}">
                <p14:modId xmlns:p14="http://schemas.microsoft.com/office/powerpoint/2010/main" val="1010518989"/>
              </p:ext>
            </p:extLst>
          </p:nvPr>
        </p:nvGraphicFramePr>
        <p:xfrm>
          <a:off x="415810" y="1370013"/>
          <a:ext cx="2814326" cy="2563419"/>
        </p:xfrm>
        <a:graphic>
          <a:graphicData uri="http://schemas.openxmlformats.org/drawingml/2006/table">
            <a:tbl>
              <a:tblPr bandRow="1"/>
              <a:tblGrid>
                <a:gridCol w="2427998">
                  <a:extLst>
                    <a:ext uri="{9D8B030D-6E8A-4147-A177-3AD203B41FA5}">
                      <a16:colId xmlns:a16="http://schemas.microsoft.com/office/drawing/2014/main" val="2944186940"/>
                    </a:ext>
                  </a:extLst>
                </a:gridCol>
                <a:gridCol w="386328">
                  <a:extLst>
                    <a:ext uri="{9D8B030D-6E8A-4147-A177-3AD203B41FA5}">
                      <a16:colId xmlns:a16="http://schemas.microsoft.com/office/drawing/2014/main" val="822579642"/>
                    </a:ext>
                  </a:extLst>
                </a:gridCol>
              </a:tblGrid>
              <a:tr h="172489">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Problém sehnat kvalitní personál/nedostatek personálu</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64</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1035121860"/>
                  </a:ext>
                </a:extLst>
              </a:tr>
              <a:tr h="172489">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Složitá administrativa a daně</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36</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9D780"/>
                    </a:solidFill>
                  </a:tcPr>
                </a:tc>
                <a:extLst>
                  <a:ext uri="{0D108BD9-81ED-4DB2-BD59-A6C34878D82A}">
                    <a16:rowId xmlns:a16="http://schemas.microsoft.com/office/drawing/2014/main" val="1062992237"/>
                  </a:ext>
                </a:extLst>
              </a:tr>
              <a:tr h="172489">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Výše DPH</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27</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E683"/>
                    </a:solidFill>
                  </a:tcPr>
                </a:tc>
                <a:extLst>
                  <a:ext uri="{0D108BD9-81ED-4DB2-BD59-A6C34878D82A}">
                    <a16:rowId xmlns:a16="http://schemas.microsoft.com/office/drawing/2014/main" val="551415822"/>
                  </a:ext>
                </a:extLst>
              </a:tr>
              <a:tr h="339164">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Hodně papírování, které mi brání v hlavní aktivitě</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26</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E784"/>
                    </a:solidFill>
                  </a:tcPr>
                </a:tc>
                <a:extLst>
                  <a:ext uri="{0D108BD9-81ED-4DB2-BD59-A6C34878D82A}">
                    <a16:rowId xmlns:a16="http://schemas.microsoft.com/office/drawing/2014/main" val="1484722863"/>
                  </a:ext>
                </a:extLst>
              </a:tr>
              <a:tr h="339164">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Vysoký počet různých kontrol ze strany státu</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24</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EB84"/>
                    </a:solidFill>
                  </a:tcPr>
                </a:tc>
                <a:extLst>
                  <a:ext uri="{0D108BD9-81ED-4DB2-BD59-A6C34878D82A}">
                    <a16:rowId xmlns:a16="http://schemas.microsoft.com/office/drawing/2014/main" val="1694946994"/>
                  </a:ext>
                </a:extLst>
              </a:tr>
              <a:tr h="339164">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Dumpingové ceny piva/alkoholu v hypermarketech</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23</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783"/>
                    </a:solidFill>
                  </a:tcPr>
                </a:tc>
                <a:extLst>
                  <a:ext uri="{0D108BD9-81ED-4DB2-BD59-A6C34878D82A}">
                    <a16:rowId xmlns:a16="http://schemas.microsoft.com/office/drawing/2014/main" val="2249349463"/>
                  </a:ext>
                </a:extLst>
              </a:tr>
              <a:tr h="172489">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Zvyšování cen vstupních surovin</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23</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783"/>
                    </a:solidFill>
                  </a:tcPr>
                </a:tc>
                <a:extLst>
                  <a:ext uri="{0D108BD9-81ED-4DB2-BD59-A6C34878D82A}">
                    <a16:rowId xmlns:a16="http://schemas.microsoft.com/office/drawing/2014/main" val="1212137476"/>
                  </a:ext>
                </a:extLst>
              </a:tr>
              <a:tr h="172489">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Zákaz kouření</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21</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980"/>
                    </a:solidFill>
                  </a:tcPr>
                </a:tc>
                <a:extLst>
                  <a:ext uri="{0D108BD9-81ED-4DB2-BD59-A6C34878D82A}">
                    <a16:rowId xmlns:a16="http://schemas.microsoft.com/office/drawing/2014/main" val="831594317"/>
                  </a:ext>
                </a:extLst>
              </a:tr>
              <a:tr h="172489">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Odliv zákazníků</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10</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C71"/>
                    </a:solidFill>
                  </a:tcPr>
                </a:tc>
                <a:extLst>
                  <a:ext uri="{0D108BD9-81ED-4DB2-BD59-A6C34878D82A}">
                    <a16:rowId xmlns:a16="http://schemas.microsoft.com/office/drawing/2014/main" val="3366063198"/>
                  </a:ext>
                </a:extLst>
              </a:tr>
              <a:tr h="172489">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Stravenky</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9</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570"/>
                    </a:solidFill>
                  </a:tcPr>
                </a:tc>
                <a:extLst>
                  <a:ext uri="{0D108BD9-81ED-4DB2-BD59-A6C34878D82A}">
                    <a16:rowId xmlns:a16="http://schemas.microsoft.com/office/drawing/2014/main" val="2138222646"/>
                  </a:ext>
                </a:extLst>
              </a:tr>
              <a:tr h="172489">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Zákaz výherních automatů v provozovně</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5</a:t>
                      </a:r>
                    </a:p>
                  </a:txBody>
                  <a:tcPr marL="3224" marR="3224" marT="32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extLst>
                  <a:ext uri="{0D108BD9-81ED-4DB2-BD59-A6C34878D82A}">
                    <a16:rowId xmlns:a16="http://schemas.microsoft.com/office/drawing/2014/main" val="1691906856"/>
                  </a:ext>
                </a:extLst>
              </a:tr>
            </a:tbl>
          </a:graphicData>
        </a:graphic>
      </p:graphicFrame>
      <p:graphicFrame>
        <p:nvGraphicFramePr>
          <p:cNvPr id="9" name="Tabulka 8">
            <a:extLst>
              <a:ext uri="{FF2B5EF4-FFF2-40B4-BE49-F238E27FC236}">
                <a16:creationId xmlns:a16="http://schemas.microsoft.com/office/drawing/2014/main" id="{C51DF9E7-5567-438C-A4D8-99F124CDBE3B}"/>
              </a:ext>
            </a:extLst>
          </p:cNvPr>
          <p:cNvGraphicFramePr>
            <a:graphicFrameLocks noGrp="1"/>
          </p:cNvGraphicFramePr>
          <p:nvPr>
            <p:extLst>
              <p:ext uri="{D42A27DB-BD31-4B8C-83A1-F6EECF244321}">
                <p14:modId xmlns:p14="http://schemas.microsoft.com/office/powerpoint/2010/main" val="1231741295"/>
              </p:ext>
            </p:extLst>
          </p:nvPr>
        </p:nvGraphicFramePr>
        <p:xfrm>
          <a:off x="3840480" y="1370013"/>
          <a:ext cx="2803252" cy="2590172"/>
        </p:xfrm>
        <a:graphic>
          <a:graphicData uri="http://schemas.openxmlformats.org/drawingml/2006/table">
            <a:tbl>
              <a:tblPr bandRow="1"/>
              <a:tblGrid>
                <a:gridCol w="2371204">
                  <a:extLst>
                    <a:ext uri="{9D8B030D-6E8A-4147-A177-3AD203B41FA5}">
                      <a16:colId xmlns:a16="http://schemas.microsoft.com/office/drawing/2014/main" val="405608701"/>
                    </a:ext>
                  </a:extLst>
                </a:gridCol>
                <a:gridCol w="432048">
                  <a:extLst>
                    <a:ext uri="{9D8B030D-6E8A-4147-A177-3AD203B41FA5}">
                      <a16:colId xmlns:a16="http://schemas.microsoft.com/office/drawing/2014/main" val="2962285390"/>
                    </a:ext>
                  </a:extLst>
                </a:gridCol>
              </a:tblGrid>
              <a:tr h="206284">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Zjednodušení daní a administrativy</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24</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3389573940"/>
                  </a:ext>
                </a:extLst>
              </a:tr>
              <a:tr h="206284">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Snížení DPH na stravování</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20</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9C97E"/>
                    </a:solidFill>
                  </a:tcPr>
                </a:tc>
                <a:extLst>
                  <a:ext uri="{0D108BD9-81ED-4DB2-BD59-A6C34878D82A}">
                    <a16:rowId xmlns:a16="http://schemas.microsoft.com/office/drawing/2014/main" val="821207684"/>
                  </a:ext>
                </a:extLst>
              </a:tr>
              <a:tr h="206284">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Kvalitní vyučení zaměstnanců</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15</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9D780"/>
                    </a:solidFill>
                  </a:tcPr>
                </a:tc>
                <a:extLst>
                  <a:ext uri="{0D108BD9-81ED-4DB2-BD59-A6C34878D82A}">
                    <a16:rowId xmlns:a16="http://schemas.microsoft.com/office/drawing/2014/main" val="2145996923"/>
                  </a:ext>
                </a:extLst>
              </a:tr>
              <a:tr h="33304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Eliminace akčních, mimořádně nízkých / dumpingových cen v hypermarketech</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9</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E784"/>
                    </a:solidFill>
                  </a:tcPr>
                </a:tc>
                <a:extLst>
                  <a:ext uri="{0D108BD9-81ED-4DB2-BD59-A6C34878D82A}">
                    <a16:rowId xmlns:a16="http://schemas.microsoft.com/office/drawing/2014/main" val="2050391670"/>
                  </a:ext>
                </a:extLst>
              </a:tr>
              <a:tr h="206284">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Zrušení zákazu kouření</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8</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A84"/>
                    </a:solidFill>
                  </a:tcPr>
                </a:tc>
                <a:extLst>
                  <a:ext uri="{0D108BD9-81ED-4DB2-BD59-A6C34878D82A}">
                    <a16:rowId xmlns:a16="http://schemas.microsoft.com/office/drawing/2014/main" val="360083006"/>
                  </a:ext>
                </a:extLst>
              </a:tr>
              <a:tr h="206284">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Snížení počtu kontrol</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7</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182"/>
                    </a:solidFill>
                  </a:tcPr>
                </a:tc>
                <a:extLst>
                  <a:ext uri="{0D108BD9-81ED-4DB2-BD59-A6C34878D82A}">
                    <a16:rowId xmlns:a16="http://schemas.microsoft.com/office/drawing/2014/main" val="2160804518"/>
                  </a:ext>
                </a:extLst>
              </a:tr>
              <a:tr h="33304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"Manuál" neboli seznam povinností pro podnikatele</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6</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D7E"/>
                    </a:solidFill>
                  </a:tcPr>
                </a:tc>
                <a:extLst>
                  <a:ext uri="{0D108BD9-81ED-4DB2-BD59-A6C34878D82A}">
                    <a16:rowId xmlns:a16="http://schemas.microsoft.com/office/drawing/2014/main" val="1381483152"/>
                  </a:ext>
                </a:extLst>
              </a:tr>
              <a:tr h="33304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Povolení kouření ve vyhrazených prostorech</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4</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576"/>
                    </a:solidFill>
                  </a:tcPr>
                </a:tc>
                <a:extLst>
                  <a:ext uri="{0D108BD9-81ED-4DB2-BD59-A6C34878D82A}">
                    <a16:rowId xmlns:a16="http://schemas.microsoft.com/office/drawing/2014/main" val="65074741"/>
                  </a:ext>
                </a:extLst>
              </a:tr>
              <a:tr h="206284">
                <a:tc>
                  <a:txBody>
                    <a:bodyPr/>
                    <a:lstStyle/>
                    <a:p>
                      <a:pPr algn="l" rtl="0" fontAlgn="ctr"/>
                      <a:r>
                        <a:rPr lang="pl-PL" sz="1100" b="0" i="0" u="none" strike="noStrike" kern="1200" dirty="0">
                          <a:solidFill>
                            <a:srgbClr val="000000"/>
                          </a:solidFill>
                          <a:effectLst/>
                          <a:latin typeface="Calibri" panose="020F0502020204030204" pitchFamily="34" charset="0"/>
                          <a:ea typeface="+mn-ea"/>
                          <a:cs typeface="+mn-cs"/>
                        </a:rPr>
                        <a:t>Podpora pivovarů a všech dodavatelů</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3</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172"/>
                    </a:solidFill>
                  </a:tcPr>
                </a:tc>
                <a:extLst>
                  <a:ext uri="{0D108BD9-81ED-4DB2-BD59-A6C34878D82A}">
                    <a16:rowId xmlns:a16="http://schemas.microsoft.com/office/drawing/2014/main" val="862090860"/>
                  </a:ext>
                </a:extLst>
              </a:tr>
              <a:tr h="33304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Kurzy a vzdělávání pro zaměstnance ze strany státu/soukromých subjektů</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a:t>
                      </a:r>
                    </a:p>
                  </a:txBody>
                  <a:tcPr marL="2837" marR="2837" marT="28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extLst>
                  <a:ext uri="{0D108BD9-81ED-4DB2-BD59-A6C34878D82A}">
                    <a16:rowId xmlns:a16="http://schemas.microsoft.com/office/drawing/2014/main" val="1904871489"/>
                  </a:ext>
                </a:extLst>
              </a:tr>
            </a:tbl>
          </a:graphicData>
        </a:graphic>
      </p:graphicFrame>
      <p:grpSp>
        <p:nvGrpSpPr>
          <p:cNvPr id="26" name="Skupina 25">
            <a:extLst>
              <a:ext uri="{FF2B5EF4-FFF2-40B4-BE49-F238E27FC236}">
                <a16:creationId xmlns:a16="http://schemas.microsoft.com/office/drawing/2014/main" id="{728B4BB0-9B9F-4126-A7A5-A194043D621C}"/>
              </a:ext>
            </a:extLst>
          </p:cNvPr>
          <p:cNvGrpSpPr/>
          <p:nvPr/>
        </p:nvGrpSpPr>
        <p:grpSpPr>
          <a:xfrm>
            <a:off x="8028381" y="6356"/>
            <a:ext cx="1107884" cy="549170"/>
            <a:chOff x="7992336" y="-1018"/>
            <a:chExt cx="1044160" cy="549170"/>
          </a:xfrm>
        </p:grpSpPr>
        <p:sp>
          <p:nvSpPr>
            <p:cNvPr id="27" name="Obdélník 26">
              <a:extLst>
                <a:ext uri="{FF2B5EF4-FFF2-40B4-BE49-F238E27FC236}">
                  <a16:creationId xmlns:a16="http://schemas.microsoft.com/office/drawing/2014/main" id="{28828711-B8EC-4AC1-A82C-9994C36094D3}"/>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28" name="Picture 2" descr="http://www.aspectio.cz/Files/logoAMSP.jpg">
              <a:extLst>
                <a:ext uri="{FF2B5EF4-FFF2-40B4-BE49-F238E27FC236}">
                  <a16:creationId xmlns:a16="http://schemas.microsoft.com/office/drawing/2014/main" id="{31773052-A7EC-40FF-A695-063487A08DC3}"/>
                </a:ext>
              </a:extLst>
            </p:cNvPr>
            <p:cNvPicPr>
              <a:picLocks noChangeAspect="1" noChangeArrowheads="1"/>
            </p:cNvPicPr>
            <p:nvPr/>
          </p:nvPicPr>
          <p:blipFill>
            <a:blip r:embed="rId3" cstate="print"/>
            <a:srcRect/>
            <a:stretch>
              <a:fillRect/>
            </a:stretch>
          </p:blipFill>
          <p:spPr bwMode="auto">
            <a:xfrm>
              <a:off x="8532440" y="51470"/>
              <a:ext cx="440856" cy="469722"/>
            </a:xfrm>
            <a:prstGeom prst="rect">
              <a:avLst/>
            </a:prstGeom>
            <a:noFill/>
          </p:spPr>
        </p:pic>
      </p:grpSp>
    </p:spTree>
    <p:extLst>
      <p:ext uri="{BB962C8B-B14F-4D97-AF65-F5344CB8AC3E}">
        <p14:creationId xmlns:p14="http://schemas.microsoft.com/office/powerpoint/2010/main" val="4058881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2"/>
          <p:cNvSpPr>
            <a:spLocks noGrp="1"/>
          </p:cNvSpPr>
          <p:nvPr>
            <p:ph type="sldNum" sz="quarter" idx="4"/>
          </p:nvPr>
        </p:nvSpPr>
        <p:spPr>
          <a:xfrm>
            <a:off x="35496" y="4909248"/>
            <a:ext cx="2133600" cy="273844"/>
          </a:xfrm>
        </p:spPr>
        <p:txBody>
          <a:bodyPr/>
          <a:lstStyle/>
          <a:p>
            <a:fld id="{2A2DB900-4F27-419C-B2D8-AAC4EB8D73BD}" type="slidenum">
              <a:rPr lang="cs-CZ" sz="1100" smtClean="0"/>
              <a:pPr/>
              <a:t>9</a:t>
            </a:fld>
            <a:endParaRPr lang="cs-CZ" sz="1100" dirty="0"/>
          </a:p>
        </p:txBody>
      </p:sp>
      <p:sp>
        <p:nvSpPr>
          <p:cNvPr id="5" name="Nadpis 4"/>
          <p:cNvSpPr>
            <a:spLocks noGrp="1"/>
          </p:cNvSpPr>
          <p:nvPr>
            <p:ph type="title"/>
          </p:nvPr>
        </p:nvSpPr>
        <p:spPr>
          <a:xfrm>
            <a:off x="371634" y="7926"/>
            <a:ext cx="8016790" cy="469722"/>
          </a:xfrm>
        </p:spPr>
        <p:txBody>
          <a:bodyPr>
            <a:noAutofit/>
          </a:bodyPr>
          <a:lstStyle/>
          <a:p>
            <a:r>
              <a:rPr lang="cs-CZ" sz="2000" dirty="0"/>
              <a:t>Menší provozovny s menším obratem trápí více zvyšování cen vstupních surovin než ostatní. Problém s personálem řeší hlavně velké provozovny.</a:t>
            </a:r>
          </a:p>
        </p:txBody>
      </p:sp>
      <p:sp>
        <p:nvSpPr>
          <p:cNvPr id="24" name="TextovéPole 23"/>
          <p:cNvSpPr txBox="1"/>
          <p:nvPr/>
        </p:nvSpPr>
        <p:spPr>
          <a:xfrm>
            <a:off x="415810" y="915566"/>
            <a:ext cx="6388438" cy="359073"/>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lang="cs-CZ" sz="1600" b="1" kern="0" dirty="0">
                <a:solidFill>
                  <a:srgbClr val="404040"/>
                </a:solidFill>
              </a:rPr>
              <a:t>Problémy trápící provozovatele v rámci jednotlivých podskupin,</a:t>
            </a:r>
            <a:br>
              <a:rPr kumimoji="0" lang="cs-CZ" sz="1600" b="1" i="0" u="none" strike="noStrike" kern="0" cap="none" spc="0" normalizeH="0" baseline="0" noProof="0" dirty="0">
                <a:ln>
                  <a:noFill/>
                </a:ln>
                <a:solidFill>
                  <a:srgbClr val="404040"/>
                </a:solidFill>
                <a:effectLst/>
                <a:uLnTx/>
                <a:uFillTx/>
              </a:rPr>
            </a:b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kumimoji="0" lang="cs-CZ" sz="1400" b="1" i="0" u="none" strike="noStrike" kern="0" cap="none" spc="0" normalizeH="0" baseline="0" noProof="0" dirty="0">
              <a:ln>
                <a:noFill/>
              </a:ln>
              <a:solidFill>
                <a:srgbClr val="404040"/>
              </a:solidFill>
              <a:effectLst/>
              <a:uLnTx/>
              <a:uFillTx/>
            </a:endParaRPr>
          </a:p>
        </p:txBody>
      </p:sp>
      <p:sp>
        <p:nvSpPr>
          <p:cNvPr id="33" name="Zaoblený obdélník 32"/>
          <p:cNvSpPr/>
          <p:nvPr/>
        </p:nvSpPr>
        <p:spPr>
          <a:xfrm>
            <a:off x="6900229" y="915566"/>
            <a:ext cx="1920243" cy="3496829"/>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FF0000"/>
                </a:solidFill>
                <a:latin typeface="Calibri" pitchFamily="34" charset="0"/>
              </a:rPr>
              <a:t>Komentář AMSP ČR:</a:t>
            </a:r>
          </a:p>
          <a:p>
            <a:pPr algn="ctr"/>
            <a:r>
              <a:rPr lang="cs-CZ" sz="1200" dirty="0">
                <a:solidFill>
                  <a:srgbClr val="FF0000"/>
                </a:solidFill>
                <a:latin typeface="Calibri" pitchFamily="34" charset="0"/>
              </a:rPr>
              <a:t>Je zřejmé, že větší provozovny vnímají problém personálu o něco více, neboť v malých restauracích majitel obvykle zapojí celou rodinu, naopak na ceny surovin jsou citlivější ti nejmenší podnikatelé, kteří si nemohou příliš dovolit růst koncových cen.</a:t>
            </a:r>
          </a:p>
          <a:p>
            <a:pPr algn="ctr"/>
            <a:endParaRPr lang="cs-CZ" sz="1200" dirty="0">
              <a:solidFill>
                <a:schemeClr val="bg2">
                  <a:lumMod val="75000"/>
                </a:schemeClr>
              </a:solidFill>
              <a:latin typeface="Calibri" pitchFamily="34" charset="0"/>
            </a:endParaRP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sp>
        <p:nvSpPr>
          <p:cNvPr id="12" name="TextovéPole 11">
            <a:extLst>
              <a:ext uri="{FF2B5EF4-FFF2-40B4-BE49-F238E27FC236}">
                <a16:creationId xmlns:a16="http://schemas.microsoft.com/office/drawing/2014/main" id="{F27F7960-F0EC-4ABA-BB5F-FCC37B98E4CA}"/>
              </a:ext>
            </a:extLst>
          </p:cNvPr>
          <p:cNvSpPr txBox="1"/>
          <p:nvPr/>
        </p:nvSpPr>
        <p:spPr>
          <a:xfrm>
            <a:off x="323528" y="4506674"/>
            <a:ext cx="3960440" cy="369332"/>
          </a:xfrm>
          <a:prstGeom prst="rect">
            <a:avLst/>
          </a:prstGeom>
          <a:noFill/>
        </p:spPr>
        <p:txBody>
          <a:bodyPr wrap="square" rtlCol="0">
            <a:spAutoFit/>
          </a:bodyPr>
          <a:lstStyle/>
          <a:p>
            <a:pPr lvl="0"/>
            <a:r>
              <a:rPr lang="cs-CZ" sz="900" kern="0" dirty="0">
                <a:solidFill>
                  <a:schemeClr val="bg1">
                    <a:lumMod val="50000"/>
                  </a:schemeClr>
                </a:solidFill>
              </a:rPr>
              <a:t>Q2. Jaké problémy vás v podnikání nejvíc trápí? (vybírány max. 3 důvody) </a:t>
            </a:r>
            <a:br>
              <a:rPr lang="cs-CZ" sz="900" kern="0" dirty="0">
                <a:solidFill>
                  <a:schemeClr val="bg1">
                    <a:lumMod val="50000"/>
                  </a:schemeClr>
                </a:solidFill>
              </a:rPr>
            </a:br>
            <a:r>
              <a:rPr lang="cs-CZ" sz="900" kern="0" dirty="0">
                <a:solidFill>
                  <a:schemeClr val="bg1">
                    <a:lumMod val="50000"/>
                  </a:schemeClr>
                </a:solidFill>
              </a:rPr>
              <a:t>n=128/130/43/82/143</a:t>
            </a:r>
          </a:p>
        </p:txBody>
      </p:sp>
      <p:sp>
        <p:nvSpPr>
          <p:cNvPr id="14" name="Zástupný symbol pro zápatí 3">
            <a:extLst>
              <a:ext uri="{FF2B5EF4-FFF2-40B4-BE49-F238E27FC236}">
                <a16:creationId xmlns:a16="http://schemas.microsoft.com/office/drawing/2014/main" id="{E638BA8B-AAD1-42F2-A5A3-288EAF672A95}"/>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graphicFrame>
        <p:nvGraphicFramePr>
          <p:cNvPr id="6" name="Tabulka 5">
            <a:extLst>
              <a:ext uri="{FF2B5EF4-FFF2-40B4-BE49-F238E27FC236}">
                <a16:creationId xmlns:a16="http://schemas.microsoft.com/office/drawing/2014/main" id="{EC0ED1FD-A1AF-4F57-B54B-1F9CDDADEA70}"/>
              </a:ext>
            </a:extLst>
          </p:cNvPr>
          <p:cNvGraphicFramePr>
            <a:graphicFrameLocks noGrp="1"/>
          </p:cNvGraphicFramePr>
          <p:nvPr>
            <p:extLst>
              <p:ext uri="{D42A27DB-BD31-4B8C-83A1-F6EECF244321}">
                <p14:modId xmlns:p14="http://schemas.microsoft.com/office/powerpoint/2010/main" val="992147368"/>
              </p:ext>
            </p:extLst>
          </p:nvPr>
        </p:nvGraphicFramePr>
        <p:xfrm>
          <a:off x="415810" y="1347788"/>
          <a:ext cx="5740368" cy="2998290"/>
        </p:xfrm>
        <a:graphic>
          <a:graphicData uri="http://schemas.openxmlformats.org/drawingml/2006/table">
            <a:tbl>
              <a:tblPr bandRow="1"/>
              <a:tblGrid>
                <a:gridCol w="3080828">
                  <a:extLst>
                    <a:ext uri="{9D8B030D-6E8A-4147-A177-3AD203B41FA5}">
                      <a16:colId xmlns:a16="http://schemas.microsoft.com/office/drawing/2014/main" val="2070074974"/>
                    </a:ext>
                  </a:extLst>
                </a:gridCol>
                <a:gridCol w="531908">
                  <a:extLst>
                    <a:ext uri="{9D8B030D-6E8A-4147-A177-3AD203B41FA5}">
                      <a16:colId xmlns:a16="http://schemas.microsoft.com/office/drawing/2014/main" val="1380159071"/>
                    </a:ext>
                  </a:extLst>
                </a:gridCol>
                <a:gridCol w="531908">
                  <a:extLst>
                    <a:ext uri="{9D8B030D-6E8A-4147-A177-3AD203B41FA5}">
                      <a16:colId xmlns:a16="http://schemas.microsoft.com/office/drawing/2014/main" val="2823126623"/>
                    </a:ext>
                  </a:extLst>
                </a:gridCol>
                <a:gridCol w="531908">
                  <a:extLst>
                    <a:ext uri="{9D8B030D-6E8A-4147-A177-3AD203B41FA5}">
                      <a16:colId xmlns:a16="http://schemas.microsoft.com/office/drawing/2014/main" val="3479042898"/>
                    </a:ext>
                  </a:extLst>
                </a:gridCol>
                <a:gridCol w="531908">
                  <a:extLst>
                    <a:ext uri="{9D8B030D-6E8A-4147-A177-3AD203B41FA5}">
                      <a16:colId xmlns:a16="http://schemas.microsoft.com/office/drawing/2014/main" val="3964648112"/>
                    </a:ext>
                  </a:extLst>
                </a:gridCol>
                <a:gridCol w="531908">
                  <a:extLst>
                    <a:ext uri="{9D8B030D-6E8A-4147-A177-3AD203B41FA5}">
                      <a16:colId xmlns:a16="http://schemas.microsoft.com/office/drawing/2014/main" val="3279377189"/>
                    </a:ext>
                  </a:extLst>
                </a:gridCol>
              </a:tblGrid>
              <a:tr h="201624">
                <a:tc rowSpan="2">
                  <a:txBody>
                    <a:bodyPr/>
                    <a:lstStyle/>
                    <a:p>
                      <a:pPr algn="l" fontAlgn="ctr"/>
                      <a:r>
                        <a:rPr lang="cs-CZ" sz="600" b="0" i="0" u="none" strike="noStrike" dirty="0">
                          <a:solidFill>
                            <a:srgbClr val="000000"/>
                          </a:solidFill>
                          <a:effectLst/>
                          <a:latin typeface="Arial" panose="020B0604020202020204" pitchFamily="34" charset="0"/>
                        </a:rPr>
                        <a:t> </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gridSpan="3">
                  <a:txBody>
                    <a:bodyPr/>
                    <a:lstStyle/>
                    <a:p>
                      <a:pPr algn="ctr" rtl="0" fontAlgn="b"/>
                      <a:r>
                        <a:rPr lang="cs-CZ" sz="1400" b="0" i="0" u="none" strike="noStrike" kern="1200" dirty="0">
                          <a:solidFill>
                            <a:schemeClr val="bg1"/>
                          </a:solidFill>
                          <a:effectLst/>
                          <a:latin typeface="+mn-lt"/>
                          <a:ea typeface="+mn-ea"/>
                          <a:cs typeface="+mn-cs"/>
                        </a:rPr>
                        <a:t>Místa k sezení</a:t>
                      </a:r>
                    </a:p>
                  </a:txBody>
                  <a:tcPr marL="4531" marR="4531" marT="453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hMerge="1">
                  <a:txBody>
                    <a:bodyPr/>
                    <a:lstStyle/>
                    <a:p>
                      <a:pPr algn="ctr" rtl="0" fontAlgn="b"/>
                      <a:endParaRPr lang="cs-CZ" sz="800" b="0" i="0" u="none" strike="noStrike" kern="1200" dirty="0">
                        <a:solidFill>
                          <a:srgbClr val="000000"/>
                        </a:solidFill>
                        <a:effectLst/>
                        <a:latin typeface="Arial CE" panose="020B0604020202020204" pitchFamily="34" charset="0"/>
                        <a:ea typeface="+mn-ea"/>
                        <a:cs typeface="+mn-cs"/>
                      </a:endParaRPr>
                    </a:p>
                  </a:txBody>
                  <a:tcPr marL="4531" marR="4531" marT="4531" marB="0" anchor="ctr"/>
                </a:tc>
                <a:tc hMerge="1">
                  <a:txBody>
                    <a:bodyPr/>
                    <a:lstStyle/>
                    <a:p>
                      <a:pPr algn="ctr" rtl="0" fontAlgn="b"/>
                      <a:endParaRPr lang="cs-CZ" sz="800" b="0" i="0" u="none" strike="noStrike" kern="1200" dirty="0">
                        <a:solidFill>
                          <a:srgbClr val="000000"/>
                        </a:solidFill>
                        <a:effectLst/>
                        <a:latin typeface="Arial CE" panose="020B0604020202020204" pitchFamily="34" charset="0"/>
                        <a:ea typeface="+mn-ea"/>
                        <a:cs typeface="+mn-cs"/>
                      </a:endParaRPr>
                    </a:p>
                  </a:txBody>
                  <a:tcPr marL="4531" marR="4531" marT="4531" marB="0" anchor="ctr"/>
                </a:tc>
                <a:tc gridSpan="2">
                  <a:txBody>
                    <a:bodyPr/>
                    <a:lstStyle/>
                    <a:p>
                      <a:pPr algn="ctr" rtl="0" fontAlgn="b"/>
                      <a:r>
                        <a:rPr lang="cs-CZ" sz="1400" b="0" i="0" u="none" strike="noStrike" kern="1200" dirty="0">
                          <a:solidFill>
                            <a:schemeClr val="bg1"/>
                          </a:solidFill>
                          <a:effectLst/>
                          <a:latin typeface="+mn-lt"/>
                          <a:ea typeface="+mn-ea"/>
                          <a:cs typeface="+mn-cs"/>
                        </a:rPr>
                        <a:t>Obrat</a:t>
                      </a:r>
                    </a:p>
                  </a:txBody>
                  <a:tcPr marL="4531" marR="4531" marT="453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hMerge="1">
                  <a:txBody>
                    <a:bodyPr/>
                    <a:lstStyle/>
                    <a:p>
                      <a:pPr algn="ctr" rtl="0" fontAlgn="b"/>
                      <a:endParaRPr lang="cs-CZ" sz="800" b="0" i="0" u="none" strike="noStrike" kern="1200" dirty="0">
                        <a:solidFill>
                          <a:srgbClr val="000000"/>
                        </a:solidFill>
                        <a:effectLst/>
                        <a:latin typeface="Arial CE" panose="020B0604020202020204" pitchFamily="34" charset="0"/>
                        <a:ea typeface="+mn-ea"/>
                        <a:cs typeface="+mn-cs"/>
                      </a:endParaRPr>
                    </a:p>
                  </a:txBody>
                  <a:tcPr marL="4531" marR="4531" marT="4531" marB="0" anchor="ctr"/>
                </a:tc>
                <a:extLst>
                  <a:ext uri="{0D108BD9-81ED-4DB2-BD59-A6C34878D82A}">
                    <a16:rowId xmlns:a16="http://schemas.microsoft.com/office/drawing/2014/main" val="854715912"/>
                  </a:ext>
                </a:extLst>
              </a:tr>
              <a:tr h="341231">
                <a:tc vMerge="1">
                  <a:txBody>
                    <a:bodyPr/>
                    <a:lstStyle/>
                    <a:p>
                      <a:endParaRPr lang="cs-CZ"/>
                    </a:p>
                  </a:txBody>
                  <a:tcPr/>
                </a:tc>
                <a:tc>
                  <a:txBody>
                    <a:bodyPr/>
                    <a:lstStyle/>
                    <a:p>
                      <a:pPr algn="ctr" rtl="0" fontAlgn="ctr"/>
                      <a:r>
                        <a:rPr lang="cs-CZ" sz="1200" b="0" i="0" u="none" strike="noStrike" kern="1200" dirty="0">
                          <a:solidFill>
                            <a:schemeClr val="bg1"/>
                          </a:solidFill>
                          <a:effectLst/>
                          <a:latin typeface="+mn-lt"/>
                          <a:ea typeface="+mn-ea"/>
                          <a:cs typeface="+mn-cs"/>
                        </a:rPr>
                        <a:t>0-50</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a:txBody>
                    <a:bodyPr/>
                    <a:lstStyle/>
                    <a:p>
                      <a:pPr algn="ctr" rtl="0" fontAlgn="ctr"/>
                      <a:r>
                        <a:rPr lang="cs-CZ" sz="1200" b="0" i="0" u="none" strike="noStrike" kern="1200" dirty="0">
                          <a:solidFill>
                            <a:schemeClr val="bg1"/>
                          </a:solidFill>
                          <a:effectLst/>
                          <a:latin typeface="+mn-lt"/>
                          <a:ea typeface="+mn-ea"/>
                          <a:cs typeface="+mn-cs"/>
                        </a:rPr>
                        <a:t>51-100</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a:txBody>
                    <a:bodyPr/>
                    <a:lstStyle/>
                    <a:p>
                      <a:pPr algn="ctr" rtl="0" fontAlgn="ctr"/>
                      <a:r>
                        <a:rPr lang="cs-CZ" sz="1200" b="0" i="0" u="none" strike="noStrike" kern="1200" dirty="0">
                          <a:solidFill>
                            <a:schemeClr val="bg1"/>
                          </a:solidFill>
                          <a:effectLst/>
                          <a:latin typeface="+mn-lt"/>
                          <a:ea typeface="+mn-ea"/>
                          <a:cs typeface="+mn-cs"/>
                        </a:rPr>
                        <a:t>101 a více</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a:txBody>
                    <a:bodyPr/>
                    <a:lstStyle/>
                    <a:p>
                      <a:pPr algn="ctr" rtl="0" fontAlgn="ctr"/>
                      <a:r>
                        <a:rPr lang="cs-CZ" sz="1200" b="0" i="0" u="none" strike="noStrike" kern="1200" dirty="0">
                          <a:solidFill>
                            <a:schemeClr val="bg1"/>
                          </a:solidFill>
                          <a:effectLst/>
                          <a:latin typeface="+mn-lt"/>
                          <a:ea typeface="+mn-ea"/>
                          <a:cs typeface="+mn-cs"/>
                        </a:rPr>
                        <a:t>Do 1 mil.</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a:txBody>
                    <a:bodyPr/>
                    <a:lstStyle/>
                    <a:p>
                      <a:pPr algn="ctr" rtl="0" fontAlgn="ctr"/>
                      <a:r>
                        <a:rPr lang="cs-CZ" sz="1200" b="0" i="0" u="none" strike="noStrike" kern="1200" dirty="0">
                          <a:solidFill>
                            <a:schemeClr val="bg1"/>
                          </a:solidFill>
                          <a:effectLst/>
                          <a:latin typeface="+mn-lt"/>
                          <a:ea typeface="+mn-ea"/>
                          <a:cs typeface="+mn-cs"/>
                        </a:rPr>
                        <a:t>Nad 1 mil.</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extLst>
                  <a:ext uri="{0D108BD9-81ED-4DB2-BD59-A6C34878D82A}">
                    <a16:rowId xmlns:a16="http://schemas.microsoft.com/office/drawing/2014/main" val="3837889273"/>
                  </a:ext>
                </a:extLst>
              </a:tr>
              <a:tr h="1884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Problém sehnat kvalitní personál</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473825043"/>
                  </a:ext>
                </a:extLst>
              </a:tr>
              <a:tr h="1884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Složitá administrativa a daně</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247246697"/>
                  </a:ext>
                </a:extLst>
              </a:tr>
              <a:tr h="1884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Výše DPH</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412661986"/>
                  </a:ext>
                </a:extLst>
              </a:tr>
              <a:tr h="1884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Hodně papírování, které mi brání v hlavní aktivitě</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111449769"/>
                  </a:ext>
                </a:extLst>
              </a:tr>
              <a:tr h="1884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Nedostatek personálu</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998187411"/>
                  </a:ext>
                </a:extLst>
              </a:tr>
              <a:tr h="188487">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Vysoký počet různých kontrol ze strany státu</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065495198"/>
                  </a:ext>
                </a:extLst>
              </a:tr>
              <a:tr h="1884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Eliminace akčních, mimořádně nízkých / dumpingových cen v hypermarketech</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410583331"/>
                  </a:ext>
                </a:extLst>
              </a:tr>
              <a:tr h="1884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Zvyšování cen vstupních surovin</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419266330"/>
                  </a:ext>
                </a:extLst>
              </a:tr>
              <a:tr h="1884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Zákaz kouření</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38856481"/>
                  </a:ext>
                </a:extLst>
              </a:tr>
              <a:tr h="1884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Odliv zákazníků</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498816181"/>
                  </a:ext>
                </a:extLst>
              </a:tr>
              <a:tr h="1884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Stravenky</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17395876"/>
                  </a:ext>
                </a:extLst>
              </a:tr>
              <a:tr h="1884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Zákaz výherních automatů v provozovně</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b"/>
                      <a:endParaRPr lang="cs-CZ"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804997777"/>
                  </a:ext>
                </a:extLst>
              </a:tr>
            </a:tbl>
          </a:graphicData>
        </a:graphic>
      </p:graphicFrame>
      <p:grpSp>
        <p:nvGrpSpPr>
          <p:cNvPr id="16" name="Skupina 15">
            <a:extLst>
              <a:ext uri="{FF2B5EF4-FFF2-40B4-BE49-F238E27FC236}">
                <a16:creationId xmlns:a16="http://schemas.microsoft.com/office/drawing/2014/main" id="{2FE4EAF1-B8F2-4854-8069-7C205A48C668}"/>
              </a:ext>
            </a:extLst>
          </p:cNvPr>
          <p:cNvGrpSpPr/>
          <p:nvPr/>
        </p:nvGrpSpPr>
        <p:grpSpPr>
          <a:xfrm>
            <a:off x="8028381" y="6356"/>
            <a:ext cx="1107884" cy="549170"/>
            <a:chOff x="7992336" y="-1018"/>
            <a:chExt cx="1044160" cy="549170"/>
          </a:xfrm>
        </p:grpSpPr>
        <p:sp>
          <p:nvSpPr>
            <p:cNvPr id="17" name="Obdélník 16">
              <a:extLst>
                <a:ext uri="{FF2B5EF4-FFF2-40B4-BE49-F238E27FC236}">
                  <a16:creationId xmlns:a16="http://schemas.microsoft.com/office/drawing/2014/main" id="{4C12D988-6C50-4E3A-82CD-6ABAA81F3DF3}"/>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21" name="Picture 2" descr="http://www.aspectio.cz/Files/logoAMSP.jpg">
              <a:extLst>
                <a:ext uri="{FF2B5EF4-FFF2-40B4-BE49-F238E27FC236}">
                  <a16:creationId xmlns:a16="http://schemas.microsoft.com/office/drawing/2014/main" id="{0A6DD2B0-0A57-499E-A997-23CD2DB0FF16}"/>
                </a:ext>
              </a:extLst>
            </p:cNvPr>
            <p:cNvPicPr>
              <a:picLocks noChangeAspect="1" noChangeArrowheads="1"/>
            </p:cNvPicPr>
            <p:nvPr/>
          </p:nvPicPr>
          <p:blipFill>
            <a:blip r:embed="rId3" cstate="print"/>
            <a:srcRect/>
            <a:stretch>
              <a:fillRect/>
            </a:stretch>
          </p:blipFill>
          <p:spPr bwMode="auto">
            <a:xfrm>
              <a:off x="8532440" y="51470"/>
              <a:ext cx="440856" cy="469722"/>
            </a:xfrm>
            <a:prstGeom prst="rect">
              <a:avLst/>
            </a:prstGeom>
            <a:noFill/>
          </p:spPr>
        </p:pic>
      </p:grpSp>
      <p:graphicFrame>
        <p:nvGraphicFramePr>
          <p:cNvPr id="8" name="Tabulka 7">
            <a:extLst>
              <a:ext uri="{FF2B5EF4-FFF2-40B4-BE49-F238E27FC236}">
                <a16:creationId xmlns:a16="http://schemas.microsoft.com/office/drawing/2014/main" id="{54C563DB-F5B5-4BCE-8ED7-67766B22F3C4}"/>
              </a:ext>
            </a:extLst>
          </p:cNvPr>
          <p:cNvGraphicFramePr>
            <a:graphicFrameLocks noGrp="1"/>
          </p:cNvGraphicFramePr>
          <p:nvPr>
            <p:extLst>
              <p:ext uri="{D42A27DB-BD31-4B8C-83A1-F6EECF244321}">
                <p14:modId xmlns:p14="http://schemas.microsoft.com/office/powerpoint/2010/main" val="2235331164"/>
              </p:ext>
            </p:extLst>
          </p:nvPr>
        </p:nvGraphicFramePr>
        <p:xfrm>
          <a:off x="3487578" y="1931052"/>
          <a:ext cx="2675975" cy="2422398"/>
        </p:xfrm>
        <a:graphic>
          <a:graphicData uri="http://schemas.openxmlformats.org/drawingml/2006/table">
            <a:tbl>
              <a:tblPr bandRow="1"/>
              <a:tblGrid>
                <a:gridCol w="535195">
                  <a:extLst>
                    <a:ext uri="{9D8B030D-6E8A-4147-A177-3AD203B41FA5}">
                      <a16:colId xmlns:a16="http://schemas.microsoft.com/office/drawing/2014/main" val="2336899912"/>
                    </a:ext>
                  </a:extLst>
                </a:gridCol>
                <a:gridCol w="535195">
                  <a:extLst>
                    <a:ext uri="{9D8B030D-6E8A-4147-A177-3AD203B41FA5}">
                      <a16:colId xmlns:a16="http://schemas.microsoft.com/office/drawing/2014/main" val="75911056"/>
                    </a:ext>
                  </a:extLst>
                </a:gridCol>
                <a:gridCol w="535195">
                  <a:extLst>
                    <a:ext uri="{9D8B030D-6E8A-4147-A177-3AD203B41FA5}">
                      <a16:colId xmlns:a16="http://schemas.microsoft.com/office/drawing/2014/main" val="3064049412"/>
                    </a:ext>
                  </a:extLst>
                </a:gridCol>
                <a:gridCol w="535195">
                  <a:extLst>
                    <a:ext uri="{9D8B030D-6E8A-4147-A177-3AD203B41FA5}">
                      <a16:colId xmlns:a16="http://schemas.microsoft.com/office/drawing/2014/main" val="512805874"/>
                    </a:ext>
                  </a:extLst>
                </a:gridCol>
                <a:gridCol w="535195">
                  <a:extLst>
                    <a:ext uri="{9D8B030D-6E8A-4147-A177-3AD203B41FA5}">
                      <a16:colId xmlns:a16="http://schemas.microsoft.com/office/drawing/2014/main" val="1968394479"/>
                    </a:ext>
                  </a:extLst>
                </a:gridCol>
              </a:tblGrid>
              <a:tr h="192186">
                <a:tc>
                  <a:txBody>
                    <a:bodyPr/>
                    <a:lstStyle/>
                    <a:p>
                      <a:pPr algn="ctr" rtl="0" fontAlgn="b"/>
                      <a:r>
                        <a:rPr lang="cs-CZ" sz="1100" b="0" i="0" u="none" strike="noStrike" dirty="0">
                          <a:solidFill>
                            <a:srgbClr val="000000"/>
                          </a:solidFill>
                          <a:effectLst/>
                          <a:latin typeface="Calibri" panose="020F0502020204030204" pitchFamily="34" charset="0"/>
                        </a:rPr>
                        <a:t>45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DCF7F"/>
                    </a:solidFill>
                  </a:tcPr>
                </a:tc>
                <a:tc>
                  <a:txBody>
                    <a:bodyPr/>
                    <a:lstStyle/>
                    <a:p>
                      <a:pPr algn="ctr" rtl="0" fontAlgn="b"/>
                      <a:r>
                        <a:rPr lang="cs-CZ" sz="1100" b="0" i="0" u="none" strike="noStrike">
                          <a:solidFill>
                            <a:srgbClr val="000000"/>
                          </a:solidFill>
                          <a:effectLst/>
                          <a:latin typeface="Calibri" panose="020F0502020204030204" pitchFamily="34" charset="0"/>
                        </a:rPr>
                        <a:t>56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CC17C"/>
                    </a:solidFill>
                  </a:tcPr>
                </a:tc>
                <a:tc>
                  <a:txBody>
                    <a:bodyPr/>
                    <a:lstStyle/>
                    <a:p>
                      <a:pPr algn="ctr" rtl="0" fontAlgn="b"/>
                      <a:r>
                        <a:rPr lang="cs-CZ" sz="1100" b="0" i="0" u="none" strike="noStrike">
                          <a:solidFill>
                            <a:srgbClr val="000000"/>
                          </a:solidFill>
                          <a:effectLst/>
                          <a:latin typeface="Calibri" panose="020F0502020204030204" pitchFamily="34" charset="0"/>
                        </a:rPr>
                        <a:t>58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41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FD480"/>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55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1C27C"/>
                    </a:solidFill>
                  </a:tcPr>
                </a:tc>
                <a:extLst>
                  <a:ext uri="{0D108BD9-81ED-4DB2-BD59-A6C34878D82A}">
                    <a16:rowId xmlns:a16="http://schemas.microsoft.com/office/drawing/2014/main" val="4205796426"/>
                  </a:ext>
                </a:extLst>
              </a:tr>
              <a:tr h="192186">
                <a:tc>
                  <a:txBody>
                    <a:bodyPr/>
                    <a:lstStyle/>
                    <a:p>
                      <a:pPr algn="ctr" rtl="0" fontAlgn="b"/>
                      <a:r>
                        <a:rPr lang="cs-CZ" sz="1100" b="0" i="0" u="none" strike="noStrike" dirty="0">
                          <a:solidFill>
                            <a:srgbClr val="000000"/>
                          </a:solidFill>
                          <a:effectLst/>
                          <a:latin typeface="Calibri" panose="020F0502020204030204" pitchFamily="34" charset="0"/>
                        </a:rPr>
                        <a:t>38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881"/>
                    </a:solidFill>
                  </a:tcPr>
                </a:tc>
                <a:tc>
                  <a:txBody>
                    <a:bodyPr/>
                    <a:lstStyle/>
                    <a:p>
                      <a:pPr algn="ctr" rtl="0" fontAlgn="b"/>
                      <a:r>
                        <a:rPr lang="cs-CZ" sz="1100" b="0" i="0" u="none" strike="noStrike" dirty="0">
                          <a:solidFill>
                            <a:srgbClr val="000000"/>
                          </a:solidFill>
                          <a:effectLst/>
                          <a:latin typeface="Calibri" panose="020F0502020204030204" pitchFamily="34" charset="0"/>
                        </a:rPr>
                        <a:t>32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E082"/>
                    </a:solidFill>
                  </a:tcPr>
                </a:tc>
                <a:tc>
                  <a:txBody>
                    <a:bodyPr/>
                    <a:lstStyle/>
                    <a:p>
                      <a:pPr algn="ctr" rtl="0" fontAlgn="b"/>
                      <a:r>
                        <a:rPr lang="cs-CZ" sz="1100" b="0" i="0" u="none" strike="noStrike">
                          <a:solidFill>
                            <a:srgbClr val="000000"/>
                          </a:solidFill>
                          <a:effectLst/>
                          <a:latin typeface="Calibri" panose="020F0502020204030204" pitchFamily="34" charset="0"/>
                        </a:rPr>
                        <a:t>37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DA81"/>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583"/>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36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DB81"/>
                    </a:solidFill>
                  </a:tcPr>
                </a:tc>
                <a:extLst>
                  <a:ext uri="{0D108BD9-81ED-4DB2-BD59-A6C34878D82A}">
                    <a16:rowId xmlns:a16="http://schemas.microsoft.com/office/drawing/2014/main" val="4259785015"/>
                  </a:ext>
                </a:extLst>
              </a:tr>
              <a:tr h="192186">
                <a:tc>
                  <a:txBody>
                    <a:bodyPr/>
                    <a:lstStyle/>
                    <a:p>
                      <a:pPr algn="ctr" rtl="0" fontAlgn="b"/>
                      <a:r>
                        <a:rPr lang="cs-CZ" sz="1100" b="0" i="0" u="none" strike="noStrike" dirty="0">
                          <a:solidFill>
                            <a:srgbClr val="000000"/>
                          </a:solidFill>
                          <a:effectLst/>
                          <a:latin typeface="Calibri" panose="020F0502020204030204" pitchFamily="34" charset="0"/>
                        </a:rPr>
                        <a:t>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A84"/>
                    </a:solidFill>
                  </a:tcPr>
                </a:tc>
                <a:tc>
                  <a:txBody>
                    <a:bodyPr/>
                    <a:lstStyle/>
                    <a:p>
                      <a:pPr algn="ctr" rtl="0" fontAlgn="b"/>
                      <a:r>
                        <a:rPr lang="cs-CZ" sz="1100" b="0" i="0" u="none" strike="noStrike">
                          <a:solidFill>
                            <a:srgbClr val="000000"/>
                          </a:solidFill>
                          <a:effectLst/>
                          <a:latin typeface="Calibri" panose="020F0502020204030204" pitchFamily="34" charset="0"/>
                        </a:rPr>
                        <a:t>30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383"/>
                    </a:solidFill>
                  </a:tcPr>
                </a:tc>
                <a:tc>
                  <a:txBody>
                    <a:bodyPr/>
                    <a:lstStyle/>
                    <a:p>
                      <a:pPr algn="ctr" rtl="0" fontAlgn="b"/>
                      <a:r>
                        <a:rPr lang="cs-CZ" sz="1100" b="0" i="0" u="none" strike="noStrike">
                          <a:solidFill>
                            <a:srgbClr val="000000"/>
                          </a:solidFill>
                          <a:effectLst/>
                          <a:latin typeface="Calibri" panose="020F0502020204030204" pitchFamily="34" charset="0"/>
                        </a:rPr>
                        <a:t>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E884"/>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582"/>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31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182"/>
                    </a:solidFill>
                  </a:tcPr>
                </a:tc>
                <a:extLst>
                  <a:ext uri="{0D108BD9-81ED-4DB2-BD59-A6C34878D82A}">
                    <a16:rowId xmlns:a16="http://schemas.microsoft.com/office/drawing/2014/main" val="2105106640"/>
                  </a:ext>
                </a:extLst>
              </a:tr>
              <a:tr h="192186">
                <a:tc>
                  <a:txBody>
                    <a:bodyPr/>
                    <a:lstStyle/>
                    <a:p>
                      <a:pPr algn="ctr" rtl="0" fontAlgn="b"/>
                      <a:r>
                        <a:rPr lang="cs-CZ" sz="1100" b="0" i="0" u="none" strike="noStrike">
                          <a:solidFill>
                            <a:srgbClr val="000000"/>
                          </a:solidFill>
                          <a:effectLst/>
                          <a:latin typeface="Calibri" panose="020F0502020204030204" pitchFamily="34" charset="0"/>
                        </a:rPr>
                        <a:t>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84"/>
                    </a:solidFill>
                  </a:tcPr>
                </a:tc>
                <a:tc>
                  <a:txBody>
                    <a:bodyPr/>
                    <a:lstStyle/>
                    <a:p>
                      <a:pPr algn="ctr" rtl="0" fontAlgn="b"/>
                      <a:r>
                        <a:rPr lang="cs-CZ" sz="1100" b="0" i="0" u="none" strike="noStrike">
                          <a:solidFill>
                            <a:srgbClr val="000000"/>
                          </a:solidFill>
                          <a:effectLst/>
                          <a:latin typeface="Calibri" panose="020F0502020204030204" pitchFamily="34" charset="0"/>
                        </a:rPr>
                        <a:t>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E884"/>
                    </a:solidFill>
                  </a:tcPr>
                </a:tc>
                <a:tc>
                  <a:txBody>
                    <a:bodyPr/>
                    <a:lstStyle/>
                    <a:p>
                      <a:pPr algn="ctr" rtl="0" fontAlgn="b"/>
                      <a:r>
                        <a:rPr lang="cs-CZ" sz="1100" b="0" i="0" u="none" strike="noStrike" dirty="0">
                          <a:solidFill>
                            <a:srgbClr val="000000"/>
                          </a:solidFill>
                          <a:effectLst/>
                          <a:latin typeface="Calibri" panose="020F0502020204030204" pitchFamily="34" charset="0"/>
                        </a:rPr>
                        <a:t>30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383"/>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A84"/>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483"/>
                    </a:solidFill>
                  </a:tcPr>
                </a:tc>
                <a:extLst>
                  <a:ext uri="{0D108BD9-81ED-4DB2-BD59-A6C34878D82A}">
                    <a16:rowId xmlns:a16="http://schemas.microsoft.com/office/drawing/2014/main" val="4073336937"/>
                  </a:ext>
                </a:extLst>
              </a:tr>
              <a:tr h="192186">
                <a:tc>
                  <a:txBody>
                    <a:bodyPr/>
                    <a:lstStyle/>
                    <a:p>
                      <a:pPr algn="ctr" rtl="0" fontAlgn="b"/>
                      <a:r>
                        <a:rPr lang="cs-CZ" sz="1100" b="0" i="0" u="none" strike="noStrike">
                          <a:solidFill>
                            <a:srgbClr val="000000"/>
                          </a:solidFill>
                          <a:effectLst/>
                          <a:latin typeface="Calibri" panose="020F0502020204030204" pitchFamily="34" charset="0"/>
                        </a:rPr>
                        <a:t>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F81"/>
                    </a:solidFill>
                  </a:tcPr>
                </a:tc>
                <a:tc>
                  <a:txBody>
                    <a:bodyPr/>
                    <a:lstStyle/>
                    <a:p>
                      <a:pPr algn="ctr" rtl="0" fontAlgn="b"/>
                      <a:r>
                        <a:rPr lang="cs-CZ" sz="1100" b="0" i="0" u="none" strike="noStrike">
                          <a:solidFill>
                            <a:srgbClr val="000000"/>
                          </a:solidFill>
                          <a:effectLst/>
                          <a:latin typeface="Calibri" panose="020F0502020204030204" pitchFamily="34" charset="0"/>
                        </a:rPr>
                        <a:t>30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383"/>
                    </a:solidFill>
                  </a:tcPr>
                </a:tc>
                <a:tc>
                  <a:txBody>
                    <a:bodyPr/>
                    <a:lstStyle/>
                    <a:p>
                      <a:pPr algn="ctr" rtl="0" fontAlgn="b"/>
                      <a:r>
                        <a:rPr lang="cs-CZ" sz="1100" b="0" i="0" u="none" strike="noStrike">
                          <a:solidFill>
                            <a:srgbClr val="000000"/>
                          </a:solidFill>
                          <a:effectLst/>
                          <a:latin typeface="Calibri" panose="020F0502020204030204" pitchFamily="34" charset="0"/>
                        </a:rPr>
                        <a:t>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E884"/>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E75"/>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32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E082"/>
                    </a:solidFill>
                  </a:tcPr>
                </a:tc>
                <a:extLst>
                  <a:ext uri="{0D108BD9-81ED-4DB2-BD59-A6C34878D82A}">
                    <a16:rowId xmlns:a16="http://schemas.microsoft.com/office/drawing/2014/main" val="433226668"/>
                  </a:ext>
                </a:extLst>
              </a:tr>
              <a:tr h="192186">
                <a:tc>
                  <a:txBody>
                    <a:bodyPr/>
                    <a:lstStyle/>
                    <a:p>
                      <a:pPr algn="ctr" rtl="0" fontAlgn="b"/>
                      <a:r>
                        <a:rPr lang="cs-CZ" sz="1100" b="0" i="0" u="none" strike="noStrike">
                          <a:solidFill>
                            <a:srgbClr val="000000"/>
                          </a:solidFill>
                          <a:effectLst/>
                          <a:latin typeface="Calibri" panose="020F0502020204030204" pitchFamily="34" charset="0"/>
                        </a:rPr>
                        <a:t>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84"/>
                    </a:solidFill>
                  </a:tcPr>
                </a:tc>
                <a:tc>
                  <a:txBody>
                    <a:bodyPr/>
                    <a:lstStyle/>
                    <a:p>
                      <a:pPr algn="ctr" rtl="0" fontAlgn="b"/>
                      <a:r>
                        <a:rPr lang="cs-CZ" sz="1100" b="0" i="0" u="none" strike="noStrike" dirty="0">
                          <a:solidFill>
                            <a:srgbClr val="000000"/>
                          </a:solidFill>
                          <a:effectLst/>
                          <a:latin typeface="Calibri" panose="020F0502020204030204" pitchFamily="34" charset="0"/>
                        </a:rPr>
                        <a:t>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b"/>
                      <a:r>
                        <a:rPr lang="cs-CZ" sz="1100" b="0" i="0" u="none" strike="noStrike">
                          <a:solidFill>
                            <a:srgbClr val="000000"/>
                          </a:solidFill>
                          <a:effectLst/>
                          <a:latin typeface="Calibri" panose="020F0502020204030204" pitchFamily="34" charset="0"/>
                        </a:rPr>
                        <a:t>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483"/>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980"/>
                    </a:solidFill>
                  </a:tcPr>
                </a:tc>
                <a:extLst>
                  <a:ext uri="{0D108BD9-81ED-4DB2-BD59-A6C34878D82A}">
                    <a16:rowId xmlns:a16="http://schemas.microsoft.com/office/drawing/2014/main" val="3115133516"/>
                  </a:ext>
                </a:extLst>
              </a:tr>
              <a:tr h="308352">
                <a:tc>
                  <a:txBody>
                    <a:bodyPr/>
                    <a:lstStyle/>
                    <a:p>
                      <a:pPr algn="ctr" rtl="0" fontAlgn="b"/>
                      <a:r>
                        <a:rPr lang="cs-CZ" sz="1100" b="0" i="0" u="none" strike="noStrike">
                          <a:solidFill>
                            <a:srgbClr val="000000"/>
                          </a:solidFill>
                          <a:effectLst/>
                          <a:latin typeface="Calibri" panose="020F0502020204030204" pitchFamily="34" charset="0"/>
                        </a:rPr>
                        <a:t>27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E683"/>
                    </a:solidFill>
                  </a:tcPr>
                </a:tc>
                <a:tc>
                  <a:txBody>
                    <a:bodyPr/>
                    <a:lstStyle/>
                    <a:p>
                      <a:pPr algn="ctr" rtl="0" fontAlgn="b"/>
                      <a:r>
                        <a:rPr lang="cs-CZ" sz="1100" b="0" i="0" u="none" strike="noStrike" dirty="0">
                          <a:solidFill>
                            <a:srgbClr val="000000"/>
                          </a:solidFill>
                          <a:effectLst/>
                          <a:latin typeface="Calibri" panose="020F0502020204030204" pitchFamily="34" charset="0"/>
                        </a:rPr>
                        <a:t>20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980"/>
                    </a:solidFill>
                  </a:tcPr>
                </a:tc>
                <a:tc>
                  <a:txBody>
                    <a:bodyPr/>
                    <a:lstStyle/>
                    <a:p>
                      <a:pPr algn="ctr" rtl="0" fontAlgn="b"/>
                      <a:r>
                        <a:rPr lang="cs-CZ" sz="1100" b="0" i="0" u="none" strike="noStrike" dirty="0">
                          <a:solidFill>
                            <a:srgbClr val="000000"/>
                          </a:solidFill>
                          <a:effectLst/>
                          <a:latin typeface="Calibri" panose="020F0502020204030204" pitchFamily="34" charset="0"/>
                        </a:rPr>
                        <a:t>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F81"/>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583"/>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980"/>
                    </a:solidFill>
                  </a:tcPr>
                </a:tc>
                <a:extLst>
                  <a:ext uri="{0D108BD9-81ED-4DB2-BD59-A6C34878D82A}">
                    <a16:rowId xmlns:a16="http://schemas.microsoft.com/office/drawing/2014/main" val="1162561216"/>
                  </a:ext>
                </a:extLst>
              </a:tr>
              <a:tr h="192186">
                <a:tc>
                  <a:txBody>
                    <a:bodyPr/>
                    <a:lstStyle/>
                    <a:p>
                      <a:pPr algn="ctr" rtl="0" fontAlgn="b"/>
                      <a:r>
                        <a:rPr lang="cs-CZ" sz="1100" b="0" i="0" u="none" strike="noStrike">
                          <a:solidFill>
                            <a:srgbClr val="000000"/>
                          </a:solidFill>
                          <a:effectLst/>
                          <a:latin typeface="Calibri" panose="020F0502020204030204" pitchFamily="34" charset="0"/>
                        </a:rPr>
                        <a:t>33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82"/>
                    </a:solidFill>
                  </a:tcPr>
                </a:tc>
                <a:tc>
                  <a:txBody>
                    <a:bodyPr/>
                    <a:lstStyle/>
                    <a:p>
                      <a:pPr algn="ctr" rtl="0" fontAlgn="b"/>
                      <a:r>
                        <a:rPr lang="cs-CZ" sz="1100" b="0" i="0" u="none" strike="noStrike">
                          <a:solidFill>
                            <a:srgbClr val="000000"/>
                          </a:solidFill>
                          <a:effectLst/>
                          <a:latin typeface="Calibri" panose="020F0502020204030204" pitchFamily="34" charset="0"/>
                        </a:rPr>
                        <a:t>15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B7A"/>
                    </a:solidFill>
                  </a:tcPr>
                </a:tc>
                <a:tc>
                  <a:txBody>
                    <a:bodyPr/>
                    <a:lstStyle/>
                    <a:p>
                      <a:pPr algn="ctr" rtl="0" fontAlgn="b"/>
                      <a:r>
                        <a:rPr lang="cs-CZ" sz="1100" b="0" i="0" u="none" strike="noStrike" dirty="0">
                          <a:solidFill>
                            <a:srgbClr val="000000"/>
                          </a:solidFill>
                          <a:effectLst/>
                          <a:latin typeface="Calibri" panose="020F0502020204030204" pitchFamily="34" charset="0"/>
                        </a:rPr>
                        <a:t>14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579"/>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35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ADC81"/>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B7A"/>
                    </a:solidFill>
                  </a:tcPr>
                </a:tc>
                <a:extLst>
                  <a:ext uri="{0D108BD9-81ED-4DB2-BD59-A6C34878D82A}">
                    <a16:rowId xmlns:a16="http://schemas.microsoft.com/office/drawing/2014/main" val="2686977251"/>
                  </a:ext>
                </a:extLst>
              </a:tr>
              <a:tr h="192186">
                <a:tc>
                  <a:txBody>
                    <a:bodyPr/>
                    <a:lstStyle/>
                    <a:p>
                      <a:pPr algn="ctr" rtl="0" fontAlgn="b"/>
                      <a:r>
                        <a:rPr lang="cs-CZ" sz="1100" b="0" i="0" u="none" strike="noStrike">
                          <a:solidFill>
                            <a:srgbClr val="000000"/>
                          </a:solidFill>
                          <a:effectLst/>
                          <a:latin typeface="Calibri" panose="020F0502020204030204" pitchFamily="34" charset="0"/>
                        </a:rPr>
                        <a:t>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37F"/>
                    </a:solidFill>
                  </a:tcPr>
                </a:tc>
                <a:tc>
                  <a:txBody>
                    <a:bodyPr/>
                    <a:lstStyle/>
                    <a:p>
                      <a:pPr algn="ctr" rtl="0" fontAlgn="b"/>
                      <a:r>
                        <a:rPr lang="cs-CZ" sz="1100" b="0" i="0" u="none" strike="noStrike">
                          <a:solidFill>
                            <a:srgbClr val="000000"/>
                          </a:solidFill>
                          <a:effectLst/>
                          <a:latin typeface="Calibri" panose="020F0502020204030204" pitchFamily="34" charset="0"/>
                        </a:rPr>
                        <a:t>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b"/>
                      <a:r>
                        <a:rPr lang="cs-CZ" sz="1100" b="0" i="0" u="none" strike="noStrike">
                          <a:solidFill>
                            <a:srgbClr val="000000"/>
                          </a:solidFill>
                          <a:effectLst/>
                          <a:latin typeface="Calibri" panose="020F0502020204030204" pitchFamily="34" charset="0"/>
                        </a:rPr>
                        <a:t>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37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E884"/>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C17C"/>
                    </a:solidFill>
                  </a:tcPr>
                </a:tc>
                <a:extLst>
                  <a:ext uri="{0D108BD9-81ED-4DB2-BD59-A6C34878D82A}">
                    <a16:rowId xmlns:a16="http://schemas.microsoft.com/office/drawing/2014/main" val="264474954"/>
                  </a:ext>
                </a:extLst>
              </a:tr>
              <a:tr h="192186">
                <a:tc>
                  <a:txBody>
                    <a:bodyPr/>
                    <a:lstStyle/>
                    <a:p>
                      <a:pPr algn="ctr" rtl="0" fontAlgn="b"/>
                      <a:r>
                        <a:rPr lang="cs-CZ" sz="1100" b="0" i="0" u="none" strike="noStrike">
                          <a:solidFill>
                            <a:srgbClr val="000000"/>
                          </a:solidFill>
                          <a:effectLst/>
                          <a:latin typeface="Calibri" panose="020F0502020204030204" pitchFamily="34" charset="0"/>
                        </a:rPr>
                        <a:t>12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A77"/>
                    </a:solidFill>
                  </a:tcPr>
                </a:tc>
                <a:tc>
                  <a:txBody>
                    <a:bodyPr/>
                    <a:lstStyle/>
                    <a:p>
                      <a:pPr algn="ctr" rtl="0" fontAlgn="b"/>
                      <a:r>
                        <a:rPr lang="cs-CZ" sz="1100" b="0" i="0" u="none" strike="noStrike">
                          <a:solidFill>
                            <a:srgbClr val="000000"/>
                          </a:solidFill>
                          <a:effectLst/>
                          <a:latin typeface="Calibri" panose="020F0502020204030204" pitchFamily="34" charset="0"/>
                        </a:rPr>
                        <a:t>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E75"/>
                    </a:solidFill>
                  </a:tcPr>
                </a:tc>
                <a:tc>
                  <a:txBody>
                    <a:bodyPr/>
                    <a:lstStyle/>
                    <a:p>
                      <a:pPr algn="ctr" rtl="0" fontAlgn="b"/>
                      <a:r>
                        <a:rPr lang="cs-CZ" sz="1100" b="0" i="0" u="none" strike="noStrike">
                          <a:solidFill>
                            <a:srgbClr val="000000"/>
                          </a:solidFill>
                          <a:effectLst/>
                          <a:latin typeface="Calibri" panose="020F0502020204030204" pitchFamily="34" charset="0"/>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06F"/>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F81"/>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670"/>
                    </a:solidFill>
                  </a:tcPr>
                </a:tc>
                <a:extLst>
                  <a:ext uri="{0D108BD9-81ED-4DB2-BD59-A6C34878D82A}">
                    <a16:rowId xmlns:a16="http://schemas.microsoft.com/office/drawing/2014/main" val="523398044"/>
                  </a:ext>
                </a:extLst>
              </a:tr>
              <a:tr h="192186">
                <a:tc>
                  <a:txBody>
                    <a:bodyPr/>
                    <a:lstStyle/>
                    <a:p>
                      <a:pPr algn="ctr" rtl="0" fontAlgn="b"/>
                      <a:r>
                        <a:rPr lang="cs-CZ" sz="1100" b="0" i="0" u="none" strike="noStrike">
                          <a:solidFill>
                            <a:srgbClr val="000000"/>
                          </a:solidFill>
                          <a:effectLst/>
                          <a:latin typeface="Calibri" panose="020F0502020204030204" pitchFamily="34" charset="0"/>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7A6E"/>
                    </a:solidFill>
                  </a:tcPr>
                </a:tc>
                <a:tc>
                  <a:txBody>
                    <a:bodyPr/>
                    <a:lstStyle/>
                    <a:p>
                      <a:pPr algn="ctr" rtl="0" fontAlgn="b"/>
                      <a:r>
                        <a:rPr lang="cs-CZ" sz="1100" b="0" i="0" u="none" strike="noStrike">
                          <a:solidFill>
                            <a:srgbClr val="000000"/>
                          </a:solidFill>
                          <a:effectLst/>
                          <a:latin typeface="Calibri" panose="020F0502020204030204" pitchFamily="34" charset="0"/>
                        </a:rPr>
                        <a:t>12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A77"/>
                    </a:solidFill>
                  </a:tcPr>
                </a:tc>
                <a:tc>
                  <a:txBody>
                    <a:bodyPr/>
                    <a:lstStyle/>
                    <a:p>
                      <a:pPr algn="ctr" rtl="0" fontAlgn="b"/>
                      <a:r>
                        <a:rPr lang="cs-CZ" sz="1100" b="0" i="0" u="none" strike="noStrike">
                          <a:solidFill>
                            <a:srgbClr val="000000"/>
                          </a:solidFill>
                          <a:effectLst/>
                          <a:latin typeface="Calibri" panose="020F0502020204030204" pitchFamily="34" charset="0"/>
                        </a:rPr>
                        <a:t>16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C17C"/>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579"/>
                    </a:solidFill>
                  </a:tcPr>
                </a:tc>
                <a:extLst>
                  <a:ext uri="{0D108BD9-81ED-4DB2-BD59-A6C34878D82A}">
                    <a16:rowId xmlns:a16="http://schemas.microsoft.com/office/drawing/2014/main" val="712616332"/>
                  </a:ext>
                </a:extLst>
              </a:tr>
              <a:tr h="192186">
                <a:tc>
                  <a:txBody>
                    <a:bodyPr/>
                    <a:lstStyle/>
                    <a:p>
                      <a:pPr algn="ctr" rtl="0" fontAlgn="b"/>
                      <a:r>
                        <a:rPr lang="cs-CZ" sz="1100" b="0" i="0" u="none" strike="noStrike">
                          <a:solidFill>
                            <a:srgbClr val="000000"/>
                          </a:solidFill>
                          <a:effectLst/>
                          <a:latin typeface="Calibri" panose="020F0502020204030204" pitchFamily="34" charset="0"/>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E6C"/>
                    </a:solidFill>
                  </a:tcPr>
                </a:tc>
                <a:tc>
                  <a:txBody>
                    <a:bodyPr/>
                    <a:lstStyle/>
                    <a:p>
                      <a:pPr algn="ctr" rtl="0" fontAlgn="b"/>
                      <a:r>
                        <a:rPr lang="cs-CZ" sz="1100" b="0" i="0" u="none" strike="noStrike">
                          <a:solidFill>
                            <a:srgbClr val="000000"/>
                          </a:solidFill>
                          <a:effectLst/>
                          <a:latin typeface="Calibri" panose="020F0502020204030204" pitchFamily="34" charset="0"/>
                        </a:rPr>
                        <a:t>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670"/>
                    </a:solidFill>
                  </a:tcPr>
                </a:tc>
                <a:tc>
                  <a:txBody>
                    <a:bodyPr/>
                    <a:lstStyle/>
                    <a:p>
                      <a:pPr algn="ctr" rtl="0" fontAlgn="b"/>
                      <a:r>
                        <a:rPr lang="cs-CZ" sz="1100" b="0" i="0" u="none" strike="noStrike" dirty="0">
                          <a:solidFill>
                            <a:srgbClr val="000000"/>
                          </a:solidFill>
                          <a:effectLst/>
                          <a:latin typeface="Calibri" panose="020F0502020204030204" pitchFamily="34" charset="0"/>
                        </a:rPr>
                        <a:t>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874"/>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E6C"/>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272"/>
                    </a:solidFill>
                  </a:tcPr>
                </a:tc>
                <a:extLst>
                  <a:ext uri="{0D108BD9-81ED-4DB2-BD59-A6C34878D82A}">
                    <a16:rowId xmlns:a16="http://schemas.microsoft.com/office/drawing/2014/main" val="3549600344"/>
                  </a:ext>
                </a:extLst>
              </a:tr>
            </a:tbl>
          </a:graphicData>
        </a:graphic>
      </p:graphicFrame>
    </p:spTree>
    <p:extLst>
      <p:ext uri="{BB962C8B-B14F-4D97-AF65-F5344CB8AC3E}">
        <p14:creationId xmlns:p14="http://schemas.microsoft.com/office/powerpoint/2010/main" val="2019204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2"/>
          <p:cNvSpPr>
            <a:spLocks noGrp="1"/>
          </p:cNvSpPr>
          <p:nvPr>
            <p:ph type="sldNum" sz="quarter" idx="4"/>
          </p:nvPr>
        </p:nvSpPr>
        <p:spPr>
          <a:xfrm>
            <a:off x="35496" y="4909248"/>
            <a:ext cx="2133600" cy="273844"/>
          </a:xfrm>
        </p:spPr>
        <p:txBody>
          <a:bodyPr/>
          <a:lstStyle/>
          <a:p>
            <a:fld id="{2A2DB900-4F27-419C-B2D8-AAC4EB8D73BD}" type="slidenum">
              <a:rPr lang="cs-CZ" sz="1100" smtClean="0"/>
              <a:pPr/>
              <a:t>10</a:t>
            </a:fld>
            <a:endParaRPr lang="cs-CZ" sz="1100" dirty="0"/>
          </a:p>
        </p:txBody>
      </p:sp>
      <p:sp>
        <p:nvSpPr>
          <p:cNvPr id="5" name="Nadpis 4"/>
          <p:cNvSpPr>
            <a:spLocks noGrp="1"/>
          </p:cNvSpPr>
          <p:nvPr>
            <p:ph type="title"/>
          </p:nvPr>
        </p:nvSpPr>
        <p:spPr>
          <a:xfrm>
            <a:off x="371634" y="7926"/>
            <a:ext cx="7512734" cy="469722"/>
          </a:xfrm>
        </p:spPr>
        <p:txBody>
          <a:bodyPr>
            <a:noAutofit/>
          </a:bodyPr>
          <a:lstStyle/>
          <a:p>
            <a:r>
              <a:rPr lang="cs-CZ" sz="2000" dirty="0"/>
              <a:t>Menší podniky by více ocenily zjednodušení administrativy. Naopak větší podniky by uvítaly spíše kvalitní vyučení zaměstnanců.</a:t>
            </a:r>
          </a:p>
        </p:txBody>
      </p:sp>
      <p:sp>
        <p:nvSpPr>
          <p:cNvPr id="24" name="TextovéPole 23"/>
          <p:cNvSpPr txBox="1"/>
          <p:nvPr/>
        </p:nvSpPr>
        <p:spPr>
          <a:xfrm>
            <a:off x="415810" y="915566"/>
            <a:ext cx="6388438" cy="361574"/>
          </a:xfrm>
          <a:prstGeom prst="rect">
            <a:avLst/>
          </a:prstGeom>
          <a:noFill/>
        </p:spPr>
        <p:txBody>
          <a:bodyPr wrap="square" lIns="0" tIns="0" rIns="0" bIns="0" rtlCol="0">
            <a:spAutoFit/>
          </a:bodyPr>
          <a:lstStyle/>
          <a:p>
            <a:pPr lvl="0">
              <a:lnSpc>
                <a:spcPts val="1400"/>
              </a:lnSpc>
              <a:defRPr/>
            </a:pPr>
            <a:r>
              <a:rPr lang="cs-CZ" sz="1600" b="1" kern="0" dirty="0">
                <a:solidFill>
                  <a:srgbClr val="404040"/>
                </a:solidFill>
              </a:rPr>
              <a:t>Co by provozovatelům nejvíce pomohlo?</a:t>
            </a:r>
            <a:br>
              <a:rPr kumimoji="0" lang="cs-CZ" sz="1600" b="1" i="0" u="none" strike="noStrike" kern="0" cap="none" spc="0" normalizeH="0" baseline="0" noProof="0" dirty="0">
                <a:ln>
                  <a:noFill/>
                </a:ln>
                <a:solidFill>
                  <a:srgbClr val="404040"/>
                </a:solidFill>
                <a:effectLst/>
                <a:uLnTx/>
                <a:uFillTx/>
              </a:rPr>
            </a:br>
            <a:r>
              <a:rPr lang="cs-CZ" sz="1400" b="1" kern="0" dirty="0">
                <a:solidFill>
                  <a:srgbClr val="404040"/>
                </a:solidFill>
              </a:rPr>
              <a:t>v</a:t>
            </a:r>
            <a:r>
              <a:rPr lang="en-US" sz="1400" b="1" kern="0" dirty="0">
                <a:solidFill>
                  <a:srgbClr val="404040"/>
                </a:solidFill>
              </a:rPr>
              <a:t> %</a:t>
            </a:r>
            <a:endParaRPr kumimoji="0" lang="cs-CZ" sz="1400" b="1" i="0" u="none" strike="noStrike" kern="0" cap="none" spc="0" normalizeH="0" baseline="0" noProof="0" dirty="0">
              <a:ln>
                <a:noFill/>
              </a:ln>
              <a:solidFill>
                <a:srgbClr val="404040"/>
              </a:solidFill>
              <a:effectLst/>
              <a:uLnTx/>
              <a:uFillTx/>
            </a:endParaRPr>
          </a:p>
        </p:txBody>
      </p:sp>
      <p:sp>
        <p:nvSpPr>
          <p:cNvPr id="33" name="Zaoblený obdélník 32"/>
          <p:cNvSpPr/>
          <p:nvPr/>
        </p:nvSpPr>
        <p:spPr>
          <a:xfrm>
            <a:off x="6900229" y="915566"/>
            <a:ext cx="1920243" cy="3496829"/>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FF0000"/>
                </a:solidFill>
                <a:latin typeface="Calibri" pitchFamily="34" charset="0"/>
              </a:rPr>
              <a:t>Komentář AMSP ČR:</a:t>
            </a:r>
          </a:p>
          <a:p>
            <a:pPr algn="ctr"/>
            <a:r>
              <a:rPr lang="cs-CZ" sz="1200" dirty="0">
                <a:solidFill>
                  <a:srgbClr val="FF0000"/>
                </a:solidFill>
                <a:latin typeface="Calibri" pitchFamily="34" charset="0"/>
              </a:rPr>
              <a:t>S růstem počtu pracovníků je nedostatek kvalitně vyučených zaměstnanců vnímám velmi silně, naopak menší provozovny trápí mimo administrativy konkurence hypermarketů, ale i zákaz kouření.</a:t>
            </a:r>
          </a:p>
          <a:p>
            <a:pPr algn="ctr"/>
            <a:endParaRPr lang="cs-CZ" sz="1200" dirty="0">
              <a:solidFill>
                <a:schemeClr val="bg2">
                  <a:lumMod val="75000"/>
                </a:schemeClr>
              </a:solidFill>
              <a:latin typeface="Calibri" pitchFamily="34" charset="0"/>
            </a:endParaRP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sp>
        <p:nvSpPr>
          <p:cNvPr id="20" name="TextovéPole 19"/>
          <p:cNvSpPr txBox="1"/>
          <p:nvPr/>
        </p:nvSpPr>
        <p:spPr>
          <a:xfrm>
            <a:off x="323528" y="4506674"/>
            <a:ext cx="6504942" cy="369332"/>
          </a:xfrm>
          <a:prstGeom prst="rect">
            <a:avLst/>
          </a:prstGeom>
          <a:noFill/>
        </p:spPr>
        <p:txBody>
          <a:bodyPr wrap="square" rtlCol="0">
            <a:spAutoFit/>
          </a:bodyPr>
          <a:lstStyle/>
          <a:p>
            <a:r>
              <a:rPr lang="pl-PL" sz="900" kern="0" dirty="0">
                <a:solidFill>
                  <a:schemeClr val="bg1">
                    <a:lumMod val="50000"/>
                  </a:schemeClr>
                </a:solidFill>
              </a:rPr>
              <a:t>Q3. Co by Vám v podnikání nejvíce pomohlo?</a:t>
            </a:r>
            <a:br>
              <a:rPr lang="cs-CZ" sz="900" kern="0" dirty="0">
                <a:solidFill>
                  <a:schemeClr val="bg1">
                    <a:lumMod val="50000"/>
                  </a:schemeClr>
                </a:solidFill>
              </a:rPr>
            </a:br>
            <a:r>
              <a:rPr lang="cs-CZ" sz="900" kern="0" dirty="0">
                <a:solidFill>
                  <a:schemeClr val="bg1">
                    <a:lumMod val="50000"/>
                  </a:schemeClr>
                </a:solidFill>
              </a:rPr>
              <a:t>n=128/130/43/82/143</a:t>
            </a:r>
          </a:p>
        </p:txBody>
      </p:sp>
      <p:sp>
        <p:nvSpPr>
          <p:cNvPr id="11" name="Zástupný symbol pro zápatí 3"/>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graphicFrame>
        <p:nvGraphicFramePr>
          <p:cNvPr id="4" name="Tabulka 3">
            <a:extLst>
              <a:ext uri="{FF2B5EF4-FFF2-40B4-BE49-F238E27FC236}">
                <a16:creationId xmlns:a16="http://schemas.microsoft.com/office/drawing/2014/main" id="{9FB069F5-C293-47EC-8A4B-7524641C1C07}"/>
              </a:ext>
            </a:extLst>
          </p:cNvPr>
          <p:cNvGraphicFramePr>
            <a:graphicFrameLocks noGrp="1"/>
          </p:cNvGraphicFramePr>
          <p:nvPr>
            <p:extLst>
              <p:ext uri="{D42A27DB-BD31-4B8C-83A1-F6EECF244321}">
                <p14:modId xmlns:p14="http://schemas.microsoft.com/office/powerpoint/2010/main" val="3962109041"/>
              </p:ext>
            </p:extLst>
          </p:nvPr>
        </p:nvGraphicFramePr>
        <p:xfrm>
          <a:off x="415809" y="1351615"/>
          <a:ext cx="5740516" cy="2955577"/>
        </p:xfrm>
        <a:graphic>
          <a:graphicData uri="http://schemas.openxmlformats.org/drawingml/2006/table">
            <a:tbl>
              <a:tblPr bandRow="1"/>
              <a:tblGrid>
                <a:gridCol w="3051401">
                  <a:extLst>
                    <a:ext uri="{9D8B030D-6E8A-4147-A177-3AD203B41FA5}">
                      <a16:colId xmlns:a16="http://schemas.microsoft.com/office/drawing/2014/main" val="4004856383"/>
                    </a:ext>
                  </a:extLst>
                </a:gridCol>
                <a:gridCol w="537823">
                  <a:extLst>
                    <a:ext uri="{9D8B030D-6E8A-4147-A177-3AD203B41FA5}">
                      <a16:colId xmlns:a16="http://schemas.microsoft.com/office/drawing/2014/main" val="3409680718"/>
                    </a:ext>
                  </a:extLst>
                </a:gridCol>
                <a:gridCol w="537823">
                  <a:extLst>
                    <a:ext uri="{9D8B030D-6E8A-4147-A177-3AD203B41FA5}">
                      <a16:colId xmlns:a16="http://schemas.microsoft.com/office/drawing/2014/main" val="1928261064"/>
                    </a:ext>
                  </a:extLst>
                </a:gridCol>
                <a:gridCol w="537823">
                  <a:extLst>
                    <a:ext uri="{9D8B030D-6E8A-4147-A177-3AD203B41FA5}">
                      <a16:colId xmlns:a16="http://schemas.microsoft.com/office/drawing/2014/main" val="3580055789"/>
                    </a:ext>
                  </a:extLst>
                </a:gridCol>
                <a:gridCol w="537823">
                  <a:extLst>
                    <a:ext uri="{9D8B030D-6E8A-4147-A177-3AD203B41FA5}">
                      <a16:colId xmlns:a16="http://schemas.microsoft.com/office/drawing/2014/main" val="2366042068"/>
                    </a:ext>
                  </a:extLst>
                </a:gridCol>
                <a:gridCol w="537823">
                  <a:extLst>
                    <a:ext uri="{9D8B030D-6E8A-4147-A177-3AD203B41FA5}">
                      <a16:colId xmlns:a16="http://schemas.microsoft.com/office/drawing/2014/main" val="751094458"/>
                    </a:ext>
                  </a:extLst>
                </a:gridCol>
              </a:tblGrid>
              <a:tr h="210426">
                <a:tc rowSpan="2">
                  <a:txBody>
                    <a:bodyPr/>
                    <a:lstStyle/>
                    <a:p>
                      <a:pPr algn="l" rtl="0" fontAlgn="ctr"/>
                      <a:r>
                        <a:rPr lang="cs-CZ" sz="300" b="0" i="0" u="none" strike="noStrike" dirty="0">
                          <a:solidFill>
                            <a:srgbClr val="000000"/>
                          </a:solidFill>
                          <a:effectLst/>
                          <a:latin typeface="Arial" panose="020B0604020202020204" pitchFamily="34" charset="0"/>
                        </a:rPr>
                        <a:t> </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gridSpan="3">
                  <a:txBody>
                    <a:bodyPr/>
                    <a:lstStyle/>
                    <a:p>
                      <a:pPr algn="ctr" rtl="0" fontAlgn="b"/>
                      <a:r>
                        <a:rPr lang="cs-CZ" sz="1400" b="0" i="0" u="none" strike="noStrike" kern="1200">
                          <a:solidFill>
                            <a:schemeClr val="bg1"/>
                          </a:solidFill>
                          <a:effectLst/>
                          <a:latin typeface="+mn-lt"/>
                          <a:ea typeface="+mn-ea"/>
                          <a:cs typeface="+mn-cs"/>
                        </a:rPr>
                        <a:t>Místa k sezení</a:t>
                      </a:r>
                    </a:p>
                  </a:txBody>
                  <a:tcPr marL="2864" marR="2864" marT="286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hMerge="1">
                  <a:txBody>
                    <a:bodyPr/>
                    <a:lstStyle/>
                    <a:p>
                      <a:endParaRPr lang="cs-CZ"/>
                    </a:p>
                  </a:txBody>
                  <a:tcPr/>
                </a:tc>
                <a:tc hMerge="1">
                  <a:txBody>
                    <a:bodyPr/>
                    <a:lstStyle/>
                    <a:p>
                      <a:endParaRPr lang="cs-CZ"/>
                    </a:p>
                  </a:txBody>
                  <a:tcPr/>
                </a:tc>
                <a:tc gridSpan="2">
                  <a:txBody>
                    <a:bodyPr/>
                    <a:lstStyle/>
                    <a:p>
                      <a:pPr algn="ctr" rtl="0" fontAlgn="b"/>
                      <a:r>
                        <a:rPr lang="cs-CZ" sz="1400" b="0" i="0" u="none" strike="noStrike" kern="1200" dirty="0">
                          <a:solidFill>
                            <a:schemeClr val="bg1"/>
                          </a:solidFill>
                          <a:effectLst/>
                          <a:latin typeface="+mn-lt"/>
                          <a:ea typeface="+mn-ea"/>
                          <a:cs typeface="+mn-cs"/>
                        </a:rPr>
                        <a:t>Obrat</a:t>
                      </a:r>
                    </a:p>
                  </a:txBody>
                  <a:tcPr marL="2864" marR="2864" marT="286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hMerge="1">
                  <a:txBody>
                    <a:bodyPr/>
                    <a:lstStyle/>
                    <a:p>
                      <a:endParaRPr lang="cs-CZ"/>
                    </a:p>
                  </a:txBody>
                  <a:tcPr/>
                </a:tc>
                <a:extLst>
                  <a:ext uri="{0D108BD9-81ED-4DB2-BD59-A6C34878D82A}">
                    <a16:rowId xmlns:a16="http://schemas.microsoft.com/office/drawing/2014/main" val="1848454472"/>
                  </a:ext>
                </a:extLst>
              </a:tr>
              <a:tr h="358873">
                <a:tc vMerge="1">
                  <a:txBody>
                    <a:bodyPr/>
                    <a:lstStyle/>
                    <a:p>
                      <a:endParaRPr lang="cs-CZ"/>
                    </a:p>
                  </a:txBody>
                  <a:tcPr/>
                </a:tc>
                <a:tc>
                  <a:txBody>
                    <a:bodyPr/>
                    <a:lstStyle/>
                    <a:p>
                      <a:pPr algn="ctr" rtl="0" fontAlgn="ctr"/>
                      <a:r>
                        <a:rPr lang="cs-CZ" sz="1200" b="0" i="0" u="none" strike="noStrike" kern="1200" dirty="0">
                          <a:solidFill>
                            <a:schemeClr val="bg1"/>
                          </a:solidFill>
                          <a:effectLst/>
                          <a:latin typeface="+mn-lt"/>
                          <a:ea typeface="+mn-ea"/>
                          <a:cs typeface="+mn-cs"/>
                        </a:rPr>
                        <a:t>0-50</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a:txBody>
                    <a:bodyPr/>
                    <a:lstStyle/>
                    <a:p>
                      <a:pPr algn="ctr" rtl="0" fontAlgn="ctr"/>
                      <a:r>
                        <a:rPr lang="cs-CZ" sz="1200" b="0" i="0" u="none" strike="noStrike" kern="1200" dirty="0">
                          <a:solidFill>
                            <a:schemeClr val="bg1"/>
                          </a:solidFill>
                          <a:effectLst/>
                          <a:latin typeface="+mn-lt"/>
                          <a:ea typeface="+mn-ea"/>
                          <a:cs typeface="+mn-cs"/>
                        </a:rPr>
                        <a:t>51-100</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a:txBody>
                    <a:bodyPr/>
                    <a:lstStyle/>
                    <a:p>
                      <a:pPr algn="ctr" rtl="0" fontAlgn="ctr"/>
                      <a:r>
                        <a:rPr lang="cs-CZ" sz="1200" b="0" i="0" u="none" strike="noStrike" kern="1200" dirty="0">
                          <a:solidFill>
                            <a:schemeClr val="bg1"/>
                          </a:solidFill>
                          <a:effectLst/>
                          <a:latin typeface="+mn-lt"/>
                          <a:ea typeface="+mn-ea"/>
                          <a:cs typeface="+mn-cs"/>
                        </a:rPr>
                        <a:t>101 a víc</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a:txBody>
                    <a:bodyPr/>
                    <a:lstStyle/>
                    <a:p>
                      <a:pPr algn="ctr" rtl="0" fontAlgn="ctr"/>
                      <a:r>
                        <a:rPr lang="cs-CZ" sz="1200" b="0" i="0" u="none" strike="noStrike" kern="1200" dirty="0">
                          <a:solidFill>
                            <a:schemeClr val="bg1"/>
                          </a:solidFill>
                          <a:effectLst/>
                          <a:latin typeface="+mn-lt"/>
                          <a:ea typeface="+mn-ea"/>
                          <a:cs typeface="+mn-cs"/>
                        </a:rPr>
                        <a:t>Do 1 mil.</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tc>
                  <a:txBody>
                    <a:bodyPr/>
                    <a:lstStyle/>
                    <a:p>
                      <a:pPr algn="ctr" rtl="0" fontAlgn="ctr"/>
                      <a:r>
                        <a:rPr lang="cs-CZ" sz="1200" b="0" i="0" u="none" strike="noStrike" kern="1200" dirty="0">
                          <a:solidFill>
                            <a:schemeClr val="bg1"/>
                          </a:solidFill>
                          <a:effectLst/>
                          <a:latin typeface="+mn-lt"/>
                          <a:ea typeface="+mn-ea"/>
                          <a:cs typeface="+mn-cs"/>
                        </a:rPr>
                        <a:t>Nad 1 mil.</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81051"/>
                    </a:solidFill>
                  </a:tcPr>
                </a:tc>
                <a:extLst>
                  <a:ext uri="{0D108BD9-81ED-4DB2-BD59-A6C34878D82A}">
                    <a16:rowId xmlns:a16="http://schemas.microsoft.com/office/drawing/2014/main" val="2291372376"/>
                  </a:ext>
                </a:extLst>
              </a:tr>
              <a:tr h="211788">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Zjednodušení daní a administrativy</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286791054"/>
                  </a:ext>
                </a:extLst>
              </a:tr>
              <a:tr h="211788">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Snížení DPH na stravování</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510843393"/>
                  </a:ext>
                </a:extLst>
              </a:tr>
              <a:tr h="211788">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Kvalitní vyučení zaměstnanců</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71449689"/>
                  </a:ext>
                </a:extLst>
              </a:tr>
              <a:tr h="32907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Eliminace akčních, mimořádně nízkých / dumpingových cen v hypermarketech</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64828994"/>
                  </a:ext>
                </a:extLst>
              </a:tr>
              <a:tr h="211788">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Zrušení zákazu kouření</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430731014"/>
                  </a:ext>
                </a:extLst>
              </a:tr>
              <a:tr h="211788">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Snížení počtu kontrol</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443052317"/>
                  </a:ext>
                </a:extLst>
              </a:tr>
              <a:tr h="211788">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"Manuál" neboli seznam povinností pro podnikatele</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79842564"/>
                  </a:ext>
                </a:extLst>
              </a:tr>
              <a:tr h="211788">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Povolení kouření ve vyhrazených prostorech</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874764440"/>
                  </a:ext>
                </a:extLst>
              </a:tr>
              <a:tr h="211788">
                <a:tc>
                  <a:txBody>
                    <a:bodyPr/>
                    <a:lstStyle/>
                    <a:p>
                      <a:pPr algn="l" rtl="0" fontAlgn="ctr"/>
                      <a:r>
                        <a:rPr lang="pl-PL" sz="1100" b="0" i="0" u="none" strike="noStrike" kern="1200" dirty="0">
                          <a:solidFill>
                            <a:srgbClr val="000000"/>
                          </a:solidFill>
                          <a:effectLst/>
                          <a:latin typeface="Calibri" panose="020F0502020204030204" pitchFamily="34" charset="0"/>
                          <a:ea typeface="+mn-ea"/>
                          <a:cs typeface="+mn-cs"/>
                        </a:rPr>
                        <a:t>Podpora pivovarů a všech dodavatelů</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400912025"/>
                  </a:ext>
                </a:extLst>
              </a:tr>
              <a:tr h="211788">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Kurzy a vzdělávání pro zaměstnance ze strany státu/soukromých subjektů</a:t>
                      </a: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864" marR="2864" marT="286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017386727"/>
                  </a:ext>
                </a:extLst>
              </a:tr>
            </a:tbl>
          </a:graphicData>
        </a:graphic>
      </p:graphicFrame>
      <p:grpSp>
        <p:nvGrpSpPr>
          <p:cNvPr id="13" name="Skupina 12">
            <a:extLst>
              <a:ext uri="{FF2B5EF4-FFF2-40B4-BE49-F238E27FC236}">
                <a16:creationId xmlns:a16="http://schemas.microsoft.com/office/drawing/2014/main" id="{3B3A9DC2-A43D-4931-87BA-AFEB89C2E2C8}"/>
              </a:ext>
            </a:extLst>
          </p:cNvPr>
          <p:cNvGrpSpPr/>
          <p:nvPr/>
        </p:nvGrpSpPr>
        <p:grpSpPr>
          <a:xfrm>
            <a:off x="8028381" y="6356"/>
            <a:ext cx="1107884" cy="549170"/>
            <a:chOff x="7992336" y="-1018"/>
            <a:chExt cx="1044160" cy="549170"/>
          </a:xfrm>
        </p:grpSpPr>
        <p:sp>
          <p:nvSpPr>
            <p:cNvPr id="14" name="Obdélník 13">
              <a:extLst>
                <a:ext uri="{FF2B5EF4-FFF2-40B4-BE49-F238E27FC236}">
                  <a16:creationId xmlns:a16="http://schemas.microsoft.com/office/drawing/2014/main" id="{772C0D18-3A79-41DD-A21C-2B81652EFB54}"/>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15" name="Picture 2" descr="http://www.aspectio.cz/Files/logoAMSP.jpg">
              <a:extLst>
                <a:ext uri="{FF2B5EF4-FFF2-40B4-BE49-F238E27FC236}">
                  <a16:creationId xmlns:a16="http://schemas.microsoft.com/office/drawing/2014/main" id="{085C9C0F-90D0-4766-AC0F-B45E80265227}"/>
                </a:ext>
              </a:extLst>
            </p:cNvPr>
            <p:cNvPicPr>
              <a:picLocks noChangeAspect="1" noChangeArrowheads="1"/>
            </p:cNvPicPr>
            <p:nvPr/>
          </p:nvPicPr>
          <p:blipFill>
            <a:blip r:embed="rId3" cstate="print"/>
            <a:srcRect/>
            <a:stretch>
              <a:fillRect/>
            </a:stretch>
          </p:blipFill>
          <p:spPr bwMode="auto">
            <a:xfrm>
              <a:off x="8532440" y="51470"/>
              <a:ext cx="440856" cy="469722"/>
            </a:xfrm>
            <a:prstGeom prst="rect">
              <a:avLst/>
            </a:prstGeom>
            <a:noFill/>
          </p:spPr>
        </p:pic>
      </p:grpSp>
      <p:graphicFrame>
        <p:nvGraphicFramePr>
          <p:cNvPr id="8" name="Tabulka 7">
            <a:extLst>
              <a:ext uri="{FF2B5EF4-FFF2-40B4-BE49-F238E27FC236}">
                <a16:creationId xmlns:a16="http://schemas.microsoft.com/office/drawing/2014/main" id="{97BD965E-C24F-47A8-BB76-30A6EDE400A4}"/>
              </a:ext>
            </a:extLst>
          </p:cNvPr>
          <p:cNvGraphicFramePr>
            <a:graphicFrameLocks noGrp="1"/>
          </p:cNvGraphicFramePr>
          <p:nvPr>
            <p:extLst>
              <p:ext uri="{D42A27DB-BD31-4B8C-83A1-F6EECF244321}">
                <p14:modId xmlns:p14="http://schemas.microsoft.com/office/powerpoint/2010/main" val="606174020"/>
              </p:ext>
            </p:extLst>
          </p:nvPr>
        </p:nvGraphicFramePr>
        <p:xfrm>
          <a:off x="3480277" y="1936692"/>
          <a:ext cx="2676050" cy="2304827"/>
        </p:xfrm>
        <a:graphic>
          <a:graphicData uri="http://schemas.openxmlformats.org/drawingml/2006/table">
            <a:tbl>
              <a:tblPr bandRow="1"/>
              <a:tblGrid>
                <a:gridCol w="535210">
                  <a:extLst>
                    <a:ext uri="{9D8B030D-6E8A-4147-A177-3AD203B41FA5}">
                      <a16:colId xmlns:a16="http://schemas.microsoft.com/office/drawing/2014/main" val="3954589671"/>
                    </a:ext>
                  </a:extLst>
                </a:gridCol>
                <a:gridCol w="535210">
                  <a:extLst>
                    <a:ext uri="{9D8B030D-6E8A-4147-A177-3AD203B41FA5}">
                      <a16:colId xmlns:a16="http://schemas.microsoft.com/office/drawing/2014/main" val="4177681302"/>
                    </a:ext>
                  </a:extLst>
                </a:gridCol>
                <a:gridCol w="535210">
                  <a:extLst>
                    <a:ext uri="{9D8B030D-6E8A-4147-A177-3AD203B41FA5}">
                      <a16:colId xmlns:a16="http://schemas.microsoft.com/office/drawing/2014/main" val="3482972637"/>
                    </a:ext>
                  </a:extLst>
                </a:gridCol>
                <a:gridCol w="535210">
                  <a:extLst>
                    <a:ext uri="{9D8B030D-6E8A-4147-A177-3AD203B41FA5}">
                      <a16:colId xmlns:a16="http://schemas.microsoft.com/office/drawing/2014/main" val="2838760599"/>
                    </a:ext>
                  </a:extLst>
                </a:gridCol>
                <a:gridCol w="535210">
                  <a:extLst>
                    <a:ext uri="{9D8B030D-6E8A-4147-A177-3AD203B41FA5}">
                      <a16:colId xmlns:a16="http://schemas.microsoft.com/office/drawing/2014/main" val="1446190400"/>
                    </a:ext>
                  </a:extLst>
                </a:gridCol>
              </a:tblGrid>
              <a:tr h="232678">
                <a:tc>
                  <a:txBody>
                    <a:bodyPr/>
                    <a:lstStyle/>
                    <a:p>
                      <a:pPr algn="ctr" rtl="0" fontAlgn="b"/>
                      <a:r>
                        <a:rPr lang="cs-CZ" sz="1100" b="0" i="0" u="none" strike="noStrike" dirty="0">
                          <a:solidFill>
                            <a:srgbClr val="000000"/>
                          </a:solidFill>
                          <a:effectLst/>
                          <a:latin typeface="Calibri" panose="020F0502020204030204" pitchFamily="34" charset="0"/>
                        </a:rPr>
                        <a:t>28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tc>
                  <a:txBody>
                    <a:bodyPr/>
                    <a:lstStyle/>
                    <a:p>
                      <a:pPr algn="ctr" rtl="0" fontAlgn="b"/>
                      <a:r>
                        <a:rPr lang="cs-CZ" sz="1100" b="0" i="0" u="none" strike="noStrike" dirty="0">
                          <a:solidFill>
                            <a:srgbClr val="000000"/>
                          </a:solidFill>
                          <a:effectLst/>
                          <a:latin typeface="Calibri" panose="020F0502020204030204" pitchFamily="34" charset="0"/>
                        </a:rPr>
                        <a:t>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1C77D"/>
                    </a:solidFill>
                  </a:tcPr>
                </a:tc>
                <a:tc>
                  <a:txBody>
                    <a:bodyPr/>
                    <a:lstStyle/>
                    <a:p>
                      <a:pPr algn="ctr" rtl="0" fontAlgn="b"/>
                      <a:r>
                        <a:rPr lang="cs-CZ" sz="1100" b="0" i="0" u="none" strike="noStrike">
                          <a:solidFill>
                            <a:srgbClr val="000000"/>
                          </a:solidFill>
                          <a:effectLst/>
                          <a:latin typeface="Calibri" panose="020F0502020204030204" pitchFamily="34" charset="0"/>
                        </a:rPr>
                        <a:t>14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D82"/>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9C97E"/>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9C97E"/>
                    </a:solidFill>
                  </a:tcPr>
                </a:tc>
                <a:extLst>
                  <a:ext uri="{0D108BD9-81ED-4DB2-BD59-A6C34878D82A}">
                    <a16:rowId xmlns:a16="http://schemas.microsoft.com/office/drawing/2014/main" val="3288667004"/>
                  </a:ext>
                </a:extLst>
              </a:tr>
              <a:tr h="186356">
                <a:tc>
                  <a:txBody>
                    <a:bodyPr/>
                    <a:lstStyle/>
                    <a:p>
                      <a:pPr algn="ctr" rtl="0" fontAlgn="b"/>
                      <a:r>
                        <a:rPr lang="cs-CZ" sz="1100" b="0" i="0" u="none" strike="noStrike" dirty="0">
                          <a:solidFill>
                            <a:srgbClr val="000000"/>
                          </a:solidFill>
                          <a:effectLst/>
                          <a:latin typeface="Calibri" panose="020F0502020204030204" pitchFamily="34" charset="0"/>
                        </a:rPr>
                        <a:t>16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881"/>
                    </a:solidFill>
                  </a:tcPr>
                </a:tc>
                <a:tc>
                  <a:txBody>
                    <a:bodyPr/>
                    <a:lstStyle/>
                    <a:p>
                      <a:pPr algn="ctr" rtl="0" fontAlgn="b"/>
                      <a:r>
                        <a:rPr lang="cs-CZ" sz="1100" b="0" i="0" u="none" strike="noStrike">
                          <a:solidFill>
                            <a:srgbClr val="000000"/>
                          </a:solidFill>
                          <a:effectLst/>
                          <a:latin typeface="Calibri" panose="020F0502020204030204" pitchFamily="34" charset="0"/>
                        </a:rPr>
                        <a:t>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0CB7E"/>
                    </a:solidFill>
                  </a:tcPr>
                </a:tc>
                <a:tc>
                  <a:txBody>
                    <a:bodyPr/>
                    <a:lstStyle/>
                    <a:p>
                      <a:pPr algn="ctr" rtl="0" fontAlgn="b"/>
                      <a:r>
                        <a:rPr lang="cs-CZ" sz="1100" b="0" i="0" u="none" strike="noStrike">
                          <a:solidFill>
                            <a:srgbClr val="000000"/>
                          </a:solidFill>
                          <a:effectLst/>
                          <a:latin typeface="Calibri" panose="020F0502020204030204" pitchFamily="34" charset="0"/>
                        </a:rPr>
                        <a:t>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8CE7F"/>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17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5D680"/>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BC17C"/>
                    </a:solidFill>
                  </a:tcPr>
                </a:tc>
                <a:extLst>
                  <a:ext uri="{0D108BD9-81ED-4DB2-BD59-A6C34878D82A}">
                    <a16:rowId xmlns:a16="http://schemas.microsoft.com/office/drawing/2014/main" val="3311128823"/>
                  </a:ext>
                </a:extLst>
              </a:tr>
              <a:tr h="200545">
                <a:tc>
                  <a:txBody>
                    <a:bodyPr/>
                    <a:lstStyle/>
                    <a:p>
                      <a:pPr algn="ctr" rtl="0" fontAlgn="b"/>
                      <a:r>
                        <a:rPr lang="cs-CZ" sz="1100" b="0" i="0" u="none" strike="noStrike">
                          <a:solidFill>
                            <a:srgbClr val="000000"/>
                          </a:solidFill>
                          <a:effectLst/>
                          <a:latin typeface="Calibri" panose="020F0502020204030204" pitchFamily="34" charset="0"/>
                        </a:rPr>
                        <a:t>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E784"/>
                    </a:solidFill>
                  </a:tcPr>
                </a:tc>
                <a:tc>
                  <a:txBody>
                    <a:bodyPr/>
                    <a:lstStyle/>
                    <a:p>
                      <a:pPr algn="ctr" rtl="0" fontAlgn="b"/>
                      <a:r>
                        <a:rPr lang="cs-CZ" sz="1100" b="0" i="0" u="none" strike="noStrike">
                          <a:solidFill>
                            <a:srgbClr val="000000"/>
                          </a:solidFill>
                          <a:effectLst/>
                          <a:latin typeface="Calibri" panose="020F0502020204030204" pitchFamily="34" charset="0"/>
                        </a:rPr>
                        <a:t>18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D480"/>
                    </a:solidFill>
                  </a:tcPr>
                </a:tc>
                <a:tc>
                  <a:txBody>
                    <a:bodyPr/>
                    <a:lstStyle/>
                    <a:p>
                      <a:pPr algn="ctr" rtl="0" fontAlgn="b"/>
                      <a:r>
                        <a:rPr lang="cs-CZ" sz="1100" b="0" i="0" u="none" strike="noStrike">
                          <a:solidFill>
                            <a:srgbClr val="000000"/>
                          </a:solidFill>
                          <a:effectLst/>
                          <a:latin typeface="Calibri" panose="020F0502020204030204" pitchFamily="34" charset="0"/>
                        </a:rPr>
                        <a:t>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9C97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880"/>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17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5D680"/>
                    </a:solidFill>
                  </a:tcPr>
                </a:tc>
                <a:extLst>
                  <a:ext uri="{0D108BD9-81ED-4DB2-BD59-A6C34878D82A}">
                    <a16:rowId xmlns:a16="http://schemas.microsoft.com/office/drawing/2014/main" val="3901359499"/>
                  </a:ext>
                </a:extLst>
              </a:tr>
              <a:tr h="375519">
                <a:tc>
                  <a:txBody>
                    <a:bodyPr/>
                    <a:lstStyle/>
                    <a:p>
                      <a:pPr algn="ctr" rtl="0" fontAlgn="b"/>
                      <a:r>
                        <a:rPr lang="cs-CZ" sz="1100" b="0" i="0" u="none" strike="noStrike">
                          <a:solidFill>
                            <a:srgbClr val="000000"/>
                          </a:solidFill>
                          <a:effectLst/>
                          <a:latin typeface="Calibri" panose="020F0502020204030204" pitchFamily="34" charset="0"/>
                        </a:rPr>
                        <a:t>12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182"/>
                    </a:solidFill>
                  </a:tcPr>
                </a:tc>
                <a:tc>
                  <a:txBody>
                    <a:bodyPr/>
                    <a:lstStyle/>
                    <a:p>
                      <a:pPr algn="ctr" rtl="0" fontAlgn="b"/>
                      <a:r>
                        <a:rPr lang="cs-CZ" sz="1100" b="0" i="0" u="none" strike="noStrike" dirty="0">
                          <a:solidFill>
                            <a:srgbClr val="000000"/>
                          </a:solidFill>
                          <a:effectLst/>
                          <a:latin typeface="Calibri" panose="020F0502020204030204" pitchFamily="34" charset="0"/>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379"/>
                    </a:solidFill>
                  </a:tcPr>
                </a:tc>
                <a:tc>
                  <a:txBody>
                    <a:bodyPr/>
                    <a:lstStyle/>
                    <a:p>
                      <a:pPr algn="ctr" rtl="0" fontAlgn="b"/>
                      <a:r>
                        <a:rPr lang="cs-CZ" sz="1100" b="0" i="0" u="none" strike="noStrike">
                          <a:solidFill>
                            <a:srgbClr val="000000"/>
                          </a:solidFill>
                          <a:effectLst/>
                          <a:latin typeface="Calibri" panose="020F0502020204030204" pitchFamily="34" charset="0"/>
                        </a:rPr>
                        <a:t>14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D82"/>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383"/>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880"/>
                    </a:solidFill>
                  </a:tcPr>
                </a:tc>
                <a:extLst>
                  <a:ext uri="{0D108BD9-81ED-4DB2-BD59-A6C34878D82A}">
                    <a16:rowId xmlns:a16="http://schemas.microsoft.com/office/drawing/2014/main" val="2565161835"/>
                  </a:ext>
                </a:extLst>
              </a:tr>
              <a:tr h="144016">
                <a:tc>
                  <a:txBody>
                    <a:bodyPr/>
                    <a:lstStyle/>
                    <a:p>
                      <a:pPr algn="ctr" rtl="0" fontAlgn="b"/>
                      <a:r>
                        <a:rPr lang="cs-CZ" sz="1100" b="0" i="0" u="none" strike="noStrike">
                          <a:solidFill>
                            <a:srgbClr val="000000"/>
                          </a:solidFill>
                          <a:effectLst/>
                          <a:latin typeface="Calibri" panose="020F0502020204030204" pitchFamily="34" charset="0"/>
                        </a:rPr>
                        <a:t>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E784"/>
                    </a:solidFill>
                  </a:tcPr>
                </a:tc>
                <a:tc>
                  <a:txBody>
                    <a:bodyPr/>
                    <a:lstStyle/>
                    <a:p>
                      <a:pPr algn="ctr" rtl="0" fontAlgn="b"/>
                      <a:r>
                        <a:rPr lang="cs-CZ" sz="1100" b="0" i="0" u="none" strike="noStrike">
                          <a:solidFill>
                            <a:srgbClr val="000000"/>
                          </a:solidFill>
                          <a:effectLst/>
                          <a:latin typeface="Calibri" panose="020F0502020204030204" pitchFamily="34" charset="0"/>
                        </a:rPr>
                        <a:t>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E984"/>
                    </a:solidFill>
                  </a:tcPr>
                </a:tc>
                <a:tc>
                  <a:txBody>
                    <a:bodyPr/>
                    <a:lstStyle/>
                    <a:p>
                      <a:pPr algn="ctr" rtl="0" fontAlgn="b"/>
                      <a:r>
                        <a:rPr lang="cs-CZ" sz="1100" b="0" i="0" u="none" strike="noStrike" dirty="0">
                          <a:solidFill>
                            <a:srgbClr val="000000"/>
                          </a:solidFill>
                          <a:effectLst/>
                          <a:latin typeface="Calibri" panose="020F0502020204030204" pitchFamily="34" charset="0"/>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57C"/>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881"/>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880"/>
                    </a:solidFill>
                  </a:tcPr>
                </a:tc>
                <a:extLst>
                  <a:ext uri="{0D108BD9-81ED-4DB2-BD59-A6C34878D82A}">
                    <a16:rowId xmlns:a16="http://schemas.microsoft.com/office/drawing/2014/main" val="1108617905"/>
                  </a:ext>
                </a:extLst>
              </a:tr>
              <a:tr h="238690">
                <a:tc>
                  <a:txBody>
                    <a:bodyPr/>
                    <a:lstStyle/>
                    <a:p>
                      <a:pPr algn="ctr" rtl="0" fontAlgn="b"/>
                      <a:r>
                        <a:rPr lang="cs-CZ" sz="1100" b="0" i="0" u="none" strike="noStrike">
                          <a:solidFill>
                            <a:srgbClr val="000000"/>
                          </a:solidFill>
                          <a:effectLst/>
                          <a:latin typeface="Calibri" panose="020F0502020204030204" pitchFamily="34" charset="0"/>
                        </a:rPr>
                        <a:t>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880"/>
                    </a:solidFill>
                  </a:tcPr>
                </a:tc>
                <a:tc>
                  <a:txBody>
                    <a:bodyPr/>
                    <a:lstStyle/>
                    <a:p>
                      <a:pPr algn="ctr" rtl="0" fontAlgn="b"/>
                      <a:r>
                        <a:rPr lang="cs-CZ" sz="1100" b="0" i="0" u="none" strike="noStrike">
                          <a:solidFill>
                            <a:srgbClr val="000000"/>
                          </a:solidFill>
                          <a:effectLst/>
                          <a:latin typeface="Calibri" panose="020F0502020204030204" pitchFamily="34" charset="0"/>
                        </a:rPr>
                        <a:t>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E984"/>
                    </a:solidFill>
                  </a:tcPr>
                </a:tc>
                <a:tc>
                  <a:txBody>
                    <a:bodyPr/>
                    <a:lstStyle/>
                    <a:p>
                      <a:pPr algn="ctr" rtl="0" fontAlgn="b"/>
                      <a:r>
                        <a:rPr lang="cs-CZ" sz="1100" b="0" i="0" u="none" strike="noStrike" dirty="0">
                          <a:solidFill>
                            <a:srgbClr val="000000"/>
                          </a:solidFill>
                          <a:effectLst/>
                          <a:latin typeface="Calibri" panose="020F0502020204030204" pitchFamily="34" charset="0"/>
                        </a:rPr>
                        <a:t>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E784"/>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extLst>
                  <a:ext uri="{0D108BD9-81ED-4DB2-BD59-A6C34878D82A}">
                    <a16:rowId xmlns:a16="http://schemas.microsoft.com/office/drawing/2014/main" val="4053984457"/>
                  </a:ext>
                </a:extLst>
              </a:tr>
              <a:tr h="195754">
                <a:tc>
                  <a:txBody>
                    <a:bodyPr/>
                    <a:lstStyle/>
                    <a:p>
                      <a:pPr algn="ctr" rtl="0" fontAlgn="b"/>
                      <a:r>
                        <a:rPr lang="cs-CZ" sz="1100" b="0" i="0" u="none" strike="noStrike">
                          <a:solidFill>
                            <a:srgbClr val="000000"/>
                          </a:solidFill>
                          <a:effectLst/>
                          <a:latin typeface="Calibri" panose="020F0502020204030204" pitchFamily="34" charset="0"/>
                        </a:rPr>
                        <a:t>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E784"/>
                    </a:solidFill>
                  </a:tcPr>
                </a:tc>
                <a:tc>
                  <a:txBody>
                    <a:bodyPr/>
                    <a:lstStyle/>
                    <a:p>
                      <a:pPr algn="ctr" rtl="0" fontAlgn="b"/>
                      <a:r>
                        <a:rPr lang="cs-CZ" sz="1100" b="0" i="0" u="none" strike="noStrike">
                          <a:solidFill>
                            <a:srgbClr val="000000"/>
                          </a:solidFill>
                          <a:effectLst/>
                          <a:latin typeface="Calibri" panose="020F0502020204030204" pitchFamily="34" charset="0"/>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57C"/>
                    </a:solidFill>
                  </a:tcPr>
                </a:tc>
                <a:tc>
                  <a:txBody>
                    <a:bodyPr/>
                    <a:lstStyle/>
                    <a:p>
                      <a:pPr algn="ctr" rtl="0" fontAlgn="b"/>
                      <a:r>
                        <a:rPr lang="cs-CZ" sz="1100" b="0" i="0" u="none" strike="noStrike">
                          <a:solidFill>
                            <a:srgbClr val="000000"/>
                          </a:solidFill>
                          <a:effectLst/>
                          <a:latin typeface="Calibri" panose="020F0502020204030204" pitchFamily="34" charset="0"/>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8E72"/>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E784"/>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379"/>
                    </a:solidFill>
                  </a:tcPr>
                </a:tc>
                <a:extLst>
                  <a:ext uri="{0D108BD9-81ED-4DB2-BD59-A6C34878D82A}">
                    <a16:rowId xmlns:a16="http://schemas.microsoft.com/office/drawing/2014/main" val="1095873109"/>
                  </a:ext>
                </a:extLst>
              </a:tr>
              <a:tr h="252487">
                <a:tc>
                  <a:txBody>
                    <a:bodyPr/>
                    <a:lstStyle/>
                    <a:p>
                      <a:pPr algn="ctr" rtl="0" fontAlgn="b"/>
                      <a:r>
                        <a:rPr lang="cs-CZ" sz="1100" b="0" i="0" u="none" strike="noStrike">
                          <a:solidFill>
                            <a:srgbClr val="000000"/>
                          </a:solidFill>
                          <a:effectLst/>
                          <a:latin typeface="Calibri" panose="020F0502020204030204" pitchFamily="34" charset="0"/>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075"/>
                    </a:solidFill>
                  </a:tcPr>
                </a:tc>
                <a:tc>
                  <a:txBody>
                    <a:bodyPr/>
                    <a:lstStyle/>
                    <a:p>
                      <a:pPr algn="ctr" rtl="0" fontAlgn="b"/>
                      <a:r>
                        <a:rPr lang="cs-CZ" sz="1100" b="0" i="0" u="none" strike="noStrike">
                          <a:solidFill>
                            <a:srgbClr val="000000"/>
                          </a:solidFill>
                          <a:effectLst/>
                          <a:latin typeface="Calibri" panose="020F0502020204030204" pitchFamily="34" charset="0"/>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57C"/>
                    </a:solidFill>
                  </a:tcPr>
                </a:tc>
                <a:tc>
                  <a:txBody>
                    <a:bodyPr/>
                    <a:lstStyle/>
                    <a:p>
                      <a:pPr algn="ctr" rtl="0" fontAlgn="b"/>
                      <a:r>
                        <a:rPr lang="cs-CZ" sz="1100" b="0" i="0" u="none" strike="noStrike">
                          <a:solidFill>
                            <a:srgbClr val="000000"/>
                          </a:solidFill>
                          <a:effectLst/>
                          <a:latin typeface="Calibri" panose="020F0502020204030204" pitchFamily="34" charset="0"/>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8E72"/>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880"/>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075"/>
                    </a:solidFill>
                  </a:tcPr>
                </a:tc>
                <a:extLst>
                  <a:ext uri="{0D108BD9-81ED-4DB2-BD59-A6C34878D82A}">
                    <a16:rowId xmlns:a16="http://schemas.microsoft.com/office/drawing/2014/main" val="3817008432"/>
                  </a:ext>
                </a:extLst>
              </a:tr>
              <a:tr h="92958">
                <a:tc>
                  <a:txBody>
                    <a:bodyPr/>
                    <a:lstStyle/>
                    <a:p>
                      <a:pPr algn="ctr" rtl="0" fontAlgn="b"/>
                      <a:r>
                        <a:rPr lang="cs-CZ" sz="1100" b="0" i="0" u="none" strike="noStrike">
                          <a:solidFill>
                            <a:srgbClr val="000000"/>
                          </a:solidFill>
                          <a:effectLst/>
                          <a:latin typeface="Calibri" panose="020F0502020204030204" pitchFamily="34" charset="0"/>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075"/>
                    </a:solidFill>
                  </a:tcPr>
                </a:tc>
                <a:tc>
                  <a:txBody>
                    <a:bodyPr/>
                    <a:lstStyle/>
                    <a:p>
                      <a:pPr algn="ctr" rtl="0" fontAlgn="b"/>
                      <a:r>
                        <a:rPr lang="cs-CZ" sz="1100" b="0" i="0" u="none" strike="noStrike">
                          <a:solidFill>
                            <a:srgbClr val="000000"/>
                          </a:solidFill>
                          <a:effectLst/>
                          <a:latin typeface="Calibri" panose="020F0502020204030204" pitchFamily="34" charset="0"/>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075"/>
                    </a:solidFill>
                  </a:tcPr>
                </a:tc>
                <a:tc>
                  <a:txBody>
                    <a:bodyPr/>
                    <a:lstStyle/>
                    <a:p>
                      <a:pPr algn="ctr" rtl="0" fontAlgn="b"/>
                      <a:r>
                        <a:rPr lang="cs-CZ" sz="1100" b="0" i="0" u="none" strike="noStrike">
                          <a:solidFill>
                            <a:srgbClr val="000000"/>
                          </a:solidFill>
                          <a:effectLst/>
                          <a:latin typeface="Calibri" panose="020F0502020204030204" pitchFamily="34" charset="0"/>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8E72"/>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7B6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8E72"/>
                    </a:solidFill>
                  </a:tcPr>
                </a:tc>
                <a:extLst>
                  <a:ext uri="{0D108BD9-81ED-4DB2-BD59-A6C34878D82A}">
                    <a16:rowId xmlns:a16="http://schemas.microsoft.com/office/drawing/2014/main" val="649421859"/>
                  </a:ext>
                </a:extLst>
              </a:tr>
              <a:tr h="268468">
                <a:tc>
                  <a:txBody>
                    <a:bodyPr/>
                    <a:lstStyle/>
                    <a:p>
                      <a:pPr algn="ctr" rtl="0" fontAlgn="b"/>
                      <a:r>
                        <a:rPr lang="cs-CZ" sz="1100" b="0" i="0" u="none" strike="noStrike">
                          <a:solidFill>
                            <a:srgbClr val="000000"/>
                          </a:solidFill>
                          <a:effectLst/>
                          <a:latin typeface="Calibri" panose="020F0502020204030204" pitchFamily="34" charset="0"/>
                        </a:rPr>
                        <a:t>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tc>
                  <a:txBody>
                    <a:bodyPr/>
                    <a:lstStyle/>
                    <a:p>
                      <a:pPr algn="ctr" rtl="0" fontAlgn="b"/>
                      <a:r>
                        <a:rPr lang="cs-CZ" sz="1100" b="0" i="0" u="none" strike="noStrike" dirty="0">
                          <a:solidFill>
                            <a:srgbClr val="000000"/>
                          </a:solidFill>
                          <a:effectLst/>
                          <a:latin typeface="Calibri" panose="020F0502020204030204" pitchFamily="34" charset="0"/>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8E72"/>
                    </a:solidFill>
                  </a:tcPr>
                </a:tc>
                <a:tc>
                  <a:txBody>
                    <a:bodyPr/>
                    <a:lstStyle/>
                    <a:p>
                      <a:pPr algn="ctr" rtl="0" fontAlgn="b"/>
                      <a:r>
                        <a:rPr lang="cs-CZ" sz="1100" b="0" i="0" u="none" strike="noStrike">
                          <a:solidFill>
                            <a:srgbClr val="000000"/>
                          </a:solidFill>
                          <a:effectLst/>
                          <a:latin typeface="Calibri" panose="020F0502020204030204" pitchFamily="34" charset="0"/>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8E72"/>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7B6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extLst>
                  <a:ext uri="{0D108BD9-81ED-4DB2-BD59-A6C34878D82A}">
                    <a16:rowId xmlns:a16="http://schemas.microsoft.com/office/drawing/2014/main" val="3966050638"/>
                  </a:ext>
                </a:extLst>
              </a:tr>
            </a:tbl>
          </a:graphicData>
        </a:graphic>
      </p:graphicFrame>
    </p:spTree>
    <p:extLst>
      <p:ext uri="{BB962C8B-B14F-4D97-AF65-F5344CB8AC3E}">
        <p14:creationId xmlns:p14="http://schemas.microsoft.com/office/powerpoint/2010/main" val="3177834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2"/>
          <p:cNvSpPr>
            <a:spLocks noGrp="1"/>
          </p:cNvSpPr>
          <p:nvPr>
            <p:ph type="sldNum" sz="quarter" idx="4"/>
          </p:nvPr>
        </p:nvSpPr>
        <p:spPr>
          <a:xfrm>
            <a:off x="35496" y="4909248"/>
            <a:ext cx="2133600" cy="273844"/>
          </a:xfrm>
        </p:spPr>
        <p:txBody>
          <a:bodyPr/>
          <a:lstStyle/>
          <a:p>
            <a:fld id="{2A2DB900-4F27-419C-B2D8-AAC4EB8D73BD}" type="slidenum">
              <a:rPr lang="cs-CZ" sz="1100" smtClean="0"/>
              <a:pPr/>
              <a:t>11</a:t>
            </a:fld>
            <a:endParaRPr lang="cs-CZ" sz="1100" dirty="0"/>
          </a:p>
        </p:txBody>
      </p:sp>
      <p:sp>
        <p:nvSpPr>
          <p:cNvPr id="5" name="Nadpis 4"/>
          <p:cNvSpPr>
            <a:spLocks noGrp="1"/>
          </p:cNvSpPr>
          <p:nvPr>
            <p:ph type="title"/>
          </p:nvPr>
        </p:nvSpPr>
        <p:spPr>
          <a:xfrm>
            <a:off x="371634" y="7926"/>
            <a:ext cx="6960571" cy="469722"/>
          </a:xfrm>
        </p:spPr>
        <p:txBody>
          <a:bodyPr>
            <a:noAutofit/>
          </a:bodyPr>
          <a:lstStyle/>
          <a:p>
            <a:r>
              <a:rPr lang="cs-CZ" sz="2000" dirty="0"/>
              <a:t>Přibližně polovina podniků byla dříve kuřácká. Více než třetině podniků se po zavedení zákona snížila návštěvnost.</a:t>
            </a:r>
          </a:p>
        </p:txBody>
      </p:sp>
      <p:sp>
        <p:nvSpPr>
          <p:cNvPr id="24" name="TextovéPole 23"/>
          <p:cNvSpPr txBox="1"/>
          <p:nvPr/>
        </p:nvSpPr>
        <p:spPr>
          <a:xfrm>
            <a:off x="415810" y="915566"/>
            <a:ext cx="2808312" cy="718145"/>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Kuřácké vs. nekuřácké podniky</a:t>
            </a:r>
          </a:p>
          <a:p>
            <a:pPr lvl="0">
              <a:lnSpc>
                <a:spcPts val="1400"/>
              </a:lnSpc>
              <a:defRPr/>
            </a:pPr>
            <a:r>
              <a:rPr lang="cs-CZ" sz="1600" b="1" kern="0" dirty="0">
                <a:solidFill>
                  <a:srgbClr val="404040"/>
                </a:solidFill>
              </a:rPr>
              <a:t>před zavedením protikuřáckého zákona</a:t>
            </a:r>
            <a:r>
              <a:rPr lang="en-US" sz="1400" b="1" kern="0" dirty="0">
                <a:solidFill>
                  <a:srgbClr val="404040"/>
                </a:solidFill>
              </a:rPr>
              <a:t> </a:t>
            </a:r>
            <a:br>
              <a:rPr kumimoji="0" lang="cs-CZ" sz="1600" b="1" i="0" u="none" strike="noStrike" kern="0" cap="none" spc="0" normalizeH="0" noProof="0" dirty="0">
                <a:ln>
                  <a:noFill/>
                </a:ln>
                <a:solidFill>
                  <a:srgbClr val="404040"/>
                </a:solidFill>
                <a:effectLst/>
                <a:uLnTx/>
                <a:uFillTx/>
              </a:rPr>
            </a:br>
            <a:endParaRPr kumimoji="0" lang="cs-CZ" sz="1400" b="1" i="0" u="none" strike="noStrike" kern="0" cap="none" spc="0" normalizeH="0" baseline="0" noProof="0" dirty="0">
              <a:ln>
                <a:noFill/>
              </a:ln>
              <a:solidFill>
                <a:srgbClr val="404040"/>
              </a:solidFill>
              <a:effectLst/>
              <a:uLnTx/>
              <a:uFillTx/>
            </a:endParaRPr>
          </a:p>
        </p:txBody>
      </p:sp>
      <p:sp>
        <p:nvSpPr>
          <p:cNvPr id="33" name="Zaoblený obdélník 32"/>
          <p:cNvSpPr/>
          <p:nvPr/>
        </p:nvSpPr>
        <p:spPr>
          <a:xfrm>
            <a:off x="6900229" y="915566"/>
            <a:ext cx="1920243" cy="3496829"/>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FF0000"/>
                </a:solidFill>
                <a:latin typeface="Calibri" pitchFamily="34" charset="0"/>
              </a:rPr>
              <a:t>Komentář AMSP ČR:</a:t>
            </a:r>
          </a:p>
          <a:p>
            <a:pPr algn="ctr"/>
            <a:endParaRPr lang="cs-CZ" sz="1200" b="1" dirty="0">
              <a:solidFill>
                <a:srgbClr val="FF0000"/>
              </a:solidFill>
              <a:latin typeface="Calibri" pitchFamily="34" charset="0"/>
            </a:endParaRPr>
          </a:p>
          <a:p>
            <a:pPr algn="ctr"/>
            <a:r>
              <a:rPr lang="cs-CZ" sz="1200" dirty="0">
                <a:solidFill>
                  <a:srgbClr val="FF0000"/>
                </a:solidFill>
                <a:latin typeface="Calibri" pitchFamily="34" charset="0"/>
              </a:rPr>
              <a:t>Snížená návštěvnost v důsledku protikuřáckého zákona se projevuje více u malých hospod a výčepů.</a:t>
            </a: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sp>
        <p:nvSpPr>
          <p:cNvPr id="20" name="TextovéPole 19"/>
          <p:cNvSpPr txBox="1"/>
          <p:nvPr/>
        </p:nvSpPr>
        <p:spPr>
          <a:xfrm>
            <a:off x="323528" y="4512191"/>
            <a:ext cx="6504942" cy="507831"/>
          </a:xfrm>
          <a:prstGeom prst="rect">
            <a:avLst/>
          </a:prstGeom>
          <a:noFill/>
        </p:spPr>
        <p:txBody>
          <a:bodyPr wrap="square" rtlCol="0">
            <a:spAutoFit/>
          </a:bodyPr>
          <a:lstStyle/>
          <a:p>
            <a:r>
              <a:rPr lang="cs-CZ" sz="900" kern="0" dirty="0">
                <a:solidFill>
                  <a:schemeClr val="bg1">
                    <a:lumMod val="50000"/>
                  </a:schemeClr>
                </a:solidFill>
              </a:rPr>
              <a:t>Q4. Byl Váš podnik před zavedením protikuřáckého zákona nekuřácký?</a:t>
            </a:r>
          </a:p>
          <a:p>
            <a:r>
              <a:rPr lang="cs-CZ" sz="900" kern="0" dirty="0">
                <a:solidFill>
                  <a:schemeClr val="bg1">
                    <a:lumMod val="50000"/>
                  </a:schemeClr>
                </a:solidFill>
              </a:rPr>
              <a:t>Q5. Změnila se po zavedení protikuřáckého zákona návštěvnost vašeho podniku?</a:t>
            </a:r>
          </a:p>
          <a:p>
            <a:r>
              <a:rPr lang="cs-CZ" sz="900" kern="0" dirty="0">
                <a:solidFill>
                  <a:schemeClr val="bg1">
                    <a:lumMod val="50000"/>
                  </a:schemeClr>
                </a:solidFill>
              </a:rPr>
              <a:t>n=301</a:t>
            </a:r>
          </a:p>
        </p:txBody>
      </p:sp>
      <p:sp>
        <p:nvSpPr>
          <p:cNvPr id="21" name="Text Placeholder 56"/>
          <p:cNvSpPr txBox="1">
            <a:spLocks/>
          </p:cNvSpPr>
          <p:nvPr/>
        </p:nvSpPr>
        <p:spPr>
          <a:xfrm>
            <a:off x="371634" y="3631195"/>
            <a:ext cx="1567248" cy="492443"/>
          </a:xfrm>
          <a:prstGeom prst="rect">
            <a:avLst/>
          </a:prstGeom>
        </p:spPr>
        <p:txBody>
          <a:bodyPr vert="horz" lIns="0" tIns="0" rIns="0" bIns="0" rtlCol="0">
            <a:spAutoFit/>
          </a:bodyPr>
          <a:lstStyle>
            <a:lvl1pPr marL="0" indent="0" algn="l" defTabSz="914157" rtl="0" eaLnBrk="1" latinLnBrk="0" hangingPunct="1">
              <a:lnSpc>
                <a:spcPct val="90000"/>
              </a:lnSpc>
              <a:spcBef>
                <a:spcPts val="0"/>
              </a:spcBef>
              <a:buFont typeface="Arial" pitchFamily="34" charset="0"/>
              <a:buNone/>
              <a:defRPr sz="1400" kern="1200">
                <a:solidFill>
                  <a:srgbClr val="404040"/>
                </a:solidFill>
                <a:latin typeface="+mn-lt"/>
                <a:ea typeface="+mn-ea"/>
                <a:cs typeface="+mn-cs"/>
              </a:defRPr>
            </a:lvl1pPr>
            <a:lvl2pPr marL="137885" indent="-137885" algn="l" defTabSz="914157" rtl="0" eaLnBrk="1" latinLnBrk="0" hangingPunct="1">
              <a:lnSpc>
                <a:spcPct val="90000"/>
              </a:lnSpc>
              <a:spcBef>
                <a:spcPts val="0"/>
              </a:spcBef>
              <a:buFont typeface="Arial" pitchFamily="34" charset="0"/>
              <a:buChar char="•"/>
              <a:defRPr sz="1500" kern="1200">
                <a:solidFill>
                  <a:srgbClr val="404040"/>
                </a:solidFill>
                <a:latin typeface="+mn-lt"/>
                <a:ea typeface="+mn-ea"/>
                <a:cs typeface="+mn-cs"/>
              </a:defRPr>
            </a:lvl2pPr>
            <a:lvl3pPr marL="274284" indent="-137885" algn="l" defTabSz="914157" rtl="0" eaLnBrk="1" latinLnBrk="0" hangingPunct="1">
              <a:lnSpc>
                <a:spcPct val="90000"/>
              </a:lnSpc>
              <a:spcBef>
                <a:spcPts val="0"/>
              </a:spcBef>
              <a:buFont typeface="Calibri" panose="020F0502020204030204" pitchFamily="34" charset="0"/>
              <a:buChar char="–"/>
              <a:defRPr sz="1400" kern="1200">
                <a:solidFill>
                  <a:srgbClr val="404040"/>
                </a:solidFill>
                <a:latin typeface="+mn-lt"/>
                <a:ea typeface="+mn-ea"/>
                <a:cs typeface="+mn-cs"/>
              </a:defRPr>
            </a:lvl3pPr>
            <a:lvl4pPr marL="411426" indent="-137142" algn="l" defTabSz="914157" rtl="0" eaLnBrk="1" latinLnBrk="0" hangingPunct="1">
              <a:spcBef>
                <a:spcPct val="20000"/>
              </a:spcBef>
              <a:buFont typeface="Wingdings" panose="05000000000000000000" pitchFamily="2" charset="2"/>
              <a:buChar char="§"/>
              <a:defRPr sz="1200" kern="1200">
                <a:solidFill>
                  <a:srgbClr val="404040"/>
                </a:solidFill>
                <a:latin typeface="+mn-lt"/>
                <a:ea typeface="+mn-ea"/>
                <a:cs typeface="+mn-cs"/>
              </a:defRPr>
            </a:lvl4pPr>
            <a:lvl5pPr marL="548568" indent="-137142" algn="l" defTabSz="914157" rtl="0" eaLnBrk="1" latinLnBrk="0" hangingPunct="1">
              <a:spcBef>
                <a:spcPct val="20000"/>
              </a:spcBef>
              <a:buFont typeface="Wingdings" panose="05000000000000000000" pitchFamily="2" charset="2"/>
              <a:buChar char="§"/>
              <a:defRPr sz="1100" kern="1200">
                <a:solidFill>
                  <a:srgbClr val="404040"/>
                </a:solidFill>
                <a:latin typeface="+mn-lt"/>
                <a:ea typeface="+mn-ea"/>
                <a:cs typeface="+mn-cs"/>
              </a:defRPr>
            </a:lvl5pPr>
            <a:lvl6pPr marL="685710" indent="-137142" algn="l" defTabSz="914157" rtl="0" eaLnBrk="1" latinLnBrk="0" hangingPunct="1">
              <a:spcBef>
                <a:spcPct val="20000"/>
              </a:spcBef>
              <a:buFont typeface="Calibri" panose="020F0502020204030204" pitchFamily="34" charset="0"/>
              <a:buChar char="–"/>
              <a:defRPr sz="900" kern="1200">
                <a:solidFill>
                  <a:schemeClr val="tx2"/>
                </a:solidFill>
                <a:latin typeface="+mn-lt"/>
                <a:ea typeface="+mn-ea"/>
                <a:cs typeface="+mn-cs"/>
              </a:defRPr>
            </a:lvl6pPr>
            <a:lvl7pPr marL="2971011"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89"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168"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157" rtl="0" eaLnBrk="1" fontAlgn="auto" latinLnBrk="0" hangingPunct="1">
              <a:lnSpc>
                <a:spcPct val="100000"/>
              </a:lnSpc>
              <a:spcBef>
                <a:spcPts val="0"/>
              </a:spcBef>
              <a:spcAft>
                <a:spcPts val="0"/>
              </a:spcAft>
              <a:buClrTx/>
              <a:buSzTx/>
              <a:buFont typeface="Arial" pitchFamily="34" charset="0"/>
              <a:buNone/>
              <a:tabLst/>
              <a:defRPr/>
            </a:pPr>
            <a:r>
              <a:rPr lang="cs-CZ" sz="3200" b="1" kern="0" dirty="0"/>
              <a:t>52 %</a:t>
            </a:r>
            <a:endParaRPr lang="en-GB" sz="3200" b="1" kern="0" dirty="0"/>
          </a:p>
        </p:txBody>
      </p:sp>
      <p:cxnSp>
        <p:nvCxnSpPr>
          <p:cNvPr id="28" name="Straight Connector 51"/>
          <p:cNvCxnSpPr/>
          <p:nvPr/>
        </p:nvCxnSpPr>
        <p:spPr>
          <a:xfrm>
            <a:off x="2339752" y="2866123"/>
            <a:ext cx="1" cy="741219"/>
          </a:xfrm>
          <a:prstGeom prst="line">
            <a:avLst/>
          </a:prstGeom>
          <a:noFill/>
          <a:ln w="19050" cap="rnd" cmpd="sng" algn="ctr">
            <a:solidFill>
              <a:srgbClr val="FF0000"/>
            </a:solidFill>
            <a:prstDash val="solid"/>
            <a:headEnd type="none" w="lg" len="lg"/>
            <a:tailEnd type="oval" w="lg" len="lg"/>
          </a:ln>
          <a:effectLst/>
        </p:spPr>
      </p:cxnSp>
      <p:cxnSp>
        <p:nvCxnSpPr>
          <p:cNvPr id="29" name="Straight Connector 54"/>
          <p:cNvCxnSpPr/>
          <p:nvPr/>
        </p:nvCxnSpPr>
        <p:spPr>
          <a:xfrm>
            <a:off x="1170321" y="3184812"/>
            <a:ext cx="1" cy="397817"/>
          </a:xfrm>
          <a:prstGeom prst="line">
            <a:avLst/>
          </a:prstGeom>
          <a:noFill/>
          <a:ln w="19050" cap="rnd" cmpd="sng" algn="ctr">
            <a:solidFill>
              <a:schemeClr val="tx1"/>
            </a:solidFill>
            <a:prstDash val="solid"/>
            <a:headEnd type="none" w="lg" len="lg"/>
            <a:tailEnd type="oval" w="lg" len="lg"/>
          </a:ln>
          <a:effectLst/>
        </p:spPr>
      </p:cxnSp>
      <p:sp>
        <p:nvSpPr>
          <p:cNvPr id="39" name="Text Placeholder 56"/>
          <p:cNvSpPr txBox="1">
            <a:spLocks/>
          </p:cNvSpPr>
          <p:nvPr/>
        </p:nvSpPr>
        <p:spPr>
          <a:xfrm>
            <a:off x="1691680" y="3644466"/>
            <a:ext cx="1567248" cy="492443"/>
          </a:xfrm>
          <a:prstGeom prst="rect">
            <a:avLst/>
          </a:prstGeom>
        </p:spPr>
        <p:txBody>
          <a:bodyPr vert="horz" lIns="0" tIns="0" rIns="0" bIns="0" rtlCol="0">
            <a:spAutoFit/>
          </a:bodyPr>
          <a:lstStyle>
            <a:lvl1pPr marL="0" indent="0" algn="l" defTabSz="914157" rtl="0" eaLnBrk="1" latinLnBrk="0" hangingPunct="1">
              <a:lnSpc>
                <a:spcPct val="90000"/>
              </a:lnSpc>
              <a:spcBef>
                <a:spcPts val="0"/>
              </a:spcBef>
              <a:buFont typeface="Arial" pitchFamily="34" charset="0"/>
              <a:buNone/>
              <a:defRPr sz="1400" kern="1200">
                <a:solidFill>
                  <a:srgbClr val="404040"/>
                </a:solidFill>
                <a:latin typeface="+mn-lt"/>
                <a:ea typeface="+mn-ea"/>
                <a:cs typeface="+mn-cs"/>
              </a:defRPr>
            </a:lvl1pPr>
            <a:lvl2pPr marL="137885" indent="-137885" algn="l" defTabSz="914157" rtl="0" eaLnBrk="1" latinLnBrk="0" hangingPunct="1">
              <a:lnSpc>
                <a:spcPct val="90000"/>
              </a:lnSpc>
              <a:spcBef>
                <a:spcPts val="0"/>
              </a:spcBef>
              <a:buFont typeface="Arial" pitchFamily="34" charset="0"/>
              <a:buChar char="•"/>
              <a:defRPr sz="1500" kern="1200">
                <a:solidFill>
                  <a:srgbClr val="404040"/>
                </a:solidFill>
                <a:latin typeface="+mn-lt"/>
                <a:ea typeface="+mn-ea"/>
                <a:cs typeface="+mn-cs"/>
              </a:defRPr>
            </a:lvl2pPr>
            <a:lvl3pPr marL="274284" indent="-137885" algn="l" defTabSz="914157" rtl="0" eaLnBrk="1" latinLnBrk="0" hangingPunct="1">
              <a:lnSpc>
                <a:spcPct val="90000"/>
              </a:lnSpc>
              <a:spcBef>
                <a:spcPts val="0"/>
              </a:spcBef>
              <a:buFont typeface="Calibri" panose="020F0502020204030204" pitchFamily="34" charset="0"/>
              <a:buChar char="–"/>
              <a:defRPr sz="1400" kern="1200">
                <a:solidFill>
                  <a:srgbClr val="404040"/>
                </a:solidFill>
                <a:latin typeface="+mn-lt"/>
                <a:ea typeface="+mn-ea"/>
                <a:cs typeface="+mn-cs"/>
              </a:defRPr>
            </a:lvl3pPr>
            <a:lvl4pPr marL="411426" indent="-137142" algn="l" defTabSz="914157" rtl="0" eaLnBrk="1" latinLnBrk="0" hangingPunct="1">
              <a:spcBef>
                <a:spcPct val="20000"/>
              </a:spcBef>
              <a:buFont typeface="Wingdings" panose="05000000000000000000" pitchFamily="2" charset="2"/>
              <a:buChar char="§"/>
              <a:defRPr sz="1200" kern="1200">
                <a:solidFill>
                  <a:srgbClr val="404040"/>
                </a:solidFill>
                <a:latin typeface="+mn-lt"/>
                <a:ea typeface="+mn-ea"/>
                <a:cs typeface="+mn-cs"/>
              </a:defRPr>
            </a:lvl4pPr>
            <a:lvl5pPr marL="548568" indent="-137142" algn="l" defTabSz="914157" rtl="0" eaLnBrk="1" latinLnBrk="0" hangingPunct="1">
              <a:spcBef>
                <a:spcPct val="20000"/>
              </a:spcBef>
              <a:buFont typeface="Wingdings" panose="05000000000000000000" pitchFamily="2" charset="2"/>
              <a:buChar char="§"/>
              <a:defRPr sz="1100" kern="1200">
                <a:solidFill>
                  <a:srgbClr val="404040"/>
                </a:solidFill>
                <a:latin typeface="+mn-lt"/>
                <a:ea typeface="+mn-ea"/>
                <a:cs typeface="+mn-cs"/>
              </a:defRPr>
            </a:lvl5pPr>
            <a:lvl6pPr marL="685710" indent="-137142" algn="l" defTabSz="914157" rtl="0" eaLnBrk="1" latinLnBrk="0" hangingPunct="1">
              <a:spcBef>
                <a:spcPct val="20000"/>
              </a:spcBef>
              <a:buFont typeface="Calibri" panose="020F0502020204030204" pitchFamily="34" charset="0"/>
              <a:buChar char="–"/>
              <a:defRPr sz="900" kern="1200">
                <a:solidFill>
                  <a:schemeClr val="tx2"/>
                </a:solidFill>
                <a:latin typeface="+mn-lt"/>
                <a:ea typeface="+mn-ea"/>
                <a:cs typeface="+mn-cs"/>
              </a:defRPr>
            </a:lvl6pPr>
            <a:lvl7pPr marL="2971011"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89"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168"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157" rtl="0" eaLnBrk="1" fontAlgn="auto" latinLnBrk="0" hangingPunct="1">
              <a:lnSpc>
                <a:spcPct val="100000"/>
              </a:lnSpc>
              <a:spcBef>
                <a:spcPts val="0"/>
              </a:spcBef>
              <a:spcAft>
                <a:spcPts val="0"/>
              </a:spcAft>
              <a:buClrTx/>
              <a:buSzTx/>
              <a:buFont typeface="Arial" pitchFamily="34" charset="0"/>
              <a:buNone/>
              <a:tabLst/>
              <a:defRPr/>
            </a:pPr>
            <a:r>
              <a:rPr lang="cs-CZ" sz="3200" b="1" kern="0" dirty="0"/>
              <a:t>49 %</a:t>
            </a:r>
            <a:endParaRPr lang="en-GB" sz="3200" b="1" kern="0" dirty="0"/>
          </a:p>
        </p:txBody>
      </p:sp>
      <p:pic>
        <p:nvPicPr>
          <p:cNvPr id="7" name="Obrázek 6">
            <a:extLst>
              <a:ext uri="{FF2B5EF4-FFF2-40B4-BE49-F238E27FC236}">
                <a16:creationId xmlns:a16="http://schemas.microsoft.com/office/drawing/2014/main" id="{8FAA35F3-A495-4702-8C14-4741794FB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634" y="1673789"/>
            <a:ext cx="1520666" cy="1520666"/>
          </a:xfrm>
          <a:prstGeom prst="rect">
            <a:avLst/>
          </a:prstGeom>
        </p:spPr>
      </p:pic>
      <p:pic>
        <p:nvPicPr>
          <p:cNvPr id="4" name="Obrázek 3">
            <a:extLst>
              <a:ext uri="{FF2B5EF4-FFF2-40B4-BE49-F238E27FC236}">
                <a16:creationId xmlns:a16="http://schemas.microsoft.com/office/drawing/2014/main" id="{6BC41D8E-07E9-46E2-BCE4-FB26CFE9FA4D}"/>
              </a:ext>
            </a:extLst>
          </p:cNvPr>
          <p:cNvPicPr>
            <a:picLocks noChangeAspect="1"/>
          </p:cNvPicPr>
          <p:nvPr/>
        </p:nvPicPr>
        <p:blipFill rotWithShape="1">
          <a:blip r:embed="rId4">
            <a:extLst>
              <a:ext uri="{28A0092B-C50C-407E-A947-70E740481C1C}">
                <a14:useLocalDpi xmlns:a14="http://schemas.microsoft.com/office/drawing/2010/main" val="0"/>
              </a:ext>
            </a:extLst>
          </a:blip>
          <a:srcRect l="19939" t="8842" r="22984" b="11599"/>
          <a:stretch/>
        </p:blipFill>
        <p:spPr>
          <a:xfrm>
            <a:off x="1576358" y="1823375"/>
            <a:ext cx="1379653" cy="1445809"/>
          </a:xfrm>
          <a:prstGeom prst="ellipse">
            <a:avLst/>
          </a:prstGeom>
        </p:spPr>
      </p:pic>
      <p:sp>
        <p:nvSpPr>
          <p:cNvPr id="34" name="TextovéPole 33">
            <a:extLst>
              <a:ext uri="{FF2B5EF4-FFF2-40B4-BE49-F238E27FC236}">
                <a16:creationId xmlns:a16="http://schemas.microsoft.com/office/drawing/2014/main" id="{7E583CE9-C5A5-4A8F-BAAE-A1D21C61F244}"/>
              </a:ext>
            </a:extLst>
          </p:cNvPr>
          <p:cNvSpPr txBox="1"/>
          <p:nvPr/>
        </p:nvSpPr>
        <p:spPr>
          <a:xfrm>
            <a:off x="3656170" y="915566"/>
            <a:ext cx="4732254" cy="368306"/>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Změna návštěvnosti po zavedení </a:t>
            </a:r>
          </a:p>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protikuřáckého zákona, </a:t>
            </a: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kumimoji="0" lang="cs-CZ" sz="1400" b="1" i="0" u="none" strike="noStrike" kern="0" cap="none" spc="0" normalizeH="0" baseline="0" noProof="0" dirty="0">
              <a:ln>
                <a:noFill/>
              </a:ln>
              <a:solidFill>
                <a:srgbClr val="404040"/>
              </a:solidFill>
              <a:effectLst/>
              <a:uLnTx/>
              <a:uFillTx/>
            </a:endParaRPr>
          </a:p>
        </p:txBody>
      </p:sp>
      <p:graphicFrame>
        <p:nvGraphicFramePr>
          <p:cNvPr id="35" name="Zástupný symbol pro obsah 6">
            <a:extLst>
              <a:ext uri="{FF2B5EF4-FFF2-40B4-BE49-F238E27FC236}">
                <a16:creationId xmlns:a16="http://schemas.microsoft.com/office/drawing/2014/main" id="{0AEBDF06-D5BF-4DCE-A09C-B4513F807AD7}"/>
              </a:ext>
            </a:extLst>
          </p:cNvPr>
          <p:cNvGraphicFramePr>
            <a:graphicFrameLocks noChangeAspect="1"/>
          </p:cNvGraphicFramePr>
          <p:nvPr>
            <p:extLst>
              <p:ext uri="{D42A27DB-BD31-4B8C-83A1-F6EECF244321}">
                <p14:modId xmlns:p14="http://schemas.microsoft.com/office/powerpoint/2010/main" val="2247691751"/>
              </p:ext>
            </p:extLst>
          </p:nvPr>
        </p:nvGraphicFramePr>
        <p:xfrm>
          <a:off x="3435617" y="1158438"/>
          <a:ext cx="3392854" cy="2961025"/>
        </p:xfrm>
        <a:graphic>
          <a:graphicData uri="http://schemas.openxmlformats.org/drawingml/2006/chart">
            <c:chart xmlns:c="http://schemas.openxmlformats.org/drawingml/2006/chart" xmlns:r="http://schemas.openxmlformats.org/officeDocument/2006/relationships" r:id="rId5"/>
          </a:graphicData>
        </a:graphic>
      </p:graphicFrame>
      <p:sp>
        <p:nvSpPr>
          <p:cNvPr id="41" name="Obdélník 40">
            <a:extLst>
              <a:ext uri="{FF2B5EF4-FFF2-40B4-BE49-F238E27FC236}">
                <a16:creationId xmlns:a16="http://schemas.microsoft.com/office/drawing/2014/main" id="{849297F2-2FC6-4FFB-BED8-DF9489035C72}"/>
              </a:ext>
            </a:extLst>
          </p:cNvPr>
          <p:cNvSpPr/>
          <p:nvPr/>
        </p:nvSpPr>
        <p:spPr>
          <a:xfrm>
            <a:off x="3804725" y="1314977"/>
            <a:ext cx="263214" cy="545534"/>
          </a:xfrm>
          <a:prstGeom prst="rect">
            <a:avLst/>
          </a:prstGeom>
        </p:spPr>
        <p:txBody>
          <a:bodyPr wrap="none">
            <a:spAutoFit/>
          </a:bodyPr>
          <a:lstStyle/>
          <a:p>
            <a:pPr lvl="0" algn="ctr" fontAlgn="b">
              <a:lnSpc>
                <a:spcPts val="4500"/>
              </a:lnSpc>
            </a:pPr>
            <a:r>
              <a:rPr lang="cs-CZ" sz="1200" b="1" i="1" dirty="0">
                <a:solidFill>
                  <a:srgbClr val="404040"/>
                </a:solidFill>
              </a:rPr>
              <a:t>8</a:t>
            </a:r>
          </a:p>
        </p:txBody>
      </p:sp>
      <p:sp>
        <p:nvSpPr>
          <p:cNvPr id="42" name="Obdélník 41">
            <a:extLst>
              <a:ext uri="{FF2B5EF4-FFF2-40B4-BE49-F238E27FC236}">
                <a16:creationId xmlns:a16="http://schemas.microsoft.com/office/drawing/2014/main" id="{918A90AC-3771-48A6-B5FF-5D5F0A7F61D7}"/>
              </a:ext>
            </a:extLst>
          </p:cNvPr>
          <p:cNvSpPr/>
          <p:nvPr/>
        </p:nvSpPr>
        <p:spPr>
          <a:xfrm>
            <a:off x="3820537" y="3770293"/>
            <a:ext cx="341760" cy="545534"/>
          </a:xfrm>
          <a:prstGeom prst="rect">
            <a:avLst/>
          </a:prstGeom>
        </p:spPr>
        <p:txBody>
          <a:bodyPr wrap="none">
            <a:spAutoFit/>
          </a:bodyPr>
          <a:lstStyle/>
          <a:p>
            <a:pPr lvl="0" algn="ctr" fontAlgn="b">
              <a:lnSpc>
                <a:spcPts val="4500"/>
              </a:lnSpc>
            </a:pPr>
            <a:r>
              <a:rPr lang="cs-CZ" sz="1200" b="1" i="1" kern="0" dirty="0">
                <a:solidFill>
                  <a:srgbClr val="ED6737"/>
                </a:solidFill>
              </a:rPr>
              <a:t>36</a:t>
            </a:r>
          </a:p>
        </p:txBody>
      </p:sp>
      <p:sp>
        <p:nvSpPr>
          <p:cNvPr id="43" name="TextovéPole 42">
            <a:extLst>
              <a:ext uri="{FF2B5EF4-FFF2-40B4-BE49-F238E27FC236}">
                <a16:creationId xmlns:a16="http://schemas.microsoft.com/office/drawing/2014/main" id="{5C8C0F3A-875A-401F-A065-B725C44D2E7B}"/>
              </a:ext>
            </a:extLst>
          </p:cNvPr>
          <p:cNvSpPr txBox="1"/>
          <p:nvPr/>
        </p:nvSpPr>
        <p:spPr>
          <a:xfrm>
            <a:off x="4723906" y="1641321"/>
            <a:ext cx="2368374" cy="2616101"/>
          </a:xfrm>
          <a:prstGeom prst="rect">
            <a:avLst/>
          </a:prstGeom>
          <a:noFill/>
        </p:spPr>
        <p:txBody>
          <a:bodyPr wrap="square" rtlCol="0">
            <a:spAutoFit/>
          </a:bodyPr>
          <a:lstStyle/>
          <a:p>
            <a:pPr>
              <a:lnSpc>
                <a:spcPct val="200000"/>
              </a:lnSpc>
              <a:defRPr/>
            </a:pPr>
            <a:r>
              <a:rPr lang="en-US" sz="1200" kern="0" dirty="0">
                <a:solidFill>
                  <a:srgbClr val="002060"/>
                </a:solidFill>
                <a:sym typeface="Wingdings"/>
              </a:rPr>
              <a:t></a:t>
            </a:r>
            <a:r>
              <a:rPr lang="en-US" sz="1200" kern="0" dirty="0">
                <a:solidFill>
                  <a:srgbClr val="404040"/>
                </a:solidFill>
                <a:sym typeface="Wingdings"/>
              </a:rPr>
              <a:t>+</a:t>
            </a:r>
            <a:r>
              <a:rPr lang="cs-CZ" sz="1200" kern="0" dirty="0">
                <a:solidFill>
                  <a:srgbClr val="008BCA"/>
                </a:solidFill>
                <a:sym typeface="Wingdings"/>
              </a:rPr>
              <a:t></a:t>
            </a:r>
            <a:r>
              <a:rPr lang="en-US" sz="1200" kern="0" dirty="0">
                <a:solidFill>
                  <a:srgbClr val="002060"/>
                </a:solidFill>
                <a:sym typeface="Wingdings"/>
              </a:rPr>
              <a:t>  </a:t>
            </a:r>
            <a:r>
              <a:rPr lang="cs-CZ" sz="1200" b="1" i="1" kern="0" dirty="0">
                <a:solidFill>
                  <a:srgbClr val="404040"/>
                </a:solidFill>
                <a:sym typeface="Wingdings"/>
              </a:rPr>
              <a:t>Více lidí</a:t>
            </a:r>
            <a:endParaRPr kumimoji="0" lang="cs-CZ" sz="1200" b="0" i="0" u="none" strike="noStrike" kern="0" cap="none" spc="0" normalizeH="0" baseline="0" noProof="0" dirty="0">
              <a:ln>
                <a:noFill/>
              </a:ln>
              <a:solidFill>
                <a:srgbClr val="10253F"/>
              </a:solidFill>
              <a:effectLst/>
              <a:uLnTx/>
              <a:uFillTx/>
              <a:sym typeface="Wingdings"/>
            </a:endParaRPr>
          </a:p>
          <a:p>
            <a:pPr lvl="0">
              <a:lnSpc>
                <a:spcPct val="200000"/>
              </a:lnSpc>
              <a:defRPr/>
            </a:pPr>
            <a:r>
              <a:rPr lang="en-US" sz="1100" kern="0" dirty="0">
                <a:solidFill>
                  <a:srgbClr val="002060"/>
                </a:solidFill>
                <a:sym typeface="Wingdings"/>
              </a:rPr>
              <a:t></a:t>
            </a:r>
            <a:r>
              <a:rPr lang="en-US" sz="1100" kern="0" dirty="0">
                <a:solidFill>
                  <a:srgbClr val="0070C0"/>
                </a:solidFill>
                <a:sym typeface="Wingdings"/>
              </a:rPr>
              <a:t> </a:t>
            </a:r>
            <a:r>
              <a:rPr lang="cs-CZ" sz="1100" kern="0" dirty="0">
                <a:solidFill>
                  <a:srgbClr val="404040"/>
                </a:solidFill>
                <a:sym typeface="Wingdings"/>
              </a:rPr>
              <a:t>Ano, chodí rozhodně více lidí</a:t>
            </a:r>
          </a:p>
          <a:p>
            <a:pPr lvl="0">
              <a:lnSpc>
                <a:spcPct val="200000"/>
              </a:lnSpc>
              <a:defRPr/>
            </a:pPr>
            <a:r>
              <a:rPr lang="en-US" sz="1100" kern="0" dirty="0">
                <a:solidFill>
                  <a:srgbClr val="0070C0"/>
                </a:solidFill>
                <a:sym typeface="Wingdings"/>
              </a:rPr>
              <a:t></a:t>
            </a:r>
            <a:r>
              <a:rPr lang="en-US" sz="1100" kern="0" dirty="0">
                <a:solidFill>
                  <a:srgbClr val="D9D9D9"/>
                </a:solidFill>
                <a:sym typeface="Wingdings"/>
              </a:rPr>
              <a:t> </a:t>
            </a:r>
            <a:r>
              <a:rPr lang="pt-BR" sz="1100" kern="0" dirty="0">
                <a:solidFill>
                  <a:srgbClr val="404040"/>
                </a:solidFill>
                <a:sym typeface="Wingdings"/>
              </a:rPr>
              <a:t>Ano, chodí spíše více lidí</a:t>
            </a:r>
            <a:endParaRPr lang="cs-CZ" sz="1100" kern="0" dirty="0">
              <a:solidFill>
                <a:srgbClr val="404040"/>
              </a:solidFill>
              <a:sym typeface="Wingdings"/>
            </a:endParaRPr>
          </a:p>
          <a:p>
            <a:pPr lvl="0">
              <a:lnSpc>
                <a:spcPct val="200000"/>
              </a:lnSpc>
              <a:defRPr/>
            </a:pPr>
            <a:r>
              <a:rPr kumimoji="0" lang="en-US" sz="1200" b="0" i="0" u="none" strike="noStrike" kern="0" cap="none" spc="0" normalizeH="0" baseline="0" noProof="0" dirty="0">
                <a:ln>
                  <a:noFill/>
                </a:ln>
                <a:solidFill>
                  <a:srgbClr val="D9D9D9"/>
                </a:solidFill>
                <a:effectLst/>
                <a:uLnTx/>
                <a:uFillTx/>
                <a:sym typeface="Wingdings"/>
              </a:rPr>
              <a:t></a:t>
            </a:r>
            <a:r>
              <a:rPr kumimoji="0" lang="en-US" sz="1100" b="0" i="0" u="none" strike="noStrike" kern="0" cap="none" spc="0" normalizeH="0" baseline="0" noProof="0" dirty="0">
                <a:ln>
                  <a:noFill/>
                </a:ln>
                <a:solidFill>
                  <a:srgbClr val="FFFFFF"/>
                </a:solidFill>
                <a:effectLst/>
                <a:uLnTx/>
                <a:uFillTx/>
                <a:sym typeface="Wingdings"/>
              </a:rPr>
              <a:t> </a:t>
            </a:r>
            <a:r>
              <a:rPr lang="cs-CZ" sz="1100" kern="0" dirty="0">
                <a:solidFill>
                  <a:srgbClr val="404040"/>
                </a:solidFill>
                <a:sym typeface="Wingdings"/>
              </a:rPr>
              <a:t>Ne, zůstala stejná</a:t>
            </a:r>
            <a:br>
              <a:rPr lang="cs-CZ" sz="1100" kern="0" noProof="0" dirty="0">
                <a:solidFill>
                  <a:srgbClr val="404040"/>
                </a:solidFill>
                <a:sym typeface="Wingdings"/>
              </a:rPr>
            </a:br>
            <a:r>
              <a:rPr lang="en-US" sz="1200" kern="0" dirty="0">
                <a:solidFill>
                  <a:srgbClr val="FBB040"/>
                </a:solidFill>
                <a:sym typeface="Wingdings"/>
              </a:rPr>
              <a:t></a:t>
            </a:r>
            <a:r>
              <a:rPr lang="en-US" sz="1100" kern="0" dirty="0">
                <a:solidFill>
                  <a:srgbClr val="404040"/>
                </a:solidFill>
                <a:sym typeface="Wingdings"/>
              </a:rPr>
              <a:t> </a:t>
            </a:r>
            <a:r>
              <a:rPr lang="pt-BR" sz="1100" kern="0" dirty="0">
                <a:solidFill>
                  <a:srgbClr val="404040"/>
                </a:solidFill>
                <a:sym typeface="Wingdings"/>
              </a:rPr>
              <a:t>Ano, chodí spíše méně lidí</a:t>
            </a:r>
            <a:br>
              <a:rPr kumimoji="0" lang="en-US" sz="1100" b="0" i="0" u="none" strike="noStrike" kern="0" cap="none" spc="0" normalizeH="0" baseline="0" noProof="0" dirty="0">
                <a:ln>
                  <a:noFill/>
                </a:ln>
                <a:solidFill>
                  <a:srgbClr val="404040"/>
                </a:solidFill>
                <a:effectLst/>
                <a:uLnTx/>
                <a:uFillTx/>
                <a:sym typeface="Wingdings"/>
              </a:rPr>
            </a:br>
            <a:r>
              <a:rPr kumimoji="0" lang="en-US" sz="1200" b="0" i="0" u="none" strike="noStrike" kern="0" cap="none" spc="0" normalizeH="0" baseline="0" noProof="0" dirty="0">
                <a:ln>
                  <a:noFill/>
                </a:ln>
                <a:solidFill>
                  <a:srgbClr val="ED6737"/>
                </a:solidFill>
                <a:effectLst/>
                <a:uLnTx/>
                <a:uFillTx/>
                <a:sym typeface="Wingdings"/>
              </a:rPr>
              <a:t></a:t>
            </a:r>
            <a:r>
              <a:rPr kumimoji="0" lang="en-US" sz="1100" b="0" i="0" u="none" strike="noStrike" kern="0" cap="none" spc="0" normalizeH="0" baseline="0" noProof="0" dirty="0">
                <a:ln>
                  <a:noFill/>
                </a:ln>
                <a:solidFill>
                  <a:srgbClr val="C00000"/>
                </a:solidFill>
                <a:effectLst/>
                <a:uLnTx/>
                <a:uFillTx/>
                <a:sym typeface="Wingdings"/>
              </a:rPr>
              <a:t> </a:t>
            </a:r>
            <a:r>
              <a:rPr lang="cs-CZ" sz="1100" kern="0" dirty="0">
                <a:solidFill>
                  <a:srgbClr val="404040"/>
                </a:solidFill>
                <a:sym typeface="Wingdings"/>
              </a:rPr>
              <a:t>Ano, chodí rozhodně méně lidí</a:t>
            </a:r>
          </a:p>
          <a:p>
            <a:pPr lvl="0">
              <a:lnSpc>
                <a:spcPct val="200000"/>
              </a:lnSpc>
              <a:defRPr/>
            </a:pPr>
            <a:r>
              <a:rPr lang="en-US" sz="1050" kern="0" dirty="0">
                <a:solidFill>
                  <a:srgbClr val="ED6737"/>
                </a:solidFill>
                <a:sym typeface="Wingdings"/>
              </a:rPr>
              <a:t></a:t>
            </a:r>
            <a:r>
              <a:rPr lang="en-US" sz="1050" kern="0" dirty="0">
                <a:solidFill>
                  <a:srgbClr val="404040"/>
                </a:solidFill>
                <a:sym typeface="Wingdings"/>
              </a:rPr>
              <a:t>+</a:t>
            </a:r>
            <a:r>
              <a:rPr lang="cs-CZ" sz="1050" kern="0" dirty="0">
                <a:solidFill>
                  <a:srgbClr val="FBB040"/>
                </a:solidFill>
                <a:sym typeface="Wingdings"/>
              </a:rPr>
              <a:t></a:t>
            </a:r>
            <a:r>
              <a:rPr lang="en-US" sz="1050" kern="0" dirty="0">
                <a:solidFill>
                  <a:srgbClr val="002060"/>
                </a:solidFill>
                <a:sym typeface="Wingdings"/>
              </a:rPr>
              <a:t>  </a:t>
            </a:r>
            <a:r>
              <a:rPr lang="cs-CZ" sz="1200" b="1" i="1" kern="0" dirty="0">
                <a:solidFill>
                  <a:srgbClr val="ED6737"/>
                </a:solidFill>
                <a:sym typeface="Wingdings"/>
              </a:rPr>
              <a:t>Méně lidí</a:t>
            </a:r>
            <a:endParaRPr kumimoji="0" lang="en-US" sz="1100" b="0" i="0" u="none" strike="noStrike" kern="0" cap="none" spc="0" normalizeH="0" baseline="0" noProof="0" dirty="0">
              <a:ln>
                <a:noFill/>
              </a:ln>
              <a:solidFill>
                <a:srgbClr val="404040"/>
              </a:solidFill>
              <a:effectLst/>
              <a:uLnTx/>
              <a:uFillTx/>
            </a:endParaRPr>
          </a:p>
        </p:txBody>
      </p:sp>
      <p:sp>
        <p:nvSpPr>
          <p:cNvPr id="8" name="TextovéPole 7">
            <a:extLst>
              <a:ext uri="{FF2B5EF4-FFF2-40B4-BE49-F238E27FC236}">
                <a16:creationId xmlns:a16="http://schemas.microsoft.com/office/drawing/2014/main" id="{228D64DB-CB2A-449E-AABC-ECCD2AF03751}"/>
              </a:ext>
            </a:extLst>
          </p:cNvPr>
          <p:cNvSpPr txBox="1"/>
          <p:nvPr/>
        </p:nvSpPr>
        <p:spPr>
          <a:xfrm>
            <a:off x="564977" y="4057468"/>
            <a:ext cx="1327323" cy="338554"/>
          </a:xfrm>
          <a:prstGeom prst="rect">
            <a:avLst/>
          </a:prstGeom>
          <a:noFill/>
        </p:spPr>
        <p:txBody>
          <a:bodyPr wrap="square" rtlCol="0">
            <a:spAutoFit/>
          </a:bodyPr>
          <a:lstStyle/>
          <a:p>
            <a:r>
              <a:rPr lang="cs-CZ" sz="800" dirty="0">
                <a:solidFill>
                  <a:schemeClr val="bg2">
                    <a:lumMod val="50000"/>
                  </a:schemeClr>
                </a:solidFill>
              </a:rPr>
              <a:t>Nekuřácké byly zejména malé podniky do 50 míst.</a:t>
            </a:r>
          </a:p>
        </p:txBody>
      </p:sp>
      <p:sp>
        <p:nvSpPr>
          <p:cNvPr id="44" name="Zástupný symbol pro zápatí 3">
            <a:extLst>
              <a:ext uri="{FF2B5EF4-FFF2-40B4-BE49-F238E27FC236}">
                <a16:creationId xmlns:a16="http://schemas.microsoft.com/office/drawing/2014/main" id="{A2D37E7E-8105-4E87-97EF-14710AE0E51B}"/>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grpSp>
        <p:nvGrpSpPr>
          <p:cNvPr id="45" name="Skupina 44">
            <a:extLst>
              <a:ext uri="{FF2B5EF4-FFF2-40B4-BE49-F238E27FC236}">
                <a16:creationId xmlns:a16="http://schemas.microsoft.com/office/drawing/2014/main" id="{70F1F75B-B153-459D-A862-134888E3047C}"/>
              </a:ext>
            </a:extLst>
          </p:cNvPr>
          <p:cNvGrpSpPr/>
          <p:nvPr/>
        </p:nvGrpSpPr>
        <p:grpSpPr>
          <a:xfrm>
            <a:off x="8028381" y="6356"/>
            <a:ext cx="1107884" cy="549170"/>
            <a:chOff x="7992336" y="-1018"/>
            <a:chExt cx="1044160" cy="549170"/>
          </a:xfrm>
        </p:grpSpPr>
        <p:sp>
          <p:nvSpPr>
            <p:cNvPr id="47" name="Obdélník 46">
              <a:extLst>
                <a:ext uri="{FF2B5EF4-FFF2-40B4-BE49-F238E27FC236}">
                  <a16:creationId xmlns:a16="http://schemas.microsoft.com/office/drawing/2014/main" id="{9868014A-5E17-4AFD-B281-2E90EEE4A8EC}"/>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48" name="Picture 2" descr="http://www.aspectio.cz/Files/logoAMSP.jpg">
              <a:extLst>
                <a:ext uri="{FF2B5EF4-FFF2-40B4-BE49-F238E27FC236}">
                  <a16:creationId xmlns:a16="http://schemas.microsoft.com/office/drawing/2014/main" id="{BA71F8F2-AE0E-4648-B09B-CA47FBD4B8E3}"/>
                </a:ext>
              </a:extLst>
            </p:cNvPr>
            <p:cNvPicPr>
              <a:picLocks noChangeAspect="1" noChangeArrowheads="1"/>
            </p:cNvPicPr>
            <p:nvPr/>
          </p:nvPicPr>
          <p:blipFill>
            <a:blip r:embed="rId6" cstate="print"/>
            <a:srcRect/>
            <a:stretch>
              <a:fillRect/>
            </a:stretch>
          </p:blipFill>
          <p:spPr bwMode="auto">
            <a:xfrm>
              <a:off x="8532440" y="51470"/>
              <a:ext cx="440856" cy="469722"/>
            </a:xfrm>
            <a:prstGeom prst="rect">
              <a:avLst/>
            </a:prstGeom>
            <a:noFill/>
          </p:spPr>
        </p:pic>
      </p:grpSp>
    </p:spTree>
    <p:extLst>
      <p:ext uri="{BB962C8B-B14F-4D97-AF65-F5344CB8AC3E}">
        <p14:creationId xmlns:p14="http://schemas.microsoft.com/office/powerpoint/2010/main" val="2693631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Zástupný symbol pro obsah 6">
            <a:extLst>
              <a:ext uri="{FF2B5EF4-FFF2-40B4-BE49-F238E27FC236}">
                <a16:creationId xmlns:a16="http://schemas.microsoft.com/office/drawing/2014/main" id="{7446D8E8-6BE8-42A0-A24D-71E5CE8E206D}"/>
              </a:ext>
            </a:extLst>
          </p:cNvPr>
          <p:cNvGraphicFramePr>
            <a:graphicFrameLocks noChangeAspect="1"/>
          </p:cNvGraphicFramePr>
          <p:nvPr>
            <p:extLst>
              <p:ext uri="{D42A27DB-BD31-4B8C-83A1-F6EECF244321}">
                <p14:modId xmlns:p14="http://schemas.microsoft.com/office/powerpoint/2010/main" val="92405673"/>
              </p:ext>
            </p:extLst>
          </p:nvPr>
        </p:nvGraphicFramePr>
        <p:xfrm>
          <a:off x="3317492" y="849892"/>
          <a:ext cx="5246078" cy="2531888"/>
        </p:xfrm>
        <a:graphic>
          <a:graphicData uri="http://schemas.openxmlformats.org/drawingml/2006/chart">
            <c:chart xmlns:c="http://schemas.openxmlformats.org/drawingml/2006/chart" xmlns:r="http://schemas.openxmlformats.org/officeDocument/2006/relationships" r:id="rId3"/>
          </a:graphicData>
        </a:graphic>
      </p:graphicFrame>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sp>
        <p:nvSpPr>
          <p:cNvPr id="3" name="Zástupný symbol pro číslo snímku 2"/>
          <p:cNvSpPr>
            <a:spLocks noGrp="1"/>
          </p:cNvSpPr>
          <p:nvPr>
            <p:ph type="sldNum" sz="quarter" idx="4"/>
          </p:nvPr>
        </p:nvSpPr>
        <p:spPr>
          <a:xfrm>
            <a:off x="35496" y="4909248"/>
            <a:ext cx="2133600" cy="273844"/>
          </a:xfrm>
        </p:spPr>
        <p:txBody>
          <a:bodyPr/>
          <a:lstStyle/>
          <a:p>
            <a:fld id="{2A2DB900-4F27-419C-B2D8-AAC4EB8D73BD}" type="slidenum">
              <a:rPr lang="cs-CZ" sz="1100" smtClean="0"/>
              <a:pPr/>
              <a:t>12</a:t>
            </a:fld>
            <a:endParaRPr lang="cs-CZ" sz="1100" dirty="0"/>
          </a:p>
        </p:txBody>
      </p:sp>
      <p:sp>
        <p:nvSpPr>
          <p:cNvPr id="5" name="Nadpis 4"/>
          <p:cNvSpPr>
            <a:spLocks noGrp="1"/>
          </p:cNvSpPr>
          <p:nvPr>
            <p:ph type="title"/>
          </p:nvPr>
        </p:nvSpPr>
        <p:spPr>
          <a:xfrm>
            <a:off x="371634" y="7926"/>
            <a:ext cx="8160806" cy="469722"/>
          </a:xfrm>
        </p:spPr>
        <p:txBody>
          <a:bodyPr>
            <a:noAutofit/>
          </a:bodyPr>
          <a:lstStyle/>
          <a:p>
            <a:r>
              <a:rPr lang="cs-CZ" sz="2000" dirty="0"/>
              <a:t>Dle 4 provozovatelů z 10 pobývají nyní kuřáci v podnicích kratší dobu.</a:t>
            </a:r>
            <a:br>
              <a:rPr lang="cs-CZ" sz="2000" dirty="0"/>
            </a:br>
            <a:r>
              <a:rPr lang="cs-CZ" sz="2000" dirty="0"/>
              <a:t>Obce/města podporují podniky jen výjimečně.</a:t>
            </a:r>
          </a:p>
        </p:txBody>
      </p:sp>
      <p:sp>
        <p:nvSpPr>
          <p:cNvPr id="24" name="TextovéPole 23"/>
          <p:cNvSpPr txBox="1"/>
          <p:nvPr/>
        </p:nvSpPr>
        <p:spPr>
          <a:xfrm>
            <a:off x="415810" y="915566"/>
            <a:ext cx="4732254" cy="359073"/>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lang="cs-CZ" sz="1600" b="1" kern="0" dirty="0">
                <a:solidFill>
                  <a:srgbClr val="404040"/>
                </a:solidFill>
              </a:rPr>
              <a:t>Hodnocení návštěv kuřáků,</a:t>
            </a:r>
            <a:br>
              <a:rPr kumimoji="0" lang="cs-CZ" sz="1600" b="1" i="0" u="none" strike="noStrike" kern="0" cap="none" spc="0" normalizeH="0" baseline="0" noProof="0" dirty="0">
                <a:ln>
                  <a:noFill/>
                </a:ln>
                <a:solidFill>
                  <a:srgbClr val="404040"/>
                </a:solidFill>
                <a:effectLst/>
                <a:uLnTx/>
                <a:uFillTx/>
              </a:rPr>
            </a:b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kumimoji="0" lang="cs-CZ" sz="1400" b="1" i="0" u="none" strike="noStrike" kern="0" cap="none" spc="0" normalizeH="0" baseline="0" noProof="0" dirty="0">
              <a:ln>
                <a:noFill/>
              </a:ln>
              <a:solidFill>
                <a:srgbClr val="404040"/>
              </a:solidFill>
              <a:effectLst/>
              <a:uLnTx/>
              <a:uFillTx/>
            </a:endParaRPr>
          </a:p>
        </p:txBody>
      </p:sp>
      <p:sp>
        <p:nvSpPr>
          <p:cNvPr id="33" name="Zaoblený obdélník 32"/>
          <p:cNvSpPr/>
          <p:nvPr/>
        </p:nvSpPr>
        <p:spPr>
          <a:xfrm>
            <a:off x="6900229" y="915566"/>
            <a:ext cx="1920243" cy="3496829"/>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FF0000"/>
                </a:solidFill>
                <a:latin typeface="Calibri" pitchFamily="34" charset="0"/>
              </a:rPr>
              <a:t>Komentář AMSP ČR:</a:t>
            </a:r>
          </a:p>
          <a:p>
            <a:pPr algn="ctr"/>
            <a:endParaRPr lang="cs-CZ" sz="1200" b="1" dirty="0">
              <a:solidFill>
                <a:srgbClr val="FF0000"/>
              </a:solidFill>
              <a:latin typeface="Calibri" pitchFamily="34" charset="0"/>
            </a:endParaRPr>
          </a:p>
          <a:p>
            <a:pPr algn="ctr"/>
            <a:r>
              <a:rPr lang="cs-CZ" sz="1200" dirty="0">
                <a:solidFill>
                  <a:srgbClr val="FF0000"/>
                </a:solidFill>
                <a:latin typeface="Calibri" pitchFamily="34" charset="0"/>
              </a:rPr>
              <a:t>Je patrné, že podnikatelé jsou v názoru na protikuřácký zákon rozděleni. Polovina by ale byla připravena investovat do speciální kuřárny. Minimální podpora obcí koresponduje i s jinými podnikatelskými obory, obvykle to bývá lepší v malých obcích. </a:t>
            </a:r>
          </a:p>
          <a:p>
            <a:pPr algn="ctr"/>
            <a:endParaRPr lang="cs-CZ" sz="1200" dirty="0">
              <a:solidFill>
                <a:schemeClr val="bg2">
                  <a:lumMod val="75000"/>
                </a:schemeClr>
              </a:solidFill>
              <a:latin typeface="Calibri" pitchFamily="34" charset="0"/>
            </a:endParaRPr>
          </a:p>
        </p:txBody>
      </p:sp>
      <p:sp>
        <p:nvSpPr>
          <p:cNvPr id="20" name="TextovéPole 19"/>
          <p:cNvSpPr txBox="1"/>
          <p:nvPr/>
        </p:nvSpPr>
        <p:spPr>
          <a:xfrm>
            <a:off x="323528" y="4515966"/>
            <a:ext cx="6768752" cy="507831"/>
          </a:xfrm>
          <a:prstGeom prst="rect">
            <a:avLst/>
          </a:prstGeom>
          <a:noFill/>
        </p:spPr>
        <p:txBody>
          <a:bodyPr wrap="square" rtlCol="0">
            <a:spAutoFit/>
          </a:bodyPr>
          <a:lstStyle/>
          <a:p>
            <a:pPr lvl="0"/>
            <a:r>
              <a:rPr lang="cs-CZ" sz="900" kern="0" dirty="0">
                <a:solidFill>
                  <a:schemeClr val="bg1">
                    <a:lumMod val="50000"/>
                  </a:schemeClr>
                </a:solidFill>
              </a:rPr>
              <a:t>Q6. Jak hodnotíte návštěvy kuřáků po schválení protikuřáckého zákona? </a:t>
            </a:r>
            <a:r>
              <a:rPr lang="pl-PL" sz="900" kern="0" dirty="0">
                <a:solidFill>
                  <a:schemeClr val="bg1">
                    <a:lumMod val="50000"/>
                  </a:schemeClr>
                </a:solidFill>
              </a:rPr>
              <a:t>Q7. Jak hodnotíte návrh vytvořit v podnicích uzavřený prostor, který bude odvětrávaný a kuřáci tam budou moci u konzumace nápojů kouřit? </a:t>
            </a:r>
            <a:r>
              <a:rPr lang="cs-CZ" sz="900" kern="0" dirty="0">
                <a:solidFill>
                  <a:schemeClr val="bg1">
                    <a:lumMod val="50000"/>
                  </a:schemeClr>
                </a:solidFill>
              </a:rPr>
              <a:t>n=158 (dříve kuřácké podniky) </a:t>
            </a:r>
          </a:p>
          <a:p>
            <a:pPr lvl="0"/>
            <a:r>
              <a:rPr lang="pl-PL" sz="900" kern="0" dirty="0">
                <a:solidFill>
                  <a:schemeClr val="bg1">
                    <a:lumMod val="50000"/>
                  </a:schemeClr>
                </a:solidFill>
              </a:rPr>
              <a:t>Q8. Pomáhá Vám obec/město vypořádat se s legislativními změnami (zákaz kouření)? N=301</a:t>
            </a:r>
            <a:endParaRPr kumimoji="0" lang="cs-CZ" sz="900" b="0" i="1" u="none" strike="noStrike" kern="0" cap="none" spc="0" normalizeH="0" baseline="0" noProof="0" dirty="0">
              <a:ln>
                <a:noFill/>
              </a:ln>
              <a:solidFill>
                <a:schemeClr val="bg1">
                  <a:lumMod val="50000"/>
                </a:schemeClr>
              </a:solidFill>
              <a:effectLst/>
              <a:uLnTx/>
              <a:uFillTx/>
            </a:endParaRPr>
          </a:p>
        </p:txBody>
      </p:sp>
      <p:sp>
        <p:nvSpPr>
          <p:cNvPr id="29" name="TextovéPole 28"/>
          <p:cNvSpPr txBox="1"/>
          <p:nvPr/>
        </p:nvSpPr>
        <p:spPr>
          <a:xfrm>
            <a:off x="3840480" y="915566"/>
            <a:ext cx="4732254" cy="368306"/>
          </a:xfrm>
          <a:prstGeom prst="rect">
            <a:avLst/>
          </a:prstGeom>
          <a:noFill/>
        </p:spPr>
        <p:txBody>
          <a:bodyPr wrap="square" lIns="0" tIns="0" rIns="0" bIns="0" rtlCol="0">
            <a:spAutoFit/>
          </a:bodyPr>
          <a:lstStyle/>
          <a:p>
            <a:pPr lvl="0">
              <a:lnSpc>
                <a:spcPts val="1400"/>
              </a:lnSpc>
              <a:defRPr/>
            </a:pPr>
            <a:r>
              <a:rPr kumimoji="0" lang="cs-CZ" sz="1600" b="1" i="0" u="none" strike="noStrike" kern="0" cap="none" spc="0" normalizeH="0" baseline="0" noProof="0" dirty="0">
                <a:ln>
                  <a:noFill/>
                </a:ln>
                <a:solidFill>
                  <a:srgbClr val="404040"/>
                </a:solidFill>
                <a:effectLst/>
                <a:uLnTx/>
                <a:uFillTx/>
              </a:rPr>
              <a:t>Hodnocení návrhu speciálních </a:t>
            </a:r>
          </a:p>
          <a:p>
            <a:pPr lvl="0">
              <a:lnSpc>
                <a:spcPts val="1400"/>
              </a:lnSpc>
              <a:defRPr/>
            </a:pPr>
            <a:r>
              <a:rPr kumimoji="0" lang="cs-CZ" sz="1600" b="1" i="0" u="none" strike="noStrike" kern="0" cap="none" spc="0" normalizeH="0" baseline="0" noProof="0" dirty="0">
                <a:ln>
                  <a:noFill/>
                </a:ln>
                <a:solidFill>
                  <a:srgbClr val="404040"/>
                </a:solidFill>
                <a:effectLst/>
                <a:uLnTx/>
                <a:uFillTx/>
              </a:rPr>
              <a:t>kuřáren, </a:t>
            </a:r>
            <a:r>
              <a:rPr lang="cs-CZ" sz="1400" b="1" kern="0" dirty="0">
                <a:solidFill>
                  <a:srgbClr val="404040"/>
                </a:solidFill>
              </a:rPr>
              <a:t>v</a:t>
            </a:r>
            <a:r>
              <a:rPr lang="en-US" sz="1400" b="1" kern="0" dirty="0">
                <a:solidFill>
                  <a:srgbClr val="404040"/>
                </a:solidFill>
              </a:rPr>
              <a:t> %</a:t>
            </a:r>
            <a:endParaRPr lang="cs-CZ" sz="1400" b="1" kern="0" dirty="0">
              <a:solidFill>
                <a:srgbClr val="404040"/>
              </a:solidFill>
            </a:endParaRPr>
          </a:p>
        </p:txBody>
      </p:sp>
      <p:graphicFrame>
        <p:nvGraphicFramePr>
          <p:cNvPr id="17" name="Tabulka 16">
            <a:extLst>
              <a:ext uri="{FF2B5EF4-FFF2-40B4-BE49-F238E27FC236}">
                <a16:creationId xmlns:a16="http://schemas.microsoft.com/office/drawing/2014/main" id="{19759BBC-D0CF-49F4-827B-F3F62E1E065A}"/>
              </a:ext>
            </a:extLst>
          </p:cNvPr>
          <p:cNvGraphicFramePr>
            <a:graphicFrameLocks noGrp="1"/>
          </p:cNvGraphicFramePr>
          <p:nvPr>
            <p:extLst>
              <p:ext uri="{D42A27DB-BD31-4B8C-83A1-F6EECF244321}">
                <p14:modId xmlns:p14="http://schemas.microsoft.com/office/powerpoint/2010/main" val="3451227205"/>
              </p:ext>
            </p:extLst>
          </p:nvPr>
        </p:nvGraphicFramePr>
        <p:xfrm>
          <a:off x="415810" y="1374613"/>
          <a:ext cx="2932054" cy="1945438"/>
        </p:xfrm>
        <a:graphic>
          <a:graphicData uri="http://schemas.openxmlformats.org/drawingml/2006/table">
            <a:tbl>
              <a:tblPr/>
              <a:tblGrid>
                <a:gridCol w="2500006">
                  <a:extLst>
                    <a:ext uri="{9D8B030D-6E8A-4147-A177-3AD203B41FA5}">
                      <a16:colId xmlns:a16="http://schemas.microsoft.com/office/drawing/2014/main" val="307037869"/>
                    </a:ext>
                  </a:extLst>
                </a:gridCol>
                <a:gridCol w="432048">
                  <a:extLst>
                    <a:ext uri="{9D8B030D-6E8A-4147-A177-3AD203B41FA5}">
                      <a16:colId xmlns:a16="http://schemas.microsoft.com/office/drawing/2014/main" val="2888326052"/>
                    </a:ext>
                  </a:extLst>
                </a:gridCol>
              </a:tblGrid>
              <a:tr h="297546">
                <a:tc>
                  <a:txBody>
                    <a:bodyPr/>
                    <a:lstStyle/>
                    <a:p>
                      <a:pPr algn="l" fontAlgn="ctr"/>
                      <a:r>
                        <a:rPr lang="cs-CZ" sz="1050" b="0" i="0" u="none" strike="noStrike" kern="1200" dirty="0">
                          <a:solidFill>
                            <a:srgbClr val="000000"/>
                          </a:solidFill>
                          <a:effectLst/>
                          <a:latin typeface="Calibri" panose="020F0502020204030204" pitchFamily="34" charset="0"/>
                          <a:ea typeface="+mn-ea"/>
                          <a:cs typeface="+mn-cs"/>
                        </a:rPr>
                        <a:t>Kuřáci konzumují méně alkoholu/ nezdržují se v podniku tak dlouho jako dříve</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BCDDE"/>
                    </a:solidFill>
                  </a:tcPr>
                </a:tc>
                <a:tc>
                  <a:txBody>
                    <a:bodyPr/>
                    <a:lstStyle/>
                    <a:p>
                      <a:pPr marL="0" algn="ctr" defTabSz="914400" rtl="0" eaLnBrk="1" fontAlgn="ctr" latinLnBrk="0" hangingPunct="1"/>
                      <a:r>
                        <a:rPr lang="cs-CZ" sz="1100" b="0" i="0" u="none" strike="noStrike" kern="1200" dirty="0">
                          <a:solidFill>
                            <a:srgbClr val="000000"/>
                          </a:solidFill>
                          <a:effectLst/>
                          <a:latin typeface="Calibri" panose="020F0502020204030204" pitchFamily="34" charset="0"/>
                          <a:ea typeface="+mn-ea"/>
                          <a:cs typeface="+mn-cs"/>
                        </a:rPr>
                        <a:t>39</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63BE7B"/>
                    </a:solidFill>
                  </a:tcPr>
                </a:tc>
                <a:extLst>
                  <a:ext uri="{0D108BD9-81ED-4DB2-BD59-A6C34878D82A}">
                    <a16:rowId xmlns:a16="http://schemas.microsoft.com/office/drawing/2014/main" val="2291576029"/>
                  </a:ext>
                </a:extLst>
              </a:tr>
              <a:tr h="297546">
                <a:tc>
                  <a:txBody>
                    <a:bodyPr/>
                    <a:lstStyle/>
                    <a:p>
                      <a:pPr algn="l" fontAlgn="ctr"/>
                      <a:r>
                        <a:rPr lang="cs-CZ" sz="1050" b="0" i="0" u="none" strike="noStrike" kern="1200" dirty="0">
                          <a:solidFill>
                            <a:srgbClr val="000000"/>
                          </a:solidFill>
                          <a:effectLst/>
                          <a:latin typeface="Calibri" panose="020F0502020204030204" pitchFamily="34" charset="0"/>
                          <a:ea typeface="+mn-ea"/>
                          <a:cs typeface="+mn-cs"/>
                        </a:rPr>
                        <a:t>Intenzita kouření se nezměnila, lidé se naučili chodit ven</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E8EF"/>
                    </a:solidFill>
                  </a:tcPr>
                </a:tc>
                <a:tc>
                  <a:txBody>
                    <a:bodyPr/>
                    <a:lstStyle/>
                    <a:p>
                      <a:pPr marL="0" algn="ctr" defTabSz="914400" rtl="0" eaLnBrk="1" fontAlgn="ctr" latinLnBrk="0" hangingPunct="1"/>
                      <a:r>
                        <a:rPr lang="cs-CZ" sz="1100" b="0" i="0" u="none" strike="noStrike" kern="1200" dirty="0">
                          <a:solidFill>
                            <a:srgbClr val="000000"/>
                          </a:solidFill>
                          <a:effectLst/>
                          <a:latin typeface="Calibri" panose="020F0502020204030204" pitchFamily="34" charset="0"/>
                          <a:ea typeface="+mn-ea"/>
                          <a:cs typeface="+mn-cs"/>
                        </a:rPr>
                        <a:t>28</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3E383"/>
                    </a:solidFill>
                  </a:tcPr>
                </a:tc>
                <a:extLst>
                  <a:ext uri="{0D108BD9-81ED-4DB2-BD59-A6C34878D82A}">
                    <a16:rowId xmlns:a16="http://schemas.microsoft.com/office/drawing/2014/main" val="1717862960"/>
                  </a:ext>
                </a:extLst>
              </a:tr>
              <a:tr h="297546">
                <a:tc>
                  <a:txBody>
                    <a:bodyPr/>
                    <a:lstStyle/>
                    <a:p>
                      <a:pPr algn="l" fontAlgn="ctr"/>
                      <a:r>
                        <a:rPr lang="cs-CZ" sz="1050" b="0" i="0" u="none" strike="noStrike" kern="1200" dirty="0">
                          <a:solidFill>
                            <a:srgbClr val="000000"/>
                          </a:solidFill>
                          <a:effectLst/>
                          <a:latin typeface="Calibri" panose="020F0502020204030204" pitchFamily="34" charset="0"/>
                          <a:ea typeface="+mn-ea"/>
                          <a:cs typeface="+mn-cs"/>
                        </a:rPr>
                        <a:t>Kuřáci dělají venku v nočních hodinách hluk a lidé si stěžují</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BCDDE"/>
                    </a:solidFill>
                  </a:tcPr>
                </a:tc>
                <a:tc>
                  <a:txBody>
                    <a:bodyPr/>
                    <a:lstStyle/>
                    <a:p>
                      <a:pPr marL="0" algn="ctr" defTabSz="914400" rtl="0" eaLnBrk="1" fontAlgn="ctr" latinLnBrk="0" hangingPunct="1"/>
                      <a:r>
                        <a:rPr lang="cs-CZ" sz="1100" b="0" i="0" u="none" strike="noStrike" kern="1200" dirty="0">
                          <a:solidFill>
                            <a:srgbClr val="000000"/>
                          </a:solidFill>
                          <a:effectLst/>
                          <a:latin typeface="Calibri" panose="020F0502020204030204" pitchFamily="34" charset="0"/>
                          <a:ea typeface="+mn-ea"/>
                          <a:cs typeface="+mn-cs"/>
                        </a:rPr>
                        <a:t>26</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8E984"/>
                    </a:solidFill>
                  </a:tcPr>
                </a:tc>
                <a:extLst>
                  <a:ext uri="{0D108BD9-81ED-4DB2-BD59-A6C34878D82A}">
                    <a16:rowId xmlns:a16="http://schemas.microsoft.com/office/drawing/2014/main" val="368332022"/>
                  </a:ext>
                </a:extLst>
              </a:tr>
              <a:tr h="247692">
                <a:tc>
                  <a:txBody>
                    <a:bodyPr/>
                    <a:lstStyle/>
                    <a:p>
                      <a:pPr algn="l" fontAlgn="ctr"/>
                      <a:r>
                        <a:rPr lang="cs-CZ" sz="1050" b="0" i="0" u="none" strike="noStrike" kern="1200" dirty="0">
                          <a:solidFill>
                            <a:srgbClr val="000000"/>
                          </a:solidFill>
                          <a:effectLst/>
                          <a:latin typeface="Calibri" panose="020F0502020204030204" pitchFamily="34" charset="0"/>
                          <a:ea typeface="+mn-ea"/>
                          <a:cs typeface="+mn-cs"/>
                        </a:rPr>
                        <a:t>Lidé kouří méně, nechtějí chodit tak často ven</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E8EF"/>
                    </a:solidFill>
                  </a:tcPr>
                </a:tc>
                <a:tc>
                  <a:txBody>
                    <a:bodyPr/>
                    <a:lstStyle/>
                    <a:p>
                      <a:pPr marL="0" algn="ctr" defTabSz="914400" rtl="0" eaLnBrk="1" fontAlgn="ctr" latinLnBrk="0" hangingPunct="1"/>
                      <a:r>
                        <a:rPr lang="cs-CZ" sz="1100" b="0" i="0" u="none" strike="noStrike" kern="1200" dirty="0">
                          <a:solidFill>
                            <a:srgbClr val="000000"/>
                          </a:solidFill>
                          <a:effectLst/>
                          <a:latin typeface="Calibri" panose="020F0502020204030204" pitchFamily="34" charset="0"/>
                          <a:ea typeface="+mn-ea"/>
                          <a:cs typeface="+mn-cs"/>
                        </a:rPr>
                        <a:t>25</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EB84"/>
                    </a:solidFill>
                  </a:tcPr>
                </a:tc>
                <a:extLst>
                  <a:ext uri="{0D108BD9-81ED-4DB2-BD59-A6C34878D82A}">
                    <a16:rowId xmlns:a16="http://schemas.microsoft.com/office/drawing/2014/main" val="2515732898"/>
                  </a:ext>
                </a:extLst>
              </a:tr>
              <a:tr h="198519">
                <a:tc>
                  <a:txBody>
                    <a:bodyPr/>
                    <a:lstStyle/>
                    <a:p>
                      <a:pPr algn="l" fontAlgn="ctr"/>
                      <a:r>
                        <a:rPr lang="cs-CZ" sz="1050" b="0" i="0" u="none" strike="noStrike" kern="1200" dirty="0">
                          <a:solidFill>
                            <a:srgbClr val="000000"/>
                          </a:solidFill>
                          <a:effectLst/>
                          <a:latin typeface="Calibri" panose="020F0502020204030204" pitchFamily="34" charset="0"/>
                          <a:ea typeface="+mn-ea"/>
                          <a:cs typeface="+mn-cs"/>
                        </a:rPr>
                        <a:t>Změnilo se složení hostů</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BCDDE"/>
                    </a:solidFill>
                  </a:tcPr>
                </a:tc>
                <a:tc>
                  <a:txBody>
                    <a:bodyPr/>
                    <a:lstStyle/>
                    <a:p>
                      <a:pPr marL="0" algn="ctr" defTabSz="914400" rtl="0" eaLnBrk="1" fontAlgn="ctr" latinLnBrk="0" hangingPunct="1"/>
                      <a:r>
                        <a:rPr lang="cs-CZ" sz="1100" b="0" i="0" u="none" strike="noStrike" kern="1200" dirty="0">
                          <a:solidFill>
                            <a:srgbClr val="000000"/>
                          </a:solidFill>
                          <a:effectLst/>
                          <a:latin typeface="Calibri" panose="020F0502020204030204" pitchFamily="34" charset="0"/>
                          <a:ea typeface="+mn-ea"/>
                          <a:cs typeface="+mn-cs"/>
                        </a:rPr>
                        <a:t>18</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CB77A"/>
                    </a:solidFill>
                  </a:tcPr>
                </a:tc>
                <a:extLst>
                  <a:ext uri="{0D108BD9-81ED-4DB2-BD59-A6C34878D82A}">
                    <a16:rowId xmlns:a16="http://schemas.microsoft.com/office/drawing/2014/main" val="1792006040"/>
                  </a:ext>
                </a:extLst>
              </a:tr>
              <a:tr h="297546">
                <a:tc>
                  <a:txBody>
                    <a:bodyPr/>
                    <a:lstStyle/>
                    <a:p>
                      <a:pPr algn="l" fontAlgn="ctr"/>
                      <a:r>
                        <a:rPr lang="cs-CZ" sz="1050" b="0" i="0" u="none" strike="noStrike" kern="1200" dirty="0">
                          <a:solidFill>
                            <a:srgbClr val="000000"/>
                          </a:solidFill>
                          <a:effectLst/>
                          <a:latin typeface="Calibri" panose="020F0502020204030204" pitchFamily="34" charset="0"/>
                          <a:ea typeface="+mn-ea"/>
                          <a:cs typeface="+mn-cs"/>
                        </a:rPr>
                        <a:t>Lidé začali více kouřit elektronické cigarety/IQOS</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E8EF"/>
                    </a:solidFill>
                  </a:tcPr>
                </a:tc>
                <a:tc>
                  <a:txBody>
                    <a:bodyPr/>
                    <a:lstStyle/>
                    <a:p>
                      <a:pPr marL="0" algn="ctr" defTabSz="914400" rtl="0" eaLnBrk="1" fontAlgn="ctr" latinLnBrk="0" hangingPunct="1"/>
                      <a:r>
                        <a:rPr lang="cs-CZ" sz="1100" b="0" i="0" u="none" strike="noStrike" kern="1200" dirty="0">
                          <a:solidFill>
                            <a:srgbClr val="000000"/>
                          </a:solidFill>
                          <a:effectLst/>
                          <a:latin typeface="Calibri" panose="020F0502020204030204" pitchFamily="34" charset="0"/>
                          <a:ea typeface="+mn-ea"/>
                          <a:cs typeface="+mn-cs"/>
                        </a:rPr>
                        <a:t>13</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A9473"/>
                    </a:solidFill>
                  </a:tcPr>
                </a:tc>
                <a:extLst>
                  <a:ext uri="{0D108BD9-81ED-4DB2-BD59-A6C34878D82A}">
                    <a16:rowId xmlns:a16="http://schemas.microsoft.com/office/drawing/2014/main" val="2418524148"/>
                  </a:ext>
                </a:extLst>
              </a:tr>
              <a:tr h="198519">
                <a:tc>
                  <a:txBody>
                    <a:bodyPr/>
                    <a:lstStyle/>
                    <a:p>
                      <a:pPr algn="l" fontAlgn="ctr"/>
                      <a:r>
                        <a:rPr lang="cs-CZ" sz="1050" b="0" i="0" u="none" strike="noStrike" kern="1200" dirty="0">
                          <a:solidFill>
                            <a:srgbClr val="000000"/>
                          </a:solidFill>
                          <a:effectLst/>
                          <a:latin typeface="Calibri" panose="020F0502020204030204" pitchFamily="34" charset="0"/>
                          <a:ea typeface="+mn-ea"/>
                          <a:cs typeface="+mn-cs"/>
                        </a:rPr>
                        <a:t>Jiné</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BCDDE"/>
                    </a:solidFill>
                  </a:tcPr>
                </a:tc>
                <a:tc>
                  <a:txBody>
                    <a:bodyPr/>
                    <a:lstStyle/>
                    <a:p>
                      <a:pPr marL="0" algn="ctr" defTabSz="914400" rtl="0" eaLnBrk="1" fontAlgn="ctr" latinLnBrk="0" hangingPunct="1"/>
                      <a:r>
                        <a:rPr lang="cs-CZ" sz="1100" b="0" i="0" u="none" strike="noStrike" kern="1200" dirty="0">
                          <a:solidFill>
                            <a:srgbClr val="000000"/>
                          </a:solidFill>
                          <a:effectLst/>
                          <a:latin typeface="Calibri" panose="020F0502020204030204" pitchFamily="34" charset="0"/>
                          <a:ea typeface="+mn-ea"/>
                          <a:cs typeface="+mn-cs"/>
                        </a:rPr>
                        <a:t>6</a:t>
                      </a:r>
                    </a:p>
                  </a:txBody>
                  <a:tcPr marL="5137" marR="5137" marT="5137"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8696B"/>
                    </a:solidFill>
                  </a:tcPr>
                </a:tc>
                <a:extLst>
                  <a:ext uri="{0D108BD9-81ED-4DB2-BD59-A6C34878D82A}">
                    <a16:rowId xmlns:a16="http://schemas.microsoft.com/office/drawing/2014/main" val="427860363"/>
                  </a:ext>
                </a:extLst>
              </a:tr>
            </a:tbl>
          </a:graphicData>
        </a:graphic>
      </p:graphicFrame>
      <p:sp>
        <p:nvSpPr>
          <p:cNvPr id="26" name="TextovéPole 25">
            <a:extLst>
              <a:ext uri="{FF2B5EF4-FFF2-40B4-BE49-F238E27FC236}">
                <a16:creationId xmlns:a16="http://schemas.microsoft.com/office/drawing/2014/main" id="{37ED0AA4-937A-4956-BDF3-9C3C8C216819}"/>
              </a:ext>
            </a:extLst>
          </p:cNvPr>
          <p:cNvSpPr txBox="1"/>
          <p:nvPr/>
        </p:nvSpPr>
        <p:spPr>
          <a:xfrm>
            <a:off x="4438834" y="1294738"/>
            <a:ext cx="2773385" cy="2063385"/>
          </a:xfrm>
          <a:prstGeom prst="rect">
            <a:avLst/>
          </a:prstGeom>
          <a:noFill/>
        </p:spPr>
        <p:txBody>
          <a:bodyPr wrap="square" rtlCol="0">
            <a:spAutoFit/>
          </a:bodyPr>
          <a:lstStyle/>
          <a:p>
            <a:pPr>
              <a:lnSpc>
                <a:spcPct val="180000"/>
              </a:lnSpc>
              <a:defRPr/>
            </a:pPr>
            <a:r>
              <a:rPr lang="en-US" sz="1050" kern="0" dirty="0">
                <a:solidFill>
                  <a:srgbClr val="002060"/>
                </a:solidFill>
                <a:sym typeface="Wingdings"/>
              </a:rPr>
              <a:t></a:t>
            </a:r>
            <a:r>
              <a:rPr lang="en-US" sz="1050" kern="0" dirty="0">
                <a:solidFill>
                  <a:srgbClr val="404040"/>
                </a:solidFill>
                <a:sym typeface="Wingdings"/>
              </a:rPr>
              <a:t>+</a:t>
            </a:r>
            <a:r>
              <a:rPr lang="cs-CZ" sz="1050" kern="0" dirty="0">
                <a:solidFill>
                  <a:srgbClr val="008BCA"/>
                </a:solidFill>
                <a:sym typeface="Wingdings"/>
              </a:rPr>
              <a:t></a:t>
            </a:r>
            <a:r>
              <a:rPr lang="en-US" sz="1050" kern="0" dirty="0">
                <a:solidFill>
                  <a:srgbClr val="002060"/>
                </a:solidFill>
                <a:sym typeface="Wingdings"/>
              </a:rPr>
              <a:t>  </a:t>
            </a:r>
            <a:r>
              <a:rPr lang="cs-CZ" sz="1050" b="1" i="1" kern="0" dirty="0">
                <a:solidFill>
                  <a:srgbClr val="404040"/>
                </a:solidFill>
                <a:sym typeface="Wingdings"/>
              </a:rPr>
              <a:t>Vytvořili by prostor</a:t>
            </a:r>
            <a:endParaRPr kumimoji="0" lang="cs-CZ" sz="1050" b="0" i="0" u="none" strike="noStrike" kern="0" cap="none" spc="0" normalizeH="0" baseline="0" noProof="0" dirty="0">
              <a:ln>
                <a:noFill/>
              </a:ln>
              <a:solidFill>
                <a:srgbClr val="10253F"/>
              </a:solidFill>
              <a:effectLst/>
              <a:uLnTx/>
              <a:uFillTx/>
              <a:sym typeface="Wingdings"/>
            </a:endParaRPr>
          </a:p>
          <a:p>
            <a:pPr lvl="0">
              <a:lnSpc>
                <a:spcPct val="180000"/>
              </a:lnSpc>
              <a:defRPr/>
            </a:pPr>
            <a:r>
              <a:rPr lang="en-US" sz="1000" kern="0" dirty="0">
                <a:solidFill>
                  <a:srgbClr val="002060"/>
                </a:solidFill>
                <a:sym typeface="Wingdings"/>
              </a:rPr>
              <a:t></a:t>
            </a:r>
            <a:r>
              <a:rPr lang="en-US" sz="1000" kern="0" dirty="0">
                <a:solidFill>
                  <a:srgbClr val="0070C0"/>
                </a:solidFill>
                <a:sym typeface="Wingdings"/>
              </a:rPr>
              <a:t> </a:t>
            </a:r>
            <a:r>
              <a:rPr lang="cs-CZ" sz="1000" kern="0" dirty="0">
                <a:solidFill>
                  <a:srgbClr val="404040"/>
                </a:solidFill>
                <a:sym typeface="Wingdings"/>
              </a:rPr>
              <a:t>Prostor bychom určitě vytvořili</a:t>
            </a:r>
          </a:p>
          <a:p>
            <a:pPr lvl="0">
              <a:lnSpc>
                <a:spcPct val="180000"/>
              </a:lnSpc>
              <a:defRPr/>
            </a:pPr>
            <a:r>
              <a:rPr lang="en-US" sz="1000" kern="0" dirty="0">
                <a:solidFill>
                  <a:schemeClr val="accent1"/>
                </a:solidFill>
                <a:sym typeface="Wingdings"/>
              </a:rPr>
              <a:t> </a:t>
            </a:r>
            <a:r>
              <a:rPr lang="cs-CZ" sz="1000" kern="0" dirty="0">
                <a:solidFill>
                  <a:srgbClr val="404040"/>
                </a:solidFill>
                <a:sym typeface="Wingdings"/>
              </a:rPr>
              <a:t>Pravděpodobně bychom prostor vytvořili</a:t>
            </a:r>
          </a:p>
          <a:p>
            <a:pPr lvl="0">
              <a:lnSpc>
                <a:spcPct val="180000"/>
              </a:lnSpc>
              <a:defRPr/>
            </a:pPr>
            <a:r>
              <a:rPr lang="en-US" sz="1050" kern="0" dirty="0">
                <a:solidFill>
                  <a:srgbClr val="FBB040"/>
                </a:solidFill>
                <a:sym typeface="Wingdings"/>
              </a:rPr>
              <a:t></a:t>
            </a:r>
            <a:r>
              <a:rPr lang="en-US" sz="1000" kern="0" dirty="0">
                <a:solidFill>
                  <a:srgbClr val="404040"/>
                </a:solidFill>
                <a:sym typeface="Wingdings"/>
              </a:rPr>
              <a:t> </a:t>
            </a:r>
            <a:r>
              <a:rPr lang="cs-CZ" sz="1000" kern="0" dirty="0">
                <a:solidFill>
                  <a:srgbClr val="404040"/>
                </a:solidFill>
                <a:sym typeface="Wingdings"/>
              </a:rPr>
              <a:t>Pravděpodobně bychom ho nevytvořili</a:t>
            </a:r>
          </a:p>
          <a:p>
            <a:pPr lvl="0">
              <a:lnSpc>
                <a:spcPct val="180000"/>
              </a:lnSpc>
              <a:defRPr/>
            </a:pPr>
            <a:r>
              <a:rPr kumimoji="0" lang="en-US" sz="1050" b="0" i="0" u="none" strike="noStrike" kern="0" cap="none" spc="0" normalizeH="0" baseline="0" noProof="0" dirty="0">
                <a:ln>
                  <a:noFill/>
                </a:ln>
                <a:solidFill>
                  <a:srgbClr val="ED6737"/>
                </a:solidFill>
                <a:effectLst/>
                <a:uLnTx/>
                <a:uFillTx/>
                <a:sym typeface="Wingdings"/>
              </a:rPr>
              <a:t></a:t>
            </a:r>
            <a:r>
              <a:rPr kumimoji="0" lang="en-US" sz="1000" b="0" i="0" u="none" strike="noStrike" kern="0" cap="none" spc="0" normalizeH="0" baseline="0" noProof="0" dirty="0">
                <a:ln>
                  <a:noFill/>
                </a:ln>
                <a:solidFill>
                  <a:srgbClr val="C00000"/>
                </a:solidFill>
                <a:effectLst/>
                <a:uLnTx/>
                <a:uFillTx/>
                <a:sym typeface="Wingdings"/>
              </a:rPr>
              <a:t> </a:t>
            </a:r>
            <a:r>
              <a:rPr lang="cs-CZ" sz="1000" kern="0" dirty="0">
                <a:solidFill>
                  <a:srgbClr val="404040"/>
                </a:solidFill>
                <a:sym typeface="Wingdings"/>
              </a:rPr>
              <a:t>Do toho bychom nešli</a:t>
            </a:r>
          </a:p>
          <a:p>
            <a:pPr lvl="0">
              <a:lnSpc>
                <a:spcPct val="180000"/>
              </a:lnSpc>
              <a:defRPr/>
            </a:pPr>
            <a:r>
              <a:rPr lang="en-US" sz="1050" kern="0" dirty="0">
                <a:solidFill>
                  <a:srgbClr val="D9D9D9"/>
                </a:solidFill>
                <a:sym typeface="Wingdings"/>
              </a:rPr>
              <a:t></a:t>
            </a:r>
            <a:r>
              <a:rPr lang="en-US" sz="1000" kern="0" dirty="0">
                <a:solidFill>
                  <a:srgbClr val="FFFFFF"/>
                </a:solidFill>
                <a:sym typeface="Wingdings"/>
              </a:rPr>
              <a:t> </a:t>
            </a:r>
            <a:r>
              <a:rPr lang="cs-CZ" sz="1000" kern="0" dirty="0">
                <a:solidFill>
                  <a:srgbClr val="404040"/>
                </a:solidFill>
                <a:sym typeface="Wingdings"/>
              </a:rPr>
              <a:t>Nevím, nedokážu říci</a:t>
            </a:r>
          </a:p>
          <a:p>
            <a:pPr lvl="0">
              <a:lnSpc>
                <a:spcPct val="180000"/>
              </a:lnSpc>
              <a:defRPr/>
            </a:pPr>
            <a:r>
              <a:rPr lang="en-US" sz="900" kern="0" dirty="0">
                <a:solidFill>
                  <a:srgbClr val="ED6737"/>
                </a:solidFill>
                <a:sym typeface="Wingdings"/>
              </a:rPr>
              <a:t></a:t>
            </a:r>
            <a:r>
              <a:rPr lang="en-US" sz="900" kern="0" dirty="0">
                <a:solidFill>
                  <a:srgbClr val="404040"/>
                </a:solidFill>
                <a:sym typeface="Wingdings"/>
              </a:rPr>
              <a:t>+</a:t>
            </a:r>
            <a:r>
              <a:rPr lang="cs-CZ" sz="900" kern="0" dirty="0">
                <a:solidFill>
                  <a:srgbClr val="FBB040"/>
                </a:solidFill>
                <a:sym typeface="Wingdings"/>
              </a:rPr>
              <a:t></a:t>
            </a:r>
            <a:r>
              <a:rPr lang="en-US" sz="900" kern="0" dirty="0">
                <a:solidFill>
                  <a:srgbClr val="002060"/>
                </a:solidFill>
                <a:sym typeface="Wingdings"/>
              </a:rPr>
              <a:t>  </a:t>
            </a:r>
            <a:r>
              <a:rPr lang="cs-CZ" sz="1050" b="1" i="1" kern="0" dirty="0">
                <a:solidFill>
                  <a:srgbClr val="ED6737"/>
                </a:solidFill>
                <a:sym typeface="Wingdings"/>
              </a:rPr>
              <a:t>Nevytvořili by prostor</a:t>
            </a:r>
            <a:endParaRPr kumimoji="0" lang="en-US" sz="1000" b="0" i="0" u="none" strike="noStrike" kern="0" cap="none" spc="0" normalizeH="0" baseline="0" noProof="0" dirty="0">
              <a:ln>
                <a:noFill/>
              </a:ln>
              <a:solidFill>
                <a:srgbClr val="404040"/>
              </a:solidFill>
              <a:effectLst/>
              <a:uLnTx/>
              <a:uFillTx/>
            </a:endParaRPr>
          </a:p>
        </p:txBody>
      </p:sp>
      <p:sp>
        <p:nvSpPr>
          <p:cNvPr id="27" name="Obdélník 26">
            <a:extLst>
              <a:ext uri="{FF2B5EF4-FFF2-40B4-BE49-F238E27FC236}">
                <a16:creationId xmlns:a16="http://schemas.microsoft.com/office/drawing/2014/main" id="{B3397277-0927-4CC9-8AA1-C3665079B13C}"/>
              </a:ext>
            </a:extLst>
          </p:cNvPr>
          <p:cNvSpPr/>
          <p:nvPr/>
        </p:nvSpPr>
        <p:spPr>
          <a:xfrm>
            <a:off x="3968777" y="942211"/>
            <a:ext cx="341760" cy="545534"/>
          </a:xfrm>
          <a:prstGeom prst="rect">
            <a:avLst/>
          </a:prstGeom>
        </p:spPr>
        <p:txBody>
          <a:bodyPr wrap="none">
            <a:spAutoFit/>
          </a:bodyPr>
          <a:lstStyle/>
          <a:p>
            <a:pPr lvl="0" algn="ctr" fontAlgn="b">
              <a:lnSpc>
                <a:spcPts val="4500"/>
              </a:lnSpc>
            </a:pPr>
            <a:r>
              <a:rPr lang="cs-CZ" sz="1200" b="1" i="1" dirty="0">
                <a:solidFill>
                  <a:srgbClr val="404040"/>
                </a:solidFill>
              </a:rPr>
              <a:t>47</a:t>
            </a:r>
          </a:p>
        </p:txBody>
      </p:sp>
      <p:sp>
        <p:nvSpPr>
          <p:cNvPr id="28" name="Obdélník 27">
            <a:extLst>
              <a:ext uri="{FF2B5EF4-FFF2-40B4-BE49-F238E27FC236}">
                <a16:creationId xmlns:a16="http://schemas.microsoft.com/office/drawing/2014/main" id="{6BF378E5-4252-4DA1-91B4-E8B6F59EB87F}"/>
              </a:ext>
            </a:extLst>
          </p:cNvPr>
          <p:cNvSpPr/>
          <p:nvPr/>
        </p:nvSpPr>
        <p:spPr>
          <a:xfrm>
            <a:off x="3968777" y="3013844"/>
            <a:ext cx="341760" cy="545534"/>
          </a:xfrm>
          <a:prstGeom prst="rect">
            <a:avLst/>
          </a:prstGeom>
        </p:spPr>
        <p:txBody>
          <a:bodyPr wrap="none">
            <a:spAutoFit/>
          </a:bodyPr>
          <a:lstStyle/>
          <a:p>
            <a:pPr lvl="0" algn="ctr" fontAlgn="b">
              <a:lnSpc>
                <a:spcPts val="4500"/>
              </a:lnSpc>
            </a:pPr>
            <a:r>
              <a:rPr lang="cs-CZ" sz="1200" b="1" i="1" kern="0" dirty="0">
                <a:solidFill>
                  <a:srgbClr val="ED6737"/>
                </a:solidFill>
              </a:rPr>
              <a:t>45</a:t>
            </a:r>
          </a:p>
        </p:txBody>
      </p:sp>
      <p:sp>
        <p:nvSpPr>
          <p:cNvPr id="30" name="TextovéPole 29">
            <a:extLst>
              <a:ext uri="{FF2B5EF4-FFF2-40B4-BE49-F238E27FC236}">
                <a16:creationId xmlns:a16="http://schemas.microsoft.com/office/drawing/2014/main" id="{2CF8839C-23B1-4670-A1D7-7A828BEF1F18}"/>
              </a:ext>
            </a:extLst>
          </p:cNvPr>
          <p:cNvSpPr txBox="1"/>
          <p:nvPr/>
        </p:nvSpPr>
        <p:spPr>
          <a:xfrm>
            <a:off x="415810" y="3477539"/>
            <a:ext cx="4732254" cy="179536"/>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lang="cs-CZ" sz="1600" b="1" kern="0" dirty="0">
                <a:solidFill>
                  <a:srgbClr val="404040"/>
                </a:solidFill>
              </a:rPr>
              <a:t>Pomoc od obcí/měst, </a:t>
            </a: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kumimoji="0" lang="cs-CZ" sz="1400" b="1" i="0" u="none" strike="noStrike" kern="0" cap="none" spc="0" normalizeH="0" baseline="0" noProof="0" dirty="0">
              <a:ln>
                <a:noFill/>
              </a:ln>
              <a:solidFill>
                <a:srgbClr val="404040"/>
              </a:solidFill>
              <a:effectLst/>
              <a:uLnTx/>
              <a:uFillTx/>
            </a:endParaRPr>
          </a:p>
        </p:txBody>
      </p:sp>
      <p:sp>
        <p:nvSpPr>
          <p:cNvPr id="31" name="Freeform 7">
            <a:extLst>
              <a:ext uri="{FF2B5EF4-FFF2-40B4-BE49-F238E27FC236}">
                <a16:creationId xmlns:a16="http://schemas.microsoft.com/office/drawing/2014/main" id="{E4090C3C-873A-418E-8386-A825D05E9C7A}"/>
              </a:ext>
            </a:extLst>
          </p:cNvPr>
          <p:cNvSpPr>
            <a:spLocks noChangeAspect="1" noEditPoints="1"/>
          </p:cNvSpPr>
          <p:nvPr/>
        </p:nvSpPr>
        <p:spPr bwMode="auto">
          <a:xfrm>
            <a:off x="582820" y="3761634"/>
            <a:ext cx="301803" cy="396980"/>
          </a:xfrm>
          <a:custGeom>
            <a:avLst/>
            <a:gdLst/>
            <a:ahLst/>
            <a:cxnLst>
              <a:cxn ang="0">
                <a:pos x="236" y="34"/>
              </a:cxn>
              <a:cxn ang="0">
                <a:pos x="119" y="0"/>
              </a:cxn>
              <a:cxn ang="0">
                <a:pos x="3" y="34"/>
              </a:cxn>
              <a:cxn ang="0">
                <a:pos x="0" y="39"/>
              </a:cxn>
              <a:cxn ang="0">
                <a:pos x="13" y="216"/>
              </a:cxn>
              <a:cxn ang="0">
                <a:pos x="119" y="314"/>
              </a:cxn>
              <a:cxn ang="0">
                <a:pos x="226" y="216"/>
              </a:cxn>
              <a:cxn ang="0">
                <a:pos x="239" y="39"/>
              </a:cxn>
              <a:cxn ang="0">
                <a:pos x="236" y="34"/>
              </a:cxn>
              <a:cxn ang="0">
                <a:pos x="130" y="179"/>
              </a:cxn>
              <a:cxn ang="0">
                <a:pos x="119" y="187"/>
              </a:cxn>
              <a:cxn ang="0">
                <a:pos x="108" y="179"/>
              </a:cxn>
              <a:cxn ang="0">
                <a:pos x="119" y="183"/>
              </a:cxn>
              <a:cxn ang="0">
                <a:pos x="130" y="179"/>
              </a:cxn>
              <a:cxn ang="0">
                <a:pos x="74" y="67"/>
              </a:cxn>
              <a:cxn ang="0">
                <a:pos x="109" y="93"/>
              </a:cxn>
              <a:cxn ang="0">
                <a:pos x="73" y="77"/>
              </a:cxn>
              <a:cxn ang="0">
                <a:pos x="23" y="96"/>
              </a:cxn>
              <a:cxn ang="0">
                <a:pos x="74" y="67"/>
              </a:cxn>
              <a:cxn ang="0">
                <a:pos x="42" y="133"/>
              </a:cxn>
              <a:cxn ang="0">
                <a:pos x="71" y="115"/>
              </a:cxn>
              <a:cxn ang="0">
                <a:pos x="95" y="129"/>
              </a:cxn>
              <a:cxn ang="0">
                <a:pos x="42" y="133"/>
              </a:cxn>
              <a:cxn ang="0">
                <a:pos x="119" y="252"/>
              </a:cxn>
              <a:cxn ang="0">
                <a:pos x="53" y="189"/>
              </a:cxn>
              <a:cxn ang="0">
                <a:pos x="170" y="210"/>
              </a:cxn>
              <a:cxn ang="0">
                <a:pos x="119" y="252"/>
              </a:cxn>
              <a:cxn ang="0">
                <a:pos x="143" y="129"/>
              </a:cxn>
              <a:cxn ang="0">
                <a:pos x="168" y="115"/>
              </a:cxn>
              <a:cxn ang="0">
                <a:pos x="197" y="133"/>
              </a:cxn>
              <a:cxn ang="0">
                <a:pos x="143" y="129"/>
              </a:cxn>
              <a:cxn ang="0">
                <a:pos x="166" y="77"/>
              </a:cxn>
              <a:cxn ang="0">
                <a:pos x="130" y="93"/>
              </a:cxn>
              <a:cxn ang="0">
                <a:pos x="165" y="67"/>
              </a:cxn>
              <a:cxn ang="0">
                <a:pos x="216" y="96"/>
              </a:cxn>
              <a:cxn ang="0">
                <a:pos x="166" y="77"/>
              </a:cxn>
            </a:cxnLst>
            <a:rect l="0" t="0" r="r" b="b"/>
            <a:pathLst>
              <a:path w="239" h="314">
                <a:moveTo>
                  <a:pt x="236" y="34"/>
                </a:moveTo>
                <a:cubicBezTo>
                  <a:pt x="226" y="26"/>
                  <a:pt x="188" y="0"/>
                  <a:pt x="119" y="0"/>
                </a:cubicBezTo>
                <a:cubicBezTo>
                  <a:pt x="51" y="0"/>
                  <a:pt x="13" y="26"/>
                  <a:pt x="3" y="34"/>
                </a:cubicBezTo>
                <a:cubicBezTo>
                  <a:pt x="1" y="35"/>
                  <a:pt x="0" y="37"/>
                  <a:pt x="0" y="39"/>
                </a:cubicBezTo>
                <a:cubicBezTo>
                  <a:pt x="1" y="61"/>
                  <a:pt x="3" y="176"/>
                  <a:pt x="13" y="216"/>
                </a:cubicBezTo>
                <a:cubicBezTo>
                  <a:pt x="24" y="260"/>
                  <a:pt x="80" y="314"/>
                  <a:pt x="119" y="314"/>
                </a:cubicBezTo>
                <a:cubicBezTo>
                  <a:pt x="159" y="314"/>
                  <a:pt x="215" y="260"/>
                  <a:pt x="226" y="216"/>
                </a:cubicBezTo>
                <a:cubicBezTo>
                  <a:pt x="236" y="176"/>
                  <a:pt x="238" y="61"/>
                  <a:pt x="239" y="39"/>
                </a:cubicBezTo>
                <a:cubicBezTo>
                  <a:pt x="239" y="37"/>
                  <a:pt x="238" y="35"/>
                  <a:pt x="236" y="34"/>
                </a:cubicBezTo>
                <a:close/>
                <a:moveTo>
                  <a:pt x="130" y="179"/>
                </a:moveTo>
                <a:cubicBezTo>
                  <a:pt x="130" y="181"/>
                  <a:pt x="127" y="187"/>
                  <a:pt x="119" y="187"/>
                </a:cubicBezTo>
                <a:cubicBezTo>
                  <a:pt x="112" y="187"/>
                  <a:pt x="108" y="181"/>
                  <a:pt x="108" y="179"/>
                </a:cubicBezTo>
                <a:cubicBezTo>
                  <a:pt x="108" y="178"/>
                  <a:pt x="112" y="183"/>
                  <a:pt x="119" y="183"/>
                </a:cubicBezTo>
                <a:cubicBezTo>
                  <a:pt x="127" y="183"/>
                  <a:pt x="130" y="178"/>
                  <a:pt x="130" y="179"/>
                </a:cubicBezTo>
                <a:close/>
                <a:moveTo>
                  <a:pt x="74" y="67"/>
                </a:moveTo>
                <a:cubicBezTo>
                  <a:pt x="87" y="67"/>
                  <a:pt x="109" y="93"/>
                  <a:pt x="109" y="93"/>
                </a:cubicBezTo>
                <a:cubicBezTo>
                  <a:pt x="109" y="93"/>
                  <a:pt x="87" y="77"/>
                  <a:pt x="73" y="77"/>
                </a:cubicBezTo>
                <a:cubicBezTo>
                  <a:pt x="59" y="77"/>
                  <a:pt x="23" y="96"/>
                  <a:pt x="23" y="96"/>
                </a:cubicBezTo>
                <a:cubicBezTo>
                  <a:pt x="23" y="96"/>
                  <a:pt x="61" y="67"/>
                  <a:pt x="74" y="67"/>
                </a:cubicBezTo>
                <a:close/>
                <a:moveTo>
                  <a:pt x="42" y="133"/>
                </a:moveTo>
                <a:cubicBezTo>
                  <a:pt x="42" y="126"/>
                  <a:pt x="57" y="115"/>
                  <a:pt x="71" y="115"/>
                </a:cubicBezTo>
                <a:cubicBezTo>
                  <a:pt x="85" y="115"/>
                  <a:pt x="95" y="123"/>
                  <a:pt x="95" y="129"/>
                </a:cubicBezTo>
                <a:cubicBezTo>
                  <a:pt x="87" y="138"/>
                  <a:pt x="61" y="134"/>
                  <a:pt x="42" y="133"/>
                </a:cubicBezTo>
                <a:close/>
                <a:moveTo>
                  <a:pt x="119" y="252"/>
                </a:moveTo>
                <a:cubicBezTo>
                  <a:pt x="75" y="250"/>
                  <a:pt x="57" y="199"/>
                  <a:pt x="53" y="189"/>
                </a:cubicBezTo>
                <a:cubicBezTo>
                  <a:pt x="97" y="237"/>
                  <a:pt x="148" y="215"/>
                  <a:pt x="170" y="210"/>
                </a:cubicBezTo>
                <a:cubicBezTo>
                  <a:pt x="164" y="236"/>
                  <a:pt x="137" y="253"/>
                  <a:pt x="119" y="252"/>
                </a:cubicBezTo>
                <a:close/>
                <a:moveTo>
                  <a:pt x="143" y="129"/>
                </a:moveTo>
                <a:cubicBezTo>
                  <a:pt x="143" y="123"/>
                  <a:pt x="154" y="115"/>
                  <a:pt x="168" y="115"/>
                </a:cubicBezTo>
                <a:cubicBezTo>
                  <a:pt x="182" y="115"/>
                  <a:pt x="197" y="126"/>
                  <a:pt x="197" y="133"/>
                </a:cubicBezTo>
                <a:cubicBezTo>
                  <a:pt x="178" y="134"/>
                  <a:pt x="152" y="138"/>
                  <a:pt x="143" y="129"/>
                </a:cubicBezTo>
                <a:close/>
                <a:moveTo>
                  <a:pt x="166" y="77"/>
                </a:moveTo>
                <a:cubicBezTo>
                  <a:pt x="152" y="77"/>
                  <a:pt x="130" y="93"/>
                  <a:pt x="130" y="93"/>
                </a:cubicBezTo>
                <a:cubicBezTo>
                  <a:pt x="130" y="93"/>
                  <a:pt x="152" y="67"/>
                  <a:pt x="165" y="67"/>
                </a:cubicBezTo>
                <a:cubicBezTo>
                  <a:pt x="178" y="67"/>
                  <a:pt x="216" y="96"/>
                  <a:pt x="216" y="96"/>
                </a:cubicBezTo>
                <a:cubicBezTo>
                  <a:pt x="216" y="96"/>
                  <a:pt x="180" y="77"/>
                  <a:pt x="166" y="77"/>
                </a:cubicBezTo>
                <a:close/>
              </a:path>
            </a:pathLst>
          </a:custGeom>
          <a:solidFill>
            <a:srgbClr val="28105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TextovéPole 31">
            <a:extLst>
              <a:ext uri="{FF2B5EF4-FFF2-40B4-BE49-F238E27FC236}">
                <a16:creationId xmlns:a16="http://schemas.microsoft.com/office/drawing/2014/main" id="{CBA7DE5C-87E1-44B2-A239-19F87D9E89CD}"/>
              </a:ext>
            </a:extLst>
          </p:cNvPr>
          <p:cNvSpPr txBox="1"/>
          <p:nvPr/>
        </p:nvSpPr>
        <p:spPr>
          <a:xfrm>
            <a:off x="884623" y="3744680"/>
            <a:ext cx="1815169" cy="430887"/>
          </a:xfrm>
          <a:prstGeom prst="rect">
            <a:avLst/>
          </a:prstGeom>
          <a:noFill/>
        </p:spPr>
        <p:txBody>
          <a:bodyPr wrap="square" rtlCol="0">
            <a:spAutoFit/>
          </a:bodyPr>
          <a:lstStyle/>
          <a:p>
            <a:r>
              <a:rPr lang="cs-CZ" sz="1100" dirty="0">
                <a:solidFill>
                  <a:srgbClr val="000000"/>
                </a:solidFill>
                <a:latin typeface="Calibri" panose="020F0502020204030204" pitchFamily="34" charset="0"/>
              </a:rPr>
              <a:t>Podporuje tržby pořádáním akcí v našem podniku</a:t>
            </a:r>
          </a:p>
        </p:txBody>
      </p:sp>
      <p:sp>
        <p:nvSpPr>
          <p:cNvPr id="34" name="Freeform 7">
            <a:extLst>
              <a:ext uri="{FF2B5EF4-FFF2-40B4-BE49-F238E27FC236}">
                <a16:creationId xmlns:a16="http://schemas.microsoft.com/office/drawing/2014/main" id="{3D78667E-3F6A-46CA-9BDF-15778FDDC1CF}"/>
              </a:ext>
            </a:extLst>
          </p:cNvPr>
          <p:cNvSpPr>
            <a:spLocks noChangeAspect="1" noEditPoints="1"/>
          </p:cNvSpPr>
          <p:nvPr/>
        </p:nvSpPr>
        <p:spPr bwMode="auto">
          <a:xfrm>
            <a:off x="3114393" y="3760200"/>
            <a:ext cx="301803" cy="396980"/>
          </a:xfrm>
          <a:custGeom>
            <a:avLst/>
            <a:gdLst/>
            <a:ahLst/>
            <a:cxnLst>
              <a:cxn ang="0">
                <a:pos x="236" y="34"/>
              </a:cxn>
              <a:cxn ang="0">
                <a:pos x="119" y="0"/>
              </a:cxn>
              <a:cxn ang="0">
                <a:pos x="3" y="34"/>
              </a:cxn>
              <a:cxn ang="0">
                <a:pos x="0" y="39"/>
              </a:cxn>
              <a:cxn ang="0">
                <a:pos x="13" y="216"/>
              </a:cxn>
              <a:cxn ang="0">
                <a:pos x="119" y="314"/>
              </a:cxn>
              <a:cxn ang="0">
                <a:pos x="226" y="216"/>
              </a:cxn>
              <a:cxn ang="0">
                <a:pos x="239" y="39"/>
              </a:cxn>
              <a:cxn ang="0">
                <a:pos x="236" y="34"/>
              </a:cxn>
              <a:cxn ang="0">
                <a:pos x="130" y="179"/>
              </a:cxn>
              <a:cxn ang="0">
                <a:pos x="119" y="187"/>
              </a:cxn>
              <a:cxn ang="0">
                <a:pos x="108" y="179"/>
              </a:cxn>
              <a:cxn ang="0">
                <a:pos x="119" y="183"/>
              </a:cxn>
              <a:cxn ang="0">
                <a:pos x="130" y="179"/>
              </a:cxn>
              <a:cxn ang="0">
                <a:pos x="74" y="67"/>
              </a:cxn>
              <a:cxn ang="0">
                <a:pos x="109" y="93"/>
              </a:cxn>
              <a:cxn ang="0">
                <a:pos x="73" y="77"/>
              </a:cxn>
              <a:cxn ang="0">
                <a:pos x="23" y="96"/>
              </a:cxn>
              <a:cxn ang="0">
                <a:pos x="74" y="67"/>
              </a:cxn>
              <a:cxn ang="0">
                <a:pos x="42" y="133"/>
              </a:cxn>
              <a:cxn ang="0">
                <a:pos x="71" y="115"/>
              </a:cxn>
              <a:cxn ang="0">
                <a:pos x="95" y="129"/>
              </a:cxn>
              <a:cxn ang="0">
                <a:pos x="42" y="133"/>
              </a:cxn>
              <a:cxn ang="0">
                <a:pos x="119" y="252"/>
              </a:cxn>
              <a:cxn ang="0">
                <a:pos x="53" y="189"/>
              </a:cxn>
              <a:cxn ang="0">
                <a:pos x="170" y="210"/>
              </a:cxn>
              <a:cxn ang="0">
                <a:pos x="119" y="252"/>
              </a:cxn>
              <a:cxn ang="0">
                <a:pos x="143" y="129"/>
              </a:cxn>
              <a:cxn ang="0">
                <a:pos x="168" y="115"/>
              </a:cxn>
              <a:cxn ang="0">
                <a:pos x="197" y="133"/>
              </a:cxn>
              <a:cxn ang="0">
                <a:pos x="143" y="129"/>
              </a:cxn>
              <a:cxn ang="0">
                <a:pos x="166" y="77"/>
              </a:cxn>
              <a:cxn ang="0">
                <a:pos x="130" y="93"/>
              </a:cxn>
              <a:cxn ang="0">
                <a:pos x="165" y="67"/>
              </a:cxn>
              <a:cxn ang="0">
                <a:pos x="216" y="96"/>
              </a:cxn>
              <a:cxn ang="0">
                <a:pos x="166" y="77"/>
              </a:cxn>
            </a:cxnLst>
            <a:rect l="0" t="0" r="r" b="b"/>
            <a:pathLst>
              <a:path w="239" h="314">
                <a:moveTo>
                  <a:pt x="236" y="34"/>
                </a:moveTo>
                <a:cubicBezTo>
                  <a:pt x="226" y="26"/>
                  <a:pt x="188" y="0"/>
                  <a:pt x="119" y="0"/>
                </a:cubicBezTo>
                <a:cubicBezTo>
                  <a:pt x="51" y="0"/>
                  <a:pt x="13" y="26"/>
                  <a:pt x="3" y="34"/>
                </a:cubicBezTo>
                <a:cubicBezTo>
                  <a:pt x="1" y="35"/>
                  <a:pt x="0" y="37"/>
                  <a:pt x="0" y="39"/>
                </a:cubicBezTo>
                <a:cubicBezTo>
                  <a:pt x="1" y="61"/>
                  <a:pt x="3" y="176"/>
                  <a:pt x="13" y="216"/>
                </a:cubicBezTo>
                <a:cubicBezTo>
                  <a:pt x="24" y="260"/>
                  <a:pt x="80" y="314"/>
                  <a:pt x="119" y="314"/>
                </a:cubicBezTo>
                <a:cubicBezTo>
                  <a:pt x="159" y="314"/>
                  <a:pt x="215" y="260"/>
                  <a:pt x="226" y="216"/>
                </a:cubicBezTo>
                <a:cubicBezTo>
                  <a:pt x="236" y="176"/>
                  <a:pt x="238" y="61"/>
                  <a:pt x="239" y="39"/>
                </a:cubicBezTo>
                <a:cubicBezTo>
                  <a:pt x="239" y="37"/>
                  <a:pt x="238" y="35"/>
                  <a:pt x="236" y="34"/>
                </a:cubicBezTo>
                <a:close/>
                <a:moveTo>
                  <a:pt x="130" y="179"/>
                </a:moveTo>
                <a:cubicBezTo>
                  <a:pt x="130" y="181"/>
                  <a:pt x="127" y="187"/>
                  <a:pt x="119" y="187"/>
                </a:cubicBezTo>
                <a:cubicBezTo>
                  <a:pt x="112" y="187"/>
                  <a:pt x="108" y="181"/>
                  <a:pt x="108" y="179"/>
                </a:cubicBezTo>
                <a:cubicBezTo>
                  <a:pt x="108" y="178"/>
                  <a:pt x="112" y="183"/>
                  <a:pt x="119" y="183"/>
                </a:cubicBezTo>
                <a:cubicBezTo>
                  <a:pt x="127" y="183"/>
                  <a:pt x="130" y="178"/>
                  <a:pt x="130" y="179"/>
                </a:cubicBezTo>
                <a:close/>
                <a:moveTo>
                  <a:pt x="74" y="67"/>
                </a:moveTo>
                <a:cubicBezTo>
                  <a:pt x="87" y="67"/>
                  <a:pt x="109" y="93"/>
                  <a:pt x="109" y="93"/>
                </a:cubicBezTo>
                <a:cubicBezTo>
                  <a:pt x="109" y="93"/>
                  <a:pt x="87" y="77"/>
                  <a:pt x="73" y="77"/>
                </a:cubicBezTo>
                <a:cubicBezTo>
                  <a:pt x="59" y="77"/>
                  <a:pt x="23" y="96"/>
                  <a:pt x="23" y="96"/>
                </a:cubicBezTo>
                <a:cubicBezTo>
                  <a:pt x="23" y="96"/>
                  <a:pt x="61" y="67"/>
                  <a:pt x="74" y="67"/>
                </a:cubicBezTo>
                <a:close/>
                <a:moveTo>
                  <a:pt x="42" y="133"/>
                </a:moveTo>
                <a:cubicBezTo>
                  <a:pt x="42" y="126"/>
                  <a:pt x="57" y="115"/>
                  <a:pt x="71" y="115"/>
                </a:cubicBezTo>
                <a:cubicBezTo>
                  <a:pt x="85" y="115"/>
                  <a:pt x="95" y="123"/>
                  <a:pt x="95" y="129"/>
                </a:cubicBezTo>
                <a:cubicBezTo>
                  <a:pt x="87" y="138"/>
                  <a:pt x="61" y="134"/>
                  <a:pt x="42" y="133"/>
                </a:cubicBezTo>
                <a:close/>
                <a:moveTo>
                  <a:pt x="119" y="252"/>
                </a:moveTo>
                <a:cubicBezTo>
                  <a:pt x="75" y="250"/>
                  <a:pt x="57" y="199"/>
                  <a:pt x="53" y="189"/>
                </a:cubicBezTo>
                <a:cubicBezTo>
                  <a:pt x="97" y="237"/>
                  <a:pt x="148" y="215"/>
                  <a:pt x="170" y="210"/>
                </a:cubicBezTo>
                <a:cubicBezTo>
                  <a:pt x="164" y="236"/>
                  <a:pt x="137" y="253"/>
                  <a:pt x="119" y="252"/>
                </a:cubicBezTo>
                <a:close/>
                <a:moveTo>
                  <a:pt x="143" y="129"/>
                </a:moveTo>
                <a:cubicBezTo>
                  <a:pt x="143" y="123"/>
                  <a:pt x="154" y="115"/>
                  <a:pt x="168" y="115"/>
                </a:cubicBezTo>
                <a:cubicBezTo>
                  <a:pt x="182" y="115"/>
                  <a:pt x="197" y="126"/>
                  <a:pt x="197" y="133"/>
                </a:cubicBezTo>
                <a:cubicBezTo>
                  <a:pt x="178" y="134"/>
                  <a:pt x="152" y="138"/>
                  <a:pt x="143" y="129"/>
                </a:cubicBezTo>
                <a:close/>
                <a:moveTo>
                  <a:pt x="166" y="77"/>
                </a:moveTo>
                <a:cubicBezTo>
                  <a:pt x="152" y="77"/>
                  <a:pt x="130" y="93"/>
                  <a:pt x="130" y="93"/>
                </a:cubicBezTo>
                <a:cubicBezTo>
                  <a:pt x="130" y="93"/>
                  <a:pt x="152" y="67"/>
                  <a:pt x="165" y="67"/>
                </a:cubicBezTo>
                <a:cubicBezTo>
                  <a:pt x="178" y="67"/>
                  <a:pt x="216" y="96"/>
                  <a:pt x="216" y="96"/>
                </a:cubicBezTo>
                <a:cubicBezTo>
                  <a:pt x="216" y="96"/>
                  <a:pt x="180" y="77"/>
                  <a:pt x="166" y="77"/>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5" name="TextovéPole 34">
            <a:extLst>
              <a:ext uri="{FF2B5EF4-FFF2-40B4-BE49-F238E27FC236}">
                <a16:creationId xmlns:a16="http://schemas.microsoft.com/office/drawing/2014/main" id="{5B700140-B868-422C-B9F7-FEF8C1409824}"/>
              </a:ext>
            </a:extLst>
          </p:cNvPr>
          <p:cNvSpPr txBox="1"/>
          <p:nvPr/>
        </p:nvSpPr>
        <p:spPr>
          <a:xfrm>
            <a:off x="3408432" y="3819698"/>
            <a:ext cx="1307584" cy="261610"/>
          </a:xfrm>
          <a:prstGeom prst="rect">
            <a:avLst/>
          </a:prstGeom>
          <a:noFill/>
        </p:spPr>
        <p:txBody>
          <a:bodyPr wrap="square" rtlCol="0">
            <a:spAutoFit/>
          </a:bodyPr>
          <a:lstStyle/>
          <a:p>
            <a:r>
              <a:rPr lang="cs-CZ" sz="1100" dirty="0">
                <a:solidFill>
                  <a:srgbClr val="000000"/>
                </a:solidFill>
                <a:latin typeface="Calibri" panose="020F0502020204030204" pitchFamily="34" charset="0"/>
              </a:rPr>
              <a:t>Pomáhá jinak</a:t>
            </a:r>
          </a:p>
        </p:txBody>
      </p:sp>
      <p:sp>
        <p:nvSpPr>
          <p:cNvPr id="37" name="TextovéPole 36">
            <a:extLst>
              <a:ext uri="{FF2B5EF4-FFF2-40B4-BE49-F238E27FC236}">
                <a16:creationId xmlns:a16="http://schemas.microsoft.com/office/drawing/2014/main" id="{0B02D43F-5E8D-4FB8-B6F6-7B6B201EA337}"/>
              </a:ext>
            </a:extLst>
          </p:cNvPr>
          <p:cNvSpPr txBox="1"/>
          <p:nvPr/>
        </p:nvSpPr>
        <p:spPr>
          <a:xfrm>
            <a:off x="5592645" y="3744680"/>
            <a:ext cx="1307584" cy="430887"/>
          </a:xfrm>
          <a:prstGeom prst="rect">
            <a:avLst/>
          </a:prstGeom>
          <a:noFill/>
        </p:spPr>
        <p:txBody>
          <a:bodyPr wrap="square" rtlCol="0">
            <a:spAutoFit/>
          </a:bodyPr>
          <a:lstStyle/>
          <a:p>
            <a:r>
              <a:rPr lang="cs-CZ" sz="1100" dirty="0">
                <a:solidFill>
                  <a:srgbClr val="000000"/>
                </a:solidFill>
                <a:latin typeface="Calibri" panose="020F0502020204030204" pitchFamily="34" charset="0"/>
              </a:rPr>
              <a:t>Ne, nespolupracuje s námi</a:t>
            </a:r>
          </a:p>
        </p:txBody>
      </p:sp>
      <p:sp>
        <p:nvSpPr>
          <p:cNvPr id="38" name="Freeform 11">
            <a:extLst>
              <a:ext uri="{FF2B5EF4-FFF2-40B4-BE49-F238E27FC236}">
                <a16:creationId xmlns:a16="http://schemas.microsoft.com/office/drawing/2014/main" id="{52253923-F895-4D74-861B-50F2D341C85A}"/>
              </a:ext>
            </a:extLst>
          </p:cNvPr>
          <p:cNvSpPr>
            <a:spLocks noChangeAspect="1" noEditPoints="1"/>
          </p:cNvSpPr>
          <p:nvPr/>
        </p:nvSpPr>
        <p:spPr bwMode="auto">
          <a:xfrm>
            <a:off x="5266112" y="3758137"/>
            <a:ext cx="301803" cy="394540"/>
          </a:xfrm>
          <a:custGeom>
            <a:avLst/>
            <a:gdLst/>
            <a:ahLst/>
            <a:cxnLst>
              <a:cxn ang="0">
                <a:pos x="237" y="33"/>
              </a:cxn>
              <a:cxn ang="0">
                <a:pos x="120" y="0"/>
              </a:cxn>
              <a:cxn ang="0">
                <a:pos x="3" y="33"/>
              </a:cxn>
              <a:cxn ang="0">
                <a:pos x="0" y="39"/>
              </a:cxn>
              <a:cxn ang="0">
                <a:pos x="13" y="215"/>
              </a:cxn>
              <a:cxn ang="0">
                <a:pos x="120" y="313"/>
              </a:cxn>
              <a:cxn ang="0">
                <a:pos x="226" y="215"/>
              </a:cxn>
              <a:cxn ang="0">
                <a:pos x="239" y="39"/>
              </a:cxn>
              <a:cxn ang="0">
                <a:pos x="237" y="33"/>
              </a:cxn>
              <a:cxn ang="0">
                <a:pos x="120" y="182"/>
              </a:cxn>
              <a:cxn ang="0">
                <a:pos x="131" y="179"/>
              </a:cxn>
              <a:cxn ang="0">
                <a:pos x="120" y="187"/>
              </a:cxn>
              <a:cxn ang="0">
                <a:pos x="109" y="179"/>
              </a:cxn>
              <a:cxn ang="0">
                <a:pos x="120" y="182"/>
              </a:cxn>
              <a:cxn ang="0">
                <a:pos x="70" y="91"/>
              </a:cxn>
              <a:cxn ang="0">
                <a:pos x="90" y="66"/>
              </a:cxn>
              <a:cxn ang="0">
                <a:pos x="75" y="96"/>
              </a:cxn>
              <a:cxn ang="0">
                <a:pos x="36" y="107"/>
              </a:cxn>
              <a:cxn ang="0">
                <a:pos x="70" y="91"/>
              </a:cxn>
              <a:cxn ang="0">
                <a:pos x="203" y="107"/>
              </a:cxn>
              <a:cxn ang="0">
                <a:pos x="164" y="96"/>
              </a:cxn>
              <a:cxn ang="0">
                <a:pos x="149" y="66"/>
              </a:cxn>
              <a:cxn ang="0">
                <a:pos x="169" y="91"/>
              </a:cxn>
              <a:cxn ang="0">
                <a:pos x="203" y="107"/>
              </a:cxn>
              <a:cxn ang="0">
                <a:pos x="46" y="140"/>
              </a:cxn>
              <a:cxn ang="0">
                <a:pos x="45" y="139"/>
              </a:cxn>
              <a:cxn ang="0">
                <a:pos x="70" y="117"/>
              </a:cxn>
              <a:cxn ang="0">
                <a:pos x="96" y="125"/>
              </a:cxn>
              <a:cxn ang="0">
                <a:pos x="46" y="140"/>
              </a:cxn>
              <a:cxn ang="0">
                <a:pos x="144" y="124"/>
              </a:cxn>
              <a:cxn ang="0">
                <a:pos x="170" y="117"/>
              </a:cxn>
              <a:cxn ang="0">
                <a:pos x="194" y="140"/>
              </a:cxn>
              <a:cxn ang="0">
                <a:pos x="193" y="141"/>
              </a:cxn>
              <a:cxn ang="0">
                <a:pos x="144" y="124"/>
              </a:cxn>
              <a:cxn ang="0">
                <a:pos x="170" y="239"/>
              </a:cxn>
              <a:cxn ang="0">
                <a:pos x="80" y="251"/>
              </a:cxn>
              <a:cxn ang="0">
                <a:pos x="78" y="250"/>
              </a:cxn>
              <a:cxn ang="0">
                <a:pos x="124" y="214"/>
              </a:cxn>
              <a:cxn ang="0">
                <a:pos x="171" y="238"/>
              </a:cxn>
              <a:cxn ang="0">
                <a:pos x="170" y="239"/>
              </a:cxn>
            </a:cxnLst>
            <a:rect l="0" t="0" r="r" b="b"/>
            <a:pathLst>
              <a:path w="239" h="313">
                <a:moveTo>
                  <a:pt x="237" y="33"/>
                </a:moveTo>
                <a:cubicBezTo>
                  <a:pt x="227" y="25"/>
                  <a:pt x="188" y="0"/>
                  <a:pt x="120" y="0"/>
                </a:cubicBezTo>
                <a:cubicBezTo>
                  <a:pt x="52" y="0"/>
                  <a:pt x="13" y="25"/>
                  <a:pt x="3" y="33"/>
                </a:cubicBezTo>
                <a:cubicBezTo>
                  <a:pt x="1" y="34"/>
                  <a:pt x="0" y="36"/>
                  <a:pt x="0" y="39"/>
                </a:cubicBezTo>
                <a:cubicBezTo>
                  <a:pt x="1" y="60"/>
                  <a:pt x="3" y="175"/>
                  <a:pt x="13" y="215"/>
                </a:cubicBezTo>
                <a:cubicBezTo>
                  <a:pt x="25" y="260"/>
                  <a:pt x="80" y="313"/>
                  <a:pt x="120" y="313"/>
                </a:cubicBezTo>
                <a:cubicBezTo>
                  <a:pt x="159" y="313"/>
                  <a:pt x="215" y="260"/>
                  <a:pt x="226" y="215"/>
                </a:cubicBezTo>
                <a:cubicBezTo>
                  <a:pt x="236" y="175"/>
                  <a:pt x="239" y="60"/>
                  <a:pt x="239" y="39"/>
                </a:cubicBezTo>
                <a:cubicBezTo>
                  <a:pt x="239" y="36"/>
                  <a:pt x="238" y="34"/>
                  <a:pt x="237" y="33"/>
                </a:cubicBezTo>
                <a:close/>
                <a:moveTo>
                  <a:pt x="120" y="182"/>
                </a:moveTo>
                <a:cubicBezTo>
                  <a:pt x="127" y="182"/>
                  <a:pt x="131" y="177"/>
                  <a:pt x="131" y="179"/>
                </a:cubicBezTo>
                <a:cubicBezTo>
                  <a:pt x="131" y="180"/>
                  <a:pt x="127" y="187"/>
                  <a:pt x="120" y="187"/>
                </a:cubicBezTo>
                <a:cubicBezTo>
                  <a:pt x="112" y="187"/>
                  <a:pt x="109" y="180"/>
                  <a:pt x="109" y="179"/>
                </a:cubicBezTo>
                <a:cubicBezTo>
                  <a:pt x="109" y="177"/>
                  <a:pt x="112" y="182"/>
                  <a:pt x="120" y="182"/>
                </a:cubicBezTo>
                <a:close/>
                <a:moveTo>
                  <a:pt x="70" y="91"/>
                </a:moveTo>
                <a:cubicBezTo>
                  <a:pt x="87" y="77"/>
                  <a:pt x="89" y="66"/>
                  <a:pt x="90" y="66"/>
                </a:cubicBezTo>
                <a:cubicBezTo>
                  <a:pt x="92" y="67"/>
                  <a:pt x="87" y="87"/>
                  <a:pt x="75" y="96"/>
                </a:cubicBezTo>
                <a:cubicBezTo>
                  <a:pt x="63" y="106"/>
                  <a:pt x="37" y="109"/>
                  <a:pt x="36" y="107"/>
                </a:cubicBezTo>
                <a:cubicBezTo>
                  <a:pt x="36" y="105"/>
                  <a:pt x="56" y="102"/>
                  <a:pt x="70" y="91"/>
                </a:cubicBezTo>
                <a:close/>
                <a:moveTo>
                  <a:pt x="203" y="107"/>
                </a:moveTo>
                <a:cubicBezTo>
                  <a:pt x="202" y="109"/>
                  <a:pt x="177" y="106"/>
                  <a:pt x="164" y="96"/>
                </a:cubicBezTo>
                <a:cubicBezTo>
                  <a:pt x="152" y="87"/>
                  <a:pt x="148" y="67"/>
                  <a:pt x="149" y="66"/>
                </a:cubicBezTo>
                <a:cubicBezTo>
                  <a:pt x="151" y="66"/>
                  <a:pt x="153" y="77"/>
                  <a:pt x="169" y="91"/>
                </a:cubicBezTo>
                <a:cubicBezTo>
                  <a:pt x="183" y="102"/>
                  <a:pt x="204" y="105"/>
                  <a:pt x="203" y="107"/>
                </a:cubicBezTo>
                <a:close/>
                <a:moveTo>
                  <a:pt x="46" y="140"/>
                </a:moveTo>
                <a:cubicBezTo>
                  <a:pt x="46" y="141"/>
                  <a:pt x="45" y="141"/>
                  <a:pt x="45" y="139"/>
                </a:cubicBezTo>
                <a:cubicBezTo>
                  <a:pt x="49" y="127"/>
                  <a:pt x="59" y="119"/>
                  <a:pt x="70" y="117"/>
                </a:cubicBezTo>
                <a:cubicBezTo>
                  <a:pt x="82" y="115"/>
                  <a:pt x="99" y="117"/>
                  <a:pt x="96" y="125"/>
                </a:cubicBezTo>
                <a:cubicBezTo>
                  <a:pt x="93" y="133"/>
                  <a:pt x="65" y="126"/>
                  <a:pt x="46" y="140"/>
                </a:cubicBezTo>
                <a:close/>
                <a:moveTo>
                  <a:pt x="144" y="124"/>
                </a:moveTo>
                <a:cubicBezTo>
                  <a:pt x="141" y="115"/>
                  <a:pt x="157" y="114"/>
                  <a:pt x="170" y="117"/>
                </a:cubicBezTo>
                <a:cubicBezTo>
                  <a:pt x="180" y="120"/>
                  <a:pt x="191" y="128"/>
                  <a:pt x="194" y="140"/>
                </a:cubicBezTo>
                <a:cubicBezTo>
                  <a:pt x="194" y="142"/>
                  <a:pt x="193" y="142"/>
                  <a:pt x="193" y="141"/>
                </a:cubicBezTo>
                <a:cubicBezTo>
                  <a:pt x="174" y="126"/>
                  <a:pt x="147" y="132"/>
                  <a:pt x="144" y="124"/>
                </a:cubicBezTo>
                <a:close/>
                <a:moveTo>
                  <a:pt x="170" y="239"/>
                </a:moveTo>
                <a:cubicBezTo>
                  <a:pt x="145" y="213"/>
                  <a:pt x="98" y="220"/>
                  <a:pt x="80" y="251"/>
                </a:cubicBezTo>
                <a:cubicBezTo>
                  <a:pt x="79" y="252"/>
                  <a:pt x="78" y="252"/>
                  <a:pt x="78" y="250"/>
                </a:cubicBezTo>
                <a:cubicBezTo>
                  <a:pt x="83" y="231"/>
                  <a:pt x="102" y="214"/>
                  <a:pt x="124" y="214"/>
                </a:cubicBezTo>
                <a:cubicBezTo>
                  <a:pt x="146" y="214"/>
                  <a:pt x="160" y="221"/>
                  <a:pt x="171" y="238"/>
                </a:cubicBezTo>
                <a:cubicBezTo>
                  <a:pt x="171" y="239"/>
                  <a:pt x="171" y="240"/>
                  <a:pt x="170" y="239"/>
                </a:cubicBez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9" name="Text Placeholder 56">
            <a:extLst>
              <a:ext uri="{FF2B5EF4-FFF2-40B4-BE49-F238E27FC236}">
                <a16:creationId xmlns:a16="http://schemas.microsoft.com/office/drawing/2014/main" id="{A1100B2E-F619-4268-B3FA-CEC9AD43583C}"/>
              </a:ext>
            </a:extLst>
          </p:cNvPr>
          <p:cNvSpPr txBox="1">
            <a:spLocks/>
          </p:cNvSpPr>
          <p:nvPr/>
        </p:nvSpPr>
        <p:spPr>
          <a:xfrm>
            <a:off x="789711" y="4087170"/>
            <a:ext cx="1567248" cy="430887"/>
          </a:xfrm>
          <a:prstGeom prst="rect">
            <a:avLst/>
          </a:prstGeom>
        </p:spPr>
        <p:txBody>
          <a:bodyPr vert="horz" lIns="0" tIns="0" rIns="0" bIns="0" rtlCol="0">
            <a:spAutoFit/>
          </a:bodyPr>
          <a:lstStyle>
            <a:lvl1pPr marL="0" indent="0" algn="l" defTabSz="914157" rtl="0" eaLnBrk="1" latinLnBrk="0" hangingPunct="1">
              <a:lnSpc>
                <a:spcPct val="90000"/>
              </a:lnSpc>
              <a:spcBef>
                <a:spcPts val="0"/>
              </a:spcBef>
              <a:buFont typeface="Arial" pitchFamily="34" charset="0"/>
              <a:buNone/>
              <a:defRPr sz="1400" kern="1200">
                <a:solidFill>
                  <a:srgbClr val="404040"/>
                </a:solidFill>
                <a:latin typeface="+mn-lt"/>
                <a:ea typeface="+mn-ea"/>
                <a:cs typeface="+mn-cs"/>
              </a:defRPr>
            </a:lvl1pPr>
            <a:lvl2pPr marL="137885" indent="-137885" algn="l" defTabSz="914157" rtl="0" eaLnBrk="1" latinLnBrk="0" hangingPunct="1">
              <a:lnSpc>
                <a:spcPct val="90000"/>
              </a:lnSpc>
              <a:spcBef>
                <a:spcPts val="0"/>
              </a:spcBef>
              <a:buFont typeface="Arial" pitchFamily="34" charset="0"/>
              <a:buChar char="•"/>
              <a:defRPr sz="1500" kern="1200">
                <a:solidFill>
                  <a:srgbClr val="404040"/>
                </a:solidFill>
                <a:latin typeface="+mn-lt"/>
                <a:ea typeface="+mn-ea"/>
                <a:cs typeface="+mn-cs"/>
              </a:defRPr>
            </a:lvl2pPr>
            <a:lvl3pPr marL="274284" indent="-137885" algn="l" defTabSz="914157" rtl="0" eaLnBrk="1" latinLnBrk="0" hangingPunct="1">
              <a:lnSpc>
                <a:spcPct val="90000"/>
              </a:lnSpc>
              <a:spcBef>
                <a:spcPts val="0"/>
              </a:spcBef>
              <a:buFont typeface="Calibri" panose="020F0502020204030204" pitchFamily="34" charset="0"/>
              <a:buChar char="–"/>
              <a:defRPr sz="1400" kern="1200">
                <a:solidFill>
                  <a:srgbClr val="404040"/>
                </a:solidFill>
                <a:latin typeface="+mn-lt"/>
                <a:ea typeface="+mn-ea"/>
                <a:cs typeface="+mn-cs"/>
              </a:defRPr>
            </a:lvl3pPr>
            <a:lvl4pPr marL="411426" indent="-137142" algn="l" defTabSz="914157" rtl="0" eaLnBrk="1" latinLnBrk="0" hangingPunct="1">
              <a:spcBef>
                <a:spcPct val="20000"/>
              </a:spcBef>
              <a:buFont typeface="Wingdings" panose="05000000000000000000" pitchFamily="2" charset="2"/>
              <a:buChar char="§"/>
              <a:defRPr sz="1200" kern="1200">
                <a:solidFill>
                  <a:srgbClr val="404040"/>
                </a:solidFill>
                <a:latin typeface="+mn-lt"/>
                <a:ea typeface="+mn-ea"/>
                <a:cs typeface="+mn-cs"/>
              </a:defRPr>
            </a:lvl4pPr>
            <a:lvl5pPr marL="548568" indent="-137142" algn="l" defTabSz="914157" rtl="0" eaLnBrk="1" latinLnBrk="0" hangingPunct="1">
              <a:spcBef>
                <a:spcPct val="20000"/>
              </a:spcBef>
              <a:buFont typeface="Wingdings" panose="05000000000000000000" pitchFamily="2" charset="2"/>
              <a:buChar char="§"/>
              <a:defRPr sz="1100" kern="1200">
                <a:solidFill>
                  <a:srgbClr val="404040"/>
                </a:solidFill>
                <a:latin typeface="+mn-lt"/>
                <a:ea typeface="+mn-ea"/>
                <a:cs typeface="+mn-cs"/>
              </a:defRPr>
            </a:lvl5pPr>
            <a:lvl6pPr marL="685710" indent="-137142" algn="l" defTabSz="914157" rtl="0" eaLnBrk="1" latinLnBrk="0" hangingPunct="1">
              <a:spcBef>
                <a:spcPct val="20000"/>
              </a:spcBef>
              <a:buFont typeface="Calibri" panose="020F0502020204030204" pitchFamily="34" charset="0"/>
              <a:buChar char="–"/>
              <a:defRPr sz="900" kern="1200">
                <a:solidFill>
                  <a:schemeClr val="tx2"/>
                </a:solidFill>
                <a:latin typeface="+mn-lt"/>
                <a:ea typeface="+mn-ea"/>
                <a:cs typeface="+mn-cs"/>
              </a:defRPr>
            </a:lvl6pPr>
            <a:lvl7pPr marL="2971011"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89"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168"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157" rtl="0" eaLnBrk="1" fontAlgn="auto" latinLnBrk="0" hangingPunct="1">
              <a:lnSpc>
                <a:spcPct val="100000"/>
              </a:lnSpc>
              <a:spcBef>
                <a:spcPts val="0"/>
              </a:spcBef>
              <a:spcAft>
                <a:spcPts val="0"/>
              </a:spcAft>
              <a:buClrTx/>
              <a:buSzTx/>
              <a:buFont typeface="Arial" pitchFamily="34" charset="0"/>
              <a:buNone/>
              <a:tabLst/>
              <a:defRPr/>
            </a:pPr>
            <a:r>
              <a:rPr lang="cs-CZ" sz="2800" b="1" kern="0" dirty="0"/>
              <a:t>2 %</a:t>
            </a:r>
            <a:endParaRPr lang="en-GB" sz="2800" b="1" kern="0" dirty="0"/>
          </a:p>
        </p:txBody>
      </p:sp>
      <p:sp>
        <p:nvSpPr>
          <p:cNvPr id="40" name="Text Placeholder 56">
            <a:extLst>
              <a:ext uri="{FF2B5EF4-FFF2-40B4-BE49-F238E27FC236}">
                <a16:creationId xmlns:a16="http://schemas.microsoft.com/office/drawing/2014/main" id="{E01FB9B8-A2D0-4CE7-BB27-F96206FEFCEB}"/>
              </a:ext>
            </a:extLst>
          </p:cNvPr>
          <p:cNvSpPr txBox="1">
            <a:spLocks/>
          </p:cNvSpPr>
          <p:nvPr/>
        </p:nvSpPr>
        <p:spPr>
          <a:xfrm>
            <a:off x="3019761" y="4075292"/>
            <a:ext cx="1567248" cy="430887"/>
          </a:xfrm>
          <a:prstGeom prst="rect">
            <a:avLst/>
          </a:prstGeom>
        </p:spPr>
        <p:txBody>
          <a:bodyPr vert="horz" lIns="0" tIns="0" rIns="0" bIns="0" rtlCol="0">
            <a:spAutoFit/>
          </a:bodyPr>
          <a:lstStyle>
            <a:lvl1pPr marL="0" indent="0" algn="l" defTabSz="914157" rtl="0" eaLnBrk="1" latinLnBrk="0" hangingPunct="1">
              <a:lnSpc>
                <a:spcPct val="90000"/>
              </a:lnSpc>
              <a:spcBef>
                <a:spcPts val="0"/>
              </a:spcBef>
              <a:buFont typeface="Arial" pitchFamily="34" charset="0"/>
              <a:buNone/>
              <a:defRPr sz="1400" kern="1200">
                <a:solidFill>
                  <a:srgbClr val="404040"/>
                </a:solidFill>
                <a:latin typeface="+mn-lt"/>
                <a:ea typeface="+mn-ea"/>
                <a:cs typeface="+mn-cs"/>
              </a:defRPr>
            </a:lvl1pPr>
            <a:lvl2pPr marL="137885" indent="-137885" algn="l" defTabSz="914157" rtl="0" eaLnBrk="1" latinLnBrk="0" hangingPunct="1">
              <a:lnSpc>
                <a:spcPct val="90000"/>
              </a:lnSpc>
              <a:spcBef>
                <a:spcPts val="0"/>
              </a:spcBef>
              <a:buFont typeface="Arial" pitchFamily="34" charset="0"/>
              <a:buChar char="•"/>
              <a:defRPr sz="1500" kern="1200">
                <a:solidFill>
                  <a:srgbClr val="404040"/>
                </a:solidFill>
                <a:latin typeface="+mn-lt"/>
                <a:ea typeface="+mn-ea"/>
                <a:cs typeface="+mn-cs"/>
              </a:defRPr>
            </a:lvl2pPr>
            <a:lvl3pPr marL="274284" indent="-137885" algn="l" defTabSz="914157" rtl="0" eaLnBrk="1" latinLnBrk="0" hangingPunct="1">
              <a:lnSpc>
                <a:spcPct val="90000"/>
              </a:lnSpc>
              <a:spcBef>
                <a:spcPts val="0"/>
              </a:spcBef>
              <a:buFont typeface="Calibri" panose="020F0502020204030204" pitchFamily="34" charset="0"/>
              <a:buChar char="–"/>
              <a:defRPr sz="1400" kern="1200">
                <a:solidFill>
                  <a:srgbClr val="404040"/>
                </a:solidFill>
                <a:latin typeface="+mn-lt"/>
                <a:ea typeface="+mn-ea"/>
                <a:cs typeface="+mn-cs"/>
              </a:defRPr>
            </a:lvl3pPr>
            <a:lvl4pPr marL="411426" indent="-137142" algn="l" defTabSz="914157" rtl="0" eaLnBrk="1" latinLnBrk="0" hangingPunct="1">
              <a:spcBef>
                <a:spcPct val="20000"/>
              </a:spcBef>
              <a:buFont typeface="Wingdings" panose="05000000000000000000" pitchFamily="2" charset="2"/>
              <a:buChar char="§"/>
              <a:defRPr sz="1200" kern="1200">
                <a:solidFill>
                  <a:srgbClr val="404040"/>
                </a:solidFill>
                <a:latin typeface="+mn-lt"/>
                <a:ea typeface="+mn-ea"/>
                <a:cs typeface="+mn-cs"/>
              </a:defRPr>
            </a:lvl4pPr>
            <a:lvl5pPr marL="548568" indent="-137142" algn="l" defTabSz="914157" rtl="0" eaLnBrk="1" latinLnBrk="0" hangingPunct="1">
              <a:spcBef>
                <a:spcPct val="20000"/>
              </a:spcBef>
              <a:buFont typeface="Wingdings" panose="05000000000000000000" pitchFamily="2" charset="2"/>
              <a:buChar char="§"/>
              <a:defRPr sz="1100" kern="1200">
                <a:solidFill>
                  <a:srgbClr val="404040"/>
                </a:solidFill>
                <a:latin typeface="+mn-lt"/>
                <a:ea typeface="+mn-ea"/>
                <a:cs typeface="+mn-cs"/>
              </a:defRPr>
            </a:lvl5pPr>
            <a:lvl6pPr marL="685710" indent="-137142" algn="l" defTabSz="914157" rtl="0" eaLnBrk="1" latinLnBrk="0" hangingPunct="1">
              <a:spcBef>
                <a:spcPct val="20000"/>
              </a:spcBef>
              <a:buFont typeface="Calibri" panose="020F0502020204030204" pitchFamily="34" charset="0"/>
              <a:buChar char="–"/>
              <a:defRPr sz="900" kern="1200">
                <a:solidFill>
                  <a:schemeClr val="tx2"/>
                </a:solidFill>
                <a:latin typeface="+mn-lt"/>
                <a:ea typeface="+mn-ea"/>
                <a:cs typeface="+mn-cs"/>
              </a:defRPr>
            </a:lvl6pPr>
            <a:lvl7pPr marL="2971011"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89"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168"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157" rtl="0" eaLnBrk="1" fontAlgn="auto" latinLnBrk="0" hangingPunct="1">
              <a:lnSpc>
                <a:spcPct val="100000"/>
              </a:lnSpc>
              <a:spcBef>
                <a:spcPts val="0"/>
              </a:spcBef>
              <a:spcAft>
                <a:spcPts val="0"/>
              </a:spcAft>
              <a:buClrTx/>
              <a:buSzTx/>
              <a:buFont typeface="Arial" pitchFamily="34" charset="0"/>
              <a:buNone/>
              <a:tabLst/>
              <a:defRPr/>
            </a:pPr>
            <a:r>
              <a:rPr lang="cs-CZ" sz="2800" b="1" kern="0" dirty="0"/>
              <a:t>7 %</a:t>
            </a:r>
            <a:endParaRPr lang="en-GB" sz="2800" b="1" kern="0" dirty="0"/>
          </a:p>
        </p:txBody>
      </p:sp>
      <p:sp>
        <p:nvSpPr>
          <p:cNvPr id="41" name="Text Placeholder 56">
            <a:extLst>
              <a:ext uri="{FF2B5EF4-FFF2-40B4-BE49-F238E27FC236}">
                <a16:creationId xmlns:a16="http://schemas.microsoft.com/office/drawing/2014/main" id="{6C6E9A9E-F42D-4151-9C4B-1F42A87E55BC}"/>
              </a:ext>
            </a:extLst>
          </p:cNvPr>
          <p:cNvSpPr txBox="1">
            <a:spLocks/>
          </p:cNvSpPr>
          <p:nvPr/>
        </p:nvSpPr>
        <p:spPr>
          <a:xfrm>
            <a:off x="5156907" y="4047190"/>
            <a:ext cx="1567248" cy="430887"/>
          </a:xfrm>
          <a:prstGeom prst="rect">
            <a:avLst/>
          </a:prstGeom>
        </p:spPr>
        <p:txBody>
          <a:bodyPr vert="horz" lIns="0" tIns="0" rIns="0" bIns="0" rtlCol="0">
            <a:spAutoFit/>
          </a:bodyPr>
          <a:lstStyle>
            <a:lvl1pPr marL="0" indent="0" algn="l" defTabSz="914157" rtl="0" eaLnBrk="1" latinLnBrk="0" hangingPunct="1">
              <a:lnSpc>
                <a:spcPct val="90000"/>
              </a:lnSpc>
              <a:spcBef>
                <a:spcPts val="0"/>
              </a:spcBef>
              <a:buFont typeface="Arial" pitchFamily="34" charset="0"/>
              <a:buNone/>
              <a:defRPr sz="1400" kern="1200">
                <a:solidFill>
                  <a:srgbClr val="404040"/>
                </a:solidFill>
                <a:latin typeface="+mn-lt"/>
                <a:ea typeface="+mn-ea"/>
                <a:cs typeface="+mn-cs"/>
              </a:defRPr>
            </a:lvl1pPr>
            <a:lvl2pPr marL="137885" indent="-137885" algn="l" defTabSz="914157" rtl="0" eaLnBrk="1" latinLnBrk="0" hangingPunct="1">
              <a:lnSpc>
                <a:spcPct val="90000"/>
              </a:lnSpc>
              <a:spcBef>
                <a:spcPts val="0"/>
              </a:spcBef>
              <a:buFont typeface="Arial" pitchFamily="34" charset="0"/>
              <a:buChar char="•"/>
              <a:defRPr sz="1500" kern="1200">
                <a:solidFill>
                  <a:srgbClr val="404040"/>
                </a:solidFill>
                <a:latin typeface="+mn-lt"/>
                <a:ea typeface="+mn-ea"/>
                <a:cs typeface="+mn-cs"/>
              </a:defRPr>
            </a:lvl2pPr>
            <a:lvl3pPr marL="274284" indent="-137885" algn="l" defTabSz="914157" rtl="0" eaLnBrk="1" latinLnBrk="0" hangingPunct="1">
              <a:lnSpc>
                <a:spcPct val="90000"/>
              </a:lnSpc>
              <a:spcBef>
                <a:spcPts val="0"/>
              </a:spcBef>
              <a:buFont typeface="Calibri" panose="020F0502020204030204" pitchFamily="34" charset="0"/>
              <a:buChar char="–"/>
              <a:defRPr sz="1400" kern="1200">
                <a:solidFill>
                  <a:srgbClr val="404040"/>
                </a:solidFill>
                <a:latin typeface="+mn-lt"/>
                <a:ea typeface="+mn-ea"/>
                <a:cs typeface="+mn-cs"/>
              </a:defRPr>
            </a:lvl3pPr>
            <a:lvl4pPr marL="411426" indent="-137142" algn="l" defTabSz="914157" rtl="0" eaLnBrk="1" latinLnBrk="0" hangingPunct="1">
              <a:spcBef>
                <a:spcPct val="20000"/>
              </a:spcBef>
              <a:buFont typeface="Wingdings" panose="05000000000000000000" pitchFamily="2" charset="2"/>
              <a:buChar char="§"/>
              <a:defRPr sz="1200" kern="1200">
                <a:solidFill>
                  <a:srgbClr val="404040"/>
                </a:solidFill>
                <a:latin typeface="+mn-lt"/>
                <a:ea typeface="+mn-ea"/>
                <a:cs typeface="+mn-cs"/>
              </a:defRPr>
            </a:lvl4pPr>
            <a:lvl5pPr marL="548568" indent="-137142" algn="l" defTabSz="914157" rtl="0" eaLnBrk="1" latinLnBrk="0" hangingPunct="1">
              <a:spcBef>
                <a:spcPct val="20000"/>
              </a:spcBef>
              <a:buFont typeface="Wingdings" panose="05000000000000000000" pitchFamily="2" charset="2"/>
              <a:buChar char="§"/>
              <a:defRPr sz="1100" kern="1200">
                <a:solidFill>
                  <a:srgbClr val="404040"/>
                </a:solidFill>
                <a:latin typeface="+mn-lt"/>
                <a:ea typeface="+mn-ea"/>
                <a:cs typeface="+mn-cs"/>
              </a:defRPr>
            </a:lvl5pPr>
            <a:lvl6pPr marL="685710" indent="-137142" algn="l" defTabSz="914157" rtl="0" eaLnBrk="1" latinLnBrk="0" hangingPunct="1">
              <a:spcBef>
                <a:spcPct val="20000"/>
              </a:spcBef>
              <a:buFont typeface="Calibri" panose="020F0502020204030204" pitchFamily="34" charset="0"/>
              <a:buChar char="–"/>
              <a:defRPr sz="900" kern="1200">
                <a:solidFill>
                  <a:schemeClr val="tx2"/>
                </a:solidFill>
                <a:latin typeface="+mn-lt"/>
                <a:ea typeface="+mn-ea"/>
                <a:cs typeface="+mn-cs"/>
              </a:defRPr>
            </a:lvl6pPr>
            <a:lvl7pPr marL="2971011"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89"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168"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157" rtl="0" eaLnBrk="1" fontAlgn="auto" latinLnBrk="0" hangingPunct="1">
              <a:lnSpc>
                <a:spcPct val="100000"/>
              </a:lnSpc>
              <a:spcBef>
                <a:spcPts val="0"/>
              </a:spcBef>
              <a:spcAft>
                <a:spcPts val="0"/>
              </a:spcAft>
              <a:buClrTx/>
              <a:buSzTx/>
              <a:buFont typeface="Arial" pitchFamily="34" charset="0"/>
              <a:buNone/>
              <a:tabLst/>
              <a:defRPr/>
            </a:pPr>
            <a:r>
              <a:rPr lang="cs-CZ" sz="2800" b="1" kern="0" dirty="0"/>
              <a:t>91 %</a:t>
            </a:r>
            <a:endParaRPr lang="en-GB" sz="2800" b="1" kern="0" dirty="0"/>
          </a:p>
        </p:txBody>
      </p:sp>
      <p:sp>
        <p:nvSpPr>
          <p:cNvPr id="42" name="Zástupný symbol pro zápatí 3">
            <a:extLst>
              <a:ext uri="{FF2B5EF4-FFF2-40B4-BE49-F238E27FC236}">
                <a16:creationId xmlns:a16="http://schemas.microsoft.com/office/drawing/2014/main" id="{DC8FEB06-1699-4AD5-A9D2-8719E5F6E597}"/>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grpSp>
        <p:nvGrpSpPr>
          <p:cNvPr id="43" name="Skupina 42">
            <a:extLst>
              <a:ext uri="{FF2B5EF4-FFF2-40B4-BE49-F238E27FC236}">
                <a16:creationId xmlns:a16="http://schemas.microsoft.com/office/drawing/2014/main" id="{6604D46D-EB00-4CF8-87A3-495B03EA08B8}"/>
              </a:ext>
            </a:extLst>
          </p:cNvPr>
          <p:cNvGrpSpPr/>
          <p:nvPr/>
        </p:nvGrpSpPr>
        <p:grpSpPr>
          <a:xfrm>
            <a:off x="8028381" y="6356"/>
            <a:ext cx="1107884" cy="549170"/>
            <a:chOff x="7992336" y="-1018"/>
            <a:chExt cx="1044160" cy="549170"/>
          </a:xfrm>
        </p:grpSpPr>
        <p:sp>
          <p:nvSpPr>
            <p:cNvPr id="44" name="Obdélník 43">
              <a:extLst>
                <a:ext uri="{FF2B5EF4-FFF2-40B4-BE49-F238E27FC236}">
                  <a16:creationId xmlns:a16="http://schemas.microsoft.com/office/drawing/2014/main" id="{AE7CCF12-74FF-47A8-B409-5210B03F5F40}"/>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45" name="Picture 2" descr="http://www.aspectio.cz/Files/logoAMSP.jpg">
              <a:extLst>
                <a:ext uri="{FF2B5EF4-FFF2-40B4-BE49-F238E27FC236}">
                  <a16:creationId xmlns:a16="http://schemas.microsoft.com/office/drawing/2014/main" id="{ED4C6B20-B524-4B2A-82F4-4CC6C355186F}"/>
                </a:ext>
              </a:extLst>
            </p:cNvPr>
            <p:cNvPicPr>
              <a:picLocks noChangeAspect="1" noChangeArrowheads="1"/>
            </p:cNvPicPr>
            <p:nvPr/>
          </p:nvPicPr>
          <p:blipFill>
            <a:blip r:embed="rId4" cstate="print"/>
            <a:srcRect/>
            <a:stretch>
              <a:fillRect/>
            </a:stretch>
          </p:blipFill>
          <p:spPr bwMode="auto">
            <a:xfrm>
              <a:off x="8532440" y="51470"/>
              <a:ext cx="440856" cy="469722"/>
            </a:xfrm>
            <a:prstGeom prst="rect">
              <a:avLst/>
            </a:prstGeom>
            <a:noFill/>
          </p:spPr>
        </p:pic>
      </p:grpSp>
    </p:spTree>
    <p:extLst>
      <p:ext uri="{BB962C8B-B14F-4D97-AF65-F5344CB8AC3E}">
        <p14:creationId xmlns:p14="http://schemas.microsoft.com/office/powerpoint/2010/main" val="3147664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2"/>
          <p:cNvSpPr>
            <a:spLocks noGrp="1"/>
          </p:cNvSpPr>
          <p:nvPr>
            <p:ph type="sldNum" sz="quarter" idx="4"/>
          </p:nvPr>
        </p:nvSpPr>
        <p:spPr>
          <a:xfrm>
            <a:off x="35496" y="4909248"/>
            <a:ext cx="2133600" cy="273844"/>
          </a:xfrm>
        </p:spPr>
        <p:txBody>
          <a:bodyPr/>
          <a:lstStyle/>
          <a:p>
            <a:fld id="{2A2DB900-4F27-419C-B2D8-AAC4EB8D73BD}" type="slidenum">
              <a:rPr lang="cs-CZ" sz="1100" smtClean="0"/>
              <a:pPr/>
              <a:t>13</a:t>
            </a:fld>
            <a:endParaRPr lang="cs-CZ" sz="1100" dirty="0"/>
          </a:p>
        </p:txBody>
      </p:sp>
      <p:sp>
        <p:nvSpPr>
          <p:cNvPr id="5" name="Nadpis 4"/>
          <p:cNvSpPr>
            <a:spLocks noGrp="1"/>
          </p:cNvSpPr>
          <p:nvPr>
            <p:ph type="title"/>
          </p:nvPr>
        </p:nvSpPr>
        <p:spPr>
          <a:xfrm>
            <a:off x="371634" y="7926"/>
            <a:ext cx="7512734" cy="469722"/>
          </a:xfrm>
        </p:spPr>
        <p:txBody>
          <a:bodyPr>
            <a:noAutofit/>
          </a:bodyPr>
          <a:lstStyle/>
          <a:p>
            <a:r>
              <a:rPr lang="cs-CZ" sz="2000" dirty="0"/>
              <a:t>Většina provozovatelů zaměstnává uchazeče i s neadekvátním vzděláním. 3/4 podniků mají se sháněním lidí problém.</a:t>
            </a:r>
          </a:p>
        </p:txBody>
      </p:sp>
      <p:sp>
        <p:nvSpPr>
          <p:cNvPr id="24" name="TextovéPole 23"/>
          <p:cNvSpPr txBox="1"/>
          <p:nvPr/>
        </p:nvSpPr>
        <p:spPr>
          <a:xfrm>
            <a:off x="415810" y="915566"/>
            <a:ext cx="6244422" cy="368306"/>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Nároky na vzdělání u kandidátů</a:t>
            </a:r>
          </a:p>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na práci</a:t>
            </a:r>
            <a:endParaRPr kumimoji="0" lang="cs-CZ" sz="1400" b="1" i="0" u="none" strike="noStrike" kern="0" cap="none" spc="0" normalizeH="0" baseline="0" noProof="0" dirty="0">
              <a:ln>
                <a:noFill/>
              </a:ln>
              <a:solidFill>
                <a:srgbClr val="404040"/>
              </a:solidFill>
              <a:effectLst/>
              <a:uLnTx/>
              <a:uFillTx/>
            </a:endParaRPr>
          </a:p>
        </p:txBody>
      </p:sp>
      <p:sp>
        <p:nvSpPr>
          <p:cNvPr id="33" name="Zaoblený obdélník 32"/>
          <p:cNvSpPr/>
          <p:nvPr/>
        </p:nvSpPr>
        <p:spPr>
          <a:xfrm>
            <a:off x="6900229" y="915566"/>
            <a:ext cx="1920243" cy="3496829"/>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FF0000"/>
                </a:solidFill>
                <a:latin typeface="Calibri" pitchFamily="34" charset="0"/>
              </a:rPr>
              <a:t>Komentář AMSP ČR:</a:t>
            </a:r>
          </a:p>
          <a:p>
            <a:pPr algn="ctr"/>
            <a:r>
              <a:rPr lang="cs-CZ" sz="1200" dirty="0">
                <a:solidFill>
                  <a:srgbClr val="FF0000"/>
                </a:solidFill>
                <a:latin typeface="Calibri" pitchFamily="34" charset="0"/>
              </a:rPr>
              <a:t>To, že pouze 15 % přijatých pracovníků má kvalifikaci v oboru, dokresluje kritickou situaci a potvrzuje fakt, že nedostatek odborného personálu je největším problémem oboru.</a:t>
            </a:r>
          </a:p>
          <a:p>
            <a:pPr algn="ctr"/>
            <a:endParaRPr lang="cs-CZ" sz="1200" dirty="0">
              <a:solidFill>
                <a:schemeClr val="bg2">
                  <a:lumMod val="75000"/>
                </a:schemeClr>
              </a:solidFill>
              <a:latin typeface="Calibri" pitchFamily="34" charset="0"/>
            </a:endParaRP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sp>
        <p:nvSpPr>
          <p:cNvPr id="13" name="TextovéPole 12">
            <a:extLst>
              <a:ext uri="{FF2B5EF4-FFF2-40B4-BE49-F238E27FC236}">
                <a16:creationId xmlns:a16="http://schemas.microsoft.com/office/drawing/2014/main" id="{A291D8F6-5AD0-4D8D-A362-68288310002A}"/>
              </a:ext>
            </a:extLst>
          </p:cNvPr>
          <p:cNvSpPr txBox="1"/>
          <p:nvPr/>
        </p:nvSpPr>
        <p:spPr>
          <a:xfrm>
            <a:off x="323528" y="4515966"/>
            <a:ext cx="5976664" cy="507831"/>
          </a:xfrm>
          <a:prstGeom prst="rect">
            <a:avLst/>
          </a:prstGeom>
          <a:noFill/>
        </p:spPr>
        <p:txBody>
          <a:bodyPr wrap="square" rtlCol="0">
            <a:spAutoFit/>
          </a:bodyPr>
          <a:lstStyle/>
          <a:p>
            <a:pPr lvl="0"/>
            <a:r>
              <a:rPr lang="cs-CZ" sz="900" kern="0" dirty="0">
                <a:solidFill>
                  <a:schemeClr val="bg1">
                    <a:lumMod val="50000"/>
                  </a:schemeClr>
                </a:solidFill>
              </a:rPr>
              <a:t>Q9. Jakou kvalifikaci vyžadujete od kandidátů/zaměstnanců? Q10. Můžete vyjádřit v procentech, kolik zaměstnanců</a:t>
            </a:r>
          </a:p>
          <a:p>
            <a:pPr lvl="0"/>
            <a:r>
              <a:rPr lang="cs-CZ" sz="900" kern="0" dirty="0">
                <a:solidFill>
                  <a:schemeClr val="bg1">
                    <a:lumMod val="50000"/>
                  </a:schemeClr>
                </a:solidFill>
              </a:rPr>
              <a:t>(do kuchyně, na bar nebo jako obsluhu) přijímáte bez adekvátního vyučení? n=301</a:t>
            </a:r>
          </a:p>
          <a:p>
            <a:pPr lvl="0"/>
            <a:r>
              <a:rPr lang="cs-CZ" sz="900" kern="0" dirty="0">
                <a:solidFill>
                  <a:schemeClr val="bg1">
                    <a:lumMod val="50000"/>
                  </a:schemeClr>
                </a:solidFill>
              </a:rPr>
              <a:t>Q11. Máte problém sehnat nové zaměstnance? n=256 (ti, kteří přijímají i s neadekvátním vzdělání)</a:t>
            </a:r>
          </a:p>
        </p:txBody>
      </p:sp>
      <p:sp>
        <p:nvSpPr>
          <p:cNvPr id="14" name="Zástupný symbol pro zápatí 3">
            <a:extLst>
              <a:ext uri="{FF2B5EF4-FFF2-40B4-BE49-F238E27FC236}">
                <a16:creationId xmlns:a16="http://schemas.microsoft.com/office/drawing/2014/main" id="{A2B56432-FFBB-4E74-B9F8-82DCE976CB05}"/>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sp>
        <p:nvSpPr>
          <p:cNvPr id="17" name="TextovéPole 16">
            <a:extLst>
              <a:ext uri="{FF2B5EF4-FFF2-40B4-BE49-F238E27FC236}">
                <a16:creationId xmlns:a16="http://schemas.microsoft.com/office/drawing/2014/main" id="{55EA06C1-D4DC-4A60-A36F-D56935E1C8C1}"/>
              </a:ext>
            </a:extLst>
          </p:cNvPr>
          <p:cNvSpPr txBox="1"/>
          <p:nvPr/>
        </p:nvSpPr>
        <p:spPr>
          <a:xfrm>
            <a:off x="1115616" y="1606029"/>
            <a:ext cx="1378509" cy="430887"/>
          </a:xfrm>
          <a:prstGeom prst="rect">
            <a:avLst/>
          </a:prstGeom>
          <a:noFill/>
        </p:spPr>
        <p:txBody>
          <a:bodyPr wrap="square" rtlCol="0">
            <a:spAutoFit/>
          </a:bodyPr>
          <a:lstStyle/>
          <a:p>
            <a:r>
              <a:rPr lang="pt-BR" sz="1100" dirty="0">
                <a:solidFill>
                  <a:srgbClr val="000000"/>
                </a:solidFill>
                <a:latin typeface="Calibri" panose="020F0502020204030204" pitchFamily="34" charset="0"/>
              </a:rPr>
              <a:t>Přijímáme pouze lidi s vyučením v oboru</a:t>
            </a:r>
            <a:endParaRPr lang="cs-CZ" sz="1100" dirty="0">
              <a:solidFill>
                <a:srgbClr val="000000"/>
              </a:solidFill>
              <a:latin typeface="Calibri" panose="020F0502020204030204" pitchFamily="34" charset="0"/>
            </a:endParaRPr>
          </a:p>
        </p:txBody>
      </p:sp>
      <p:sp>
        <p:nvSpPr>
          <p:cNvPr id="25" name="Freeform 18">
            <a:extLst>
              <a:ext uri="{FF2B5EF4-FFF2-40B4-BE49-F238E27FC236}">
                <a16:creationId xmlns:a16="http://schemas.microsoft.com/office/drawing/2014/main" id="{F12CD356-B856-448F-A57C-4094F7035888}"/>
              </a:ext>
            </a:extLst>
          </p:cNvPr>
          <p:cNvSpPr>
            <a:spLocks noChangeAspect="1" noEditPoints="1"/>
          </p:cNvSpPr>
          <p:nvPr/>
        </p:nvSpPr>
        <p:spPr bwMode="auto">
          <a:xfrm>
            <a:off x="487486" y="1473795"/>
            <a:ext cx="496674" cy="616376"/>
          </a:xfrm>
          <a:custGeom>
            <a:avLst/>
            <a:gdLst/>
            <a:ahLst/>
            <a:cxnLst>
              <a:cxn ang="0">
                <a:pos x="162" y="153"/>
              </a:cxn>
              <a:cxn ang="0">
                <a:pos x="177" y="163"/>
              </a:cxn>
              <a:cxn ang="0">
                <a:pos x="182" y="180"/>
              </a:cxn>
              <a:cxn ang="0">
                <a:pos x="177" y="198"/>
              </a:cxn>
              <a:cxn ang="0">
                <a:pos x="162" y="209"/>
              </a:cxn>
              <a:cxn ang="0">
                <a:pos x="144" y="209"/>
              </a:cxn>
              <a:cxn ang="0">
                <a:pos x="129" y="198"/>
              </a:cxn>
              <a:cxn ang="0">
                <a:pos x="123" y="181"/>
              </a:cxn>
              <a:cxn ang="0">
                <a:pos x="129" y="163"/>
              </a:cxn>
              <a:cxn ang="0">
                <a:pos x="144" y="153"/>
              </a:cxn>
              <a:cxn ang="0">
                <a:pos x="47" y="0"/>
              </a:cxn>
              <a:cxn ang="0">
                <a:pos x="210" y="6"/>
              </a:cxn>
              <a:cxn ang="0">
                <a:pos x="205" y="261"/>
              </a:cxn>
              <a:cxn ang="0">
                <a:pos x="0" y="256"/>
              </a:cxn>
              <a:cxn ang="0">
                <a:pos x="2" y="38"/>
              </a:cxn>
              <a:cxn ang="0">
                <a:pos x="47" y="0"/>
              </a:cxn>
              <a:cxn ang="0">
                <a:pos x="52" y="42"/>
              </a:cxn>
              <a:cxn ang="0">
                <a:pos x="11" y="48"/>
              </a:cxn>
              <a:cxn ang="0">
                <a:pos x="200" y="250"/>
              </a:cxn>
              <a:cxn ang="0">
                <a:pos x="52" y="11"/>
              </a:cxn>
              <a:cxn ang="0">
                <a:pos x="42" y="37"/>
              </a:cxn>
              <a:cxn ang="0">
                <a:pos x="19" y="37"/>
              </a:cxn>
              <a:cxn ang="0">
                <a:pos x="66" y="68"/>
              </a:cxn>
              <a:cxn ang="0">
                <a:pos x="145" y="81"/>
              </a:cxn>
              <a:cxn ang="0">
                <a:pos x="170" y="214"/>
              </a:cxn>
              <a:cxn ang="0">
                <a:pos x="166" y="230"/>
              </a:cxn>
              <a:cxn ang="0">
                <a:pos x="155" y="219"/>
              </a:cxn>
              <a:cxn ang="0">
                <a:pos x="170" y="214"/>
              </a:cxn>
              <a:cxn ang="0">
                <a:pos x="147" y="236"/>
              </a:cxn>
              <a:cxn ang="0">
                <a:pos x="131" y="232"/>
              </a:cxn>
              <a:cxn ang="0">
                <a:pos x="144" y="215"/>
              </a:cxn>
              <a:cxn ang="0">
                <a:pos x="153" y="162"/>
              </a:cxn>
              <a:cxn ang="0">
                <a:pos x="153" y="200"/>
              </a:cxn>
              <a:cxn ang="0">
                <a:pos x="153" y="162"/>
              </a:cxn>
              <a:cxn ang="0">
                <a:pos x="153" y="195"/>
              </a:cxn>
              <a:cxn ang="0">
                <a:pos x="49" y="131"/>
              </a:cxn>
              <a:cxn ang="0">
                <a:pos x="161" y="122"/>
              </a:cxn>
              <a:cxn ang="0">
                <a:pos x="49" y="131"/>
              </a:cxn>
              <a:cxn ang="0">
                <a:pos x="49" y="103"/>
              </a:cxn>
              <a:cxn ang="0">
                <a:pos x="161" y="112"/>
              </a:cxn>
              <a:cxn ang="0">
                <a:pos x="49" y="213"/>
              </a:cxn>
              <a:cxn ang="0">
                <a:pos x="94" y="204"/>
              </a:cxn>
              <a:cxn ang="0">
                <a:pos x="49" y="213"/>
              </a:cxn>
            </a:cxnLst>
            <a:rect l="0" t="0" r="r" b="b"/>
            <a:pathLst>
              <a:path w="210" h="261">
                <a:moveTo>
                  <a:pt x="153" y="147"/>
                </a:moveTo>
                <a:cubicBezTo>
                  <a:pt x="156" y="147"/>
                  <a:pt x="159" y="151"/>
                  <a:pt x="162" y="153"/>
                </a:cubicBezTo>
                <a:cubicBezTo>
                  <a:pt x="165" y="154"/>
                  <a:pt x="170" y="151"/>
                  <a:pt x="173" y="153"/>
                </a:cubicBezTo>
                <a:cubicBezTo>
                  <a:pt x="176" y="155"/>
                  <a:pt x="175" y="160"/>
                  <a:pt x="177" y="163"/>
                </a:cubicBezTo>
                <a:cubicBezTo>
                  <a:pt x="179" y="166"/>
                  <a:pt x="184" y="167"/>
                  <a:pt x="185" y="170"/>
                </a:cubicBezTo>
                <a:cubicBezTo>
                  <a:pt x="186" y="173"/>
                  <a:pt x="182" y="177"/>
                  <a:pt x="182" y="180"/>
                </a:cubicBezTo>
                <a:cubicBezTo>
                  <a:pt x="182" y="184"/>
                  <a:pt x="186" y="188"/>
                  <a:pt x="185" y="191"/>
                </a:cubicBezTo>
                <a:cubicBezTo>
                  <a:pt x="184" y="194"/>
                  <a:pt x="179" y="195"/>
                  <a:pt x="177" y="198"/>
                </a:cubicBezTo>
                <a:cubicBezTo>
                  <a:pt x="175" y="201"/>
                  <a:pt x="176" y="206"/>
                  <a:pt x="173" y="208"/>
                </a:cubicBezTo>
                <a:cubicBezTo>
                  <a:pt x="170" y="210"/>
                  <a:pt x="165" y="207"/>
                  <a:pt x="162" y="209"/>
                </a:cubicBezTo>
                <a:cubicBezTo>
                  <a:pt x="159" y="210"/>
                  <a:pt x="157" y="214"/>
                  <a:pt x="153" y="214"/>
                </a:cubicBezTo>
                <a:cubicBezTo>
                  <a:pt x="149" y="214"/>
                  <a:pt x="147" y="210"/>
                  <a:pt x="144" y="209"/>
                </a:cubicBezTo>
                <a:cubicBezTo>
                  <a:pt x="141" y="207"/>
                  <a:pt x="136" y="210"/>
                  <a:pt x="133" y="208"/>
                </a:cubicBezTo>
                <a:cubicBezTo>
                  <a:pt x="130" y="206"/>
                  <a:pt x="131" y="201"/>
                  <a:pt x="129" y="198"/>
                </a:cubicBezTo>
                <a:cubicBezTo>
                  <a:pt x="127" y="195"/>
                  <a:pt x="122" y="194"/>
                  <a:pt x="121" y="191"/>
                </a:cubicBezTo>
                <a:cubicBezTo>
                  <a:pt x="120" y="188"/>
                  <a:pt x="123" y="184"/>
                  <a:pt x="123" y="181"/>
                </a:cubicBezTo>
                <a:cubicBezTo>
                  <a:pt x="123" y="177"/>
                  <a:pt x="120" y="174"/>
                  <a:pt x="121" y="170"/>
                </a:cubicBezTo>
                <a:cubicBezTo>
                  <a:pt x="122" y="167"/>
                  <a:pt x="127" y="166"/>
                  <a:pt x="129" y="163"/>
                </a:cubicBezTo>
                <a:cubicBezTo>
                  <a:pt x="131" y="160"/>
                  <a:pt x="130" y="155"/>
                  <a:pt x="133" y="153"/>
                </a:cubicBezTo>
                <a:cubicBezTo>
                  <a:pt x="136" y="151"/>
                  <a:pt x="140" y="154"/>
                  <a:pt x="144" y="153"/>
                </a:cubicBezTo>
                <a:cubicBezTo>
                  <a:pt x="147" y="151"/>
                  <a:pt x="149" y="147"/>
                  <a:pt x="153" y="147"/>
                </a:cubicBezTo>
                <a:close/>
                <a:moveTo>
                  <a:pt x="47" y="0"/>
                </a:moveTo>
                <a:cubicBezTo>
                  <a:pt x="205" y="0"/>
                  <a:pt x="205" y="0"/>
                  <a:pt x="205" y="0"/>
                </a:cubicBezTo>
                <a:cubicBezTo>
                  <a:pt x="208" y="0"/>
                  <a:pt x="210" y="3"/>
                  <a:pt x="210" y="6"/>
                </a:cubicBezTo>
                <a:cubicBezTo>
                  <a:pt x="210" y="256"/>
                  <a:pt x="210" y="256"/>
                  <a:pt x="210" y="256"/>
                </a:cubicBezTo>
                <a:cubicBezTo>
                  <a:pt x="210" y="259"/>
                  <a:pt x="208" y="261"/>
                  <a:pt x="205" y="261"/>
                </a:cubicBezTo>
                <a:cubicBezTo>
                  <a:pt x="5" y="261"/>
                  <a:pt x="5" y="261"/>
                  <a:pt x="5" y="261"/>
                </a:cubicBezTo>
                <a:cubicBezTo>
                  <a:pt x="2" y="261"/>
                  <a:pt x="0" y="259"/>
                  <a:pt x="0" y="256"/>
                </a:cubicBezTo>
                <a:cubicBezTo>
                  <a:pt x="0" y="185"/>
                  <a:pt x="0" y="113"/>
                  <a:pt x="0" y="42"/>
                </a:cubicBezTo>
                <a:cubicBezTo>
                  <a:pt x="0" y="41"/>
                  <a:pt x="1" y="39"/>
                  <a:pt x="2" y="38"/>
                </a:cubicBezTo>
                <a:cubicBezTo>
                  <a:pt x="43" y="2"/>
                  <a:pt x="43" y="2"/>
                  <a:pt x="43" y="2"/>
                </a:cubicBezTo>
                <a:cubicBezTo>
                  <a:pt x="44" y="1"/>
                  <a:pt x="46" y="0"/>
                  <a:pt x="47" y="0"/>
                </a:cubicBezTo>
                <a:close/>
                <a:moveTo>
                  <a:pt x="52" y="11"/>
                </a:moveTo>
                <a:cubicBezTo>
                  <a:pt x="52" y="42"/>
                  <a:pt x="52" y="42"/>
                  <a:pt x="52" y="42"/>
                </a:cubicBezTo>
                <a:cubicBezTo>
                  <a:pt x="52" y="45"/>
                  <a:pt x="50" y="48"/>
                  <a:pt x="47" y="48"/>
                </a:cubicBezTo>
                <a:cubicBezTo>
                  <a:pt x="11" y="48"/>
                  <a:pt x="11" y="48"/>
                  <a:pt x="11" y="48"/>
                </a:cubicBezTo>
                <a:cubicBezTo>
                  <a:pt x="11" y="250"/>
                  <a:pt x="11" y="250"/>
                  <a:pt x="11" y="250"/>
                </a:cubicBezTo>
                <a:cubicBezTo>
                  <a:pt x="200" y="250"/>
                  <a:pt x="200" y="250"/>
                  <a:pt x="200" y="250"/>
                </a:cubicBezTo>
                <a:cubicBezTo>
                  <a:pt x="200" y="11"/>
                  <a:pt x="200" y="11"/>
                  <a:pt x="200" y="11"/>
                </a:cubicBezTo>
                <a:cubicBezTo>
                  <a:pt x="52" y="11"/>
                  <a:pt x="52" y="11"/>
                  <a:pt x="52" y="11"/>
                </a:cubicBezTo>
                <a:close/>
                <a:moveTo>
                  <a:pt x="19" y="37"/>
                </a:moveTo>
                <a:cubicBezTo>
                  <a:pt x="42" y="37"/>
                  <a:pt x="42" y="37"/>
                  <a:pt x="42" y="37"/>
                </a:cubicBezTo>
                <a:cubicBezTo>
                  <a:pt x="42" y="17"/>
                  <a:pt x="42" y="17"/>
                  <a:pt x="42" y="17"/>
                </a:cubicBezTo>
                <a:cubicBezTo>
                  <a:pt x="19" y="37"/>
                  <a:pt x="19" y="37"/>
                  <a:pt x="19" y="37"/>
                </a:cubicBezTo>
                <a:close/>
                <a:moveTo>
                  <a:pt x="66" y="81"/>
                </a:moveTo>
                <a:cubicBezTo>
                  <a:pt x="57" y="81"/>
                  <a:pt x="57" y="68"/>
                  <a:pt x="66" y="68"/>
                </a:cubicBezTo>
                <a:cubicBezTo>
                  <a:pt x="145" y="68"/>
                  <a:pt x="145" y="68"/>
                  <a:pt x="145" y="68"/>
                </a:cubicBezTo>
                <a:cubicBezTo>
                  <a:pt x="153" y="68"/>
                  <a:pt x="153" y="81"/>
                  <a:pt x="145" y="81"/>
                </a:cubicBezTo>
                <a:cubicBezTo>
                  <a:pt x="66" y="81"/>
                  <a:pt x="66" y="81"/>
                  <a:pt x="66" y="81"/>
                </a:cubicBezTo>
                <a:close/>
                <a:moveTo>
                  <a:pt x="170" y="214"/>
                </a:moveTo>
                <a:cubicBezTo>
                  <a:pt x="175" y="232"/>
                  <a:pt x="175" y="232"/>
                  <a:pt x="175" y="232"/>
                </a:cubicBezTo>
                <a:cubicBezTo>
                  <a:pt x="166" y="230"/>
                  <a:pt x="166" y="230"/>
                  <a:pt x="166" y="230"/>
                </a:cubicBezTo>
                <a:cubicBezTo>
                  <a:pt x="159" y="236"/>
                  <a:pt x="159" y="236"/>
                  <a:pt x="159" y="236"/>
                </a:cubicBezTo>
                <a:cubicBezTo>
                  <a:pt x="155" y="219"/>
                  <a:pt x="155" y="219"/>
                  <a:pt x="155" y="219"/>
                </a:cubicBezTo>
                <a:cubicBezTo>
                  <a:pt x="162" y="218"/>
                  <a:pt x="161" y="213"/>
                  <a:pt x="166" y="213"/>
                </a:cubicBezTo>
                <a:cubicBezTo>
                  <a:pt x="167" y="214"/>
                  <a:pt x="169" y="214"/>
                  <a:pt x="170" y="214"/>
                </a:cubicBezTo>
                <a:close/>
                <a:moveTo>
                  <a:pt x="151" y="219"/>
                </a:moveTo>
                <a:cubicBezTo>
                  <a:pt x="147" y="236"/>
                  <a:pt x="147" y="236"/>
                  <a:pt x="147" y="236"/>
                </a:cubicBezTo>
                <a:cubicBezTo>
                  <a:pt x="140" y="230"/>
                  <a:pt x="140" y="230"/>
                  <a:pt x="140" y="230"/>
                </a:cubicBezTo>
                <a:cubicBezTo>
                  <a:pt x="131" y="232"/>
                  <a:pt x="131" y="232"/>
                  <a:pt x="131" y="232"/>
                </a:cubicBezTo>
                <a:cubicBezTo>
                  <a:pt x="136" y="214"/>
                  <a:pt x="136" y="214"/>
                  <a:pt x="136" y="214"/>
                </a:cubicBezTo>
                <a:cubicBezTo>
                  <a:pt x="142" y="214"/>
                  <a:pt x="141" y="212"/>
                  <a:pt x="144" y="215"/>
                </a:cubicBezTo>
                <a:cubicBezTo>
                  <a:pt x="146" y="217"/>
                  <a:pt x="148" y="218"/>
                  <a:pt x="151" y="219"/>
                </a:cubicBezTo>
                <a:close/>
                <a:moveTo>
                  <a:pt x="153" y="162"/>
                </a:moveTo>
                <a:cubicBezTo>
                  <a:pt x="163" y="162"/>
                  <a:pt x="172" y="170"/>
                  <a:pt x="172" y="181"/>
                </a:cubicBezTo>
                <a:cubicBezTo>
                  <a:pt x="172" y="191"/>
                  <a:pt x="163" y="200"/>
                  <a:pt x="153" y="200"/>
                </a:cubicBezTo>
                <a:cubicBezTo>
                  <a:pt x="142" y="200"/>
                  <a:pt x="134" y="191"/>
                  <a:pt x="134" y="181"/>
                </a:cubicBezTo>
                <a:cubicBezTo>
                  <a:pt x="134" y="170"/>
                  <a:pt x="142" y="162"/>
                  <a:pt x="153" y="162"/>
                </a:cubicBezTo>
                <a:close/>
                <a:moveTo>
                  <a:pt x="153" y="167"/>
                </a:moveTo>
                <a:cubicBezTo>
                  <a:pt x="171" y="167"/>
                  <a:pt x="171" y="195"/>
                  <a:pt x="153" y="195"/>
                </a:cubicBezTo>
                <a:cubicBezTo>
                  <a:pt x="134" y="195"/>
                  <a:pt x="134" y="167"/>
                  <a:pt x="153" y="167"/>
                </a:cubicBezTo>
                <a:close/>
                <a:moveTo>
                  <a:pt x="49" y="131"/>
                </a:moveTo>
                <a:cubicBezTo>
                  <a:pt x="43" y="131"/>
                  <a:pt x="43" y="122"/>
                  <a:pt x="49" y="122"/>
                </a:cubicBezTo>
                <a:cubicBezTo>
                  <a:pt x="161" y="122"/>
                  <a:pt x="161" y="122"/>
                  <a:pt x="161" y="122"/>
                </a:cubicBezTo>
                <a:cubicBezTo>
                  <a:pt x="167" y="122"/>
                  <a:pt x="167" y="131"/>
                  <a:pt x="161" y="131"/>
                </a:cubicBezTo>
                <a:cubicBezTo>
                  <a:pt x="49" y="131"/>
                  <a:pt x="49" y="131"/>
                  <a:pt x="49" y="131"/>
                </a:cubicBezTo>
                <a:close/>
                <a:moveTo>
                  <a:pt x="49" y="112"/>
                </a:moveTo>
                <a:cubicBezTo>
                  <a:pt x="43" y="112"/>
                  <a:pt x="43" y="103"/>
                  <a:pt x="49" y="103"/>
                </a:cubicBezTo>
                <a:cubicBezTo>
                  <a:pt x="161" y="103"/>
                  <a:pt x="161" y="103"/>
                  <a:pt x="161" y="103"/>
                </a:cubicBezTo>
                <a:cubicBezTo>
                  <a:pt x="167" y="103"/>
                  <a:pt x="167" y="112"/>
                  <a:pt x="161" y="112"/>
                </a:cubicBezTo>
                <a:cubicBezTo>
                  <a:pt x="49" y="112"/>
                  <a:pt x="49" y="112"/>
                  <a:pt x="49" y="112"/>
                </a:cubicBezTo>
                <a:close/>
                <a:moveTo>
                  <a:pt x="49" y="213"/>
                </a:moveTo>
                <a:cubicBezTo>
                  <a:pt x="43" y="213"/>
                  <a:pt x="43" y="204"/>
                  <a:pt x="49" y="204"/>
                </a:cubicBezTo>
                <a:cubicBezTo>
                  <a:pt x="94" y="204"/>
                  <a:pt x="94" y="204"/>
                  <a:pt x="94" y="204"/>
                </a:cubicBezTo>
                <a:cubicBezTo>
                  <a:pt x="100" y="204"/>
                  <a:pt x="100" y="213"/>
                  <a:pt x="94" y="213"/>
                </a:cubicBezTo>
                <a:cubicBezTo>
                  <a:pt x="49" y="213"/>
                  <a:pt x="49" y="213"/>
                  <a:pt x="49" y="213"/>
                </a:cubicBezTo>
                <a:close/>
              </a:path>
            </a:pathLst>
          </a:custGeom>
          <a:solidFill>
            <a:schemeClr val="bg2">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Freeform 16">
            <a:extLst>
              <a:ext uri="{FF2B5EF4-FFF2-40B4-BE49-F238E27FC236}">
                <a16:creationId xmlns:a16="http://schemas.microsoft.com/office/drawing/2014/main" id="{DDCB6C00-94B3-450B-B77D-0164D1C92E59}"/>
              </a:ext>
            </a:extLst>
          </p:cNvPr>
          <p:cNvSpPr>
            <a:spLocks noChangeAspect="1" noEditPoints="1"/>
          </p:cNvSpPr>
          <p:nvPr/>
        </p:nvSpPr>
        <p:spPr bwMode="auto">
          <a:xfrm>
            <a:off x="251520" y="2256626"/>
            <a:ext cx="934661" cy="635463"/>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2">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Freeform 7">
            <a:extLst>
              <a:ext uri="{FF2B5EF4-FFF2-40B4-BE49-F238E27FC236}">
                <a16:creationId xmlns:a16="http://schemas.microsoft.com/office/drawing/2014/main" id="{25DADAB6-BA51-4F0D-943B-90D441CD776F}"/>
              </a:ext>
            </a:extLst>
          </p:cNvPr>
          <p:cNvSpPr>
            <a:spLocks noChangeAspect="1"/>
          </p:cNvSpPr>
          <p:nvPr/>
        </p:nvSpPr>
        <p:spPr bwMode="auto">
          <a:xfrm>
            <a:off x="363744" y="3003798"/>
            <a:ext cx="698695" cy="665334"/>
          </a:xfrm>
          <a:custGeom>
            <a:avLst/>
            <a:gdLst>
              <a:gd name="T0" fmla="*/ 327 w 502"/>
              <a:gd name="T1" fmla="*/ 187 h 479"/>
              <a:gd name="T2" fmla="*/ 480 w 502"/>
              <a:gd name="T3" fmla="*/ 38 h 479"/>
              <a:gd name="T4" fmla="*/ 464 w 502"/>
              <a:gd name="T5" fmla="*/ 0 h 479"/>
              <a:gd name="T6" fmla="*/ 369 w 502"/>
              <a:gd name="T7" fmla="*/ 39 h 479"/>
              <a:gd name="T8" fmla="*/ 273 w 502"/>
              <a:gd name="T9" fmla="*/ 127 h 479"/>
              <a:gd name="T10" fmla="*/ 215 w 502"/>
              <a:gd name="T11" fmla="*/ 69 h 479"/>
              <a:gd name="T12" fmla="*/ 91 w 502"/>
              <a:gd name="T13" fmla="*/ 137 h 479"/>
              <a:gd name="T14" fmla="*/ 179 w 502"/>
              <a:gd name="T15" fmla="*/ 229 h 479"/>
              <a:gd name="T16" fmla="*/ 18 w 502"/>
              <a:gd name="T17" fmla="*/ 449 h 479"/>
              <a:gd name="T18" fmla="*/ 57 w 502"/>
              <a:gd name="T19" fmla="*/ 476 h 479"/>
              <a:gd name="T20" fmla="*/ 146 w 502"/>
              <a:gd name="T21" fmla="*/ 428 h 479"/>
              <a:gd name="T22" fmla="*/ 237 w 502"/>
              <a:gd name="T23" fmla="*/ 297 h 479"/>
              <a:gd name="T24" fmla="*/ 300 w 502"/>
              <a:gd name="T25" fmla="*/ 381 h 479"/>
              <a:gd name="T26" fmla="*/ 435 w 502"/>
              <a:gd name="T27" fmla="*/ 325 h 479"/>
              <a:gd name="T28" fmla="*/ 327 w 502"/>
              <a:gd name="T29" fmla="*/ 187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2" h="479">
                <a:moveTo>
                  <a:pt x="327" y="187"/>
                </a:moveTo>
                <a:cubicBezTo>
                  <a:pt x="375" y="134"/>
                  <a:pt x="426" y="84"/>
                  <a:pt x="480" y="38"/>
                </a:cubicBezTo>
                <a:cubicBezTo>
                  <a:pt x="502" y="19"/>
                  <a:pt x="491" y="0"/>
                  <a:pt x="464" y="0"/>
                </a:cubicBezTo>
                <a:cubicBezTo>
                  <a:pt x="429" y="0"/>
                  <a:pt x="395" y="17"/>
                  <a:pt x="369" y="39"/>
                </a:cubicBezTo>
                <a:cubicBezTo>
                  <a:pt x="336" y="67"/>
                  <a:pt x="304" y="97"/>
                  <a:pt x="273" y="127"/>
                </a:cubicBezTo>
                <a:cubicBezTo>
                  <a:pt x="255" y="107"/>
                  <a:pt x="235" y="88"/>
                  <a:pt x="215" y="69"/>
                </a:cubicBezTo>
                <a:cubicBezTo>
                  <a:pt x="186" y="41"/>
                  <a:pt x="58" y="106"/>
                  <a:pt x="91" y="137"/>
                </a:cubicBezTo>
                <a:cubicBezTo>
                  <a:pt x="122" y="167"/>
                  <a:pt x="151" y="197"/>
                  <a:pt x="179" y="229"/>
                </a:cubicBezTo>
                <a:cubicBezTo>
                  <a:pt x="120" y="298"/>
                  <a:pt x="66" y="372"/>
                  <a:pt x="18" y="449"/>
                </a:cubicBezTo>
                <a:cubicBezTo>
                  <a:pt x="0" y="477"/>
                  <a:pt x="40" y="479"/>
                  <a:pt x="57" y="476"/>
                </a:cubicBezTo>
                <a:cubicBezTo>
                  <a:pt x="88" y="471"/>
                  <a:pt x="128" y="455"/>
                  <a:pt x="146" y="428"/>
                </a:cubicBezTo>
                <a:cubicBezTo>
                  <a:pt x="174" y="383"/>
                  <a:pt x="204" y="339"/>
                  <a:pt x="237" y="297"/>
                </a:cubicBezTo>
                <a:cubicBezTo>
                  <a:pt x="258" y="324"/>
                  <a:pt x="280" y="352"/>
                  <a:pt x="300" y="381"/>
                </a:cubicBezTo>
                <a:cubicBezTo>
                  <a:pt x="327" y="419"/>
                  <a:pt x="455" y="353"/>
                  <a:pt x="435" y="325"/>
                </a:cubicBezTo>
                <a:cubicBezTo>
                  <a:pt x="401" y="277"/>
                  <a:pt x="365" y="231"/>
                  <a:pt x="327" y="187"/>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8" name="Text Placeholder 56">
            <a:extLst>
              <a:ext uri="{FF2B5EF4-FFF2-40B4-BE49-F238E27FC236}">
                <a16:creationId xmlns:a16="http://schemas.microsoft.com/office/drawing/2014/main" id="{AE037F2D-FA64-46E8-91D3-BE2C91A82C61}"/>
              </a:ext>
            </a:extLst>
          </p:cNvPr>
          <p:cNvSpPr txBox="1">
            <a:spLocks/>
          </p:cNvSpPr>
          <p:nvPr/>
        </p:nvSpPr>
        <p:spPr>
          <a:xfrm>
            <a:off x="2123728" y="1606029"/>
            <a:ext cx="1567248" cy="430887"/>
          </a:xfrm>
          <a:prstGeom prst="rect">
            <a:avLst/>
          </a:prstGeom>
        </p:spPr>
        <p:txBody>
          <a:bodyPr vert="horz" lIns="0" tIns="0" rIns="0" bIns="0" rtlCol="0">
            <a:spAutoFit/>
          </a:bodyPr>
          <a:lstStyle>
            <a:lvl1pPr marL="0" indent="0" algn="l" defTabSz="914157" rtl="0" eaLnBrk="1" latinLnBrk="0" hangingPunct="1">
              <a:lnSpc>
                <a:spcPct val="90000"/>
              </a:lnSpc>
              <a:spcBef>
                <a:spcPts val="0"/>
              </a:spcBef>
              <a:buFont typeface="Arial" pitchFamily="34" charset="0"/>
              <a:buNone/>
              <a:defRPr sz="1400" kern="1200">
                <a:solidFill>
                  <a:srgbClr val="404040"/>
                </a:solidFill>
                <a:latin typeface="+mn-lt"/>
                <a:ea typeface="+mn-ea"/>
                <a:cs typeface="+mn-cs"/>
              </a:defRPr>
            </a:lvl1pPr>
            <a:lvl2pPr marL="137885" indent="-137885" algn="l" defTabSz="914157" rtl="0" eaLnBrk="1" latinLnBrk="0" hangingPunct="1">
              <a:lnSpc>
                <a:spcPct val="90000"/>
              </a:lnSpc>
              <a:spcBef>
                <a:spcPts val="0"/>
              </a:spcBef>
              <a:buFont typeface="Arial" pitchFamily="34" charset="0"/>
              <a:buChar char="•"/>
              <a:defRPr sz="1500" kern="1200">
                <a:solidFill>
                  <a:srgbClr val="404040"/>
                </a:solidFill>
                <a:latin typeface="+mn-lt"/>
                <a:ea typeface="+mn-ea"/>
                <a:cs typeface="+mn-cs"/>
              </a:defRPr>
            </a:lvl2pPr>
            <a:lvl3pPr marL="274284" indent="-137885" algn="l" defTabSz="914157" rtl="0" eaLnBrk="1" latinLnBrk="0" hangingPunct="1">
              <a:lnSpc>
                <a:spcPct val="90000"/>
              </a:lnSpc>
              <a:spcBef>
                <a:spcPts val="0"/>
              </a:spcBef>
              <a:buFont typeface="Calibri" panose="020F0502020204030204" pitchFamily="34" charset="0"/>
              <a:buChar char="–"/>
              <a:defRPr sz="1400" kern="1200">
                <a:solidFill>
                  <a:srgbClr val="404040"/>
                </a:solidFill>
                <a:latin typeface="+mn-lt"/>
                <a:ea typeface="+mn-ea"/>
                <a:cs typeface="+mn-cs"/>
              </a:defRPr>
            </a:lvl3pPr>
            <a:lvl4pPr marL="411426" indent="-137142" algn="l" defTabSz="914157" rtl="0" eaLnBrk="1" latinLnBrk="0" hangingPunct="1">
              <a:spcBef>
                <a:spcPct val="20000"/>
              </a:spcBef>
              <a:buFont typeface="Wingdings" panose="05000000000000000000" pitchFamily="2" charset="2"/>
              <a:buChar char="§"/>
              <a:defRPr sz="1200" kern="1200">
                <a:solidFill>
                  <a:srgbClr val="404040"/>
                </a:solidFill>
                <a:latin typeface="+mn-lt"/>
                <a:ea typeface="+mn-ea"/>
                <a:cs typeface="+mn-cs"/>
              </a:defRPr>
            </a:lvl4pPr>
            <a:lvl5pPr marL="548568" indent="-137142" algn="l" defTabSz="914157" rtl="0" eaLnBrk="1" latinLnBrk="0" hangingPunct="1">
              <a:spcBef>
                <a:spcPct val="20000"/>
              </a:spcBef>
              <a:buFont typeface="Wingdings" panose="05000000000000000000" pitchFamily="2" charset="2"/>
              <a:buChar char="§"/>
              <a:defRPr sz="1100" kern="1200">
                <a:solidFill>
                  <a:srgbClr val="404040"/>
                </a:solidFill>
                <a:latin typeface="+mn-lt"/>
                <a:ea typeface="+mn-ea"/>
                <a:cs typeface="+mn-cs"/>
              </a:defRPr>
            </a:lvl5pPr>
            <a:lvl6pPr marL="685710" indent="-137142" algn="l" defTabSz="914157" rtl="0" eaLnBrk="1" latinLnBrk="0" hangingPunct="1">
              <a:spcBef>
                <a:spcPct val="20000"/>
              </a:spcBef>
              <a:buFont typeface="Calibri" panose="020F0502020204030204" pitchFamily="34" charset="0"/>
              <a:buChar char="–"/>
              <a:defRPr sz="900" kern="1200">
                <a:solidFill>
                  <a:schemeClr val="tx2"/>
                </a:solidFill>
                <a:latin typeface="+mn-lt"/>
                <a:ea typeface="+mn-ea"/>
                <a:cs typeface="+mn-cs"/>
              </a:defRPr>
            </a:lvl6pPr>
            <a:lvl7pPr marL="2971011"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89"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168"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157" rtl="0" eaLnBrk="1" fontAlgn="auto" latinLnBrk="0" hangingPunct="1">
              <a:lnSpc>
                <a:spcPct val="100000"/>
              </a:lnSpc>
              <a:spcBef>
                <a:spcPts val="0"/>
              </a:spcBef>
              <a:spcAft>
                <a:spcPts val="0"/>
              </a:spcAft>
              <a:buClrTx/>
              <a:buSzTx/>
              <a:buFont typeface="Arial" pitchFamily="34" charset="0"/>
              <a:buNone/>
              <a:tabLst/>
              <a:defRPr/>
            </a:pPr>
            <a:r>
              <a:rPr lang="cs-CZ" sz="2800" b="1" kern="0" dirty="0"/>
              <a:t>15 %</a:t>
            </a:r>
            <a:endParaRPr lang="en-GB" sz="2800" b="1" kern="0" dirty="0"/>
          </a:p>
        </p:txBody>
      </p:sp>
      <p:sp>
        <p:nvSpPr>
          <p:cNvPr id="29" name="TextovéPole 28">
            <a:extLst>
              <a:ext uri="{FF2B5EF4-FFF2-40B4-BE49-F238E27FC236}">
                <a16:creationId xmlns:a16="http://schemas.microsoft.com/office/drawing/2014/main" id="{8931D047-2EA1-4C97-8647-3C13FF8A9DBF}"/>
              </a:ext>
            </a:extLst>
          </p:cNvPr>
          <p:cNvSpPr txBox="1"/>
          <p:nvPr/>
        </p:nvSpPr>
        <p:spPr>
          <a:xfrm>
            <a:off x="1115617" y="2352686"/>
            <a:ext cx="1378509" cy="430887"/>
          </a:xfrm>
          <a:prstGeom prst="rect">
            <a:avLst/>
          </a:prstGeom>
          <a:noFill/>
        </p:spPr>
        <p:txBody>
          <a:bodyPr wrap="square" rtlCol="0">
            <a:spAutoFit/>
          </a:bodyPr>
          <a:lstStyle/>
          <a:p>
            <a:r>
              <a:rPr lang="pt-BR" sz="1100" dirty="0">
                <a:solidFill>
                  <a:srgbClr val="000000"/>
                </a:solidFill>
                <a:latin typeface="Calibri" panose="020F0502020204030204" pitchFamily="34" charset="0"/>
              </a:rPr>
              <a:t>Přijímáme i lidi s</a:t>
            </a:r>
            <a:r>
              <a:rPr lang="cs-CZ" sz="1100" dirty="0">
                <a:solidFill>
                  <a:srgbClr val="000000"/>
                </a:solidFill>
                <a:latin typeface="Calibri" panose="020F0502020204030204" pitchFamily="34" charset="0"/>
              </a:rPr>
              <a:t> </a:t>
            </a:r>
            <a:r>
              <a:rPr lang="pt-BR" sz="1100" dirty="0">
                <a:solidFill>
                  <a:srgbClr val="000000"/>
                </a:solidFill>
                <a:latin typeface="Calibri" panose="020F0502020204030204" pitchFamily="34" charset="0"/>
              </a:rPr>
              <a:t>jiným vyučením</a:t>
            </a:r>
            <a:endParaRPr lang="cs-CZ" sz="1100" dirty="0">
              <a:solidFill>
                <a:srgbClr val="000000"/>
              </a:solidFill>
              <a:latin typeface="Calibri" panose="020F0502020204030204" pitchFamily="34" charset="0"/>
            </a:endParaRPr>
          </a:p>
        </p:txBody>
      </p:sp>
      <p:sp>
        <p:nvSpPr>
          <p:cNvPr id="30" name="Text Placeholder 56">
            <a:extLst>
              <a:ext uri="{FF2B5EF4-FFF2-40B4-BE49-F238E27FC236}">
                <a16:creationId xmlns:a16="http://schemas.microsoft.com/office/drawing/2014/main" id="{EBFC2C73-A5D8-4671-B54F-61A246168561}"/>
              </a:ext>
            </a:extLst>
          </p:cNvPr>
          <p:cNvSpPr txBox="1">
            <a:spLocks/>
          </p:cNvSpPr>
          <p:nvPr/>
        </p:nvSpPr>
        <p:spPr>
          <a:xfrm>
            <a:off x="2136868" y="2347559"/>
            <a:ext cx="1567248" cy="430887"/>
          </a:xfrm>
          <a:prstGeom prst="rect">
            <a:avLst/>
          </a:prstGeom>
        </p:spPr>
        <p:txBody>
          <a:bodyPr vert="horz" lIns="0" tIns="0" rIns="0" bIns="0" rtlCol="0">
            <a:spAutoFit/>
          </a:bodyPr>
          <a:lstStyle>
            <a:lvl1pPr marL="0" indent="0" algn="l" defTabSz="914157" rtl="0" eaLnBrk="1" latinLnBrk="0" hangingPunct="1">
              <a:lnSpc>
                <a:spcPct val="90000"/>
              </a:lnSpc>
              <a:spcBef>
                <a:spcPts val="0"/>
              </a:spcBef>
              <a:buFont typeface="Arial" pitchFamily="34" charset="0"/>
              <a:buNone/>
              <a:defRPr sz="1400" kern="1200">
                <a:solidFill>
                  <a:srgbClr val="404040"/>
                </a:solidFill>
                <a:latin typeface="+mn-lt"/>
                <a:ea typeface="+mn-ea"/>
                <a:cs typeface="+mn-cs"/>
              </a:defRPr>
            </a:lvl1pPr>
            <a:lvl2pPr marL="137885" indent="-137885" algn="l" defTabSz="914157" rtl="0" eaLnBrk="1" latinLnBrk="0" hangingPunct="1">
              <a:lnSpc>
                <a:spcPct val="90000"/>
              </a:lnSpc>
              <a:spcBef>
                <a:spcPts val="0"/>
              </a:spcBef>
              <a:buFont typeface="Arial" pitchFamily="34" charset="0"/>
              <a:buChar char="•"/>
              <a:defRPr sz="1500" kern="1200">
                <a:solidFill>
                  <a:srgbClr val="404040"/>
                </a:solidFill>
                <a:latin typeface="+mn-lt"/>
                <a:ea typeface="+mn-ea"/>
                <a:cs typeface="+mn-cs"/>
              </a:defRPr>
            </a:lvl2pPr>
            <a:lvl3pPr marL="274284" indent="-137885" algn="l" defTabSz="914157" rtl="0" eaLnBrk="1" latinLnBrk="0" hangingPunct="1">
              <a:lnSpc>
                <a:spcPct val="90000"/>
              </a:lnSpc>
              <a:spcBef>
                <a:spcPts val="0"/>
              </a:spcBef>
              <a:buFont typeface="Calibri" panose="020F0502020204030204" pitchFamily="34" charset="0"/>
              <a:buChar char="–"/>
              <a:defRPr sz="1400" kern="1200">
                <a:solidFill>
                  <a:srgbClr val="404040"/>
                </a:solidFill>
                <a:latin typeface="+mn-lt"/>
                <a:ea typeface="+mn-ea"/>
                <a:cs typeface="+mn-cs"/>
              </a:defRPr>
            </a:lvl3pPr>
            <a:lvl4pPr marL="411426" indent="-137142" algn="l" defTabSz="914157" rtl="0" eaLnBrk="1" latinLnBrk="0" hangingPunct="1">
              <a:spcBef>
                <a:spcPct val="20000"/>
              </a:spcBef>
              <a:buFont typeface="Wingdings" panose="05000000000000000000" pitchFamily="2" charset="2"/>
              <a:buChar char="§"/>
              <a:defRPr sz="1200" kern="1200">
                <a:solidFill>
                  <a:srgbClr val="404040"/>
                </a:solidFill>
                <a:latin typeface="+mn-lt"/>
                <a:ea typeface="+mn-ea"/>
                <a:cs typeface="+mn-cs"/>
              </a:defRPr>
            </a:lvl4pPr>
            <a:lvl5pPr marL="548568" indent="-137142" algn="l" defTabSz="914157" rtl="0" eaLnBrk="1" latinLnBrk="0" hangingPunct="1">
              <a:spcBef>
                <a:spcPct val="20000"/>
              </a:spcBef>
              <a:buFont typeface="Wingdings" panose="05000000000000000000" pitchFamily="2" charset="2"/>
              <a:buChar char="§"/>
              <a:defRPr sz="1100" kern="1200">
                <a:solidFill>
                  <a:srgbClr val="404040"/>
                </a:solidFill>
                <a:latin typeface="+mn-lt"/>
                <a:ea typeface="+mn-ea"/>
                <a:cs typeface="+mn-cs"/>
              </a:defRPr>
            </a:lvl5pPr>
            <a:lvl6pPr marL="685710" indent="-137142" algn="l" defTabSz="914157" rtl="0" eaLnBrk="1" latinLnBrk="0" hangingPunct="1">
              <a:spcBef>
                <a:spcPct val="20000"/>
              </a:spcBef>
              <a:buFont typeface="Calibri" panose="020F0502020204030204" pitchFamily="34" charset="0"/>
              <a:buChar char="–"/>
              <a:defRPr sz="900" kern="1200">
                <a:solidFill>
                  <a:schemeClr val="tx2"/>
                </a:solidFill>
                <a:latin typeface="+mn-lt"/>
                <a:ea typeface="+mn-ea"/>
                <a:cs typeface="+mn-cs"/>
              </a:defRPr>
            </a:lvl6pPr>
            <a:lvl7pPr marL="2971011"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89"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168"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157" rtl="0" eaLnBrk="1" fontAlgn="auto" latinLnBrk="0" hangingPunct="1">
              <a:lnSpc>
                <a:spcPct val="100000"/>
              </a:lnSpc>
              <a:spcBef>
                <a:spcPts val="0"/>
              </a:spcBef>
              <a:spcAft>
                <a:spcPts val="0"/>
              </a:spcAft>
              <a:buClrTx/>
              <a:buSzTx/>
              <a:buFont typeface="Arial" pitchFamily="34" charset="0"/>
              <a:buNone/>
              <a:tabLst/>
              <a:defRPr/>
            </a:pPr>
            <a:r>
              <a:rPr lang="cs-CZ" sz="2800" b="1" kern="0" dirty="0"/>
              <a:t>29 %</a:t>
            </a:r>
            <a:endParaRPr lang="en-GB" sz="2800" b="1" kern="0" dirty="0"/>
          </a:p>
        </p:txBody>
      </p:sp>
      <p:sp>
        <p:nvSpPr>
          <p:cNvPr id="31" name="TextovéPole 30">
            <a:extLst>
              <a:ext uri="{FF2B5EF4-FFF2-40B4-BE49-F238E27FC236}">
                <a16:creationId xmlns:a16="http://schemas.microsoft.com/office/drawing/2014/main" id="{D071A5AE-04E1-41D0-9DD3-93B32E7A30AC}"/>
              </a:ext>
            </a:extLst>
          </p:cNvPr>
          <p:cNvSpPr txBox="1"/>
          <p:nvPr/>
        </p:nvSpPr>
        <p:spPr>
          <a:xfrm>
            <a:off x="1115616" y="3099037"/>
            <a:ext cx="1378509" cy="430887"/>
          </a:xfrm>
          <a:prstGeom prst="rect">
            <a:avLst/>
          </a:prstGeom>
          <a:noFill/>
        </p:spPr>
        <p:txBody>
          <a:bodyPr wrap="square" rtlCol="0">
            <a:spAutoFit/>
          </a:bodyPr>
          <a:lstStyle/>
          <a:p>
            <a:r>
              <a:rPr lang="pt-BR" sz="1100" dirty="0">
                <a:solidFill>
                  <a:srgbClr val="000000"/>
                </a:solidFill>
                <a:latin typeface="Calibri" panose="020F0502020204030204" pitchFamily="34" charset="0"/>
              </a:rPr>
              <a:t>Přijímáme i lidi bez odborného vzdělání</a:t>
            </a:r>
            <a:endParaRPr lang="cs-CZ" sz="1100" dirty="0">
              <a:solidFill>
                <a:srgbClr val="000000"/>
              </a:solidFill>
              <a:latin typeface="Calibri" panose="020F0502020204030204" pitchFamily="34" charset="0"/>
            </a:endParaRPr>
          </a:p>
        </p:txBody>
      </p:sp>
      <p:sp>
        <p:nvSpPr>
          <p:cNvPr id="32" name="Text Placeholder 56">
            <a:extLst>
              <a:ext uri="{FF2B5EF4-FFF2-40B4-BE49-F238E27FC236}">
                <a16:creationId xmlns:a16="http://schemas.microsoft.com/office/drawing/2014/main" id="{3B93DEA7-FE31-4CC8-A666-7041F5CDD2D2}"/>
              </a:ext>
            </a:extLst>
          </p:cNvPr>
          <p:cNvSpPr txBox="1">
            <a:spLocks/>
          </p:cNvSpPr>
          <p:nvPr/>
        </p:nvSpPr>
        <p:spPr>
          <a:xfrm>
            <a:off x="2123728" y="3077248"/>
            <a:ext cx="1567248" cy="430887"/>
          </a:xfrm>
          <a:prstGeom prst="rect">
            <a:avLst/>
          </a:prstGeom>
        </p:spPr>
        <p:txBody>
          <a:bodyPr vert="horz" lIns="0" tIns="0" rIns="0" bIns="0" rtlCol="0">
            <a:spAutoFit/>
          </a:bodyPr>
          <a:lstStyle>
            <a:lvl1pPr marL="0" indent="0" algn="l" defTabSz="914157" rtl="0" eaLnBrk="1" latinLnBrk="0" hangingPunct="1">
              <a:lnSpc>
                <a:spcPct val="90000"/>
              </a:lnSpc>
              <a:spcBef>
                <a:spcPts val="0"/>
              </a:spcBef>
              <a:buFont typeface="Arial" pitchFamily="34" charset="0"/>
              <a:buNone/>
              <a:defRPr sz="1400" kern="1200">
                <a:solidFill>
                  <a:srgbClr val="404040"/>
                </a:solidFill>
                <a:latin typeface="+mn-lt"/>
                <a:ea typeface="+mn-ea"/>
                <a:cs typeface="+mn-cs"/>
              </a:defRPr>
            </a:lvl1pPr>
            <a:lvl2pPr marL="137885" indent="-137885" algn="l" defTabSz="914157" rtl="0" eaLnBrk="1" latinLnBrk="0" hangingPunct="1">
              <a:lnSpc>
                <a:spcPct val="90000"/>
              </a:lnSpc>
              <a:spcBef>
                <a:spcPts val="0"/>
              </a:spcBef>
              <a:buFont typeface="Arial" pitchFamily="34" charset="0"/>
              <a:buChar char="•"/>
              <a:defRPr sz="1500" kern="1200">
                <a:solidFill>
                  <a:srgbClr val="404040"/>
                </a:solidFill>
                <a:latin typeface="+mn-lt"/>
                <a:ea typeface="+mn-ea"/>
                <a:cs typeface="+mn-cs"/>
              </a:defRPr>
            </a:lvl2pPr>
            <a:lvl3pPr marL="274284" indent="-137885" algn="l" defTabSz="914157" rtl="0" eaLnBrk="1" latinLnBrk="0" hangingPunct="1">
              <a:lnSpc>
                <a:spcPct val="90000"/>
              </a:lnSpc>
              <a:spcBef>
                <a:spcPts val="0"/>
              </a:spcBef>
              <a:buFont typeface="Calibri" panose="020F0502020204030204" pitchFamily="34" charset="0"/>
              <a:buChar char="–"/>
              <a:defRPr sz="1400" kern="1200">
                <a:solidFill>
                  <a:srgbClr val="404040"/>
                </a:solidFill>
                <a:latin typeface="+mn-lt"/>
                <a:ea typeface="+mn-ea"/>
                <a:cs typeface="+mn-cs"/>
              </a:defRPr>
            </a:lvl3pPr>
            <a:lvl4pPr marL="411426" indent="-137142" algn="l" defTabSz="914157" rtl="0" eaLnBrk="1" latinLnBrk="0" hangingPunct="1">
              <a:spcBef>
                <a:spcPct val="20000"/>
              </a:spcBef>
              <a:buFont typeface="Wingdings" panose="05000000000000000000" pitchFamily="2" charset="2"/>
              <a:buChar char="§"/>
              <a:defRPr sz="1200" kern="1200">
                <a:solidFill>
                  <a:srgbClr val="404040"/>
                </a:solidFill>
                <a:latin typeface="+mn-lt"/>
                <a:ea typeface="+mn-ea"/>
                <a:cs typeface="+mn-cs"/>
              </a:defRPr>
            </a:lvl4pPr>
            <a:lvl5pPr marL="548568" indent="-137142" algn="l" defTabSz="914157" rtl="0" eaLnBrk="1" latinLnBrk="0" hangingPunct="1">
              <a:spcBef>
                <a:spcPct val="20000"/>
              </a:spcBef>
              <a:buFont typeface="Wingdings" panose="05000000000000000000" pitchFamily="2" charset="2"/>
              <a:buChar char="§"/>
              <a:defRPr sz="1100" kern="1200">
                <a:solidFill>
                  <a:srgbClr val="404040"/>
                </a:solidFill>
                <a:latin typeface="+mn-lt"/>
                <a:ea typeface="+mn-ea"/>
                <a:cs typeface="+mn-cs"/>
              </a:defRPr>
            </a:lvl5pPr>
            <a:lvl6pPr marL="685710" indent="-137142" algn="l" defTabSz="914157" rtl="0" eaLnBrk="1" latinLnBrk="0" hangingPunct="1">
              <a:spcBef>
                <a:spcPct val="20000"/>
              </a:spcBef>
              <a:buFont typeface="Calibri" panose="020F0502020204030204" pitchFamily="34" charset="0"/>
              <a:buChar char="–"/>
              <a:defRPr sz="900" kern="1200">
                <a:solidFill>
                  <a:schemeClr val="tx2"/>
                </a:solidFill>
                <a:latin typeface="+mn-lt"/>
                <a:ea typeface="+mn-ea"/>
                <a:cs typeface="+mn-cs"/>
              </a:defRPr>
            </a:lvl6pPr>
            <a:lvl7pPr marL="2971011"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89"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168" indent="-228540" algn="l" defTabSz="91415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157" rtl="0" eaLnBrk="1" fontAlgn="auto" latinLnBrk="0" hangingPunct="1">
              <a:lnSpc>
                <a:spcPct val="100000"/>
              </a:lnSpc>
              <a:spcBef>
                <a:spcPts val="0"/>
              </a:spcBef>
              <a:spcAft>
                <a:spcPts val="0"/>
              </a:spcAft>
              <a:buClrTx/>
              <a:buSzTx/>
              <a:buFont typeface="Arial" pitchFamily="34" charset="0"/>
              <a:buNone/>
              <a:tabLst/>
              <a:defRPr/>
            </a:pPr>
            <a:r>
              <a:rPr lang="cs-CZ" sz="2800" b="1" kern="0" dirty="0"/>
              <a:t>56 %</a:t>
            </a:r>
            <a:endParaRPr lang="en-GB" sz="2800" b="1" kern="0" dirty="0"/>
          </a:p>
        </p:txBody>
      </p:sp>
      <p:graphicFrame>
        <p:nvGraphicFramePr>
          <p:cNvPr id="34" name="Zástupný symbol pro obsah 6">
            <a:extLst>
              <a:ext uri="{FF2B5EF4-FFF2-40B4-BE49-F238E27FC236}">
                <a16:creationId xmlns:a16="http://schemas.microsoft.com/office/drawing/2014/main" id="{0883F1F4-B524-4CC5-95CF-30EEFC249E16}"/>
              </a:ext>
            </a:extLst>
          </p:cNvPr>
          <p:cNvGraphicFramePr>
            <a:graphicFrameLocks noChangeAspect="1"/>
          </p:cNvGraphicFramePr>
          <p:nvPr>
            <p:extLst>
              <p:ext uri="{D42A27DB-BD31-4B8C-83A1-F6EECF244321}">
                <p14:modId xmlns:p14="http://schemas.microsoft.com/office/powerpoint/2010/main" val="482047237"/>
              </p:ext>
            </p:extLst>
          </p:nvPr>
        </p:nvGraphicFramePr>
        <p:xfrm>
          <a:off x="3502237" y="1053712"/>
          <a:ext cx="3680183" cy="2531888"/>
        </p:xfrm>
        <a:graphic>
          <a:graphicData uri="http://schemas.openxmlformats.org/drawingml/2006/chart">
            <c:chart xmlns:c="http://schemas.openxmlformats.org/drawingml/2006/chart" xmlns:r="http://schemas.openxmlformats.org/officeDocument/2006/relationships" r:id="rId3"/>
          </a:graphicData>
        </a:graphic>
      </p:graphicFrame>
      <p:sp>
        <p:nvSpPr>
          <p:cNvPr id="35" name="TextovéPole 34">
            <a:extLst>
              <a:ext uri="{FF2B5EF4-FFF2-40B4-BE49-F238E27FC236}">
                <a16:creationId xmlns:a16="http://schemas.microsoft.com/office/drawing/2014/main" id="{293EBC0C-8F73-4F10-8675-CA661955C70F}"/>
              </a:ext>
            </a:extLst>
          </p:cNvPr>
          <p:cNvSpPr txBox="1"/>
          <p:nvPr/>
        </p:nvSpPr>
        <p:spPr>
          <a:xfrm>
            <a:off x="4664485" y="1532096"/>
            <a:ext cx="2517935" cy="2072875"/>
          </a:xfrm>
          <a:prstGeom prst="rect">
            <a:avLst/>
          </a:prstGeom>
          <a:noFill/>
        </p:spPr>
        <p:txBody>
          <a:bodyPr wrap="square" rtlCol="0">
            <a:spAutoFit/>
          </a:bodyPr>
          <a:lstStyle/>
          <a:p>
            <a:pPr>
              <a:lnSpc>
                <a:spcPct val="180000"/>
              </a:lnSpc>
              <a:defRPr/>
            </a:pPr>
            <a:r>
              <a:rPr lang="en-US" sz="1050" kern="0" dirty="0">
                <a:solidFill>
                  <a:srgbClr val="002060"/>
                </a:solidFill>
                <a:sym typeface="Wingdings"/>
              </a:rPr>
              <a:t></a:t>
            </a:r>
            <a:r>
              <a:rPr lang="en-US" sz="1050" kern="0" dirty="0">
                <a:solidFill>
                  <a:srgbClr val="404040"/>
                </a:solidFill>
                <a:sym typeface="Wingdings"/>
              </a:rPr>
              <a:t>+</a:t>
            </a:r>
            <a:r>
              <a:rPr lang="cs-CZ" sz="1050" kern="0" dirty="0">
                <a:solidFill>
                  <a:srgbClr val="008BCA"/>
                </a:solidFill>
                <a:sym typeface="Wingdings"/>
              </a:rPr>
              <a:t></a:t>
            </a:r>
            <a:r>
              <a:rPr lang="en-US" sz="1050" kern="0" dirty="0">
                <a:solidFill>
                  <a:srgbClr val="002060"/>
                </a:solidFill>
                <a:sym typeface="Wingdings"/>
              </a:rPr>
              <a:t>  </a:t>
            </a:r>
            <a:r>
              <a:rPr lang="cs-CZ" sz="1050" b="1" i="1" kern="0" dirty="0">
                <a:solidFill>
                  <a:srgbClr val="404040"/>
                </a:solidFill>
                <a:sym typeface="Wingdings"/>
              </a:rPr>
              <a:t>Nemají problém</a:t>
            </a:r>
            <a:endParaRPr kumimoji="0" lang="cs-CZ" sz="1050" b="0" i="0" u="none" strike="noStrike" kern="0" cap="none" spc="0" normalizeH="0" baseline="0" noProof="0" dirty="0">
              <a:ln>
                <a:noFill/>
              </a:ln>
              <a:solidFill>
                <a:srgbClr val="10253F"/>
              </a:solidFill>
              <a:effectLst/>
              <a:uLnTx/>
              <a:uFillTx/>
              <a:sym typeface="Wingdings"/>
            </a:endParaRPr>
          </a:p>
          <a:p>
            <a:pPr lvl="0">
              <a:lnSpc>
                <a:spcPct val="180000"/>
              </a:lnSpc>
              <a:defRPr/>
            </a:pPr>
            <a:r>
              <a:rPr lang="en-US" sz="1000" kern="0" dirty="0">
                <a:solidFill>
                  <a:srgbClr val="002060"/>
                </a:solidFill>
                <a:sym typeface="Wingdings"/>
              </a:rPr>
              <a:t></a:t>
            </a:r>
            <a:r>
              <a:rPr lang="en-US" sz="1000" kern="0" dirty="0">
                <a:solidFill>
                  <a:schemeClr val="accent1"/>
                </a:solidFill>
                <a:sym typeface="Wingdings"/>
              </a:rPr>
              <a:t> </a:t>
            </a:r>
            <a:r>
              <a:rPr lang="cs-CZ" sz="1000" kern="0" dirty="0">
                <a:solidFill>
                  <a:srgbClr val="404040"/>
                </a:solidFill>
                <a:sym typeface="Wingdings"/>
              </a:rPr>
              <a:t>Nemáme vůbec problém</a:t>
            </a:r>
          </a:p>
          <a:p>
            <a:pPr lvl="0">
              <a:lnSpc>
                <a:spcPct val="180000"/>
              </a:lnSpc>
              <a:defRPr/>
            </a:pPr>
            <a:r>
              <a:rPr lang="en-US" sz="1000" kern="0" dirty="0">
                <a:solidFill>
                  <a:srgbClr val="0070C0"/>
                </a:solidFill>
                <a:sym typeface="Wingdings"/>
              </a:rPr>
              <a:t></a:t>
            </a:r>
            <a:r>
              <a:rPr lang="en-US" sz="1000" kern="0" dirty="0">
                <a:solidFill>
                  <a:srgbClr val="D9D9D9"/>
                </a:solidFill>
                <a:sym typeface="Wingdings"/>
              </a:rPr>
              <a:t> </a:t>
            </a:r>
            <a:r>
              <a:rPr lang="cs-CZ" sz="1000" kern="0" dirty="0">
                <a:solidFill>
                  <a:srgbClr val="404040"/>
                </a:solidFill>
                <a:sym typeface="Wingdings"/>
              </a:rPr>
              <a:t>2</a:t>
            </a:r>
          </a:p>
          <a:p>
            <a:pPr lvl="0">
              <a:lnSpc>
                <a:spcPct val="180000"/>
              </a:lnSpc>
              <a:defRPr/>
            </a:pPr>
            <a:r>
              <a:rPr lang="en-US" sz="1000" kern="0" dirty="0">
                <a:solidFill>
                  <a:schemeClr val="accent4"/>
                </a:solidFill>
                <a:sym typeface="Wingdings"/>
              </a:rPr>
              <a:t></a:t>
            </a:r>
            <a:r>
              <a:rPr lang="en-US" sz="1000" kern="0" dirty="0">
                <a:solidFill>
                  <a:srgbClr val="D9D9D9"/>
                </a:solidFill>
                <a:sym typeface="Wingdings"/>
              </a:rPr>
              <a:t> </a:t>
            </a:r>
            <a:r>
              <a:rPr lang="cs-CZ" sz="1000" kern="0" dirty="0">
                <a:solidFill>
                  <a:srgbClr val="404040"/>
                </a:solidFill>
                <a:sym typeface="Wingdings"/>
              </a:rPr>
              <a:t>3</a:t>
            </a:r>
          </a:p>
          <a:p>
            <a:pPr lvl="0">
              <a:lnSpc>
                <a:spcPct val="180000"/>
              </a:lnSpc>
              <a:defRPr/>
            </a:pPr>
            <a:r>
              <a:rPr lang="en-US" sz="1050" kern="0" dirty="0">
                <a:solidFill>
                  <a:srgbClr val="FBB040"/>
                </a:solidFill>
                <a:sym typeface="Wingdings"/>
              </a:rPr>
              <a:t></a:t>
            </a:r>
            <a:r>
              <a:rPr lang="en-US" sz="1000" kern="0" dirty="0">
                <a:solidFill>
                  <a:srgbClr val="404040"/>
                </a:solidFill>
                <a:sym typeface="Wingdings"/>
              </a:rPr>
              <a:t> </a:t>
            </a:r>
            <a:r>
              <a:rPr lang="cs-CZ" sz="1000" kern="0" dirty="0">
                <a:solidFill>
                  <a:srgbClr val="404040"/>
                </a:solidFill>
                <a:sym typeface="Wingdings"/>
              </a:rPr>
              <a:t>4</a:t>
            </a:r>
          </a:p>
          <a:p>
            <a:pPr lvl="0">
              <a:lnSpc>
                <a:spcPct val="180000"/>
              </a:lnSpc>
              <a:defRPr/>
            </a:pPr>
            <a:r>
              <a:rPr lang="en-US" sz="1000" kern="0" dirty="0">
                <a:solidFill>
                  <a:srgbClr val="ED6737"/>
                </a:solidFill>
                <a:sym typeface="Wingdings"/>
              </a:rPr>
              <a:t> </a:t>
            </a:r>
            <a:r>
              <a:rPr lang="cs-CZ" sz="1000" kern="0" dirty="0">
                <a:solidFill>
                  <a:srgbClr val="404040"/>
                </a:solidFill>
                <a:sym typeface="Wingdings"/>
              </a:rPr>
              <a:t>Máme velký problém </a:t>
            </a:r>
          </a:p>
          <a:p>
            <a:pPr lvl="0">
              <a:lnSpc>
                <a:spcPct val="180000"/>
              </a:lnSpc>
              <a:defRPr/>
            </a:pPr>
            <a:r>
              <a:rPr lang="en-US" sz="900" kern="0" dirty="0">
                <a:solidFill>
                  <a:srgbClr val="ED6737"/>
                </a:solidFill>
                <a:sym typeface="Wingdings"/>
              </a:rPr>
              <a:t></a:t>
            </a:r>
            <a:r>
              <a:rPr lang="en-US" sz="900" kern="0" dirty="0">
                <a:solidFill>
                  <a:srgbClr val="404040"/>
                </a:solidFill>
                <a:sym typeface="Wingdings"/>
              </a:rPr>
              <a:t>+</a:t>
            </a:r>
            <a:r>
              <a:rPr lang="cs-CZ" sz="900" kern="0" dirty="0">
                <a:solidFill>
                  <a:srgbClr val="FBB040"/>
                </a:solidFill>
                <a:sym typeface="Wingdings"/>
              </a:rPr>
              <a:t></a:t>
            </a:r>
            <a:r>
              <a:rPr lang="en-US" sz="900" kern="0" dirty="0">
                <a:solidFill>
                  <a:srgbClr val="002060"/>
                </a:solidFill>
                <a:sym typeface="Wingdings"/>
              </a:rPr>
              <a:t>  </a:t>
            </a:r>
            <a:r>
              <a:rPr lang="cs-CZ" sz="1050" b="1" i="1" kern="0" dirty="0">
                <a:solidFill>
                  <a:srgbClr val="ED6737"/>
                </a:solidFill>
                <a:sym typeface="Wingdings"/>
              </a:rPr>
              <a:t>Mají problém</a:t>
            </a:r>
            <a:endParaRPr kumimoji="0" lang="en-US" sz="1000" b="0" i="0" u="none" strike="noStrike" kern="0" cap="none" spc="0" normalizeH="0" baseline="0" noProof="0" dirty="0">
              <a:ln>
                <a:noFill/>
              </a:ln>
              <a:solidFill>
                <a:srgbClr val="404040"/>
              </a:solidFill>
              <a:effectLst/>
              <a:uLnTx/>
              <a:uFillTx/>
            </a:endParaRPr>
          </a:p>
        </p:txBody>
      </p:sp>
      <p:sp>
        <p:nvSpPr>
          <p:cNvPr id="37" name="TextovéPole 36">
            <a:extLst>
              <a:ext uri="{FF2B5EF4-FFF2-40B4-BE49-F238E27FC236}">
                <a16:creationId xmlns:a16="http://schemas.microsoft.com/office/drawing/2014/main" id="{3D8A661A-376A-4F89-8E5B-46943EBD5E73}"/>
              </a:ext>
            </a:extLst>
          </p:cNvPr>
          <p:cNvSpPr txBox="1"/>
          <p:nvPr/>
        </p:nvSpPr>
        <p:spPr>
          <a:xfrm>
            <a:off x="3840480" y="915566"/>
            <a:ext cx="4732254" cy="368306"/>
          </a:xfrm>
          <a:prstGeom prst="rect">
            <a:avLst/>
          </a:prstGeom>
          <a:noFill/>
        </p:spPr>
        <p:txBody>
          <a:bodyPr wrap="square" lIns="0" tIns="0" rIns="0" bIns="0" rtlCol="0">
            <a:spAutoFit/>
          </a:bodyPr>
          <a:lstStyle/>
          <a:p>
            <a:pPr lvl="0">
              <a:lnSpc>
                <a:spcPts val="1400"/>
              </a:lnSpc>
              <a:defRPr/>
            </a:pPr>
            <a:r>
              <a:rPr kumimoji="0" lang="cs-CZ" sz="1600" b="1" i="0" u="none" strike="noStrike" kern="0" cap="none" spc="0" normalizeH="0" baseline="0" noProof="0" dirty="0">
                <a:ln>
                  <a:noFill/>
                </a:ln>
                <a:solidFill>
                  <a:srgbClr val="404040"/>
                </a:solidFill>
                <a:effectLst/>
                <a:uLnTx/>
                <a:uFillTx/>
              </a:rPr>
              <a:t>Problém sehnat nové zaměstnance,</a:t>
            </a:r>
          </a:p>
          <a:p>
            <a:pPr lvl="0">
              <a:lnSpc>
                <a:spcPts val="1400"/>
              </a:lnSpc>
              <a:defRPr/>
            </a:pPr>
            <a:r>
              <a:rPr kumimoji="0" lang="cs-CZ" sz="1600" b="1" i="0" u="none" strike="noStrike" kern="0" cap="none" spc="0" normalizeH="0" baseline="0" noProof="0" dirty="0">
                <a:ln>
                  <a:noFill/>
                </a:ln>
                <a:solidFill>
                  <a:srgbClr val="404040"/>
                </a:solidFill>
                <a:effectLst/>
                <a:uLnTx/>
                <a:uFillTx/>
              </a:rPr>
              <a:t> </a:t>
            </a:r>
            <a:r>
              <a:rPr lang="cs-CZ" sz="1400" b="1" kern="0" dirty="0">
                <a:solidFill>
                  <a:srgbClr val="404040"/>
                </a:solidFill>
              </a:rPr>
              <a:t>v</a:t>
            </a:r>
            <a:r>
              <a:rPr lang="en-US" sz="1400" b="1" kern="0" dirty="0">
                <a:solidFill>
                  <a:srgbClr val="404040"/>
                </a:solidFill>
              </a:rPr>
              <a:t> %</a:t>
            </a:r>
            <a:endParaRPr lang="cs-CZ" sz="1400" b="1" kern="0" dirty="0">
              <a:solidFill>
                <a:srgbClr val="404040"/>
              </a:solidFill>
            </a:endParaRPr>
          </a:p>
        </p:txBody>
      </p:sp>
      <p:sp>
        <p:nvSpPr>
          <p:cNvPr id="38" name="Obdélník 37">
            <a:extLst>
              <a:ext uri="{FF2B5EF4-FFF2-40B4-BE49-F238E27FC236}">
                <a16:creationId xmlns:a16="http://schemas.microsoft.com/office/drawing/2014/main" id="{896E357E-EBD2-4980-B05F-6492913A93BF}"/>
              </a:ext>
            </a:extLst>
          </p:cNvPr>
          <p:cNvSpPr/>
          <p:nvPr/>
        </p:nvSpPr>
        <p:spPr>
          <a:xfrm>
            <a:off x="3912481" y="1135217"/>
            <a:ext cx="341760" cy="545534"/>
          </a:xfrm>
          <a:prstGeom prst="rect">
            <a:avLst/>
          </a:prstGeom>
        </p:spPr>
        <p:txBody>
          <a:bodyPr wrap="none">
            <a:spAutoFit/>
          </a:bodyPr>
          <a:lstStyle/>
          <a:p>
            <a:pPr lvl="0" algn="ctr" fontAlgn="b">
              <a:lnSpc>
                <a:spcPts val="4500"/>
              </a:lnSpc>
            </a:pPr>
            <a:r>
              <a:rPr lang="cs-CZ" sz="1200" b="1" i="1" dirty="0">
                <a:solidFill>
                  <a:srgbClr val="404040"/>
                </a:solidFill>
              </a:rPr>
              <a:t>11</a:t>
            </a:r>
          </a:p>
        </p:txBody>
      </p:sp>
      <p:sp>
        <p:nvSpPr>
          <p:cNvPr id="39" name="Obdélník 38">
            <a:extLst>
              <a:ext uri="{FF2B5EF4-FFF2-40B4-BE49-F238E27FC236}">
                <a16:creationId xmlns:a16="http://schemas.microsoft.com/office/drawing/2014/main" id="{DC808BED-BE6B-4EA5-A4DA-FDBE7A2D672C}"/>
              </a:ext>
            </a:extLst>
          </p:cNvPr>
          <p:cNvSpPr/>
          <p:nvPr/>
        </p:nvSpPr>
        <p:spPr>
          <a:xfrm>
            <a:off x="3900073" y="3232482"/>
            <a:ext cx="341760" cy="545534"/>
          </a:xfrm>
          <a:prstGeom prst="rect">
            <a:avLst/>
          </a:prstGeom>
        </p:spPr>
        <p:txBody>
          <a:bodyPr wrap="none">
            <a:spAutoFit/>
          </a:bodyPr>
          <a:lstStyle/>
          <a:p>
            <a:pPr lvl="0" algn="ctr" fontAlgn="b">
              <a:lnSpc>
                <a:spcPts val="4500"/>
              </a:lnSpc>
            </a:pPr>
            <a:r>
              <a:rPr lang="cs-CZ" sz="1200" b="1" i="1" kern="0" dirty="0">
                <a:solidFill>
                  <a:srgbClr val="ED6737"/>
                </a:solidFill>
              </a:rPr>
              <a:t>73</a:t>
            </a:r>
          </a:p>
        </p:txBody>
      </p:sp>
      <p:sp>
        <p:nvSpPr>
          <p:cNvPr id="2" name="Obdélník 1">
            <a:extLst>
              <a:ext uri="{FF2B5EF4-FFF2-40B4-BE49-F238E27FC236}">
                <a16:creationId xmlns:a16="http://schemas.microsoft.com/office/drawing/2014/main" id="{04042EB0-AA83-4439-875B-C781A1524859}"/>
              </a:ext>
            </a:extLst>
          </p:cNvPr>
          <p:cNvSpPr/>
          <p:nvPr/>
        </p:nvSpPr>
        <p:spPr>
          <a:xfrm>
            <a:off x="710823" y="3736873"/>
            <a:ext cx="2386621" cy="685542"/>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chemeClr val="bg2">
                    <a:lumMod val="50000"/>
                  </a:schemeClr>
                </a:solidFill>
              </a:rPr>
              <a:t>Přijatí zaměstnanci bez adekvátního vzdělání</a:t>
            </a:r>
          </a:p>
          <a:p>
            <a:pPr algn="ctr"/>
            <a:r>
              <a:rPr lang="cs-CZ" sz="1600" dirty="0">
                <a:solidFill>
                  <a:schemeClr val="bg1">
                    <a:lumMod val="50000"/>
                  </a:schemeClr>
                </a:solidFill>
              </a:rPr>
              <a:t>Medián: 50 %</a:t>
            </a:r>
          </a:p>
        </p:txBody>
      </p:sp>
      <p:grpSp>
        <p:nvGrpSpPr>
          <p:cNvPr id="40" name="Skupina 39">
            <a:extLst>
              <a:ext uri="{FF2B5EF4-FFF2-40B4-BE49-F238E27FC236}">
                <a16:creationId xmlns:a16="http://schemas.microsoft.com/office/drawing/2014/main" id="{8C45CECF-EFD5-4494-86BB-046C755E7FFC}"/>
              </a:ext>
            </a:extLst>
          </p:cNvPr>
          <p:cNvGrpSpPr/>
          <p:nvPr/>
        </p:nvGrpSpPr>
        <p:grpSpPr>
          <a:xfrm>
            <a:off x="8028381" y="6356"/>
            <a:ext cx="1107884" cy="549170"/>
            <a:chOff x="7992336" y="-1018"/>
            <a:chExt cx="1044160" cy="549170"/>
          </a:xfrm>
        </p:grpSpPr>
        <p:sp>
          <p:nvSpPr>
            <p:cNvPr id="41" name="Obdélník 40">
              <a:extLst>
                <a:ext uri="{FF2B5EF4-FFF2-40B4-BE49-F238E27FC236}">
                  <a16:creationId xmlns:a16="http://schemas.microsoft.com/office/drawing/2014/main" id="{D50A31E7-1628-4EB1-8A83-B1FA29FABBBA}"/>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42" name="Picture 2" descr="http://www.aspectio.cz/Files/logoAMSP.jpg">
              <a:extLst>
                <a:ext uri="{FF2B5EF4-FFF2-40B4-BE49-F238E27FC236}">
                  <a16:creationId xmlns:a16="http://schemas.microsoft.com/office/drawing/2014/main" id="{9FFC89CA-2275-4DFB-81EB-DB89FCE35407}"/>
                </a:ext>
              </a:extLst>
            </p:cNvPr>
            <p:cNvPicPr>
              <a:picLocks noChangeAspect="1" noChangeArrowheads="1"/>
            </p:cNvPicPr>
            <p:nvPr/>
          </p:nvPicPr>
          <p:blipFill>
            <a:blip r:embed="rId4" cstate="print"/>
            <a:srcRect/>
            <a:stretch>
              <a:fillRect/>
            </a:stretch>
          </p:blipFill>
          <p:spPr bwMode="auto">
            <a:xfrm>
              <a:off x="8532440" y="51470"/>
              <a:ext cx="440856" cy="469722"/>
            </a:xfrm>
            <a:prstGeom prst="rect">
              <a:avLst/>
            </a:prstGeom>
            <a:noFill/>
          </p:spPr>
        </p:pic>
      </p:grpSp>
    </p:spTree>
    <p:extLst>
      <p:ext uri="{BB962C8B-B14F-4D97-AF65-F5344CB8AC3E}">
        <p14:creationId xmlns:p14="http://schemas.microsoft.com/office/powerpoint/2010/main" val="2888837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Straight Connector 54">
            <a:extLst>
              <a:ext uri="{FF2B5EF4-FFF2-40B4-BE49-F238E27FC236}">
                <a16:creationId xmlns:a16="http://schemas.microsoft.com/office/drawing/2014/main" id="{203537B9-0CB7-400C-91A9-CC9065EAE3D6}"/>
              </a:ext>
            </a:extLst>
          </p:cNvPr>
          <p:cNvCxnSpPr/>
          <p:nvPr/>
        </p:nvCxnSpPr>
        <p:spPr>
          <a:xfrm>
            <a:off x="972747" y="3498353"/>
            <a:ext cx="360040" cy="561"/>
          </a:xfrm>
          <a:prstGeom prst="line">
            <a:avLst/>
          </a:prstGeom>
          <a:noFill/>
          <a:ln w="19050" cap="rnd" cmpd="sng" algn="ctr">
            <a:solidFill>
              <a:srgbClr val="A1C46B"/>
            </a:solidFill>
            <a:prstDash val="solid"/>
            <a:headEnd type="none" w="lg" len="lg"/>
            <a:tailEnd type="oval" w="lg" len="lg"/>
          </a:ln>
          <a:effectLst/>
        </p:spPr>
      </p:cxnSp>
      <p:cxnSp>
        <p:nvCxnSpPr>
          <p:cNvPr id="45" name="Straight Connector 54">
            <a:extLst>
              <a:ext uri="{FF2B5EF4-FFF2-40B4-BE49-F238E27FC236}">
                <a16:creationId xmlns:a16="http://schemas.microsoft.com/office/drawing/2014/main" id="{9A36AB50-318D-4272-B661-1F41942C80EE}"/>
              </a:ext>
            </a:extLst>
          </p:cNvPr>
          <p:cNvCxnSpPr/>
          <p:nvPr/>
        </p:nvCxnSpPr>
        <p:spPr>
          <a:xfrm>
            <a:off x="977358" y="2609730"/>
            <a:ext cx="360040" cy="561"/>
          </a:xfrm>
          <a:prstGeom prst="line">
            <a:avLst/>
          </a:prstGeom>
          <a:noFill/>
          <a:ln w="19050" cap="rnd" cmpd="sng" algn="ctr">
            <a:solidFill>
              <a:srgbClr val="A1C46B"/>
            </a:solidFill>
            <a:prstDash val="solid"/>
            <a:headEnd type="none" w="lg" len="lg"/>
            <a:tailEnd type="oval" w="lg" len="lg"/>
          </a:ln>
          <a:effectLst/>
        </p:spPr>
      </p:cxnSp>
      <p:sp>
        <p:nvSpPr>
          <p:cNvPr id="3" name="Zástupný symbol pro číslo snímku 2"/>
          <p:cNvSpPr>
            <a:spLocks noGrp="1"/>
          </p:cNvSpPr>
          <p:nvPr>
            <p:ph type="sldNum" sz="quarter" idx="4"/>
          </p:nvPr>
        </p:nvSpPr>
        <p:spPr>
          <a:xfrm>
            <a:off x="35496" y="4909248"/>
            <a:ext cx="2133600" cy="273844"/>
          </a:xfrm>
        </p:spPr>
        <p:txBody>
          <a:bodyPr/>
          <a:lstStyle/>
          <a:p>
            <a:fld id="{2A2DB900-4F27-419C-B2D8-AAC4EB8D73BD}" type="slidenum">
              <a:rPr lang="cs-CZ" sz="1100" smtClean="0"/>
              <a:pPr/>
              <a:t>14</a:t>
            </a:fld>
            <a:endParaRPr lang="cs-CZ" sz="1100" dirty="0"/>
          </a:p>
        </p:txBody>
      </p:sp>
      <p:sp>
        <p:nvSpPr>
          <p:cNvPr id="5" name="Nadpis 4"/>
          <p:cNvSpPr>
            <a:spLocks noGrp="1"/>
          </p:cNvSpPr>
          <p:nvPr>
            <p:ph type="title"/>
          </p:nvPr>
        </p:nvSpPr>
        <p:spPr>
          <a:xfrm>
            <a:off x="371634" y="7926"/>
            <a:ext cx="7512734" cy="469722"/>
          </a:xfrm>
        </p:spPr>
        <p:txBody>
          <a:bodyPr>
            <a:noAutofit/>
          </a:bodyPr>
          <a:lstStyle/>
          <a:p>
            <a:r>
              <a:rPr lang="cs-CZ" sz="2000" dirty="0"/>
              <a:t>Většina podniků zaučuje své zaměstnance sama. O krátkodobé vzdělávání by mělo zájem necelých 40 % provozovatelů. </a:t>
            </a:r>
          </a:p>
        </p:txBody>
      </p:sp>
      <p:sp>
        <p:nvSpPr>
          <p:cNvPr id="24" name="TextovéPole 23"/>
          <p:cNvSpPr txBox="1"/>
          <p:nvPr/>
        </p:nvSpPr>
        <p:spPr>
          <a:xfrm>
            <a:off x="415810" y="915566"/>
            <a:ext cx="1995950" cy="368306"/>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Zaučování nových </a:t>
            </a:r>
          </a:p>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zaměstnanců</a:t>
            </a:r>
            <a:endParaRPr kumimoji="0" lang="cs-CZ" sz="1400" b="1" i="0" u="none" strike="noStrike" kern="0" cap="none" spc="0" normalizeH="0" baseline="0" noProof="0" dirty="0">
              <a:ln>
                <a:noFill/>
              </a:ln>
              <a:solidFill>
                <a:srgbClr val="404040"/>
              </a:solidFill>
              <a:effectLst/>
              <a:uLnTx/>
              <a:uFillTx/>
            </a:endParaRPr>
          </a:p>
        </p:txBody>
      </p:sp>
      <p:sp>
        <p:nvSpPr>
          <p:cNvPr id="33" name="Zaoblený obdélník 32"/>
          <p:cNvSpPr/>
          <p:nvPr/>
        </p:nvSpPr>
        <p:spPr>
          <a:xfrm>
            <a:off x="6900229" y="771550"/>
            <a:ext cx="1920243" cy="3927939"/>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FF0000"/>
                </a:solidFill>
                <a:latin typeface="Calibri" pitchFamily="34" charset="0"/>
              </a:rPr>
              <a:t>Komentář AMSP ČR:</a:t>
            </a:r>
          </a:p>
          <a:p>
            <a:pPr algn="ctr"/>
            <a:endParaRPr lang="cs-CZ" sz="1200" b="1" dirty="0">
              <a:solidFill>
                <a:srgbClr val="FF0000"/>
              </a:solidFill>
              <a:latin typeface="Calibri" pitchFamily="34" charset="0"/>
            </a:endParaRPr>
          </a:p>
          <a:p>
            <a:pPr algn="ctr"/>
            <a:r>
              <a:rPr lang="cs-CZ" sz="1200" dirty="0">
                <a:solidFill>
                  <a:srgbClr val="FF0000"/>
                </a:solidFill>
                <a:latin typeface="Calibri" pitchFamily="34" charset="0"/>
              </a:rPr>
              <a:t>Provozovatelé restaurací nesází příliš na externí pomoc a v drtivé většině si dlouhodobě zaškolují pracovníky sami, což je v oboru stravování běžné. Podnikatelé ale stojí o další informace, sledují trendy, a to, že čtyři  firmy z deseti projevují zájem o další informace z oboru, je toho důkazem. Zajímavé je i to, že mimo přímých setkání a ukázek zde roste význam elektronických informačních médií.</a:t>
            </a:r>
          </a:p>
          <a:p>
            <a:pPr algn="ctr"/>
            <a:endParaRPr lang="cs-CZ" sz="1200" dirty="0">
              <a:solidFill>
                <a:schemeClr val="bg2">
                  <a:lumMod val="75000"/>
                </a:schemeClr>
              </a:solidFill>
              <a:latin typeface="Calibri" pitchFamily="34" charset="0"/>
            </a:endParaRP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sp>
        <p:nvSpPr>
          <p:cNvPr id="13" name="TextovéPole 12">
            <a:extLst>
              <a:ext uri="{FF2B5EF4-FFF2-40B4-BE49-F238E27FC236}">
                <a16:creationId xmlns:a16="http://schemas.microsoft.com/office/drawing/2014/main" id="{A291D8F6-5AD0-4D8D-A362-68288310002A}"/>
              </a:ext>
            </a:extLst>
          </p:cNvPr>
          <p:cNvSpPr txBox="1"/>
          <p:nvPr/>
        </p:nvSpPr>
        <p:spPr>
          <a:xfrm>
            <a:off x="323528" y="4515966"/>
            <a:ext cx="5616624" cy="507831"/>
          </a:xfrm>
          <a:prstGeom prst="rect">
            <a:avLst/>
          </a:prstGeom>
          <a:noFill/>
        </p:spPr>
        <p:txBody>
          <a:bodyPr wrap="square" rtlCol="0">
            <a:spAutoFit/>
          </a:bodyPr>
          <a:lstStyle/>
          <a:p>
            <a:pPr lvl="0"/>
            <a:r>
              <a:rPr lang="cs-CZ" sz="900" kern="0" dirty="0">
                <a:solidFill>
                  <a:schemeClr val="bg1">
                    <a:lumMod val="50000"/>
                  </a:schemeClr>
                </a:solidFill>
              </a:rPr>
              <a:t>Q12. Jak své zaměstnance zaučujete? Q13. Měli byste zájem o krátkodobé vzdělávání (škola čepování piva vč. údržby a sanitace výčepního zařízení, jak komunikovat se zákazníkem, jak na propagaci podniku apod.)? n=301</a:t>
            </a:r>
          </a:p>
          <a:p>
            <a:pPr lvl="0"/>
            <a:r>
              <a:rPr lang="cs-CZ" sz="900" kern="0" dirty="0">
                <a:solidFill>
                  <a:schemeClr val="bg1">
                    <a:lumMod val="50000"/>
                  </a:schemeClr>
                </a:solidFill>
              </a:rPr>
              <a:t>Q14. Jakou formu tohoto vzdělávání byste preferovali? n=115 (ti, se zájmem o vzdělávání)</a:t>
            </a:r>
          </a:p>
        </p:txBody>
      </p:sp>
      <p:sp>
        <p:nvSpPr>
          <p:cNvPr id="14" name="Zástupný symbol pro zápatí 3">
            <a:extLst>
              <a:ext uri="{FF2B5EF4-FFF2-40B4-BE49-F238E27FC236}">
                <a16:creationId xmlns:a16="http://schemas.microsoft.com/office/drawing/2014/main" id="{A2B56432-FFBB-4E74-B9F8-82DCE976CB05}"/>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sp>
        <p:nvSpPr>
          <p:cNvPr id="29" name="TextovéPole 28">
            <a:extLst>
              <a:ext uri="{FF2B5EF4-FFF2-40B4-BE49-F238E27FC236}">
                <a16:creationId xmlns:a16="http://schemas.microsoft.com/office/drawing/2014/main" id="{8931D047-2EA1-4C97-8647-3C13FF8A9DBF}"/>
              </a:ext>
            </a:extLst>
          </p:cNvPr>
          <p:cNvSpPr txBox="1"/>
          <p:nvPr/>
        </p:nvSpPr>
        <p:spPr>
          <a:xfrm>
            <a:off x="1393835" y="1579640"/>
            <a:ext cx="1378509" cy="430887"/>
          </a:xfrm>
          <a:prstGeom prst="rect">
            <a:avLst/>
          </a:prstGeom>
          <a:noFill/>
        </p:spPr>
        <p:txBody>
          <a:bodyPr wrap="square" rtlCol="0">
            <a:spAutoFit/>
          </a:bodyPr>
          <a:lstStyle/>
          <a:p>
            <a:r>
              <a:rPr lang="cs-CZ" sz="1100" dirty="0">
                <a:solidFill>
                  <a:srgbClr val="000000"/>
                </a:solidFill>
                <a:latin typeface="Calibri" panose="020F0502020204030204" pitchFamily="34" charset="0"/>
              </a:rPr>
              <a:t>Zaučujeme nové zaměstnance sami</a:t>
            </a:r>
          </a:p>
        </p:txBody>
      </p:sp>
      <p:sp>
        <p:nvSpPr>
          <p:cNvPr id="37" name="TextovéPole 36">
            <a:extLst>
              <a:ext uri="{FF2B5EF4-FFF2-40B4-BE49-F238E27FC236}">
                <a16:creationId xmlns:a16="http://schemas.microsoft.com/office/drawing/2014/main" id="{3D8A661A-376A-4F89-8E5B-46943EBD5E73}"/>
              </a:ext>
            </a:extLst>
          </p:cNvPr>
          <p:cNvSpPr txBox="1"/>
          <p:nvPr/>
        </p:nvSpPr>
        <p:spPr>
          <a:xfrm>
            <a:off x="3151151" y="915566"/>
            <a:ext cx="4732254" cy="368306"/>
          </a:xfrm>
          <a:prstGeom prst="rect">
            <a:avLst/>
          </a:prstGeom>
          <a:noFill/>
        </p:spPr>
        <p:txBody>
          <a:bodyPr wrap="square" lIns="0" tIns="0" rIns="0" bIns="0" rtlCol="0">
            <a:spAutoFit/>
          </a:bodyPr>
          <a:lstStyle/>
          <a:p>
            <a:pPr lvl="0">
              <a:lnSpc>
                <a:spcPts val="1400"/>
              </a:lnSpc>
              <a:defRPr/>
            </a:pPr>
            <a:r>
              <a:rPr kumimoji="0" lang="cs-CZ" sz="1600" b="1" i="0" u="none" strike="noStrike" kern="0" cap="none" spc="0" normalizeH="0" baseline="0" noProof="0" dirty="0">
                <a:ln>
                  <a:noFill/>
                </a:ln>
                <a:solidFill>
                  <a:srgbClr val="404040"/>
                </a:solidFill>
                <a:effectLst/>
                <a:uLnTx/>
                <a:uFillTx/>
              </a:rPr>
              <a:t>Zájem o vzdělávání,</a:t>
            </a:r>
          </a:p>
          <a:p>
            <a:pPr lvl="0">
              <a:lnSpc>
                <a:spcPts val="1400"/>
              </a:lnSpc>
              <a:defRPr/>
            </a:pPr>
            <a:r>
              <a:rPr kumimoji="0" lang="cs-CZ" sz="1600" b="1" i="0" u="none" strike="noStrike" kern="0" cap="none" spc="0" normalizeH="0" baseline="0" noProof="0" dirty="0">
                <a:ln>
                  <a:noFill/>
                </a:ln>
                <a:solidFill>
                  <a:srgbClr val="404040"/>
                </a:solidFill>
                <a:effectLst/>
                <a:uLnTx/>
                <a:uFillTx/>
              </a:rPr>
              <a:t> </a:t>
            </a:r>
            <a:r>
              <a:rPr lang="cs-CZ" sz="1400" b="1" kern="0" dirty="0">
                <a:solidFill>
                  <a:srgbClr val="404040"/>
                </a:solidFill>
              </a:rPr>
              <a:t>v</a:t>
            </a:r>
            <a:r>
              <a:rPr lang="en-US" sz="1400" b="1" kern="0" dirty="0">
                <a:solidFill>
                  <a:srgbClr val="404040"/>
                </a:solidFill>
              </a:rPr>
              <a:t> %</a:t>
            </a:r>
            <a:endParaRPr lang="cs-CZ" sz="1400" b="1" kern="0" dirty="0">
              <a:solidFill>
                <a:srgbClr val="404040"/>
              </a:solidFill>
            </a:endParaRPr>
          </a:p>
        </p:txBody>
      </p:sp>
      <p:cxnSp>
        <p:nvCxnSpPr>
          <p:cNvPr id="36" name="Straight Connector 54">
            <a:extLst>
              <a:ext uri="{FF2B5EF4-FFF2-40B4-BE49-F238E27FC236}">
                <a16:creationId xmlns:a16="http://schemas.microsoft.com/office/drawing/2014/main" id="{8F5C4950-B036-472F-9DFF-F1BBE5D5341C}"/>
              </a:ext>
            </a:extLst>
          </p:cNvPr>
          <p:cNvCxnSpPr/>
          <p:nvPr/>
        </p:nvCxnSpPr>
        <p:spPr>
          <a:xfrm>
            <a:off x="983368" y="1756733"/>
            <a:ext cx="360040" cy="561"/>
          </a:xfrm>
          <a:prstGeom prst="line">
            <a:avLst/>
          </a:prstGeom>
          <a:noFill/>
          <a:ln w="19050" cap="rnd" cmpd="sng" algn="ctr">
            <a:solidFill>
              <a:srgbClr val="A1C46B"/>
            </a:solidFill>
            <a:prstDash val="solid"/>
            <a:headEnd type="none" w="lg" len="lg"/>
            <a:tailEnd type="oval" w="lg" len="lg"/>
          </a:ln>
          <a:effectLst/>
        </p:spPr>
      </p:cxnSp>
      <p:sp>
        <p:nvSpPr>
          <p:cNvPr id="40" name="Oval 81">
            <a:extLst>
              <a:ext uri="{FF2B5EF4-FFF2-40B4-BE49-F238E27FC236}">
                <a16:creationId xmlns:a16="http://schemas.microsoft.com/office/drawing/2014/main" id="{977E33E4-E403-4D05-AF06-C42F7195CBA6}"/>
              </a:ext>
            </a:extLst>
          </p:cNvPr>
          <p:cNvSpPr>
            <a:spLocks noChangeAspect="1"/>
          </p:cNvSpPr>
          <p:nvPr/>
        </p:nvSpPr>
        <p:spPr>
          <a:xfrm>
            <a:off x="383535" y="1322432"/>
            <a:ext cx="802646" cy="802645"/>
          </a:xfrm>
          <a:prstGeom prst="ellipse">
            <a:avLst/>
          </a:prstGeom>
          <a:solidFill>
            <a:srgbClr val="A1C46B"/>
          </a:solidFill>
          <a:ln w="25400" cap="flat" cmpd="sng" algn="ctr">
            <a:noFill/>
            <a:prstDash val="solid"/>
          </a:ln>
          <a:effectLst/>
        </p:spPr>
        <p:txBody>
          <a:bodyPr spcFirstLastPara="0" vert="horz" wrap="square" lIns="0" tIns="0" rIns="0" bIns="0" numCol="1" spcCol="968" rtlCol="0" anchor="ctr" anchorCtr="0">
            <a:noAutofit/>
          </a:bodyPr>
          <a:lstStyle/>
          <a:p>
            <a:pPr marL="0" marR="0" lvl="0" indent="0" algn="ctr" defTabSz="768091" eaLnBrk="1" fontAlgn="auto" latinLnBrk="0" hangingPunct="1">
              <a:lnSpc>
                <a:spcPct val="90000"/>
              </a:lnSpc>
              <a:spcBef>
                <a:spcPct val="0"/>
              </a:spcBef>
              <a:spcAft>
                <a:spcPts val="0"/>
              </a:spcAft>
              <a:buClrTx/>
              <a:buSzTx/>
              <a:buFontTx/>
              <a:buNone/>
              <a:tabLst/>
              <a:defRPr/>
            </a:pPr>
            <a:endParaRPr kumimoji="0" lang="en-GB" sz="1100" b="0" i="0" u="none" strike="noStrike" kern="0" cap="none" spc="0" normalizeH="0" baseline="0" noProof="0" dirty="0">
              <a:ln>
                <a:noFill/>
              </a:ln>
              <a:solidFill>
                <a:srgbClr val="FFFFFF"/>
              </a:solidFill>
              <a:effectLst/>
              <a:uLnTx/>
              <a:uFillTx/>
              <a:latin typeface="Calibri"/>
              <a:ea typeface="+mn-ea"/>
              <a:cs typeface="+mn-cs"/>
            </a:endParaRPr>
          </a:p>
        </p:txBody>
      </p:sp>
      <p:sp>
        <p:nvSpPr>
          <p:cNvPr id="41" name="TextBox 93">
            <a:extLst>
              <a:ext uri="{FF2B5EF4-FFF2-40B4-BE49-F238E27FC236}">
                <a16:creationId xmlns:a16="http://schemas.microsoft.com/office/drawing/2014/main" id="{42C2D3ED-F224-4584-8C65-D16CC1574FA8}"/>
              </a:ext>
            </a:extLst>
          </p:cNvPr>
          <p:cNvSpPr txBox="1"/>
          <p:nvPr/>
        </p:nvSpPr>
        <p:spPr>
          <a:xfrm>
            <a:off x="182463" y="1562834"/>
            <a:ext cx="1211372" cy="387798"/>
          </a:xfrm>
          <a:prstGeom prst="rect">
            <a:avLst/>
          </a:prstGeom>
          <a:noFill/>
        </p:spPr>
        <p:txBody>
          <a:bodyPr wrap="square" lIns="0" tIns="0" rIns="0" bIns="0" rtlCol="0">
            <a:spAutoFit/>
          </a:bodyPr>
          <a:lstStyle/>
          <a:p>
            <a:pPr marL="0" marR="0" lvl="0" indent="0" algn="ctr" defTabSz="914157" eaLnBrk="1" fontAlgn="auto" latinLnBrk="0" hangingPunct="1">
              <a:lnSpc>
                <a:spcPct val="90000"/>
              </a:lnSpc>
              <a:spcBef>
                <a:spcPts val="0"/>
              </a:spcBef>
              <a:spcAft>
                <a:spcPts val="0"/>
              </a:spcAft>
              <a:buClrTx/>
              <a:buSzTx/>
              <a:buFontTx/>
              <a:buNone/>
              <a:tabLst/>
              <a:defRPr/>
            </a:pPr>
            <a:r>
              <a:rPr lang="cs-CZ" sz="2800" b="1" kern="0" dirty="0">
                <a:solidFill>
                  <a:srgbClr val="FFFFFF"/>
                </a:solidFill>
              </a:rPr>
              <a:t>87</a:t>
            </a:r>
            <a:r>
              <a:rPr kumimoji="0" lang="cs-CZ" sz="2800" b="1" i="0" u="none" strike="noStrike" kern="0" cap="none" spc="0" normalizeH="0" baseline="0" noProof="0" dirty="0">
                <a:ln>
                  <a:noFill/>
                </a:ln>
                <a:solidFill>
                  <a:srgbClr val="FFFFFF"/>
                </a:solidFill>
                <a:effectLst/>
                <a:uLnTx/>
                <a:uFillTx/>
              </a:rPr>
              <a:t> %</a:t>
            </a:r>
            <a:endParaRPr kumimoji="0" lang="en-GB" sz="2800" b="1" i="0" u="none" strike="noStrike" kern="0" cap="none" spc="0" normalizeH="0" baseline="0" noProof="0" dirty="0">
              <a:ln>
                <a:noFill/>
              </a:ln>
              <a:solidFill>
                <a:srgbClr val="FFFFFF"/>
              </a:solidFill>
              <a:effectLst/>
              <a:uLnTx/>
              <a:uFillTx/>
            </a:endParaRPr>
          </a:p>
        </p:txBody>
      </p:sp>
      <p:sp>
        <p:nvSpPr>
          <p:cNvPr id="42" name="TextovéPole 41">
            <a:extLst>
              <a:ext uri="{FF2B5EF4-FFF2-40B4-BE49-F238E27FC236}">
                <a16:creationId xmlns:a16="http://schemas.microsoft.com/office/drawing/2014/main" id="{227B1B41-56E4-4DC5-BF12-BC441987D9EA}"/>
              </a:ext>
            </a:extLst>
          </p:cNvPr>
          <p:cNvSpPr txBox="1"/>
          <p:nvPr/>
        </p:nvSpPr>
        <p:spPr>
          <a:xfrm>
            <a:off x="1378036" y="2386291"/>
            <a:ext cx="1378509" cy="430887"/>
          </a:xfrm>
          <a:prstGeom prst="rect">
            <a:avLst/>
          </a:prstGeom>
          <a:noFill/>
        </p:spPr>
        <p:txBody>
          <a:bodyPr wrap="square" rtlCol="0">
            <a:spAutoFit/>
          </a:bodyPr>
          <a:lstStyle/>
          <a:p>
            <a:r>
              <a:rPr lang="cs-CZ" sz="1100" dirty="0">
                <a:solidFill>
                  <a:srgbClr val="000000"/>
                </a:solidFill>
                <a:latin typeface="Calibri" panose="020F0502020204030204" pitchFamily="34" charset="0"/>
              </a:rPr>
              <a:t>Zajišťujeme jim externí školení</a:t>
            </a:r>
          </a:p>
        </p:txBody>
      </p:sp>
      <p:sp>
        <p:nvSpPr>
          <p:cNvPr id="43" name="Oval 81">
            <a:extLst>
              <a:ext uri="{FF2B5EF4-FFF2-40B4-BE49-F238E27FC236}">
                <a16:creationId xmlns:a16="http://schemas.microsoft.com/office/drawing/2014/main" id="{C5B35E98-D904-4C92-928C-92739D587F02}"/>
              </a:ext>
            </a:extLst>
          </p:cNvPr>
          <p:cNvSpPr>
            <a:spLocks noChangeAspect="1"/>
          </p:cNvSpPr>
          <p:nvPr/>
        </p:nvSpPr>
        <p:spPr>
          <a:xfrm>
            <a:off x="383535" y="2177886"/>
            <a:ext cx="802646" cy="802645"/>
          </a:xfrm>
          <a:prstGeom prst="ellipse">
            <a:avLst/>
          </a:prstGeom>
          <a:solidFill>
            <a:srgbClr val="A1C46B"/>
          </a:solidFill>
          <a:ln w="25400" cap="flat" cmpd="sng" algn="ctr">
            <a:noFill/>
            <a:prstDash val="solid"/>
          </a:ln>
          <a:effectLst/>
        </p:spPr>
        <p:txBody>
          <a:bodyPr spcFirstLastPara="0" vert="horz" wrap="square" lIns="0" tIns="0" rIns="0" bIns="0" numCol="1" spcCol="968" rtlCol="0" anchor="ctr" anchorCtr="0">
            <a:noAutofit/>
          </a:bodyPr>
          <a:lstStyle/>
          <a:p>
            <a:pPr marL="0" marR="0" lvl="0" indent="0" algn="ctr" defTabSz="768091" eaLnBrk="1" fontAlgn="auto" latinLnBrk="0" hangingPunct="1">
              <a:lnSpc>
                <a:spcPct val="90000"/>
              </a:lnSpc>
              <a:spcBef>
                <a:spcPct val="0"/>
              </a:spcBef>
              <a:spcAft>
                <a:spcPts val="0"/>
              </a:spcAft>
              <a:buClrTx/>
              <a:buSzTx/>
              <a:buFontTx/>
              <a:buNone/>
              <a:tabLst/>
              <a:defRPr/>
            </a:pPr>
            <a:endParaRPr kumimoji="0" lang="en-GB" sz="1100" b="0" i="0" u="none" strike="noStrike" kern="0" cap="none" spc="0" normalizeH="0" baseline="0" noProof="0" dirty="0">
              <a:ln>
                <a:noFill/>
              </a:ln>
              <a:solidFill>
                <a:srgbClr val="FFFFFF"/>
              </a:solidFill>
              <a:effectLst/>
              <a:uLnTx/>
              <a:uFillTx/>
              <a:latin typeface="Calibri"/>
              <a:ea typeface="+mn-ea"/>
              <a:cs typeface="+mn-cs"/>
            </a:endParaRPr>
          </a:p>
        </p:txBody>
      </p:sp>
      <p:sp>
        <p:nvSpPr>
          <p:cNvPr id="44" name="TextBox 93">
            <a:extLst>
              <a:ext uri="{FF2B5EF4-FFF2-40B4-BE49-F238E27FC236}">
                <a16:creationId xmlns:a16="http://schemas.microsoft.com/office/drawing/2014/main" id="{F8503791-562B-4BD1-9D27-95B7FE8B9E06}"/>
              </a:ext>
            </a:extLst>
          </p:cNvPr>
          <p:cNvSpPr txBox="1"/>
          <p:nvPr/>
        </p:nvSpPr>
        <p:spPr>
          <a:xfrm>
            <a:off x="223150" y="2407835"/>
            <a:ext cx="1123416" cy="387798"/>
          </a:xfrm>
          <a:prstGeom prst="rect">
            <a:avLst/>
          </a:prstGeom>
          <a:noFill/>
        </p:spPr>
        <p:txBody>
          <a:bodyPr wrap="square" lIns="0" tIns="0" rIns="0" bIns="0" rtlCol="0">
            <a:spAutoFit/>
          </a:bodyPr>
          <a:lstStyle/>
          <a:p>
            <a:pPr marL="0" marR="0" lvl="0" indent="0" algn="ctr" defTabSz="914157" eaLnBrk="1" fontAlgn="auto" latinLnBrk="0" hangingPunct="1">
              <a:lnSpc>
                <a:spcPct val="90000"/>
              </a:lnSpc>
              <a:spcBef>
                <a:spcPts val="0"/>
              </a:spcBef>
              <a:spcAft>
                <a:spcPts val="0"/>
              </a:spcAft>
              <a:buClrTx/>
              <a:buSzTx/>
              <a:buFontTx/>
              <a:buNone/>
              <a:tabLst/>
              <a:defRPr/>
            </a:pPr>
            <a:r>
              <a:rPr kumimoji="0" lang="cs-CZ" sz="2800" b="1" i="0" u="none" strike="noStrike" kern="0" cap="none" spc="0" normalizeH="0" baseline="0" noProof="0" dirty="0">
                <a:ln>
                  <a:noFill/>
                </a:ln>
                <a:solidFill>
                  <a:srgbClr val="FFFFFF"/>
                </a:solidFill>
                <a:effectLst/>
                <a:uLnTx/>
                <a:uFillTx/>
              </a:rPr>
              <a:t>4 %</a:t>
            </a:r>
            <a:endParaRPr kumimoji="0" lang="en-GB" sz="2800" b="1" i="0" u="none" strike="noStrike" kern="0" cap="none" spc="0" normalizeH="0" baseline="0" noProof="0" dirty="0">
              <a:ln>
                <a:noFill/>
              </a:ln>
              <a:solidFill>
                <a:srgbClr val="FFFFFF"/>
              </a:solidFill>
              <a:effectLst/>
              <a:uLnTx/>
              <a:uFillTx/>
            </a:endParaRPr>
          </a:p>
        </p:txBody>
      </p:sp>
      <p:sp>
        <p:nvSpPr>
          <p:cNvPr id="46" name="TextovéPole 45">
            <a:extLst>
              <a:ext uri="{FF2B5EF4-FFF2-40B4-BE49-F238E27FC236}">
                <a16:creationId xmlns:a16="http://schemas.microsoft.com/office/drawing/2014/main" id="{3637D116-8BC5-44BC-964E-047A18021E89}"/>
              </a:ext>
            </a:extLst>
          </p:cNvPr>
          <p:cNvSpPr txBox="1"/>
          <p:nvPr/>
        </p:nvSpPr>
        <p:spPr>
          <a:xfrm>
            <a:off x="1398879" y="3385775"/>
            <a:ext cx="1378509" cy="261610"/>
          </a:xfrm>
          <a:prstGeom prst="rect">
            <a:avLst/>
          </a:prstGeom>
          <a:noFill/>
        </p:spPr>
        <p:txBody>
          <a:bodyPr wrap="square" rtlCol="0">
            <a:spAutoFit/>
          </a:bodyPr>
          <a:lstStyle/>
          <a:p>
            <a:r>
              <a:rPr lang="cs-CZ" sz="1100" dirty="0">
                <a:solidFill>
                  <a:srgbClr val="000000"/>
                </a:solidFill>
                <a:latin typeface="Calibri" panose="020F0502020204030204" pitchFamily="34" charset="0"/>
              </a:rPr>
              <a:t>Jinak</a:t>
            </a:r>
          </a:p>
        </p:txBody>
      </p:sp>
      <p:sp>
        <p:nvSpPr>
          <p:cNvPr id="47" name="Oval 81">
            <a:extLst>
              <a:ext uri="{FF2B5EF4-FFF2-40B4-BE49-F238E27FC236}">
                <a16:creationId xmlns:a16="http://schemas.microsoft.com/office/drawing/2014/main" id="{8053BC52-8BBB-46F5-9210-21C7B00B8927}"/>
              </a:ext>
            </a:extLst>
          </p:cNvPr>
          <p:cNvSpPr>
            <a:spLocks noChangeAspect="1"/>
          </p:cNvSpPr>
          <p:nvPr/>
        </p:nvSpPr>
        <p:spPr>
          <a:xfrm>
            <a:off x="383535" y="3060728"/>
            <a:ext cx="802646" cy="802645"/>
          </a:xfrm>
          <a:prstGeom prst="ellipse">
            <a:avLst/>
          </a:prstGeom>
          <a:solidFill>
            <a:srgbClr val="A1C46B"/>
          </a:solidFill>
          <a:ln w="25400" cap="flat" cmpd="sng" algn="ctr">
            <a:noFill/>
            <a:prstDash val="solid"/>
          </a:ln>
          <a:effectLst/>
        </p:spPr>
        <p:txBody>
          <a:bodyPr spcFirstLastPara="0" vert="horz" wrap="square" lIns="0" tIns="0" rIns="0" bIns="0" numCol="1" spcCol="968" rtlCol="0" anchor="ctr" anchorCtr="0">
            <a:noAutofit/>
          </a:bodyPr>
          <a:lstStyle/>
          <a:p>
            <a:pPr marL="0" marR="0" lvl="0" indent="0" algn="ctr" defTabSz="768091" eaLnBrk="1" fontAlgn="auto" latinLnBrk="0" hangingPunct="1">
              <a:lnSpc>
                <a:spcPct val="90000"/>
              </a:lnSpc>
              <a:spcBef>
                <a:spcPct val="0"/>
              </a:spcBef>
              <a:spcAft>
                <a:spcPts val="0"/>
              </a:spcAft>
              <a:buClrTx/>
              <a:buSzTx/>
              <a:buFontTx/>
              <a:buNone/>
              <a:tabLst/>
              <a:defRPr/>
            </a:pPr>
            <a:endParaRPr kumimoji="0" lang="en-GB" sz="1100" b="0" i="0" u="none" strike="noStrike" kern="0" cap="none" spc="0" normalizeH="0" baseline="0" noProof="0" dirty="0">
              <a:ln>
                <a:noFill/>
              </a:ln>
              <a:solidFill>
                <a:srgbClr val="FFFFFF"/>
              </a:solidFill>
              <a:effectLst/>
              <a:uLnTx/>
              <a:uFillTx/>
              <a:latin typeface="Calibri"/>
              <a:ea typeface="+mn-ea"/>
              <a:cs typeface="+mn-cs"/>
            </a:endParaRPr>
          </a:p>
        </p:txBody>
      </p:sp>
      <p:sp>
        <p:nvSpPr>
          <p:cNvPr id="48" name="TextBox 93">
            <a:extLst>
              <a:ext uri="{FF2B5EF4-FFF2-40B4-BE49-F238E27FC236}">
                <a16:creationId xmlns:a16="http://schemas.microsoft.com/office/drawing/2014/main" id="{3AAE2157-6922-4A58-9073-1E12760682B1}"/>
              </a:ext>
            </a:extLst>
          </p:cNvPr>
          <p:cNvSpPr txBox="1"/>
          <p:nvPr/>
        </p:nvSpPr>
        <p:spPr>
          <a:xfrm>
            <a:off x="182463" y="3304454"/>
            <a:ext cx="1211372" cy="387798"/>
          </a:xfrm>
          <a:prstGeom prst="rect">
            <a:avLst/>
          </a:prstGeom>
          <a:noFill/>
        </p:spPr>
        <p:txBody>
          <a:bodyPr wrap="square" lIns="0" tIns="0" rIns="0" bIns="0" rtlCol="0">
            <a:spAutoFit/>
          </a:bodyPr>
          <a:lstStyle/>
          <a:p>
            <a:pPr marL="0" marR="0" lvl="0" indent="0" algn="ctr" defTabSz="914157" eaLnBrk="1" fontAlgn="auto" latinLnBrk="0" hangingPunct="1">
              <a:lnSpc>
                <a:spcPct val="90000"/>
              </a:lnSpc>
              <a:spcBef>
                <a:spcPts val="0"/>
              </a:spcBef>
              <a:spcAft>
                <a:spcPts val="0"/>
              </a:spcAft>
              <a:buClrTx/>
              <a:buSzTx/>
              <a:buFontTx/>
              <a:buNone/>
              <a:tabLst/>
              <a:defRPr/>
            </a:pPr>
            <a:r>
              <a:rPr lang="cs-CZ" sz="2800" b="1" kern="0" dirty="0">
                <a:solidFill>
                  <a:srgbClr val="FFFFFF"/>
                </a:solidFill>
              </a:rPr>
              <a:t>11</a:t>
            </a:r>
            <a:r>
              <a:rPr kumimoji="0" lang="cs-CZ" sz="2800" b="1" i="0" u="none" strike="noStrike" kern="0" cap="none" spc="0" normalizeH="0" baseline="0" noProof="0" dirty="0">
                <a:ln>
                  <a:noFill/>
                </a:ln>
                <a:solidFill>
                  <a:srgbClr val="FFFFFF"/>
                </a:solidFill>
                <a:effectLst/>
                <a:uLnTx/>
                <a:uFillTx/>
              </a:rPr>
              <a:t> %</a:t>
            </a:r>
            <a:endParaRPr kumimoji="0" lang="en-GB" sz="2800" b="1" i="0" u="none" strike="noStrike" kern="0" cap="none" spc="0" normalizeH="0" baseline="0" noProof="0" dirty="0">
              <a:ln>
                <a:noFill/>
              </a:ln>
              <a:solidFill>
                <a:srgbClr val="FFFFFF"/>
              </a:solidFill>
              <a:effectLst/>
              <a:uLnTx/>
              <a:uFillTx/>
            </a:endParaRPr>
          </a:p>
        </p:txBody>
      </p:sp>
      <p:graphicFrame>
        <p:nvGraphicFramePr>
          <p:cNvPr id="50" name="Zástupný symbol pro obsah 6">
            <a:extLst>
              <a:ext uri="{FF2B5EF4-FFF2-40B4-BE49-F238E27FC236}">
                <a16:creationId xmlns:a16="http://schemas.microsoft.com/office/drawing/2014/main" id="{2DC47D20-E0A0-415D-A9F9-4A0192E763A5}"/>
              </a:ext>
            </a:extLst>
          </p:cNvPr>
          <p:cNvGraphicFramePr>
            <a:graphicFrameLocks noChangeAspect="1"/>
          </p:cNvGraphicFramePr>
          <p:nvPr>
            <p:extLst>
              <p:ext uri="{D42A27DB-BD31-4B8C-83A1-F6EECF244321}">
                <p14:modId xmlns:p14="http://schemas.microsoft.com/office/powerpoint/2010/main" val="1118711000"/>
              </p:ext>
            </p:extLst>
          </p:nvPr>
        </p:nvGraphicFramePr>
        <p:xfrm>
          <a:off x="2627784" y="1001397"/>
          <a:ext cx="4464496" cy="2787913"/>
        </p:xfrm>
        <a:graphic>
          <a:graphicData uri="http://schemas.openxmlformats.org/drawingml/2006/chart">
            <c:chart xmlns:c="http://schemas.openxmlformats.org/drawingml/2006/chart" xmlns:r="http://schemas.openxmlformats.org/officeDocument/2006/relationships" r:id="rId3"/>
          </a:graphicData>
        </a:graphic>
      </p:graphicFrame>
      <p:sp>
        <p:nvSpPr>
          <p:cNvPr id="51" name="TextovéPole 50">
            <a:extLst>
              <a:ext uri="{FF2B5EF4-FFF2-40B4-BE49-F238E27FC236}">
                <a16:creationId xmlns:a16="http://schemas.microsoft.com/office/drawing/2014/main" id="{7F0C3CD7-6783-4566-81CA-49D0D62E70AC}"/>
              </a:ext>
            </a:extLst>
          </p:cNvPr>
          <p:cNvSpPr txBox="1"/>
          <p:nvPr/>
        </p:nvSpPr>
        <p:spPr>
          <a:xfrm>
            <a:off x="3717277" y="1510866"/>
            <a:ext cx="3104340" cy="2278444"/>
          </a:xfrm>
          <a:prstGeom prst="rect">
            <a:avLst/>
          </a:prstGeom>
          <a:noFill/>
        </p:spPr>
        <p:txBody>
          <a:bodyPr wrap="square" rtlCol="0">
            <a:spAutoFit/>
          </a:bodyPr>
          <a:lstStyle/>
          <a:p>
            <a:pPr>
              <a:lnSpc>
                <a:spcPct val="200000"/>
              </a:lnSpc>
              <a:defRPr/>
            </a:pPr>
            <a:r>
              <a:rPr lang="en-US" sz="1050" kern="0" dirty="0">
                <a:solidFill>
                  <a:srgbClr val="002060"/>
                </a:solidFill>
                <a:sym typeface="Wingdings"/>
              </a:rPr>
              <a:t></a:t>
            </a:r>
            <a:r>
              <a:rPr lang="en-US" sz="1050" kern="0" dirty="0">
                <a:solidFill>
                  <a:srgbClr val="404040"/>
                </a:solidFill>
                <a:sym typeface="Wingdings"/>
              </a:rPr>
              <a:t>+</a:t>
            </a:r>
            <a:r>
              <a:rPr lang="cs-CZ" sz="1050" kern="0" dirty="0">
                <a:solidFill>
                  <a:srgbClr val="008BCA"/>
                </a:solidFill>
                <a:sym typeface="Wingdings"/>
              </a:rPr>
              <a:t></a:t>
            </a:r>
            <a:r>
              <a:rPr lang="en-US" sz="1050" kern="0" dirty="0">
                <a:solidFill>
                  <a:srgbClr val="002060"/>
                </a:solidFill>
                <a:sym typeface="Wingdings"/>
              </a:rPr>
              <a:t>  </a:t>
            </a:r>
            <a:r>
              <a:rPr lang="cs-CZ" sz="1050" b="1" i="1" kern="0" dirty="0">
                <a:solidFill>
                  <a:srgbClr val="404040"/>
                </a:solidFill>
                <a:sym typeface="Wingdings"/>
              </a:rPr>
              <a:t>Ano</a:t>
            </a:r>
            <a:endParaRPr kumimoji="0" lang="cs-CZ" sz="1050" b="0" i="0" u="none" strike="noStrike" kern="0" cap="none" spc="0" normalizeH="0" baseline="0" noProof="0" dirty="0">
              <a:ln>
                <a:noFill/>
              </a:ln>
              <a:solidFill>
                <a:srgbClr val="10253F"/>
              </a:solidFill>
              <a:effectLst/>
              <a:uLnTx/>
              <a:uFillTx/>
              <a:sym typeface="Wingdings"/>
            </a:endParaRPr>
          </a:p>
          <a:p>
            <a:pPr lvl="0">
              <a:lnSpc>
                <a:spcPct val="200000"/>
              </a:lnSpc>
              <a:defRPr/>
            </a:pPr>
            <a:r>
              <a:rPr lang="en-US" sz="1000" kern="0" dirty="0">
                <a:solidFill>
                  <a:srgbClr val="002060"/>
                </a:solidFill>
                <a:sym typeface="Wingdings"/>
              </a:rPr>
              <a:t></a:t>
            </a:r>
            <a:r>
              <a:rPr lang="en-US" sz="1000" kern="0" dirty="0">
                <a:solidFill>
                  <a:srgbClr val="0070C0"/>
                </a:solidFill>
                <a:sym typeface="Wingdings"/>
              </a:rPr>
              <a:t> </a:t>
            </a:r>
            <a:r>
              <a:rPr lang="cs-CZ" sz="1000" kern="0" dirty="0">
                <a:solidFill>
                  <a:srgbClr val="404040"/>
                </a:solidFill>
                <a:sym typeface="Wingdings"/>
              </a:rPr>
              <a:t>Určitě ano</a:t>
            </a:r>
          </a:p>
          <a:p>
            <a:pPr lvl="0">
              <a:lnSpc>
                <a:spcPct val="200000"/>
              </a:lnSpc>
              <a:defRPr/>
            </a:pPr>
            <a:r>
              <a:rPr lang="en-US" sz="1000" kern="0" dirty="0">
                <a:solidFill>
                  <a:schemeClr val="accent1"/>
                </a:solidFill>
                <a:sym typeface="Wingdings"/>
              </a:rPr>
              <a:t> </a:t>
            </a:r>
            <a:r>
              <a:rPr lang="cs-CZ" sz="1000" kern="0" dirty="0">
                <a:solidFill>
                  <a:srgbClr val="404040"/>
                </a:solidFill>
                <a:sym typeface="Wingdings"/>
              </a:rPr>
              <a:t>Spíše ano</a:t>
            </a:r>
          </a:p>
          <a:p>
            <a:pPr lvl="0">
              <a:lnSpc>
                <a:spcPct val="200000"/>
              </a:lnSpc>
              <a:defRPr/>
            </a:pPr>
            <a:r>
              <a:rPr lang="en-US" sz="1050" kern="0" dirty="0">
                <a:solidFill>
                  <a:srgbClr val="FBB040"/>
                </a:solidFill>
                <a:sym typeface="Wingdings"/>
              </a:rPr>
              <a:t></a:t>
            </a:r>
            <a:r>
              <a:rPr lang="en-US" sz="1000" kern="0" dirty="0">
                <a:solidFill>
                  <a:srgbClr val="404040"/>
                </a:solidFill>
                <a:sym typeface="Wingdings"/>
              </a:rPr>
              <a:t> </a:t>
            </a:r>
            <a:r>
              <a:rPr lang="cs-CZ" sz="1000" kern="0" dirty="0">
                <a:solidFill>
                  <a:srgbClr val="404040"/>
                </a:solidFill>
                <a:sym typeface="Wingdings"/>
              </a:rPr>
              <a:t>Spíše ne</a:t>
            </a:r>
          </a:p>
          <a:p>
            <a:pPr lvl="0">
              <a:lnSpc>
                <a:spcPct val="200000"/>
              </a:lnSpc>
              <a:defRPr/>
            </a:pPr>
            <a:r>
              <a:rPr kumimoji="0" lang="en-US" sz="1050" b="0" i="0" u="none" strike="noStrike" kern="0" cap="none" spc="0" normalizeH="0" baseline="0" noProof="0" dirty="0">
                <a:ln>
                  <a:noFill/>
                </a:ln>
                <a:solidFill>
                  <a:srgbClr val="ED6737"/>
                </a:solidFill>
                <a:effectLst/>
                <a:uLnTx/>
                <a:uFillTx/>
                <a:sym typeface="Wingdings"/>
              </a:rPr>
              <a:t></a:t>
            </a:r>
            <a:r>
              <a:rPr kumimoji="0" lang="en-US" sz="1000" b="0" i="0" u="none" strike="noStrike" kern="0" cap="none" spc="0" normalizeH="0" baseline="0" noProof="0" dirty="0">
                <a:ln>
                  <a:noFill/>
                </a:ln>
                <a:solidFill>
                  <a:srgbClr val="C00000"/>
                </a:solidFill>
                <a:effectLst/>
                <a:uLnTx/>
                <a:uFillTx/>
                <a:sym typeface="Wingdings"/>
              </a:rPr>
              <a:t> </a:t>
            </a:r>
            <a:r>
              <a:rPr lang="cs-CZ" sz="1000" kern="0" dirty="0">
                <a:solidFill>
                  <a:srgbClr val="404040"/>
                </a:solidFill>
                <a:sym typeface="Wingdings"/>
              </a:rPr>
              <a:t>Určitě ne</a:t>
            </a:r>
          </a:p>
          <a:p>
            <a:pPr lvl="0">
              <a:lnSpc>
                <a:spcPct val="200000"/>
              </a:lnSpc>
              <a:defRPr/>
            </a:pPr>
            <a:r>
              <a:rPr lang="en-US" sz="1050" kern="0" dirty="0">
                <a:solidFill>
                  <a:srgbClr val="D9D9D9"/>
                </a:solidFill>
                <a:sym typeface="Wingdings"/>
              </a:rPr>
              <a:t></a:t>
            </a:r>
            <a:r>
              <a:rPr lang="en-US" sz="1000" kern="0" dirty="0">
                <a:solidFill>
                  <a:srgbClr val="FFFFFF"/>
                </a:solidFill>
                <a:sym typeface="Wingdings"/>
              </a:rPr>
              <a:t> </a:t>
            </a:r>
            <a:r>
              <a:rPr lang="cs-CZ" sz="1000" kern="0" dirty="0">
                <a:solidFill>
                  <a:srgbClr val="404040"/>
                </a:solidFill>
                <a:sym typeface="Wingdings"/>
              </a:rPr>
              <a:t>Nevím, nedokážu říci</a:t>
            </a:r>
          </a:p>
          <a:p>
            <a:pPr lvl="0">
              <a:lnSpc>
                <a:spcPct val="200000"/>
              </a:lnSpc>
              <a:defRPr/>
            </a:pPr>
            <a:r>
              <a:rPr lang="en-US" sz="900" kern="0" dirty="0">
                <a:solidFill>
                  <a:srgbClr val="ED6737"/>
                </a:solidFill>
                <a:sym typeface="Wingdings"/>
              </a:rPr>
              <a:t></a:t>
            </a:r>
            <a:r>
              <a:rPr lang="en-US" sz="900" kern="0" dirty="0">
                <a:solidFill>
                  <a:srgbClr val="404040"/>
                </a:solidFill>
                <a:sym typeface="Wingdings"/>
              </a:rPr>
              <a:t>+</a:t>
            </a:r>
            <a:r>
              <a:rPr lang="cs-CZ" sz="900" kern="0" dirty="0">
                <a:solidFill>
                  <a:srgbClr val="FBB040"/>
                </a:solidFill>
                <a:sym typeface="Wingdings"/>
              </a:rPr>
              <a:t></a:t>
            </a:r>
            <a:r>
              <a:rPr lang="en-US" sz="900" kern="0" dirty="0">
                <a:solidFill>
                  <a:srgbClr val="002060"/>
                </a:solidFill>
                <a:sym typeface="Wingdings"/>
              </a:rPr>
              <a:t>  </a:t>
            </a:r>
            <a:r>
              <a:rPr lang="cs-CZ" sz="1050" b="1" i="1" kern="0" dirty="0">
                <a:solidFill>
                  <a:srgbClr val="ED6737"/>
                </a:solidFill>
                <a:sym typeface="Wingdings"/>
              </a:rPr>
              <a:t>Ne</a:t>
            </a:r>
            <a:endParaRPr kumimoji="0" lang="en-US" sz="1000" b="0" i="0" u="none" strike="noStrike" kern="0" cap="none" spc="0" normalizeH="0" baseline="0" noProof="0" dirty="0">
              <a:ln>
                <a:noFill/>
              </a:ln>
              <a:solidFill>
                <a:srgbClr val="404040"/>
              </a:solidFill>
              <a:effectLst/>
              <a:uLnTx/>
              <a:uFillTx/>
            </a:endParaRPr>
          </a:p>
        </p:txBody>
      </p:sp>
      <p:sp>
        <p:nvSpPr>
          <p:cNvPr id="52" name="Obdélník 51">
            <a:extLst>
              <a:ext uri="{FF2B5EF4-FFF2-40B4-BE49-F238E27FC236}">
                <a16:creationId xmlns:a16="http://schemas.microsoft.com/office/drawing/2014/main" id="{5A076F4D-989B-47C9-A8DA-8C342BE7523B}"/>
              </a:ext>
            </a:extLst>
          </p:cNvPr>
          <p:cNvSpPr/>
          <p:nvPr/>
        </p:nvSpPr>
        <p:spPr>
          <a:xfrm>
            <a:off x="3154101" y="1117097"/>
            <a:ext cx="341760" cy="545534"/>
          </a:xfrm>
          <a:prstGeom prst="rect">
            <a:avLst/>
          </a:prstGeom>
        </p:spPr>
        <p:txBody>
          <a:bodyPr wrap="none">
            <a:spAutoFit/>
          </a:bodyPr>
          <a:lstStyle/>
          <a:p>
            <a:pPr lvl="0" algn="ctr" fontAlgn="b">
              <a:lnSpc>
                <a:spcPts val="4500"/>
              </a:lnSpc>
            </a:pPr>
            <a:r>
              <a:rPr lang="cs-CZ" sz="1200" b="1" i="1" dirty="0">
                <a:solidFill>
                  <a:srgbClr val="404040"/>
                </a:solidFill>
              </a:rPr>
              <a:t>38</a:t>
            </a:r>
          </a:p>
        </p:txBody>
      </p:sp>
      <p:sp>
        <p:nvSpPr>
          <p:cNvPr id="53" name="Obdélník 52">
            <a:extLst>
              <a:ext uri="{FF2B5EF4-FFF2-40B4-BE49-F238E27FC236}">
                <a16:creationId xmlns:a16="http://schemas.microsoft.com/office/drawing/2014/main" id="{AFB79B2E-FFAB-457D-B10E-5DFE84E9987F}"/>
              </a:ext>
            </a:extLst>
          </p:cNvPr>
          <p:cNvSpPr/>
          <p:nvPr/>
        </p:nvSpPr>
        <p:spPr>
          <a:xfrm>
            <a:off x="3165331" y="3462050"/>
            <a:ext cx="341760" cy="545534"/>
          </a:xfrm>
          <a:prstGeom prst="rect">
            <a:avLst/>
          </a:prstGeom>
        </p:spPr>
        <p:txBody>
          <a:bodyPr wrap="none">
            <a:spAutoFit/>
          </a:bodyPr>
          <a:lstStyle/>
          <a:p>
            <a:pPr lvl="0" algn="ctr" fontAlgn="b">
              <a:lnSpc>
                <a:spcPts val="4500"/>
              </a:lnSpc>
            </a:pPr>
            <a:r>
              <a:rPr lang="cs-CZ" sz="1200" b="1" i="1" kern="0" dirty="0">
                <a:solidFill>
                  <a:srgbClr val="ED6737"/>
                </a:solidFill>
              </a:rPr>
              <a:t>49</a:t>
            </a:r>
          </a:p>
        </p:txBody>
      </p:sp>
      <p:cxnSp>
        <p:nvCxnSpPr>
          <p:cNvPr id="6" name="Přímá spojnice se šipkou 5">
            <a:extLst>
              <a:ext uri="{FF2B5EF4-FFF2-40B4-BE49-F238E27FC236}">
                <a16:creationId xmlns:a16="http://schemas.microsoft.com/office/drawing/2014/main" id="{F12ABF7B-E72B-46F6-BCBE-C5A5E0B4A410}"/>
              </a:ext>
            </a:extLst>
          </p:cNvPr>
          <p:cNvCxnSpPr>
            <a:cxnSpLocks/>
          </p:cNvCxnSpPr>
          <p:nvPr/>
        </p:nvCxnSpPr>
        <p:spPr>
          <a:xfrm>
            <a:off x="4499992" y="1759729"/>
            <a:ext cx="288032" cy="0"/>
          </a:xfrm>
          <a:prstGeom prst="straightConnector1">
            <a:avLst/>
          </a:prstGeom>
          <a:noFill/>
          <a:ln w="28575" cap="rnd" cmpd="sng" algn="ctr">
            <a:solidFill>
              <a:schemeClr val="tx1"/>
            </a:solidFill>
            <a:prstDash val="solid"/>
            <a:headEnd type="none" w="lg" len="lg"/>
            <a:tailEnd type="triangle"/>
          </a:ln>
          <a:effectLst/>
        </p:spPr>
      </p:cxnSp>
      <p:sp>
        <p:nvSpPr>
          <p:cNvPr id="54" name="Obdélník 53">
            <a:extLst>
              <a:ext uri="{FF2B5EF4-FFF2-40B4-BE49-F238E27FC236}">
                <a16:creationId xmlns:a16="http://schemas.microsoft.com/office/drawing/2014/main" id="{D40FF2F2-33AD-4FE2-8ECD-0F6F51A3CE5E}"/>
              </a:ext>
            </a:extLst>
          </p:cNvPr>
          <p:cNvSpPr/>
          <p:nvPr/>
        </p:nvSpPr>
        <p:spPr>
          <a:xfrm>
            <a:off x="4866636" y="1547005"/>
            <a:ext cx="1896219" cy="503080"/>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s-CZ" sz="1050" dirty="0">
                <a:solidFill>
                  <a:schemeClr val="bg1">
                    <a:lumMod val="50000"/>
                  </a:schemeClr>
                </a:solidFill>
              </a:rPr>
              <a:t>Semináře, ukázky: </a:t>
            </a:r>
            <a:r>
              <a:rPr lang="cs-CZ" sz="1050" b="1" dirty="0">
                <a:solidFill>
                  <a:schemeClr val="bg1">
                    <a:lumMod val="50000"/>
                  </a:schemeClr>
                </a:solidFill>
              </a:rPr>
              <a:t>65%</a:t>
            </a:r>
          </a:p>
          <a:p>
            <a:r>
              <a:rPr lang="cs-CZ" sz="1050" dirty="0">
                <a:solidFill>
                  <a:schemeClr val="bg1">
                    <a:lumMod val="50000"/>
                  </a:schemeClr>
                </a:solidFill>
              </a:rPr>
              <a:t>E-mailem (tipy, rady): </a:t>
            </a:r>
            <a:r>
              <a:rPr lang="cs-CZ" sz="1050" b="1" dirty="0">
                <a:solidFill>
                  <a:schemeClr val="bg1">
                    <a:lumMod val="50000"/>
                  </a:schemeClr>
                </a:solidFill>
              </a:rPr>
              <a:t>23%</a:t>
            </a:r>
          </a:p>
          <a:p>
            <a:r>
              <a:rPr lang="cs-CZ" sz="1050" dirty="0">
                <a:solidFill>
                  <a:schemeClr val="bg1">
                    <a:lumMod val="50000"/>
                  </a:schemeClr>
                </a:solidFill>
              </a:rPr>
              <a:t>Jiné: </a:t>
            </a:r>
            <a:r>
              <a:rPr lang="cs-CZ" sz="1050" b="1" dirty="0">
                <a:solidFill>
                  <a:schemeClr val="bg1">
                    <a:lumMod val="50000"/>
                  </a:schemeClr>
                </a:solidFill>
              </a:rPr>
              <a:t>11%</a:t>
            </a:r>
            <a:endParaRPr lang="cs-CZ" sz="1200" dirty="0">
              <a:solidFill>
                <a:schemeClr val="bg1">
                  <a:lumMod val="50000"/>
                </a:schemeClr>
              </a:solidFill>
            </a:endParaRPr>
          </a:p>
        </p:txBody>
      </p:sp>
      <p:grpSp>
        <p:nvGrpSpPr>
          <p:cNvPr id="55" name="Skupina 54">
            <a:extLst>
              <a:ext uri="{FF2B5EF4-FFF2-40B4-BE49-F238E27FC236}">
                <a16:creationId xmlns:a16="http://schemas.microsoft.com/office/drawing/2014/main" id="{B04EFD71-9598-4F78-96FD-33CCF1873F89}"/>
              </a:ext>
            </a:extLst>
          </p:cNvPr>
          <p:cNvGrpSpPr/>
          <p:nvPr/>
        </p:nvGrpSpPr>
        <p:grpSpPr>
          <a:xfrm>
            <a:off x="8028381" y="6356"/>
            <a:ext cx="1107884" cy="549170"/>
            <a:chOff x="7992336" y="-1018"/>
            <a:chExt cx="1044160" cy="549170"/>
          </a:xfrm>
        </p:grpSpPr>
        <p:sp>
          <p:nvSpPr>
            <p:cNvPr id="56" name="Obdélník 55">
              <a:extLst>
                <a:ext uri="{FF2B5EF4-FFF2-40B4-BE49-F238E27FC236}">
                  <a16:creationId xmlns:a16="http://schemas.microsoft.com/office/drawing/2014/main" id="{39271FEA-F8FB-41BB-BA27-4B79347A715C}"/>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57" name="Picture 2" descr="http://www.aspectio.cz/Files/logoAMSP.jpg">
              <a:extLst>
                <a:ext uri="{FF2B5EF4-FFF2-40B4-BE49-F238E27FC236}">
                  <a16:creationId xmlns:a16="http://schemas.microsoft.com/office/drawing/2014/main" id="{02855EF3-B82F-4FF8-B092-B594C8F0CA7A}"/>
                </a:ext>
              </a:extLst>
            </p:cNvPr>
            <p:cNvPicPr>
              <a:picLocks noChangeAspect="1" noChangeArrowheads="1"/>
            </p:cNvPicPr>
            <p:nvPr/>
          </p:nvPicPr>
          <p:blipFill>
            <a:blip r:embed="rId4" cstate="print"/>
            <a:srcRect/>
            <a:stretch>
              <a:fillRect/>
            </a:stretch>
          </p:blipFill>
          <p:spPr bwMode="auto">
            <a:xfrm>
              <a:off x="8532440" y="51470"/>
              <a:ext cx="440856" cy="469722"/>
            </a:xfrm>
            <a:prstGeom prst="rect">
              <a:avLst/>
            </a:prstGeom>
            <a:noFill/>
          </p:spPr>
        </p:pic>
      </p:grpSp>
    </p:spTree>
    <p:extLst>
      <p:ext uri="{BB962C8B-B14F-4D97-AF65-F5344CB8AC3E}">
        <p14:creationId xmlns:p14="http://schemas.microsoft.com/office/powerpoint/2010/main" val="3003650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sp>
        <p:nvSpPr>
          <p:cNvPr id="3" name="Zástupný symbol pro číslo snímku 2"/>
          <p:cNvSpPr>
            <a:spLocks noGrp="1"/>
          </p:cNvSpPr>
          <p:nvPr>
            <p:ph type="sldNum" sz="quarter" idx="4"/>
          </p:nvPr>
        </p:nvSpPr>
        <p:spPr>
          <a:xfrm>
            <a:off x="35496" y="4909248"/>
            <a:ext cx="2133600" cy="273844"/>
          </a:xfrm>
        </p:spPr>
        <p:txBody>
          <a:bodyPr/>
          <a:lstStyle/>
          <a:p>
            <a:fld id="{2A2DB900-4F27-419C-B2D8-AAC4EB8D73BD}" type="slidenum">
              <a:rPr lang="cs-CZ" sz="1100" smtClean="0"/>
              <a:pPr/>
              <a:t>15</a:t>
            </a:fld>
            <a:endParaRPr lang="cs-CZ" sz="1100" dirty="0"/>
          </a:p>
        </p:txBody>
      </p:sp>
      <p:sp>
        <p:nvSpPr>
          <p:cNvPr id="5" name="Nadpis 4"/>
          <p:cNvSpPr>
            <a:spLocks noGrp="1"/>
          </p:cNvSpPr>
          <p:nvPr>
            <p:ph type="title"/>
          </p:nvPr>
        </p:nvSpPr>
        <p:spPr>
          <a:xfrm>
            <a:off x="371634" y="7926"/>
            <a:ext cx="7728758" cy="469722"/>
          </a:xfrm>
        </p:spPr>
        <p:txBody>
          <a:bodyPr>
            <a:noAutofit/>
          </a:bodyPr>
          <a:lstStyle/>
          <a:p>
            <a:r>
              <a:rPr lang="cs-CZ" sz="2000" dirty="0"/>
              <a:t>Nejčastěji nakupují podniky suroviny ve velkoobchodech. Dodavatele </a:t>
            </a:r>
            <a:br>
              <a:rPr lang="cs-CZ" sz="2000" dirty="0"/>
            </a:br>
            <a:r>
              <a:rPr lang="cs-CZ" sz="2000" dirty="0"/>
              <a:t>si vybírají na základě zkušenosti, preferují dlouhodobou spolupráci.</a:t>
            </a:r>
          </a:p>
        </p:txBody>
      </p:sp>
      <p:sp>
        <p:nvSpPr>
          <p:cNvPr id="24" name="TextovéPole 23"/>
          <p:cNvSpPr txBox="1"/>
          <p:nvPr/>
        </p:nvSpPr>
        <p:spPr>
          <a:xfrm>
            <a:off x="415810" y="915566"/>
            <a:ext cx="4732254" cy="359073"/>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lang="cs-CZ" sz="1600" b="1" kern="0" dirty="0">
                <a:solidFill>
                  <a:srgbClr val="404040"/>
                </a:solidFill>
              </a:rPr>
              <a:t>Kde nakupují suroviny,</a:t>
            </a:r>
            <a:br>
              <a:rPr kumimoji="0" lang="cs-CZ" sz="1600" b="1" i="0" u="none" strike="noStrike" kern="0" cap="none" spc="0" normalizeH="0" baseline="0" noProof="0" dirty="0">
                <a:ln>
                  <a:noFill/>
                </a:ln>
                <a:solidFill>
                  <a:srgbClr val="404040"/>
                </a:solidFill>
                <a:effectLst/>
                <a:uLnTx/>
                <a:uFillTx/>
              </a:rPr>
            </a:b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kumimoji="0" lang="cs-CZ" sz="1400" b="1" i="0" u="none" strike="noStrike" kern="0" cap="none" spc="0" normalizeH="0" baseline="0" noProof="0" dirty="0">
              <a:ln>
                <a:noFill/>
              </a:ln>
              <a:solidFill>
                <a:srgbClr val="404040"/>
              </a:solidFill>
              <a:effectLst/>
              <a:uLnTx/>
              <a:uFillTx/>
            </a:endParaRPr>
          </a:p>
        </p:txBody>
      </p:sp>
      <p:sp>
        <p:nvSpPr>
          <p:cNvPr id="20" name="TextovéPole 19"/>
          <p:cNvSpPr txBox="1"/>
          <p:nvPr/>
        </p:nvSpPr>
        <p:spPr>
          <a:xfrm>
            <a:off x="323528" y="4512191"/>
            <a:ext cx="3960440" cy="507831"/>
          </a:xfrm>
          <a:prstGeom prst="rect">
            <a:avLst/>
          </a:prstGeom>
          <a:noFill/>
        </p:spPr>
        <p:txBody>
          <a:bodyPr wrap="square" rtlCol="0">
            <a:spAutoFit/>
          </a:bodyPr>
          <a:lstStyle/>
          <a:p>
            <a:r>
              <a:rPr lang="cs-CZ" sz="900" kern="0" dirty="0">
                <a:solidFill>
                  <a:schemeClr val="bg1">
                    <a:lumMod val="50000"/>
                  </a:schemeClr>
                </a:solidFill>
              </a:rPr>
              <a:t>Q15. </a:t>
            </a:r>
            <a:r>
              <a:rPr lang="pl-PL" sz="900" kern="0" dirty="0">
                <a:solidFill>
                  <a:schemeClr val="bg1">
                    <a:lumMod val="50000"/>
                  </a:schemeClr>
                </a:solidFill>
              </a:rPr>
              <a:t>Kde/od koho nakupujete suroviny?</a:t>
            </a:r>
            <a:endParaRPr lang="cs-CZ" sz="900" kern="0" dirty="0">
              <a:solidFill>
                <a:schemeClr val="bg1">
                  <a:lumMod val="50000"/>
                </a:schemeClr>
              </a:solidFill>
            </a:endParaRPr>
          </a:p>
          <a:p>
            <a:r>
              <a:rPr lang="pl-PL" sz="900" kern="0" dirty="0">
                <a:solidFill>
                  <a:schemeClr val="bg1">
                    <a:lumMod val="50000"/>
                  </a:schemeClr>
                </a:solidFill>
              </a:rPr>
              <a:t>Q16. Jaký výrok ohledně výběru dodavatele pro Vás platí?</a:t>
            </a:r>
            <a:br>
              <a:rPr lang="cs-CZ" sz="900" kern="0" dirty="0">
                <a:solidFill>
                  <a:schemeClr val="bg1">
                    <a:lumMod val="50000"/>
                  </a:schemeClr>
                </a:solidFill>
              </a:rPr>
            </a:br>
            <a:r>
              <a:rPr lang="cs-CZ" sz="900" kern="0" dirty="0">
                <a:solidFill>
                  <a:schemeClr val="bg1">
                    <a:lumMod val="50000"/>
                  </a:schemeClr>
                </a:solidFill>
              </a:rPr>
              <a:t>n=301</a:t>
            </a:r>
          </a:p>
        </p:txBody>
      </p:sp>
      <p:sp>
        <p:nvSpPr>
          <p:cNvPr id="29" name="TextovéPole 28"/>
          <p:cNvSpPr txBox="1"/>
          <p:nvPr/>
        </p:nvSpPr>
        <p:spPr>
          <a:xfrm>
            <a:off x="3840480" y="915566"/>
            <a:ext cx="4732254" cy="368306"/>
          </a:xfrm>
          <a:prstGeom prst="rect">
            <a:avLst/>
          </a:prstGeom>
          <a:noFill/>
        </p:spPr>
        <p:txBody>
          <a:bodyPr wrap="square" lIns="0" tIns="0" rIns="0" bIns="0" rtlCol="0">
            <a:spAutoFit/>
          </a:bodyPr>
          <a:lstStyle/>
          <a:p>
            <a:pPr lvl="0">
              <a:lnSpc>
                <a:spcPts val="1400"/>
              </a:lnSpc>
              <a:defRPr/>
            </a:pPr>
            <a:r>
              <a:rPr kumimoji="0" lang="cs-CZ" sz="1600" b="1" i="0" u="none" strike="noStrike" kern="0" cap="none" spc="0" normalizeH="0" baseline="0" noProof="0" dirty="0">
                <a:ln>
                  <a:noFill/>
                </a:ln>
                <a:solidFill>
                  <a:srgbClr val="404040"/>
                </a:solidFill>
                <a:effectLst/>
                <a:uLnTx/>
                <a:uFillTx/>
              </a:rPr>
              <a:t>Způsob volby </a:t>
            </a:r>
            <a:r>
              <a:rPr kumimoji="0" lang="cs-CZ" sz="1600" b="1" i="0" u="none" strike="noStrike" kern="0" cap="none" spc="0" normalizeH="0" baseline="0" noProof="0" dirty="0" err="1">
                <a:ln>
                  <a:noFill/>
                </a:ln>
                <a:solidFill>
                  <a:srgbClr val="404040"/>
                </a:solidFill>
                <a:effectLst/>
                <a:uLnTx/>
                <a:uFillTx/>
              </a:rPr>
              <a:t>doda</a:t>
            </a:r>
            <a:r>
              <a:rPr lang="cs-CZ" sz="1600" b="1" kern="0" dirty="0" err="1">
                <a:solidFill>
                  <a:srgbClr val="404040"/>
                </a:solidFill>
              </a:rPr>
              <a:t>vatele</a:t>
            </a:r>
            <a:r>
              <a:rPr lang="cs-CZ" sz="1600" b="1" kern="0" dirty="0">
                <a:solidFill>
                  <a:srgbClr val="404040"/>
                </a:solidFill>
              </a:rPr>
              <a:t>,</a:t>
            </a:r>
          </a:p>
          <a:p>
            <a:pPr lvl="0">
              <a:lnSpc>
                <a:spcPts val="1400"/>
              </a:lnSpc>
              <a:defRPr/>
            </a:pPr>
            <a:r>
              <a:rPr lang="cs-CZ" sz="1600" b="1" kern="0" dirty="0">
                <a:solidFill>
                  <a:srgbClr val="404040"/>
                </a:solidFill>
              </a:rPr>
              <a:t> </a:t>
            </a:r>
            <a:r>
              <a:rPr lang="cs-CZ" sz="1400" b="1" kern="0" dirty="0">
                <a:solidFill>
                  <a:srgbClr val="404040"/>
                </a:solidFill>
              </a:rPr>
              <a:t>v</a:t>
            </a:r>
            <a:r>
              <a:rPr lang="en-US" sz="1400" b="1" kern="0" dirty="0">
                <a:solidFill>
                  <a:srgbClr val="404040"/>
                </a:solidFill>
              </a:rPr>
              <a:t> %</a:t>
            </a:r>
            <a:endParaRPr lang="cs-CZ" sz="1400" b="1" kern="0" dirty="0">
              <a:solidFill>
                <a:srgbClr val="404040"/>
              </a:solidFill>
            </a:endParaRPr>
          </a:p>
        </p:txBody>
      </p:sp>
      <p:sp>
        <p:nvSpPr>
          <p:cNvPr id="15" name="Zástupný symbol pro zápatí 3">
            <a:extLst>
              <a:ext uri="{FF2B5EF4-FFF2-40B4-BE49-F238E27FC236}">
                <a16:creationId xmlns:a16="http://schemas.microsoft.com/office/drawing/2014/main" id="{06C81558-9EF6-465C-9912-38511E72F202}"/>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graphicFrame>
        <p:nvGraphicFramePr>
          <p:cNvPr id="8" name="Tabulka 7">
            <a:extLst>
              <a:ext uri="{FF2B5EF4-FFF2-40B4-BE49-F238E27FC236}">
                <a16:creationId xmlns:a16="http://schemas.microsoft.com/office/drawing/2014/main" id="{5F79379F-6183-45C8-98E4-AFF5AA6B8076}"/>
              </a:ext>
            </a:extLst>
          </p:cNvPr>
          <p:cNvGraphicFramePr>
            <a:graphicFrameLocks noGrp="1"/>
          </p:cNvGraphicFramePr>
          <p:nvPr>
            <p:extLst>
              <p:ext uri="{D42A27DB-BD31-4B8C-83A1-F6EECF244321}">
                <p14:modId xmlns:p14="http://schemas.microsoft.com/office/powerpoint/2010/main" val="2816817727"/>
              </p:ext>
            </p:extLst>
          </p:nvPr>
        </p:nvGraphicFramePr>
        <p:xfrm>
          <a:off x="404593" y="1384406"/>
          <a:ext cx="2778874" cy="2051439"/>
        </p:xfrm>
        <a:graphic>
          <a:graphicData uri="http://schemas.openxmlformats.org/drawingml/2006/table">
            <a:tbl>
              <a:tblPr bandRow="1"/>
              <a:tblGrid>
                <a:gridCol w="2418834">
                  <a:extLst>
                    <a:ext uri="{9D8B030D-6E8A-4147-A177-3AD203B41FA5}">
                      <a16:colId xmlns:a16="http://schemas.microsoft.com/office/drawing/2014/main" val="3048049898"/>
                    </a:ext>
                  </a:extLst>
                </a:gridCol>
                <a:gridCol w="360040">
                  <a:extLst>
                    <a:ext uri="{9D8B030D-6E8A-4147-A177-3AD203B41FA5}">
                      <a16:colId xmlns:a16="http://schemas.microsoft.com/office/drawing/2014/main" val="852768944"/>
                    </a:ext>
                  </a:extLst>
                </a:gridCol>
              </a:tblGrid>
              <a:tr h="408711">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Ve velkoobchodech</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70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4082294770"/>
                  </a:ext>
                </a:extLst>
              </a:tr>
              <a:tr h="408711">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Od výrobců (pivovary, pekárny,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59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583"/>
                    </a:solidFill>
                  </a:tcPr>
                </a:tc>
                <a:extLst>
                  <a:ext uri="{0D108BD9-81ED-4DB2-BD59-A6C34878D82A}">
                    <a16:rowId xmlns:a16="http://schemas.microsoft.com/office/drawing/2014/main" val="1959091927"/>
                  </a:ext>
                </a:extLst>
              </a:tr>
              <a:tr h="408711">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V Makru</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57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extLst>
                  <a:ext uri="{0D108BD9-81ED-4DB2-BD59-A6C34878D82A}">
                    <a16:rowId xmlns:a16="http://schemas.microsoft.com/office/drawing/2014/main" val="1782511637"/>
                  </a:ext>
                </a:extLst>
              </a:tr>
              <a:tr h="416595">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Od soukromníků (řezníci, zemědělci, vinaři, cukráři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42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97A"/>
                    </a:solidFill>
                  </a:tcPr>
                </a:tc>
                <a:extLst>
                  <a:ext uri="{0D108BD9-81ED-4DB2-BD59-A6C34878D82A}">
                    <a16:rowId xmlns:a16="http://schemas.microsoft.com/office/drawing/2014/main" val="3812677175"/>
                  </a:ext>
                </a:extLst>
              </a:tr>
              <a:tr h="408711">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V jiných obchodech</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extLst>
                  <a:ext uri="{0D108BD9-81ED-4DB2-BD59-A6C34878D82A}">
                    <a16:rowId xmlns:a16="http://schemas.microsoft.com/office/drawing/2014/main" val="782551920"/>
                  </a:ext>
                </a:extLst>
              </a:tr>
            </a:tbl>
          </a:graphicData>
        </a:graphic>
      </p:graphicFrame>
      <p:graphicFrame>
        <p:nvGraphicFramePr>
          <p:cNvPr id="11" name="Tabulka 10">
            <a:extLst>
              <a:ext uri="{FF2B5EF4-FFF2-40B4-BE49-F238E27FC236}">
                <a16:creationId xmlns:a16="http://schemas.microsoft.com/office/drawing/2014/main" id="{9C24BD23-7FC6-4FDA-9253-AF006E233B7A}"/>
              </a:ext>
            </a:extLst>
          </p:cNvPr>
          <p:cNvGraphicFramePr>
            <a:graphicFrameLocks noGrp="1"/>
          </p:cNvGraphicFramePr>
          <p:nvPr>
            <p:extLst>
              <p:ext uri="{D42A27DB-BD31-4B8C-83A1-F6EECF244321}">
                <p14:modId xmlns:p14="http://schemas.microsoft.com/office/powerpoint/2010/main" val="2637346514"/>
              </p:ext>
            </p:extLst>
          </p:nvPr>
        </p:nvGraphicFramePr>
        <p:xfrm>
          <a:off x="3840480" y="1384406"/>
          <a:ext cx="2803252" cy="2051435"/>
        </p:xfrm>
        <a:graphic>
          <a:graphicData uri="http://schemas.openxmlformats.org/drawingml/2006/table">
            <a:tbl>
              <a:tblPr bandRow="1"/>
              <a:tblGrid>
                <a:gridCol w="2315696">
                  <a:extLst>
                    <a:ext uri="{9D8B030D-6E8A-4147-A177-3AD203B41FA5}">
                      <a16:colId xmlns:a16="http://schemas.microsoft.com/office/drawing/2014/main" val="3857056266"/>
                    </a:ext>
                  </a:extLst>
                </a:gridCol>
                <a:gridCol w="487556">
                  <a:extLst>
                    <a:ext uri="{9D8B030D-6E8A-4147-A177-3AD203B41FA5}">
                      <a16:colId xmlns:a16="http://schemas.microsoft.com/office/drawing/2014/main" val="4011591007"/>
                    </a:ext>
                  </a:extLst>
                </a:gridCol>
              </a:tblGrid>
              <a:tr h="4102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Rozhodujeme se na základě zkušenosti</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33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1642956046"/>
                  </a:ext>
                </a:extLst>
              </a:tr>
              <a:tr h="4102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Upřednostňujeme dlouhodobou spolupráci</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32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C77D"/>
                    </a:solidFill>
                  </a:tcPr>
                </a:tc>
                <a:extLst>
                  <a:ext uri="{0D108BD9-81ED-4DB2-BD59-A6C34878D82A}">
                    <a16:rowId xmlns:a16="http://schemas.microsoft.com/office/drawing/2014/main" val="2175571274"/>
                  </a:ext>
                </a:extLst>
              </a:tr>
              <a:tr h="4102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Vybíráme podle kvality</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extLst>
                  <a:ext uri="{0D108BD9-81ED-4DB2-BD59-A6C34878D82A}">
                    <a16:rowId xmlns:a16="http://schemas.microsoft.com/office/drawing/2014/main" val="1832588889"/>
                  </a:ext>
                </a:extLst>
              </a:tr>
              <a:tr h="4102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Hledáme nejlevnější možnost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570"/>
                    </a:solidFill>
                  </a:tcPr>
                </a:tc>
                <a:extLst>
                  <a:ext uri="{0D108BD9-81ED-4DB2-BD59-A6C34878D82A}">
                    <a16:rowId xmlns:a16="http://schemas.microsoft.com/office/drawing/2014/main" val="3779019842"/>
                  </a:ext>
                </a:extLst>
              </a:tr>
              <a:tr h="41028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Dáme na doporučení/recenze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extLst>
                  <a:ext uri="{0D108BD9-81ED-4DB2-BD59-A6C34878D82A}">
                    <a16:rowId xmlns:a16="http://schemas.microsoft.com/office/drawing/2014/main" val="2083190434"/>
                  </a:ext>
                </a:extLst>
              </a:tr>
            </a:tbl>
          </a:graphicData>
        </a:graphic>
      </p:graphicFrame>
      <p:grpSp>
        <p:nvGrpSpPr>
          <p:cNvPr id="21" name="Skupina 20">
            <a:extLst>
              <a:ext uri="{FF2B5EF4-FFF2-40B4-BE49-F238E27FC236}">
                <a16:creationId xmlns:a16="http://schemas.microsoft.com/office/drawing/2014/main" id="{AE5C2121-3E23-47B0-BE09-A7FD34CCCF12}"/>
              </a:ext>
            </a:extLst>
          </p:cNvPr>
          <p:cNvGrpSpPr/>
          <p:nvPr/>
        </p:nvGrpSpPr>
        <p:grpSpPr>
          <a:xfrm>
            <a:off x="8028381" y="6356"/>
            <a:ext cx="1107884" cy="549170"/>
            <a:chOff x="7992336" y="-1018"/>
            <a:chExt cx="1044160" cy="549170"/>
          </a:xfrm>
        </p:grpSpPr>
        <p:sp>
          <p:nvSpPr>
            <p:cNvPr id="22" name="Obdélník 21">
              <a:extLst>
                <a:ext uri="{FF2B5EF4-FFF2-40B4-BE49-F238E27FC236}">
                  <a16:creationId xmlns:a16="http://schemas.microsoft.com/office/drawing/2014/main" id="{23C948C8-0314-4AD6-A9F9-0B0D189F4E22}"/>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23" name="Picture 2" descr="http://www.aspectio.cz/Files/logoAMSP.jpg">
              <a:extLst>
                <a:ext uri="{FF2B5EF4-FFF2-40B4-BE49-F238E27FC236}">
                  <a16:creationId xmlns:a16="http://schemas.microsoft.com/office/drawing/2014/main" id="{42D01292-E171-44DB-8268-59EC190F67AB}"/>
                </a:ext>
              </a:extLst>
            </p:cNvPr>
            <p:cNvPicPr>
              <a:picLocks noChangeAspect="1" noChangeArrowheads="1"/>
            </p:cNvPicPr>
            <p:nvPr/>
          </p:nvPicPr>
          <p:blipFill>
            <a:blip r:embed="rId3" cstate="print"/>
            <a:srcRect/>
            <a:stretch>
              <a:fillRect/>
            </a:stretch>
          </p:blipFill>
          <p:spPr bwMode="auto">
            <a:xfrm>
              <a:off x="8532440" y="51470"/>
              <a:ext cx="440856" cy="469722"/>
            </a:xfrm>
            <a:prstGeom prst="rect">
              <a:avLst/>
            </a:prstGeom>
            <a:noFill/>
          </p:spPr>
        </p:pic>
      </p:grpSp>
    </p:spTree>
    <p:extLst>
      <p:ext uri="{BB962C8B-B14F-4D97-AF65-F5344CB8AC3E}">
        <p14:creationId xmlns:p14="http://schemas.microsoft.com/office/powerpoint/2010/main" val="902152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Graf 4">
            <a:extLst>
              <a:ext uri="{FF2B5EF4-FFF2-40B4-BE49-F238E27FC236}">
                <a16:creationId xmlns:a16="http://schemas.microsoft.com/office/drawing/2014/main" id="{F359034E-547B-446E-9488-2127BB3BB5FB}"/>
              </a:ext>
            </a:extLst>
          </p:cNvPr>
          <p:cNvGraphicFramePr/>
          <p:nvPr>
            <p:extLst>
              <p:ext uri="{D42A27DB-BD31-4B8C-83A1-F6EECF244321}">
                <p14:modId xmlns:p14="http://schemas.microsoft.com/office/powerpoint/2010/main" val="3240084823"/>
              </p:ext>
            </p:extLst>
          </p:nvPr>
        </p:nvGraphicFramePr>
        <p:xfrm>
          <a:off x="1835696" y="1474199"/>
          <a:ext cx="1894324" cy="1421454"/>
        </p:xfrm>
        <a:graphic>
          <a:graphicData uri="http://schemas.openxmlformats.org/drawingml/2006/chart">
            <c:chart xmlns:c="http://schemas.openxmlformats.org/drawingml/2006/chart" xmlns:r="http://schemas.openxmlformats.org/officeDocument/2006/relationships" r:id="rId3"/>
          </a:graphicData>
        </a:graphic>
      </p:graphicFrame>
      <p:sp>
        <p:nvSpPr>
          <p:cNvPr id="3" name="Zástupný symbol pro číslo snímku 2"/>
          <p:cNvSpPr>
            <a:spLocks noGrp="1"/>
          </p:cNvSpPr>
          <p:nvPr>
            <p:ph type="sldNum" sz="quarter" idx="4"/>
          </p:nvPr>
        </p:nvSpPr>
        <p:spPr>
          <a:xfrm>
            <a:off x="35496" y="4909248"/>
            <a:ext cx="2133600" cy="273844"/>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A2DB900-4F27-419C-B2D8-AAC4EB8D73BD}" type="slidenum">
              <a:rPr kumimoji="0" lang="cs-CZ" sz="11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cs-CZ" sz="1100" b="0" i="0" u="none" strike="noStrike" kern="0" cap="none" spc="0" normalizeH="0" baseline="0" noProof="0" dirty="0">
              <a:ln>
                <a:noFill/>
              </a:ln>
              <a:solidFill>
                <a:sysClr val="windowText" lastClr="000000"/>
              </a:solidFill>
              <a:effectLst/>
              <a:uLnTx/>
              <a:uFillTx/>
            </a:endParaRPr>
          </a:p>
        </p:txBody>
      </p:sp>
      <p:sp>
        <p:nvSpPr>
          <p:cNvPr id="5" name="Nadpis 4"/>
          <p:cNvSpPr>
            <a:spLocks noGrp="1"/>
          </p:cNvSpPr>
          <p:nvPr>
            <p:ph type="title"/>
          </p:nvPr>
        </p:nvSpPr>
        <p:spPr>
          <a:xfrm>
            <a:off x="371634" y="7926"/>
            <a:ext cx="8232814" cy="469722"/>
          </a:xfrm>
        </p:spPr>
        <p:txBody>
          <a:bodyPr>
            <a:noAutofit/>
          </a:bodyPr>
          <a:lstStyle/>
          <a:p>
            <a:r>
              <a:rPr lang="cs-CZ" sz="2000" dirty="0"/>
              <a:t>Změny dodavatelů nejsou příliš časté. Vedou k nim problémy s cenou či kvalitou.</a:t>
            </a:r>
          </a:p>
        </p:txBody>
      </p:sp>
      <p:sp>
        <p:nvSpPr>
          <p:cNvPr id="24" name="TextovéPole 23"/>
          <p:cNvSpPr txBox="1"/>
          <p:nvPr/>
        </p:nvSpPr>
        <p:spPr>
          <a:xfrm>
            <a:off x="415810" y="915566"/>
            <a:ext cx="4732254" cy="188770"/>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Změny dodavatelů za poslední rok</a:t>
            </a:r>
            <a:r>
              <a:rPr kumimoji="0" lang="cs-CZ" sz="1600" b="1" i="0" u="none" strike="noStrike" kern="0" cap="none" spc="0" normalizeH="0" noProof="0" dirty="0">
                <a:ln>
                  <a:noFill/>
                </a:ln>
                <a:solidFill>
                  <a:srgbClr val="404040"/>
                </a:solidFill>
                <a:effectLst/>
                <a:uLnTx/>
                <a:uFillTx/>
              </a:rPr>
              <a:t>,</a:t>
            </a:r>
            <a:r>
              <a:rPr lang="cs-CZ" sz="1600" b="1" kern="0" dirty="0">
                <a:solidFill>
                  <a:srgbClr val="404040"/>
                </a:solidFill>
              </a:rPr>
              <a:t> </a:t>
            </a: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lang="cs-CZ" sz="1050" b="1" kern="0" dirty="0">
              <a:solidFill>
                <a:srgbClr val="404040"/>
              </a:solidFill>
            </a:endParaRPr>
          </a:p>
        </p:txBody>
      </p:sp>
      <p:sp>
        <p:nvSpPr>
          <p:cNvPr id="33" name="Zaoblený obdélník 32"/>
          <p:cNvSpPr/>
          <p:nvPr/>
        </p:nvSpPr>
        <p:spPr>
          <a:xfrm>
            <a:off x="6900229" y="915566"/>
            <a:ext cx="1920243" cy="3496829"/>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0" cap="none" spc="0" normalizeH="0" baseline="0" noProof="0" dirty="0">
                <a:ln>
                  <a:noFill/>
                </a:ln>
                <a:solidFill>
                  <a:srgbClr val="FF0000"/>
                </a:solidFill>
                <a:effectLst/>
                <a:uLnTx/>
                <a:uFillTx/>
                <a:latin typeface="Calibri" pitchFamily="34" charset="0"/>
              </a:rPr>
              <a:t>Komentář AMSP ČR: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200" b="1" i="0" u="none" strike="noStrike" kern="0" cap="none" spc="0" normalizeH="0" baseline="0" noProof="0" dirty="0">
              <a:ln>
                <a:noFill/>
              </a:ln>
              <a:solidFill>
                <a:srgbClr val="FF0000"/>
              </a:solidFill>
              <a:effectLst/>
              <a:uLnTx/>
              <a:uFillTx/>
              <a:latin typeface="Calibri"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i="0" u="none" strike="noStrike" kern="0" cap="none" spc="0" normalizeH="0" baseline="0" noProof="0" dirty="0">
                <a:ln>
                  <a:noFill/>
                </a:ln>
                <a:solidFill>
                  <a:srgbClr val="FF0000"/>
                </a:solidFill>
                <a:effectLst/>
                <a:uLnTx/>
                <a:uFillTx/>
                <a:latin typeface="Calibri" pitchFamily="34" charset="0"/>
              </a:rPr>
              <a:t>Potvrzuje se, že </a:t>
            </a:r>
            <a:r>
              <a:rPr lang="cs-CZ" sz="1200" kern="0" dirty="0">
                <a:solidFill>
                  <a:srgbClr val="FF0000"/>
                </a:solidFill>
                <a:latin typeface="Calibri" pitchFamily="34" charset="0"/>
              </a:rPr>
              <a:t>změnu dodavatele piva vnímá většina provozovatelů restaurací jako riziko spojené s úbytkem zákazníků. Celá řada provozoven se odlišuje právě značkou piva a majitelé i hosté jsou v tomto směru více konzervativní.</a:t>
            </a:r>
            <a:endParaRPr kumimoji="0" lang="cs-CZ" sz="1200" i="0" u="none" strike="noStrike" kern="0" cap="none" spc="0" normalizeH="0" baseline="0" noProof="0" dirty="0">
              <a:ln>
                <a:noFill/>
              </a:ln>
              <a:solidFill>
                <a:srgbClr val="FF0000"/>
              </a:solidFill>
              <a:effectLst/>
              <a:uLnTx/>
              <a:uFillTx/>
              <a:latin typeface="Calibri"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200" b="0" i="0" u="none" strike="noStrike" kern="0" cap="none" spc="0" normalizeH="0" baseline="0" noProof="0" dirty="0">
              <a:ln>
                <a:noFill/>
              </a:ln>
              <a:solidFill>
                <a:schemeClr val="bg2">
                  <a:lumMod val="75000"/>
                </a:schemeClr>
              </a:solidFill>
              <a:effectLst/>
              <a:uLnTx/>
              <a:uFillTx/>
              <a:latin typeface="Calibri" pitchFamily="34" charset="0"/>
            </a:endParaRP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2000" b="0" i="0" u="none" strike="noStrike" kern="0" cap="none" spc="0" normalizeH="0" baseline="0" noProof="0" dirty="0">
              <a:ln>
                <a:noFill/>
              </a:ln>
              <a:solidFill>
                <a:srgbClr val="003399"/>
              </a:solidFill>
              <a:effectLst/>
              <a:uLnTx/>
              <a:uFillTx/>
              <a:latin typeface="Calibri" pitchFamily="34" charset="0"/>
            </a:endParaRPr>
          </a:p>
        </p:txBody>
      </p:sp>
      <p:sp>
        <p:nvSpPr>
          <p:cNvPr id="16" name="TextovéPole 15"/>
          <p:cNvSpPr txBox="1"/>
          <p:nvPr/>
        </p:nvSpPr>
        <p:spPr>
          <a:xfrm>
            <a:off x="2671598" y="2969582"/>
            <a:ext cx="2211478" cy="116788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993366"/>
                </a:solidFill>
                <a:effectLst/>
                <a:uLnTx/>
                <a:uFillTx/>
                <a:sym typeface="Wingdings"/>
              </a:rPr>
              <a:t></a:t>
            </a:r>
            <a:r>
              <a:rPr kumimoji="0" lang="en-US" sz="1100" b="0" i="0" u="none" strike="noStrike" kern="0" cap="none" spc="0" normalizeH="0" baseline="0" noProof="0" dirty="0">
                <a:ln>
                  <a:noFill/>
                </a:ln>
                <a:solidFill>
                  <a:srgbClr val="404040"/>
                </a:solidFill>
                <a:effectLst/>
                <a:uLnTx/>
                <a:uFillTx/>
                <a:sym typeface="Wingdings"/>
              </a:rPr>
              <a:t> </a:t>
            </a:r>
            <a:r>
              <a:rPr lang="cs-CZ" sz="1100" kern="0" dirty="0">
                <a:solidFill>
                  <a:srgbClr val="404040"/>
                </a:solidFill>
                <a:sym typeface="Wingdings"/>
              </a:rPr>
              <a:t>Ani jednou</a:t>
            </a:r>
            <a:br>
              <a:rPr kumimoji="0" lang="cs-CZ" sz="1100" b="0" i="0" u="none" strike="noStrike" kern="0" cap="none" spc="0" normalizeH="0" baseline="0" noProof="0" dirty="0">
                <a:ln>
                  <a:noFill/>
                </a:ln>
                <a:solidFill>
                  <a:srgbClr val="404040"/>
                </a:solidFill>
                <a:effectLst/>
                <a:uLnTx/>
                <a:uFillTx/>
                <a:sym typeface="Wingdings"/>
              </a:rPr>
            </a:br>
            <a:r>
              <a:rPr kumimoji="0" lang="en-US" sz="1200" b="0" i="0" u="none" strike="noStrike" kern="0" cap="none" spc="0" normalizeH="0" baseline="0" noProof="0" dirty="0">
                <a:ln>
                  <a:noFill/>
                </a:ln>
                <a:solidFill>
                  <a:schemeClr val="accent3"/>
                </a:solidFill>
                <a:effectLst/>
                <a:uLnTx/>
                <a:uFillTx/>
                <a:sym typeface="Wingdings"/>
              </a:rPr>
              <a:t></a:t>
            </a:r>
            <a:r>
              <a:rPr kumimoji="0" lang="en-US" sz="1100" b="0" i="0" u="none" strike="noStrike" kern="0" cap="none" spc="0" normalizeH="0" baseline="0" noProof="0" dirty="0">
                <a:ln>
                  <a:noFill/>
                </a:ln>
                <a:solidFill>
                  <a:schemeClr val="accent3"/>
                </a:solidFill>
                <a:effectLst/>
                <a:uLnTx/>
                <a:uFillTx/>
                <a:sym typeface="Wingdings"/>
              </a:rPr>
              <a:t> </a:t>
            </a:r>
            <a:r>
              <a:rPr kumimoji="0" lang="cs-CZ" sz="1100" b="0" i="0" u="none" strike="noStrike" kern="0" cap="none" spc="0" normalizeH="0" baseline="0" noProof="0" dirty="0">
                <a:ln>
                  <a:noFill/>
                </a:ln>
                <a:solidFill>
                  <a:srgbClr val="404040"/>
                </a:solidFill>
                <a:effectLst/>
                <a:uLnTx/>
                <a:uFillTx/>
                <a:sym typeface="Wingdings"/>
              </a:rPr>
              <a:t>1 až 2 krát</a:t>
            </a:r>
            <a:endParaRPr kumimoji="0" lang="en-US" sz="1100" b="0" i="0" u="none" strike="noStrike" kern="0" cap="none" spc="0" normalizeH="0" baseline="0" noProof="0" dirty="0">
              <a:ln>
                <a:noFill/>
              </a:ln>
              <a:solidFill>
                <a:srgbClr val="404040"/>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accent2"/>
                </a:solidFill>
                <a:effectLst/>
                <a:uLnTx/>
                <a:uFillTx/>
                <a:sym typeface="Wingdings"/>
              </a:rPr>
              <a:t></a:t>
            </a:r>
            <a:r>
              <a:rPr kumimoji="0" lang="en-US" sz="1100" b="0" i="0" u="none" strike="noStrike" kern="0" cap="none" spc="0" normalizeH="0" baseline="0" noProof="0" dirty="0">
                <a:ln>
                  <a:noFill/>
                </a:ln>
                <a:solidFill>
                  <a:schemeClr val="accent2"/>
                </a:solidFill>
                <a:effectLst/>
                <a:uLnTx/>
                <a:uFillTx/>
                <a:sym typeface="Wingdings"/>
              </a:rPr>
              <a:t> </a:t>
            </a:r>
            <a:r>
              <a:rPr kumimoji="0" lang="cs-CZ" sz="1100" b="0" i="0" u="none" strike="noStrike" kern="0" cap="none" spc="0" normalizeH="0" baseline="0" noProof="0" dirty="0">
                <a:ln>
                  <a:noFill/>
                </a:ln>
                <a:solidFill>
                  <a:srgbClr val="404040"/>
                </a:solidFill>
                <a:effectLst/>
                <a:uLnTx/>
                <a:uFillTx/>
                <a:sym typeface="Wingdings"/>
              </a:rPr>
              <a:t>3 až 5 krát</a:t>
            </a:r>
            <a:br>
              <a:rPr kumimoji="0" lang="cs-CZ" sz="1100" b="0" i="0" u="none" strike="noStrike" kern="0" cap="none" spc="0" normalizeH="0" baseline="0" noProof="0" dirty="0">
                <a:ln>
                  <a:noFill/>
                </a:ln>
                <a:solidFill>
                  <a:srgbClr val="404040"/>
                </a:solidFill>
                <a:effectLst/>
                <a:uLnTx/>
                <a:uFillTx/>
                <a:sym typeface="Wingdings"/>
              </a:rPr>
            </a:br>
            <a:r>
              <a:rPr kumimoji="0" lang="en-US" sz="1200" b="0" i="0" u="none" strike="noStrike" kern="0" cap="none" spc="0" normalizeH="0" baseline="0" noProof="0" dirty="0">
                <a:ln>
                  <a:noFill/>
                </a:ln>
                <a:solidFill>
                  <a:srgbClr val="0070C0"/>
                </a:solidFill>
                <a:effectLst/>
                <a:uLnTx/>
                <a:uFillTx/>
                <a:sym typeface="Wingdings"/>
              </a:rPr>
              <a:t></a:t>
            </a:r>
            <a:r>
              <a:rPr kumimoji="0" lang="en-US" sz="1100" b="0" i="0" u="none" strike="noStrike" kern="0" cap="none" spc="0" normalizeH="0" baseline="0" noProof="0" dirty="0">
                <a:ln>
                  <a:noFill/>
                </a:ln>
                <a:solidFill>
                  <a:srgbClr val="C00000"/>
                </a:solidFill>
                <a:effectLst/>
                <a:uLnTx/>
                <a:uFillTx/>
                <a:sym typeface="Wingdings"/>
              </a:rPr>
              <a:t> </a:t>
            </a:r>
            <a:r>
              <a:rPr kumimoji="0" lang="cs-CZ" sz="1100" b="0" i="0" u="none" strike="noStrike" kern="0" cap="none" spc="0" normalizeH="0" baseline="0" noProof="0" dirty="0">
                <a:ln>
                  <a:noFill/>
                </a:ln>
                <a:solidFill>
                  <a:srgbClr val="404040"/>
                </a:solidFill>
                <a:effectLst/>
                <a:uLnTx/>
                <a:uFillTx/>
                <a:sym typeface="Wingdings"/>
              </a:rPr>
              <a:t>Více než 5 krát</a:t>
            </a:r>
            <a:endParaRPr kumimoji="0" lang="en-US" sz="1100" b="0" i="0" u="none" strike="noStrike" kern="0" cap="none" spc="0" normalizeH="0" baseline="0" noProof="0" dirty="0">
              <a:ln>
                <a:noFill/>
              </a:ln>
              <a:solidFill>
                <a:srgbClr val="404040"/>
              </a:solidFill>
              <a:effectLst/>
              <a:uLnTx/>
              <a:uFillTx/>
            </a:endParaRPr>
          </a:p>
        </p:txBody>
      </p:sp>
      <p:graphicFrame>
        <p:nvGraphicFramePr>
          <p:cNvPr id="17" name="Graf 4"/>
          <p:cNvGraphicFramePr/>
          <p:nvPr>
            <p:extLst>
              <p:ext uri="{D42A27DB-BD31-4B8C-83A1-F6EECF244321}">
                <p14:modId xmlns:p14="http://schemas.microsoft.com/office/powerpoint/2010/main" val="4111504985"/>
              </p:ext>
            </p:extLst>
          </p:nvPr>
        </p:nvGraphicFramePr>
        <p:xfrm>
          <a:off x="179512" y="1467961"/>
          <a:ext cx="1894324" cy="1421454"/>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ovéPole 21"/>
          <p:cNvSpPr txBox="1"/>
          <p:nvPr/>
        </p:nvSpPr>
        <p:spPr>
          <a:xfrm>
            <a:off x="1008541" y="2052390"/>
            <a:ext cx="700054" cy="179536"/>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cs-CZ" sz="1200" b="1" i="0" u="none" strike="noStrike" kern="0" cap="none" spc="0" normalizeH="0" baseline="0" noProof="0" dirty="0">
                <a:ln>
                  <a:noFill/>
                </a:ln>
                <a:solidFill>
                  <a:srgbClr val="404040"/>
                </a:solidFill>
                <a:effectLst/>
                <a:uLnTx/>
                <a:uFillTx/>
              </a:rPr>
              <a:t>Pivo</a:t>
            </a:r>
            <a:endParaRPr kumimoji="0" lang="cs-CZ" sz="1100" b="1" i="0" u="none" strike="noStrike" kern="0" cap="none" spc="0" normalizeH="0" baseline="0" noProof="0" dirty="0">
              <a:ln>
                <a:noFill/>
              </a:ln>
              <a:solidFill>
                <a:srgbClr val="404040"/>
              </a:solidFill>
              <a:effectLst/>
              <a:uLnTx/>
              <a:uFillTx/>
            </a:endParaRPr>
          </a:p>
        </p:txBody>
      </p:sp>
      <p:sp>
        <p:nvSpPr>
          <p:cNvPr id="15" name="Zástupný symbol pro zápatí 3">
            <a:extLst>
              <a:ext uri="{FF2B5EF4-FFF2-40B4-BE49-F238E27FC236}">
                <a16:creationId xmlns:a16="http://schemas.microsoft.com/office/drawing/2014/main" id="{45900D60-638E-4225-A42B-33F1A9341978}"/>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sp>
        <p:nvSpPr>
          <p:cNvPr id="23" name="TextovéPole 22">
            <a:extLst>
              <a:ext uri="{FF2B5EF4-FFF2-40B4-BE49-F238E27FC236}">
                <a16:creationId xmlns:a16="http://schemas.microsoft.com/office/drawing/2014/main" id="{39CBDB5F-F4A4-4BA4-A1E8-53E323C31168}"/>
              </a:ext>
            </a:extLst>
          </p:cNvPr>
          <p:cNvSpPr txBox="1"/>
          <p:nvPr/>
        </p:nvSpPr>
        <p:spPr>
          <a:xfrm>
            <a:off x="323528" y="4512191"/>
            <a:ext cx="4248472" cy="369332"/>
          </a:xfrm>
          <a:prstGeom prst="rect">
            <a:avLst/>
          </a:prstGeom>
          <a:noFill/>
        </p:spPr>
        <p:txBody>
          <a:bodyPr wrap="square" rtlCol="0">
            <a:spAutoFit/>
          </a:bodyPr>
          <a:lstStyle/>
          <a:p>
            <a:r>
              <a:rPr lang="cs-CZ" sz="900" kern="0" dirty="0">
                <a:solidFill>
                  <a:schemeClr val="bg1">
                    <a:lumMod val="50000"/>
                  </a:schemeClr>
                </a:solidFill>
              </a:rPr>
              <a:t>Q17. Jak často jste měnili dodavatele za poslední rok u následujícího zboží? n=301</a:t>
            </a:r>
          </a:p>
          <a:p>
            <a:r>
              <a:rPr lang="cs-CZ" sz="900" kern="0" dirty="0">
                <a:solidFill>
                  <a:schemeClr val="bg1">
                    <a:lumMod val="50000"/>
                  </a:schemeClr>
                </a:solidFill>
              </a:rPr>
              <a:t>Q18. Jaký byl důvod poslední změny dodavatele? n=130 (ti, kteří měnili dodavatele)</a:t>
            </a:r>
          </a:p>
        </p:txBody>
      </p:sp>
      <p:sp>
        <p:nvSpPr>
          <p:cNvPr id="29" name="TextovéPole 28">
            <a:extLst>
              <a:ext uri="{FF2B5EF4-FFF2-40B4-BE49-F238E27FC236}">
                <a16:creationId xmlns:a16="http://schemas.microsoft.com/office/drawing/2014/main" id="{1BE34F05-B01C-4E31-8A15-D4462972AB9B}"/>
              </a:ext>
            </a:extLst>
          </p:cNvPr>
          <p:cNvSpPr txBox="1"/>
          <p:nvPr/>
        </p:nvSpPr>
        <p:spPr>
          <a:xfrm>
            <a:off x="2606222" y="1945288"/>
            <a:ext cx="700054" cy="368306"/>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cs-CZ" sz="1200" b="1" i="0" u="none" strike="noStrike" kern="0" cap="none" spc="0" normalizeH="0" baseline="0" noProof="0" dirty="0">
                <a:ln>
                  <a:noFill/>
                </a:ln>
                <a:solidFill>
                  <a:srgbClr val="404040"/>
                </a:solidFill>
                <a:effectLst/>
                <a:uLnTx/>
                <a:uFillTx/>
              </a:rPr>
              <a:t>Ostatní alkohol</a:t>
            </a:r>
            <a:endParaRPr kumimoji="0" lang="cs-CZ" sz="1100" b="1" i="0" u="none" strike="noStrike" kern="0" cap="none" spc="0" normalizeH="0" baseline="0" noProof="0" dirty="0">
              <a:ln>
                <a:noFill/>
              </a:ln>
              <a:solidFill>
                <a:srgbClr val="404040"/>
              </a:solidFill>
              <a:effectLst/>
              <a:uLnTx/>
              <a:uFillTx/>
            </a:endParaRPr>
          </a:p>
        </p:txBody>
      </p:sp>
      <p:graphicFrame>
        <p:nvGraphicFramePr>
          <p:cNvPr id="31" name="Graf 4">
            <a:extLst>
              <a:ext uri="{FF2B5EF4-FFF2-40B4-BE49-F238E27FC236}">
                <a16:creationId xmlns:a16="http://schemas.microsoft.com/office/drawing/2014/main" id="{F1C3F508-55CA-4120-B2A7-5EA5573C8C3F}"/>
              </a:ext>
            </a:extLst>
          </p:cNvPr>
          <p:cNvGraphicFramePr/>
          <p:nvPr>
            <p:extLst>
              <p:ext uri="{D42A27DB-BD31-4B8C-83A1-F6EECF244321}">
                <p14:modId xmlns:p14="http://schemas.microsoft.com/office/powerpoint/2010/main" val="2342178861"/>
              </p:ext>
            </p:extLst>
          </p:nvPr>
        </p:nvGraphicFramePr>
        <p:xfrm>
          <a:off x="971600" y="2873173"/>
          <a:ext cx="1894324" cy="1421454"/>
        </p:xfrm>
        <a:graphic>
          <a:graphicData uri="http://schemas.openxmlformats.org/drawingml/2006/chart">
            <c:chart xmlns:c="http://schemas.openxmlformats.org/drawingml/2006/chart" xmlns:r="http://schemas.openxmlformats.org/officeDocument/2006/relationships" r:id="rId5"/>
          </a:graphicData>
        </a:graphic>
      </p:graphicFrame>
      <p:sp>
        <p:nvSpPr>
          <p:cNvPr id="32" name="TextovéPole 31">
            <a:extLst>
              <a:ext uri="{FF2B5EF4-FFF2-40B4-BE49-F238E27FC236}">
                <a16:creationId xmlns:a16="http://schemas.microsoft.com/office/drawing/2014/main" id="{1CE389FE-4C8A-4477-9518-ADF6F25B0586}"/>
              </a:ext>
            </a:extLst>
          </p:cNvPr>
          <p:cNvSpPr txBox="1"/>
          <p:nvPr/>
        </p:nvSpPr>
        <p:spPr>
          <a:xfrm>
            <a:off x="1522026" y="3373988"/>
            <a:ext cx="885935" cy="359073"/>
          </a:xfrm>
          <a:prstGeom prst="rect">
            <a:avLst/>
          </a:prstGeom>
          <a:noFill/>
        </p:spPr>
        <p:txBody>
          <a:bodyPr wrap="square" lIns="0" tIns="0" rIns="0" bIns="0" rtlCol="0">
            <a:spAutoFit/>
          </a:bodyP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cs-CZ" sz="1200" b="1" i="0" u="none" strike="noStrike" kern="0" cap="none" spc="0" normalizeH="0" baseline="0" noProof="0" dirty="0">
                <a:ln>
                  <a:noFill/>
                </a:ln>
                <a:solidFill>
                  <a:srgbClr val="404040"/>
                </a:solidFill>
                <a:effectLst/>
                <a:uLnTx/>
                <a:uFillTx/>
              </a:rPr>
              <a:t>Potraviny,</a:t>
            </a:r>
          </a:p>
          <a:p>
            <a:pPr marL="0" marR="0" lvl="0" indent="0" algn="ctr" defTabSz="914400" eaLnBrk="1" fontAlgn="auto" latinLnBrk="0" hangingPunct="1">
              <a:lnSpc>
                <a:spcPts val="1400"/>
              </a:lnSpc>
              <a:spcBef>
                <a:spcPts val="0"/>
              </a:spcBef>
              <a:spcAft>
                <a:spcPts val="0"/>
              </a:spcAft>
              <a:buClrTx/>
              <a:buSzTx/>
              <a:buFontTx/>
              <a:buNone/>
              <a:tabLst/>
              <a:defRPr/>
            </a:pPr>
            <a:r>
              <a:rPr kumimoji="0" lang="cs-CZ" sz="1200" b="1" i="0" u="none" strike="noStrike" kern="0" cap="none" spc="0" normalizeH="0" baseline="0" noProof="0" dirty="0">
                <a:ln>
                  <a:noFill/>
                </a:ln>
                <a:solidFill>
                  <a:srgbClr val="404040"/>
                </a:solidFill>
                <a:effectLst/>
                <a:uLnTx/>
                <a:uFillTx/>
              </a:rPr>
              <a:t>suroviny</a:t>
            </a:r>
            <a:endParaRPr kumimoji="0" lang="cs-CZ" sz="1100" b="1" i="0" u="none" strike="noStrike" kern="0" cap="none" spc="0" normalizeH="0" baseline="0" noProof="0" dirty="0">
              <a:ln>
                <a:noFill/>
              </a:ln>
              <a:solidFill>
                <a:srgbClr val="404040"/>
              </a:solidFill>
              <a:effectLst/>
              <a:uLnTx/>
              <a:uFillTx/>
            </a:endParaRPr>
          </a:p>
        </p:txBody>
      </p:sp>
      <p:sp>
        <p:nvSpPr>
          <p:cNvPr id="34" name="TextovéPole 33">
            <a:extLst>
              <a:ext uri="{FF2B5EF4-FFF2-40B4-BE49-F238E27FC236}">
                <a16:creationId xmlns:a16="http://schemas.microsoft.com/office/drawing/2014/main" id="{C5066A14-AFE6-48F2-A049-D5493B05CD83}"/>
              </a:ext>
            </a:extLst>
          </p:cNvPr>
          <p:cNvSpPr txBox="1"/>
          <p:nvPr/>
        </p:nvSpPr>
        <p:spPr>
          <a:xfrm>
            <a:off x="4160127" y="918142"/>
            <a:ext cx="2068058" cy="186194"/>
          </a:xfrm>
          <a:prstGeom prst="rect">
            <a:avLst/>
          </a:prstGeom>
          <a:noFill/>
        </p:spPr>
        <p:txBody>
          <a:bodyPr wrap="square" lIns="0" tIns="0" rIns="0" bIns="0" rtlCol="0">
            <a:spAutoFit/>
          </a:bodyPr>
          <a:lstStyle/>
          <a:p>
            <a:pPr lvl="0">
              <a:lnSpc>
                <a:spcPts val="1400"/>
              </a:lnSpc>
              <a:defRPr/>
            </a:pPr>
            <a:r>
              <a:rPr kumimoji="0" lang="cs-CZ" sz="1600" b="1" i="0" u="none" strike="noStrike" kern="0" cap="none" spc="0" normalizeH="0" baseline="0" noProof="0" dirty="0">
                <a:ln>
                  <a:noFill/>
                </a:ln>
                <a:solidFill>
                  <a:srgbClr val="404040"/>
                </a:solidFill>
                <a:effectLst/>
                <a:uLnTx/>
                <a:uFillTx/>
              </a:rPr>
              <a:t>Důvod změny, </a:t>
            </a:r>
            <a:r>
              <a:rPr lang="cs-CZ" sz="1400" b="1" kern="0" dirty="0">
                <a:solidFill>
                  <a:srgbClr val="404040"/>
                </a:solidFill>
              </a:rPr>
              <a:t>v</a:t>
            </a:r>
            <a:r>
              <a:rPr lang="en-US" sz="1400" b="1" kern="0" dirty="0">
                <a:solidFill>
                  <a:srgbClr val="404040"/>
                </a:solidFill>
              </a:rPr>
              <a:t> %</a:t>
            </a:r>
            <a:endParaRPr lang="cs-CZ" sz="1400" b="1" kern="0" dirty="0">
              <a:solidFill>
                <a:srgbClr val="404040"/>
              </a:solidFill>
            </a:endParaRPr>
          </a:p>
        </p:txBody>
      </p:sp>
      <p:graphicFrame>
        <p:nvGraphicFramePr>
          <p:cNvPr id="4" name="Tabulka 3">
            <a:extLst>
              <a:ext uri="{FF2B5EF4-FFF2-40B4-BE49-F238E27FC236}">
                <a16:creationId xmlns:a16="http://schemas.microsoft.com/office/drawing/2014/main" id="{CCAF96F1-77F2-411E-BEEF-D6D10C8A8906}"/>
              </a:ext>
            </a:extLst>
          </p:cNvPr>
          <p:cNvGraphicFramePr>
            <a:graphicFrameLocks noGrp="1"/>
          </p:cNvGraphicFramePr>
          <p:nvPr>
            <p:extLst>
              <p:ext uri="{D42A27DB-BD31-4B8C-83A1-F6EECF244321}">
                <p14:modId xmlns:p14="http://schemas.microsoft.com/office/powerpoint/2010/main" val="721372813"/>
              </p:ext>
            </p:extLst>
          </p:nvPr>
        </p:nvGraphicFramePr>
        <p:xfrm>
          <a:off x="4160126" y="1391940"/>
          <a:ext cx="2604264" cy="2762618"/>
        </p:xfrm>
        <a:graphic>
          <a:graphicData uri="http://schemas.openxmlformats.org/drawingml/2006/table">
            <a:tbl>
              <a:tblPr bandRow="1"/>
              <a:tblGrid>
                <a:gridCol w="2185951">
                  <a:extLst>
                    <a:ext uri="{9D8B030D-6E8A-4147-A177-3AD203B41FA5}">
                      <a16:colId xmlns:a16="http://schemas.microsoft.com/office/drawing/2014/main" val="1082590999"/>
                    </a:ext>
                  </a:extLst>
                </a:gridCol>
                <a:gridCol w="418313">
                  <a:extLst>
                    <a:ext uri="{9D8B030D-6E8A-4147-A177-3AD203B41FA5}">
                      <a16:colId xmlns:a16="http://schemas.microsoft.com/office/drawing/2014/main" val="784041256"/>
                    </a:ext>
                  </a:extLst>
                </a:gridCol>
              </a:tblGrid>
              <a:tr h="259772">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Cena</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35</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3334187270"/>
                  </a:ext>
                </a:extLst>
              </a:tr>
              <a:tr h="259772">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Problém s kvalitou</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32</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5C37C"/>
                    </a:solidFill>
                  </a:tcPr>
                </a:tc>
                <a:extLst>
                  <a:ext uri="{0D108BD9-81ED-4DB2-BD59-A6C34878D82A}">
                    <a16:rowId xmlns:a16="http://schemas.microsoft.com/office/drawing/2014/main" val="1969148694"/>
                  </a:ext>
                </a:extLst>
              </a:tr>
              <a:tr h="259772">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Dodací podmínky, doprava, včasnost dodání, logistika</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12</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583"/>
                    </a:solidFill>
                  </a:tcPr>
                </a:tc>
                <a:extLst>
                  <a:ext uri="{0D108BD9-81ED-4DB2-BD59-A6C34878D82A}">
                    <a16:rowId xmlns:a16="http://schemas.microsoft.com/office/drawing/2014/main" val="2772056582"/>
                  </a:ext>
                </a:extLst>
              </a:tr>
              <a:tr h="259772">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Nespolehlivost</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11</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E683"/>
                    </a:solidFill>
                  </a:tcPr>
                </a:tc>
                <a:extLst>
                  <a:ext uri="{0D108BD9-81ED-4DB2-BD59-A6C34878D82A}">
                    <a16:rowId xmlns:a16="http://schemas.microsoft.com/office/drawing/2014/main" val="2340128416"/>
                  </a:ext>
                </a:extLst>
              </a:tr>
              <a:tr h="259772">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Změna sortimentu</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8</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extLst>
                  <a:ext uri="{0D108BD9-81ED-4DB2-BD59-A6C34878D82A}">
                    <a16:rowId xmlns:a16="http://schemas.microsoft.com/office/drawing/2014/main" val="2157260785"/>
                  </a:ext>
                </a:extLst>
              </a:tr>
              <a:tr h="259772">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Šíře sortimentu, nabídka</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8</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extLst>
                  <a:ext uri="{0D108BD9-81ED-4DB2-BD59-A6C34878D82A}">
                    <a16:rowId xmlns:a16="http://schemas.microsoft.com/office/drawing/2014/main" val="3979829220"/>
                  </a:ext>
                </a:extLst>
              </a:tr>
              <a:tr h="259772">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Nespokojenost se servisem, špatná spolupráce, nevstřícnost</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6</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77A"/>
                    </a:solidFill>
                  </a:tcPr>
                </a:tc>
                <a:extLst>
                  <a:ext uri="{0D108BD9-81ED-4DB2-BD59-A6C34878D82A}">
                    <a16:rowId xmlns:a16="http://schemas.microsoft.com/office/drawing/2014/main" val="3812471876"/>
                  </a:ext>
                </a:extLst>
              </a:tr>
              <a:tr h="259772">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Zhoršení</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3</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extLst>
                  <a:ext uri="{0D108BD9-81ED-4DB2-BD59-A6C34878D82A}">
                    <a16:rowId xmlns:a16="http://schemas.microsoft.com/office/drawing/2014/main" val="1846167070"/>
                  </a:ext>
                </a:extLst>
              </a:tr>
              <a:tr h="259772">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Dostupnost</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3</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extLst>
                  <a:ext uri="{0D108BD9-81ED-4DB2-BD59-A6C34878D82A}">
                    <a16:rowId xmlns:a16="http://schemas.microsoft.com/office/drawing/2014/main" val="3124310809"/>
                  </a:ext>
                </a:extLst>
              </a:tr>
              <a:tr h="259772">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Něco jiného</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8</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extLst>
                  <a:ext uri="{0D108BD9-81ED-4DB2-BD59-A6C34878D82A}">
                    <a16:rowId xmlns:a16="http://schemas.microsoft.com/office/drawing/2014/main" val="1410893424"/>
                  </a:ext>
                </a:extLst>
              </a:tr>
            </a:tbl>
          </a:graphicData>
        </a:graphic>
      </p:graphicFrame>
      <p:grpSp>
        <p:nvGrpSpPr>
          <p:cNvPr id="36" name="Skupina 35">
            <a:extLst>
              <a:ext uri="{FF2B5EF4-FFF2-40B4-BE49-F238E27FC236}">
                <a16:creationId xmlns:a16="http://schemas.microsoft.com/office/drawing/2014/main" id="{1AA50577-6293-4265-9211-E5E3DDDAE867}"/>
              </a:ext>
            </a:extLst>
          </p:cNvPr>
          <p:cNvGrpSpPr/>
          <p:nvPr/>
        </p:nvGrpSpPr>
        <p:grpSpPr>
          <a:xfrm>
            <a:off x="8028381" y="6356"/>
            <a:ext cx="1107884" cy="549170"/>
            <a:chOff x="7992336" y="-1018"/>
            <a:chExt cx="1044160" cy="549170"/>
          </a:xfrm>
        </p:grpSpPr>
        <p:sp>
          <p:nvSpPr>
            <p:cNvPr id="37" name="Obdélník 36">
              <a:extLst>
                <a:ext uri="{FF2B5EF4-FFF2-40B4-BE49-F238E27FC236}">
                  <a16:creationId xmlns:a16="http://schemas.microsoft.com/office/drawing/2014/main" id="{C22F89D8-F71E-44D8-B52D-902A626E6CF8}"/>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38" name="Picture 2" descr="http://www.aspectio.cz/Files/logoAMSP.jpg">
              <a:extLst>
                <a:ext uri="{FF2B5EF4-FFF2-40B4-BE49-F238E27FC236}">
                  <a16:creationId xmlns:a16="http://schemas.microsoft.com/office/drawing/2014/main" id="{FA6C38E6-15C8-40FA-A1DF-413B3D62222A}"/>
                </a:ext>
              </a:extLst>
            </p:cNvPr>
            <p:cNvPicPr>
              <a:picLocks noChangeAspect="1" noChangeArrowheads="1"/>
            </p:cNvPicPr>
            <p:nvPr/>
          </p:nvPicPr>
          <p:blipFill>
            <a:blip r:embed="rId6" cstate="print"/>
            <a:srcRect/>
            <a:stretch>
              <a:fillRect/>
            </a:stretch>
          </p:blipFill>
          <p:spPr bwMode="auto">
            <a:xfrm>
              <a:off x="8532440" y="51470"/>
              <a:ext cx="440856" cy="469722"/>
            </a:xfrm>
            <a:prstGeom prst="rect">
              <a:avLst/>
            </a:prstGeom>
            <a:noFill/>
          </p:spPr>
        </p:pic>
      </p:grpSp>
    </p:spTree>
    <p:extLst>
      <p:ext uri="{BB962C8B-B14F-4D97-AF65-F5344CB8AC3E}">
        <p14:creationId xmlns:p14="http://schemas.microsoft.com/office/powerpoint/2010/main" val="761792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2"/>
          <p:cNvSpPr>
            <a:spLocks noGrp="1"/>
          </p:cNvSpPr>
          <p:nvPr>
            <p:ph type="sldNum" sz="quarter" idx="4"/>
          </p:nvPr>
        </p:nvSpPr>
        <p:spPr>
          <a:xfrm>
            <a:off x="35496" y="4909248"/>
            <a:ext cx="2133600" cy="273844"/>
          </a:xfrm>
        </p:spPr>
        <p:txBody>
          <a:bodyPr/>
          <a:lstStyle/>
          <a:p>
            <a:fld id="{2A2DB900-4F27-419C-B2D8-AAC4EB8D73BD}" type="slidenum">
              <a:rPr lang="cs-CZ" sz="1100" smtClean="0"/>
              <a:pPr/>
              <a:t>17</a:t>
            </a:fld>
            <a:endParaRPr lang="cs-CZ" sz="1100" dirty="0"/>
          </a:p>
        </p:txBody>
      </p:sp>
      <p:sp>
        <p:nvSpPr>
          <p:cNvPr id="5" name="Nadpis 4"/>
          <p:cNvSpPr>
            <a:spLocks noGrp="1"/>
          </p:cNvSpPr>
          <p:nvPr>
            <p:ph type="title"/>
          </p:nvPr>
        </p:nvSpPr>
        <p:spPr>
          <a:xfrm>
            <a:off x="371634" y="7926"/>
            <a:ext cx="8016790" cy="469722"/>
          </a:xfrm>
        </p:spPr>
        <p:txBody>
          <a:bodyPr>
            <a:noAutofit/>
          </a:bodyPr>
          <a:lstStyle/>
          <a:p>
            <a:r>
              <a:rPr lang="cs-CZ" sz="2000" dirty="0"/>
              <a:t>Většina podniků má sepsané alergeny u jídel a zejména větší podniky </a:t>
            </a:r>
            <a:br>
              <a:rPr lang="cs-CZ" sz="2000" dirty="0"/>
            </a:br>
            <a:r>
              <a:rPr lang="cs-CZ" sz="2000" dirty="0"/>
              <a:t>často poskytují zaměstnancům jídlo.</a:t>
            </a:r>
          </a:p>
        </p:txBody>
      </p:sp>
      <p:sp>
        <p:nvSpPr>
          <p:cNvPr id="24" name="TextovéPole 23"/>
          <p:cNvSpPr txBox="1"/>
          <p:nvPr/>
        </p:nvSpPr>
        <p:spPr>
          <a:xfrm>
            <a:off x="415810" y="915566"/>
            <a:ext cx="6394554" cy="179536"/>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Administrativa v podnicích celkově a podle velikosti podniku a obratu</a:t>
            </a:r>
            <a:r>
              <a:rPr lang="cs-CZ" sz="1600" b="1" kern="0" dirty="0">
                <a:solidFill>
                  <a:srgbClr val="404040"/>
                </a:solidFill>
              </a:rPr>
              <a:t>, </a:t>
            </a: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kumimoji="0" lang="cs-CZ" sz="1400" b="1" i="0" u="none" strike="noStrike" kern="0" cap="none" spc="0" normalizeH="0" baseline="0" noProof="0" dirty="0">
              <a:ln>
                <a:noFill/>
              </a:ln>
              <a:solidFill>
                <a:srgbClr val="404040"/>
              </a:solidFill>
              <a:effectLst/>
              <a:uLnTx/>
              <a:uFillTx/>
            </a:endParaRP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sp>
        <p:nvSpPr>
          <p:cNvPr id="12" name="TextovéPole 11">
            <a:extLst>
              <a:ext uri="{FF2B5EF4-FFF2-40B4-BE49-F238E27FC236}">
                <a16:creationId xmlns:a16="http://schemas.microsoft.com/office/drawing/2014/main" id="{F27F7960-F0EC-4ABA-BB5F-FCC37B98E4CA}"/>
              </a:ext>
            </a:extLst>
          </p:cNvPr>
          <p:cNvSpPr txBox="1"/>
          <p:nvPr/>
        </p:nvSpPr>
        <p:spPr>
          <a:xfrm>
            <a:off x="323528" y="4506674"/>
            <a:ext cx="3960440" cy="369332"/>
          </a:xfrm>
          <a:prstGeom prst="rect">
            <a:avLst/>
          </a:prstGeom>
          <a:noFill/>
        </p:spPr>
        <p:txBody>
          <a:bodyPr wrap="square" rtlCol="0">
            <a:spAutoFit/>
          </a:bodyPr>
          <a:lstStyle/>
          <a:p>
            <a:pPr lvl="0"/>
            <a:r>
              <a:rPr lang="cs-CZ" sz="900" kern="0" dirty="0">
                <a:solidFill>
                  <a:schemeClr val="bg1">
                    <a:lumMod val="50000"/>
                  </a:schemeClr>
                </a:solidFill>
              </a:rPr>
              <a:t>Q19. Které z výroků pro Vás platí?</a:t>
            </a:r>
            <a:br>
              <a:rPr lang="cs-CZ" sz="900" kern="0" dirty="0">
                <a:solidFill>
                  <a:schemeClr val="bg1">
                    <a:lumMod val="50000"/>
                  </a:schemeClr>
                </a:solidFill>
              </a:rPr>
            </a:br>
            <a:r>
              <a:rPr lang="cs-CZ" sz="900" kern="0" dirty="0">
                <a:solidFill>
                  <a:schemeClr val="bg1">
                    <a:lumMod val="50000"/>
                  </a:schemeClr>
                </a:solidFill>
              </a:rPr>
              <a:t>n=301/128/130/43/82/143</a:t>
            </a:r>
          </a:p>
        </p:txBody>
      </p:sp>
      <p:sp>
        <p:nvSpPr>
          <p:cNvPr id="14" name="Zástupný symbol pro zápatí 3">
            <a:extLst>
              <a:ext uri="{FF2B5EF4-FFF2-40B4-BE49-F238E27FC236}">
                <a16:creationId xmlns:a16="http://schemas.microsoft.com/office/drawing/2014/main" id="{E638BA8B-AAD1-42F2-A5A3-288EAF672A95}"/>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graphicFrame>
        <p:nvGraphicFramePr>
          <p:cNvPr id="4" name="Tabulka 3">
            <a:extLst>
              <a:ext uri="{FF2B5EF4-FFF2-40B4-BE49-F238E27FC236}">
                <a16:creationId xmlns:a16="http://schemas.microsoft.com/office/drawing/2014/main" id="{4EF2CA26-E63D-4E22-9A54-F721B7719F77}"/>
              </a:ext>
            </a:extLst>
          </p:cNvPr>
          <p:cNvGraphicFramePr>
            <a:graphicFrameLocks noGrp="1"/>
          </p:cNvGraphicFramePr>
          <p:nvPr>
            <p:extLst>
              <p:ext uri="{D42A27DB-BD31-4B8C-83A1-F6EECF244321}">
                <p14:modId xmlns:p14="http://schemas.microsoft.com/office/powerpoint/2010/main" val="295664204"/>
              </p:ext>
            </p:extLst>
          </p:nvPr>
        </p:nvGraphicFramePr>
        <p:xfrm>
          <a:off x="400596" y="1163098"/>
          <a:ext cx="6043612" cy="3374056"/>
        </p:xfrm>
        <a:graphic>
          <a:graphicData uri="http://schemas.openxmlformats.org/drawingml/2006/table">
            <a:tbl>
              <a:tblPr bandRow="1"/>
              <a:tblGrid>
                <a:gridCol w="2849837">
                  <a:extLst>
                    <a:ext uri="{9D8B030D-6E8A-4147-A177-3AD203B41FA5}">
                      <a16:colId xmlns:a16="http://schemas.microsoft.com/office/drawing/2014/main" val="3707620375"/>
                    </a:ext>
                  </a:extLst>
                </a:gridCol>
                <a:gridCol w="532296">
                  <a:extLst>
                    <a:ext uri="{9D8B030D-6E8A-4147-A177-3AD203B41FA5}">
                      <a16:colId xmlns:a16="http://schemas.microsoft.com/office/drawing/2014/main" val="3025024175"/>
                    </a:ext>
                  </a:extLst>
                </a:gridCol>
                <a:gridCol w="426060">
                  <a:extLst>
                    <a:ext uri="{9D8B030D-6E8A-4147-A177-3AD203B41FA5}">
                      <a16:colId xmlns:a16="http://schemas.microsoft.com/office/drawing/2014/main" val="294872647"/>
                    </a:ext>
                  </a:extLst>
                </a:gridCol>
                <a:gridCol w="523414">
                  <a:extLst>
                    <a:ext uri="{9D8B030D-6E8A-4147-A177-3AD203B41FA5}">
                      <a16:colId xmlns:a16="http://schemas.microsoft.com/office/drawing/2014/main" val="1247877941"/>
                    </a:ext>
                  </a:extLst>
                </a:gridCol>
                <a:gridCol w="647413">
                  <a:extLst>
                    <a:ext uri="{9D8B030D-6E8A-4147-A177-3AD203B41FA5}">
                      <a16:colId xmlns:a16="http://schemas.microsoft.com/office/drawing/2014/main" val="301340624"/>
                    </a:ext>
                  </a:extLst>
                </a:gridCol>
                <a:gridCol w="532296">
                  <a:extLst>
                    <a:ext uri="{9D8B030D-6E8A-4147-A177-3AD203B41FA5}">
                      <a16:colId xmlns:a16="http://schemas.microsoft.com/office/drawing/2014/main" val="47029037"/>
                    </a:ext>
                  </a:extLst>
                </a:gridCol>
                <a:gridCol w="532296">
                  <a:extLst>
                    <a:ext uri="{9D8B030D-6E8A-4147-A177-3AD203B41FA5}">
                      <a16:colId xmlns:a16="http://schemas.microsoft.com/office/drawing/2014/main" val="90716728"/>
                    </a:ext>
                  </a:extLst>
                </a:gridCol>
              </a:tblGrid>
              <a:tr h="129684">
                <a:tc>
                  <a:txBody>
                    <a:bodyPr/>
                    <a:lstStyle/>
                    <a:p>
                      <a:pPr algn="l" rtl="0" fontAlgn="ctr"/>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lumMod val="50000"/>
                      </a:schemeClr>
                    </a:solidFill>
                  </a:tcPr>
                </a:tc>
                <a:tc>
                  <a:txBody>
                    <a:bodyPr/>
                    <a:lstStyle/>
                    <a:p>
                      <a:pPr algn="ctr" rtl="0" fontAlgn="b"/>
                      <a:r>
                        <a:rPr lang="cs-CZ" sz="1100" b="1" i="0" u="none" strike="noStrike" kern="1200" dirty="0">
                          <a:solidFill>
                            <a:schemeClr val="bg1"/>
                          </a:solidFill>
                          <a:effectLst/>
                          <a:latin typeface="Calibri" panose="020F0502020204030204" pitchFamily="34" charset="0"/>
                          <a:ea typeface="+mn-ea"/>
                          <a:cs typeface="+mn-cs"/>
                        </a:rPr>
                        <a:t>TOTAL</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lumMod val="50000"/>
                      </a:schemeClr>
                    </a:solidFill>
                  </a:tcPr>
                </a:tc>
                <a:tc>
                  <a:txBody>
                    <a:bodyPr/>
                    <a:lstStyle/>
                    <a:p>
                      <a:pPr algn="ctr" rtl="0" fontAlgn="ctr"/>
                      <a:r>
                        <a:rPr lang="cs-CZ" sz="1200" b="1" i="0" u="none" strike="noStrike" kern="1200" dirty="0">
                          <a:solidFill>
                            <a:schemeClr val="bg1"/>
                          </a:solidFill>
                          <a:effectLst/>
                          <a:latin typeface="+mn-lt"/>
                          <a:ea typeface="+mn-ea"/>
                          <a:cs typeface="+mn-cs"/>
                        </a:rPr>
                        <a:t>0-50 míst</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lumMod val="50000"/>
                      </a:schemeClr>
                    </a:solidFill>
                  </a:tcPr>
                </a:tc>
                <a:tc>
                  <a:txBody>
                    <a:bodyPr/>
                    <a:lstStyle/>
                    <a:p>
                      <a:pPr algn="ctr" rtl="0" fontAlgn="ctr"/>
                      <a:r>
                        <a:rPr lang="cs-CZ" sz="1200" b="1" i="0" u="none" strike="noStrike" kern="1200" dirty="0">
                          <a:solidFill>
                            <a:schemeClr val="bg1"/>
                          </a:solidFill>
                          <a:effectLst/>
                          <a:latin typeface="+mn-lt"/>
                          <a:ea typeface="+mn-ea"/>
                          <a:cs typeface="+mn-cs"/>
                        </a:rPr>
                        <a:t>51-100 míst</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lumMod val="50000"/>
                      </a:schemeClr>
                    </a:solidFill>
                  </a:tcPr>
                </a:tc>
                <a:tc>
                  <a:txBody>
                    <a:bodyPr/>
                    <a:lstStyle/>
                    <a:p>
                      <a:pPr algn="ctr" rtl="0" fontAlgn="ctr"/>
                      <a:r>
                        <a:rPr lang="cs-CZ" sz="1200" b="1" i="0" u="none" strike="noStrike" kern="1200" dirty="0">
                          <a:solidFill>
                            <a:schemeClr val="bg1"/>
                          </a:solidFill>
                          <a:effectLst/>
                          <a:latin typeface="+mn-lt"/>
                          <a:ea typeface="+mn-ea"/>
                          <a:cs typeface="+mn-cs"/>
                        </a:rPr>
                        <a:t>101 a více míst</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lumMod val="50000"/>
                      </a:schemeClr>
                    </a:solidFill>
                  </a:tcPr>
                </a:tc>
                <a:tc>
                  <a:txBody>
                    <a:bodyPr/>
                    <a:lstStyle/>
                    <a:p>
                      <a:pPr algn="ctr" rtl="0" fontAlgn="ctr"/>
                      <a:r>
                        <a:rPr lang="cs-CZ" sz="1200" b="0" i="0" u="none" strike="noStrike" kern="1200" dirty="0">
                          <a:solidFill>
                            <a:schemeClr val="bg1"/>
                          </a:solidFill>
                          <a:effectLst/>
                          <a:latin typeface="+mn-lt"/>
                          <a:ea typeface="+mn-ea"/>
                          <a:cs typeface="+mn-cs"/>
                        </a:rPr>
                        <a:t>Do 1 mil.</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lumMod val="50000"/>
                      </a:schemeClr>
                    </a:solidFill>
                  </a:tcPr>
                </a:tc>
                <a:tc>
                  <a:txBody>
                    <a:bodyPr/>
                    <a:lstStyle/>
                    <a:p>
                      <a:pPr algn="ctr" rtl="0" fontAlgn="ctr"/>
                      <a:r>
                        <a:rPr lang="cs-CZ" sz="1200" b="0" i="0" u="none" strike="noStrike" kern="1200" dirty="0">
                          <a:solidFill>
                            <a:schemeClr val="bg1"/>
                          </a:solidFill>
                          <a:effectLst/>
                          <a:latin typeface="+mn-lt"/>
                          <a:ea typeface="+mn-ea"/>
                          <a:cs typeface="+mn-cs"/>
                        </a:rPr>
                        <a:t>Nad 1 mil.</a:t>
                      </a:r>
                    </a:p>
                  </a:txBody>
                  <a:tcPr marL="3001" marR="3001" marT="300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lumMod val="50000"/>
                      </a:schemeClr>
                    </a:solidFill>
                  </a:tcPr>
                </a:tc>
                <a:extLst>
                  <a:ext uri="{0D108BD9-81ED-4DB2-BD59-A6C34878D82A}">
                    <a16:rowId xmlns:a16="http://schemas.microsoft.com/office/drawing/2014/main" val="864529193"/>
                  </a:ext>
                </a:extLst>
              </a:tr>
              <a:tr h="129684">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Máme sepsané alergeny u jídel</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312178966"/>
                  </a:ext>
                </a:extLst>
              </a:tr>
              <a:tr h="129684">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Poskytujeme zaměstnancům stravování</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263236280"/>
                  </a:ext>
                </a:extLst>
              </a:tr>
              <a:tr h="20645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Provádíme kontroly BOZP a školíme o ní</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12609545"/>
                  </a:ext>
                </a:extLst>
              </a:tr>
              <a:tr h="257318">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Platíme poplatky za pouštění sportovních přenosů/ hudby</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779818263"/>
                  </a:ext>
                </a:extLst>
              </a:tr>
              <a:tr h="257318">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Vybavujeme zaměstnance pracovním oblečením</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370418713"/>
                  </a:ext>
                </a:extLst>
              </a:tr>
              <a:tr h="257318">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Dáváme zaměstnancům smlouvu na dobu neurčitou hned po zkušební době</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754638448"/>
                  </a:ext>
                </a:extLst>
              </a:tr>
              <a:tr h="257318">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Umožňujeme zaměstnancům zvolit si preferované směny</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dirty="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069543627"/>
                  </a:ext>
                </a:extLst>
              </a:tr>
              <a:tr h="129684">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Dodržujeme pracovně-lékařské prohlídky</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501989419"/>
                  </a:ext>
                </a:extLst>
              </a:tr>
              <a:tr h="129684">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Evidujeme úrazy</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935469730"/>
                  </a:ext>
                </a:extLst>
              </a:tr>
              <a:tr h="257318">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Organizujeme akce pro stmelení týmu zaměstnanců mimo pracoviště</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673672189"/>
                  </a:ext>
                </a:extLst>
              </a:tr>
              <a:tr h="257318">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Přispíváme zaměstnancům na důchod, sport, volnočasové aktivity</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62786894"/>
                  </a:ext>
                </a:extLst>
              </a:tr>
              <a:tr h="129684">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Ani jedno z uvedeného</a:t>
                      </a: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chemeClr val="tx1"/>
                      </a:solidFill>
                      <a:prstDash val="sys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endParaRPr lang="cs-CZ" sz="1100" b="0" i="0" u="none" strike="noStrike" kern="1200">
                        <a:solidFill>
                          <a:srgbClr val="000000"/>
                        </a:solidFill>
                        <a:effectLst/>
                        <a:latin typeface="Calibri" panose="020F0502020204030204" pitchFamily="34" charset="0"/>
                        <a:ea typeface="+mn-ea"/>
                        <a:cs typeface="+mn-cs"/>
                      </a:endParaRPr>
                    </a:p>
                  </a:txBody>
                  <a:tcPr marL="2692" marR="2692" marT="269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endParaRPr lang="cs-CZ" sz="800" b="0" i="0" u="none" strike="noStrike" dirty="0">
                        <a:solidFill>
                          <a:srgbClr val="000000"/>
                        </a:solidFill>
                        <a:effectLst/>
                        <a:latin typeface="Arial CE"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930197787"/>
                  </a:ext>
                </a:extLst>
              </a:tr>
            </a:tbl>
          </a:graphicData>
        </a:graphic>
      </p:graphicFrame>
      <p:grpSp>
        <p:nvGrpSpPr>
          <p:cNvPr id="20" name="Skupina 19">
            <a:extLst>
              <a:ext uri="{FF2B5EF4-FFF2-40B4-BE49-F238E27FC236}">
                <a16:creationId xmlns:a16="http://schemas.microsoft.com/office/drawing/2014/main" id="{55C8E06E-EC80-4AB0-9B28-B5F8E8F7F28F}"/>
              </a:ext>
            </a:extLst>
          </p:cNvPr>
          <p:cNvGrpSpPr/>
          <p:nvPr/>
        </p:nvGrpSpPr>
        <p:grpSpPr>
          <a:xfrm>
            <a:off x="8028381" y="6356"/>
            <a:ext cx="1107884" cy="549170"/>
            <a:chOff x="7992336" y="-1018"/>
            <a:chExt cx="1044160" cy="549170"/>
          </a:xfrm>
        </p:grpSpPr>
        <p:sp>
          <p:nvSpPr>
            <p:cNvPr id="21" name="Obdélník 20">
              <a:extLst>
                <a:ext uri="{FF2B5EF4-FFF2-40B4-BE49-F238E27FC236}">
                  <a16:creationId xmlns:a16="http://schemas.microsoft.com/office/drawing/2014/main" id="{94759D88-89E6-4EC6-8193-BAE38ABE591C}"/>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22" name="Picture 2" descr="http://www.aspectio.cz/Files/logoAMSP.jpg">
              <a:extLst>
                <a:ext uri="{FF2B5EF4-FFF2-40B4-BE49-F238E27FC236}">
                  <a16:creationId xmlns:a16="http://schemas.microsoft.com/office/drawing/2014/main" id="{C6FA5A50-5FEE-4403-A6D4-3972DF7576A2}"/>
                </a:ext>
              </a:extLst>
            </p:cNvPr>
            <p:cNvPicPr>
              <a:picLocks noChangeAspect="1" noChangeArrowheads="1"/>
            </p:cNvPicPr>
            <p:nvPr/>
          </p:nvPicPr>
          <p:blipFill>
            <a:blip r:embed="rId3" cstate="print"/>
            <a:srcRect/>
            <a:stretch>
              <a:fillRect/>
            </a:stretch>
          </p:blipFill>
          <p:spPr bwMode="auto">
            <a:xfrm>
              <a:off x="8532440" y="51470"/>
              <a:ext cx="440856" cy="469722"/>
            </a:xfrm>
            <a:prstGeom prst="rect">
              <a:avLst/>
            </a:prstGeom>
            <a:noFill/>
          </p:spPr>
        </p:pic>
      </p:grpSp>
      <p:graphicFrame>
        <p:nvGraphicFramePr>
          <p:cNvPr id="8" name="Tabulka 7">
            <a:extLst>
              <a:ext uri="{FF2B5EF4-FFF2-40B4-BE49-F238E27FC236}">
                <a16:creationId xmlns:a16="http://schemas.microsoft.com/office/drawing/2014/main" id="{3C24A098-A806-479B-A336-07CE3854D728}"/>
              </a:ext>
            </a:extLst>
          </p:cNvPr>
          <p:cNvGraphicFramePr>
            <a:graphicFrameLocks noGrp="1"/>
          </p:cNvGraphicFramePr>
          <p:nvPr>
            <p:extLst>
              <p:ext uri="{D42A27DB-BD31-4B8C-83A1-F6EECF244321}">
                <p14:modId xmlns:p14="http://schemas.microsoft.com/office/powerpoint/2010/main" val="3295615533"/>
              </p:ext>
            </p:extLst>
          </p:nvPr>
        </p:nvGraphicFramePr>
        <p:xfrm>
          <a:off x="3242629" y="1533021"/>
          <a:ext cx="3201582" cy="3016855"/>
        </p:xfrm>
        <a:graphic>
          <a:graphicData uri="http://schemas.openxmlformats.org/drawingml/2006/table">
            <a:tbl>
              <a:tblPr bandRow="1"/>
              <a:tblGrid>
                <a:gridCol w="533597">
                  <a:extLst>
                    <a:ext uri="{9D8B030D-6E8A-4147-A177-3AD203B41FA5}">
                      <a16:colId xmlns:a16="http://schemas.microsoft.com/office/drawing/2014/main" val="2176903091"/>
                    </a:ext>
                  </a:extLst>
                </a:gridCol>
                <a:gridCol w="533597">
                  <a:extLst>
                    <a:ext uri="{9D8B030D-6E8A-4147-A177-3AD203B41FA5}">
                      <a16:colId xmlns:a16="http://schemas.microsoft.com/office/drawing/2014/main" val="1792652083"/>
                    </a:ext>
                  </a:extLst>
                </a:gridCol>
                <a:gridCol w="533597">
                  <a:extLst>
                    <a:ext uri="{9D8B030D-6E8A-4147-A177-3AD203B41FA5}">
                      <a16:colId xmlns:a16="http://schemas.microsoft.com/office/drawing/2014/main" val="3730045415"/>
                    </a:ext>
                  </a:extLst>
                </a:gridCol>
                <a:gridCol w="533597">
                  <a:extLst>
                    <a:ext uri="{9D8B030D-6E8A-4147-A177-3AD203B41FA5}">
                      <a16:colId xmlns:a16="http://schemas.microsoft.com/office/drawing/2014/main" val="40135484"/>
                    </a:ext>
                  </a:extLst>
                </a:gridCol>
                <a:gridCol w="533597">
                  <a:extLst>
                    <a:ext uri="{9D8B030D-6E8A-4147-A177-3AD203B41FA5}">
                      <a16:colId xmlns:a16="http://schemas.microsoft.com/office/drawing/2014/main" val="1530986249"/>
                    </a:ext>
                  </a:extLst>
                </a:gridCol>
                <a:gridCol w="533597">
                  <a:extLst>
                    <a:ext uri="{9D8B030D-6E8A-4147-A177-3AD203B41FA5}">
                      <a16:colId xmlns:a16="http://schemas.microsoft.com/office/drawing/2014/main" val="2385615631"/>
                    </a:ext>
                  </a:extLst>
                </a:gridCol>
              </a:tblGrid>
              <a:tr h="178353">
                <a:tc>
                  <a:txBody>
                    <a:bodyPr/>
                    <a:lstStyle/>
                    <a:p>
                      <a:pPr algn="ctr" rtl="0" fontAlgn="b"/>
                      <a:r>
                        <a:rPr lang="cs-CZ" sz="1100" b="0" i="0" u="none" strike="noStrike" dirty="0">
                          <a:solidFill>
                            <a:srgbClr val="000000"/>
                          </a:solidFill>
                          <a:effectLst/>
                          <a:latin typeface="Calibri" panose="020F0502020204030204" pitchFamily="34" charset="0"/>
                        </a:rPr>
                        <a:t>80</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8C97E"/>
                    </a:solidFill>
                  </a:tcPr>
                </a:tc>
                <a:tc>
                  <a:txBody>
                    <a:bodyPr/>
                    <a:lstStyle/>
                    <a:p>
                      <a:pPr algn="ctr" rtl="0" fontAlgn="b"/>
                      <a:r>
                        <a:rPr lang="cs-CZ" sz="1100" b="0" i="0" u="none" strike="noStrike">
                          <a:solidFill>
                            <a:srgbClr val="000000"/>
                          </a:solidFill>
                          <a:effectLst/>
                          <a:latin typeface="Calibri" panose="020F0502020204030204" pitchFamily="34" charset="0"/>
                        </a:rPr>
                        <a:t>75</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8CE7F"/>
                    </a:solidFill>
                  </a:tcPr>
                </a:tc>
                <a:tc>
                  <a:txBody>
                    <a:bodyPr/>
                    <a:lstStyle/>
                    <a:p>
                      <a:pPr algn="ctr" rtl="0" fontAlgn="b"/>
                      <a:r>
                        <a:rPr lang="cs-CZ" sz="1100" b="0" i="0" u="none" strike="noStrike">
                          <a:solidFill>
                            <a:srgbClr val="000000"/>
                          </a:solidFill>
                          <a:effectLst/>
                          <a:latin typeface="Calibri" panose="020F0502020204030204" pitchFamily="34" charset="0"/>
                        </a:rPr>
                        <a:t>82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1C77D"/>
                    </a:solidFill>
                  </a:tcPr>
                </a:tc>
                <a:tc>
                  <a:txBody>
                    <a:bodyPr/>
                    <a:lstStyle/>
                    <a:p>
                      <a:pPr algn="ctr" rtl="0" fontAlgn="b"/>
                      <a:r>
                        <a:rPr lang="cs-CZ" sz="1100" b="0" i="0" u="none" strike="noStrike">
                          <a:solidFill>
                            <a:srgbClr val="000000"/>
                          </a:solidFill>
                          <a:effectLst/>
                          <a:latin typeface="Calibri" panose="020F0502020204030204" pitchFamily="34" charset="0"/>
                        </a:rPr>
                        <a:t>91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71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D17F"/>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83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EC67D"/>
                    </a:solidFill>
                  </a:tcPr>
                </a:tc>
                <a:extLst>
                  <a:ext uri="{0D108BD9-81ED-4DB2-BD59-A6C34878D82A}">
                    <a16:rowId xmlns:a16="http://schemas.microsoft.com/office/drawing/2014/main" val="4216945949"/>
                  </a:ext>
                </a:extLst>
              </a:tr>
              <a:tr h="178353">
                <a:tc>
                  <a:txBody>
                    <a:bodyPr/>
                    <a:lstStyle/>
                    <a:p>
                      <a:pPr algn="ctr" rtl="0" fontAlgn="b"/>
                      <a:r>
                        <a:rPr lang="cs-CZ" sz="1100" b="0" i="0" u="none" strike="noStrike">
                          <a:solidFill>
                            <a:srgbClr val="000000"/>
                          </a:solidFill>
                          <a:effectLst/>
                          <a:latin typeface="Calibri" panose="020F0502020204030204" pitchFamily="34" charset="0"/>
                        </a:rPr>
                        <a:t>72</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2D07F"/>
                    </a:solidFill>
                  </a:tcPr>
                </a:tc>
                <a:tc>
                  <a:txBody>
                    <a:bodyPr/>
                    <a:lstStyle/>
                    <a:p>
                      <a:pPr algn="ctr" rtl="0" fontAlgn="b"/>
                      <a:r>
                        <a:rPr lang="cs-CZ" sz="1100" b="0" i="0" u="none" strike="noStrike">
                          <a:solidFill>
                            <a:srgbClr val="000000"/>
                          </a:solidFill>
                          <a:effectLst/>
                          <a:latin typeface="Calibri" panose="020F0502020204030204" pitchFamily="34" charset="0"/>
                        </a:rPr>
                        <a:t>59</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DD82"/>
                    </a:solidFill>
                  </a:tcPr>
                </a:tc>
                <a:tc>
                  <a:txBody>
                    <a:bodyPr/>
                    <a:lstStyle/>
                    <a:p>
                      <a:pPr algn="ctr" rtl="0" fontAlgn="b"/>
                      <a:r>
                        <a:rPr lang="cs-CZ" sz="1100" b="0" i="0" u="none" strike="noStrike" dirty="0">
                          <a:solidFill>
                            <a:srgbClr val="000000"/>
                          </a:solidFill>
                          <a:effectLst/>
                          <a:latin typeface="Calibri" panose="020F0502020204030204" pitchFamily="34" charset="0"/>
                        </a:rPr>
                        <a:t>81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4C87D"/>
                    </a:solidFill>
                  </a:tcPr>
                </a:tc>
                <a:tc>
                  <a:txBody>
                    <a:bodyPr/>
                    <a:lstStyle/>
                    <a:p>
                      <a:pPr algn="ctr" rtl="0" fontAlgn="b"/>
                      <a:r>
                        <a:rPr lang="cs-CZ" sz="1100" b="0" i="0" u="none" strike="noStrike">
                          <a:solidFill>
                            <a:srgbClr val="000000"/>
                          </a:solidFill>
                          <a:effectLst/>
                          <a:latin typeface="Calibri" panose="020F0502020204030204" pitchFamily="34" charset="0"/>
                        </a:rPr>
                        <a:t>84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AC57D"/>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60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9DC81"/>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80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8C97E"/>
                    </a:solidFill>
                  </a:tcPr>
                </a:tc>
                <a:extLst>
                  <a:ext uri="{0D108BD9-81ED-4DB2-BD59-A6C34878D82A}">
                    <a16:rowId xmlns:a16="http://schemas.microsoft.com/office/drawing/2014/main" val="70389197"/>
                  </a:ext>
                </a:extLst>
              </a:tr>
              <a:tr h="181552">
                <a:tc>
                  <a:txBody>
                    <a:bodyPr/>
                    <a:lstStyle/>
                    <a:p>
                      <a:pPr algn="ctr" rtl="0" fontAlgn="b"/>
                      <a:r>
                        <a:rPr lang="cs-CZ" sz="1100" b="0" i="0" u="none" strike="noStrike">
                          <a:solidFill>
                            <a:srgbClr val="000000"/>
                          </a:solidFill>
                          <a:effectLst/>
                          <a:latin typeface="Calibri" panose="020F0502020204030204" pitchFamily="34" charset="0"/>
                        </a:rPr>
                        <a:t>58</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E82"/>
                    </a:solidFill>
                  </a:tcPr>
                </a:tc>
                <a:tc>
                  <a:txBody>
                    <a:bodyPr/>
                    <a:lstStyle/>
                    <a:p>
                      <a:pPr algn="ctr" rtl="0" fontAlgn="b"/>
                      <a:r>
                        <a:rPr lang="cs-CZ" sz="1100" b="0" i="0" u="none" strike="noStrike" dirty="0">
                          <a:solidFill>
                            <a:srgbClr val="000000"/>
                          </a:solidFill>
                          <a:effectLst/>
                          <a:latin typeface="Calibri" panose="020F0502020204030204" pitchFamily="34" charset="0"/>
                        </a:rPr>
                        <a:t>48</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E784"/>
                    </a:solidFill>
                  </a:tcPr>
                </a:tc>
                <a:tc>
                  <a:txBody>
                    <a:bodyPr/>
                    <a:lstStyle/>
                    <a:p>
                      <a:pPr algn="ctr" rtl="0" fontAlgn="b"/>
                      <a:r>
                        <a:rPr lang="cs-CZ" sz="1100" b="0" i="0" u="none" strike="noStrike">
                          <a:solidFill>
                            <a:srgbClr val="000000"/>
                          </a:solidFill>
                          <a:effectLst/>
                          <a:latin typeface="Calibri" panose="020F0502020204030204" pitchFamily="34" charset="0"/>
                        </a:rPr>
                        <a:t>59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DD82"/>
                    </a:solidFill>
                  </a:tcPr>
                </a:tc>
                <a:tc>
                  <a:txBody>
                    <a:bodyPr/>
                    <a:lstStyle/>
                    <a:p>
                      <a:pPr algn="ctr" rtl="0" fontAlgn="b"/>
                      <a:r>
                        <a:rPr lang="cs-CZ" sz="1100" b="0" i="0" u="none" strike="noStrike">
                          <a:solidFill>
                            <a:srgbClr val="000000"/>
                          </a:solidFill>
                          <a:effectLst/>
                          <a:latin typeface="Calibri" panose="020F0502020204030204" pitchFamily="34" charset="0"/>
                        </a:rPr>
                        <a:t>86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4C37C"/>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38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A80"/>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69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CD380"/>
                    </a:solidFill>
                  </a:tcPr>
                </a:tc>
                <a:extLst>
                  <a:ext uri="{0D108BD9-81ED-4DB2-BD59-A6C34878D82A}">
                    <a16:rowId xmlns:a16="http://schemas.microsoft.com/office/drawing/2014/main" val="1274541379"/>
                  </a:ext>
                </a:extLst>
              </a:tr>
              <a:tr h="344895">
                <a:tc>
                  <a:txBody>
                    <a:bodyPr/>
                    <a:lstStyle/>
                    <a:p>
                      <a:pPr algn="ctr" rtl="0" fontAlgn="b"/>
                      <a:r>
                        <a:rPr lang="cs-CZ" sz="1100" b="0" i="0" u="none" strike="noStrike">
                          <a:solidFill>
                            <a:srgbClr val="000000"/>
                          </a:solidFill>
                          <a:effectLst/>
                          <a:latin typeface="Calibri" panose="020F0502020204030204" pitchFamily="34" charset="0"/>
                        </a:rPr>
                        <a:t>53</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383"/>
                    </a:solidFill>
                  </a:tcPr>
                </a:tc>
                <a:tc>
                  <a:txBody>
                    <a:bodyPr/>
                    <a:lstStyle/>
                    <a:p>
                      <a:pPr algn="ctr" rtl="0" fontAlgn="b"/>
                      <a:r>
                        <a:rPr lang="cs-CZ" sz="1100" b="0" i="0" u="none" strike="noStrike" dirty="0">
                          <a:solidFill>
                            <a:srgbClr val="000000"/>
                          </a:solidFill>
                          <a:effectLst/>
                          <a:latin typeface="Calibri" panose="020F0502020204030204" pitchFamily="34" charset="0"/>
                        </a:rPr>
                        <a:t>45</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A84"/>
                    </a:solidFill>
                  </a:tcPr>
                </a:tc>
                <a:tc>
                  <a:txBody>
                    <a:bodyPr/>
                    <a:lstStyle/>
                    <a:p>
                      <a:pPr algn="ctr" rtl="0" fontAlgn="b"/>
                      <a:r>
                        <a:rPr lang="cs-CZ" sz="1100" b="0" i="0" u="none" strike="noStrike">
                          <a:solidFill>
                            <a:srgbClr val="000000"/>
                          </a:solidFill>
                          <a:effectLst/>
                          <a:latin typeface="Calibri" panose="020F0502020204030204" pitchFamily="34" charset="0"/>
                        </a:rPr>
                        <a:t>63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D981"/>
                    </a:solidFill>
                  </a:tcPr>
                </a:tc>
                <a:tc>
                  <a:txBody>
                    <a:bodyPr/>
                    <a:lstStyle/>
                    <a:p>
                      <a:pPr algn="ctr" rtl="0" fontAlgn="b"/>
                      <a:r>
                        <a:rPr lang="cs-CZ" sz="1100" b="0" i="0" u="none" strike="noStrike">
                          <a:solidFill>
                            <a:srgbClr val="000000"/>
                          </a:solidFill>
                          <a:effectLst/>
                          <a:latin typeface="Calibri" panose="020F0502020204030204" pitchFamily="34" charset="0"/>
                        </a:rPr>
                        <a:t>49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683"/>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40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081"/>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60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9DC81"/>
                    </a:solidFill>
                  </a:tcPr>
                </a:tc>
                <a:extLst>
                  <a:ext uri="{0D108BD9-81ED-4DB2-BD59-A6C34878D82A}">
                    <a16:rowId xmlns:a16="http://schemas.microsoft.com/office/drawing/2014/main" val="172263425"/>
                  </a:ext>
                </a:extLst>
              </a:tr>
              <a:tr h="235031">
                <a:tc>
                  <a:txBody>
                    <a:bodyPr/>
                    <a:lstStyle/>
                    <a:p>
                      <a:pPr algn="ctr" rtl="0" fontAlgn="b"/>
                      <a:r>
                        <a:rPr lang="cs-CZ" sz="1100" b="0" i="0" u="none" strike="noStrike" dirty="0">
                          <a:solidFill>
                            <a:srgbClr val="000000"/>
                          </a:solidFill>
                          <a:effectLst/>
                          <a:latin typeface="Calibri" panose="020F0502020204030204" pitchFamily="34" charset="0"/>
                        </a:rPr>
                        <a:t>53</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383"/>
                    </a:solidFill>
                  </a:tcPr>
                </a:tc>
                <a:tc>
                  <a:txBody>
                    <a:bodyPr/>
                    <a:lstStyle/>
                    <a:p>
                      <a:pPr algn="ctr" rtl="0" fontAlgn="b"/>
                      <a:r>
                        <a:rPr lang="cs-CZ" sz="1100" b="0" i="0" u="none" strike="noStrike" dirty="0">
                          <a:solidFill>
                            <a:srgbClr val="000000"/>
                          </a:solidFill>
                          <a:effectLst/>
                          <a:latin typeface="Calibri" panose="020F0502020204030204" pitchFamily="34" charset="0"/>
                        </a:rPr>
                        <a:t>45</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A84"/>
                    </a:solidFill>
                  </a:tcPr>
                </a:tc>
                <a:tc>
                  <a:txBody>
                    <a:bodyPr/>
                    <a:lstStyle/>
                    <a:p>
                      <a:pPr algn="ctr" rtl="0" fontAlgn="b"/>
                      <a:r>
                        <a:rPr lang="cs-CZ" sz="1100" b="0" i="0" u="none" strike="noStrike" dirty="0">
                          <a:solidFill>
                            <a:srgbClr val="000000"/>
                          </a:solidFill>
                          <a:effectLst/>
                          <a:latin typeface="Calibri" panose="020F0502020204030204" pitchFamily="34" charset="0"/>
                        </a:rPr>
                        <a:t>57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82"/>
                    </a:solidFill>
                  </a:tcPr>
                </a:tc>
                <a:tc>
                  <a:txBody>
                    <a:bodyPr/>
                    <a:lstStyle/>
                    <a:p>
                      <a:pPr algn="ctr" rtl="0" fontAlgn="b"/>
                      <a:r>
                        <a:rPr lang="cs-CZ" sz="1100" b="0" i="0" u="none" strike="noStrike">
                          <a:solidFill>
                            <a:srgbClr val="000000"/>
                          </a:solidFill>
                          <a:effectLst/>
                          <a:latin typeface="Calibri" panose="020F0502020204030204" pitchFamily="34" charset="0"/>
                        </a:rPr>
                        <a:t>65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9D780"/>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34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E7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57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82"/>
                    </a:solidFill>
                  </a:tcPr>
                </a:tc>
                <a:extLst>
                  <a:ext uri="{0D108BD9-81ED-4DB2-BD59-A6C34878D82A}">
                    <a16:rowId xmlns:a16="http://schemas.microsoft.com/office/drawing/2014/main" val="1347554187"/>
                  </a:ext>
                </a:extLst>
              </a:tr>
              <a:tr h="357354">
                <a:tc>
                  <a:txBody>
                    <a:bodyPr/>
                    <a:lstStyle/>
                    <a:p>
                      <a:pPr algn="ctr" rtl="0" fontAlgn="b"/>
                      <a:r>
                        <a:rPr lang="cs-CZ" sz="1100" b="0" i="0" u="none" strike="noStrike" dirty="0">
                          <a:solidFill>
                            <a:srgbClr val="000000"/>
                          </a:solidFill>
                          <a:effectLst/>
                          <a:latin typeface="Calibri" panose="020F0502020204030204" pitchFamily="34" charset="0"/>
                        </a:rPr>
                        <a:t>50</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583"/>
                    </a:solidFill>
                  </a:tcPr>
                </a:tc>
                <a:tc>
                  <a:txBody>
                    <a:bodyPr/>
                    <a:lstStyle/>
                    <a:p>
                      <a:pPr algn="ctr" rtl="0" fontAlgn="b"/>
                      <a:r>
                        <a:rPr lang="cs-CZ" sz="1100" b="0" i="0" u="none" strike="noStrike">
                          <a:solidFill>
                            <a:srgbClr val="000000"/>
                          </a:solidFill>
                          <a:effectLst/>
                          <a:latin typeface="Calibri" panose="020F0502020204030204" pitchFamily="34" charset="0"/>
                        </a:rPr>
                        <a:t>37</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780"/>
                    </a:solidFill>
                  </a:tcPr>
                </a:tc>
                <a:tc>
                  <a:txBody>
                    <a:bodyPr/>
                    <a:lstStyle/>
                    <a:p>
                      <a:pPr algn="ctr" rtl="0" fontAlgn="b"/>
                      <a:r>
                        <a:rPr lang="cs-CZ" sz="1100" b="0" i="0" u="none" strike="noStrike" dirty="0">
                          <a:solidFill>
                            <a:srgbClr val="000000"/>
                          </a:solidFill>
                          <a:effectLst/>
                          <a:latin typeface="Calibri" panose="020F0502020204030204" pitchFamily="34" charset="0"/>
                        </a:rPr>
                        <a:t>60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9DC81"/>
                    </a:solidFill>
                  </a:tcPr>
                </a:tc>
                <a:tc>
                  <a:txBody>
                    <a:bodyPr/>
                    <a:lstStyle/>
                    <a:p>
                      <a:pPr algn="ctr" rtl="0" fontAlgn="b"/>
                      <a:r>
                        <a:rPr lang="cs-CZ" sz="1100" b="0" i="0" u="none" strike="noStrike" dirty="0">
                          <a:solidFill>
                            <a:srgbClr val="000000"/>
                          </a:solidFill>
                          <a:effectLst/>
                          <a:latin typeface="Calibri" panose="020F0502020204030204" pitchFamily="34" charset="0"/>
                        </a:rPr>
                        <a:t>56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E082"/>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30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C27C"/>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62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3DA81"/>
                    </a:solidFill>
                  </a:tcPr>
                </a:tc>
                <a:extLst>
                  <a:ext uri="{0D108BD9-81ED-4DB2-BD59-A6C34878D82A}">
                    <a16:rowId xmlns:a16="http://schemas.microsoft.com/office/drawing/2014/main" val="3568834357"/>
                  </a:ext>
                </a:extLst>
              </a:tr>
              <a:tr h="344895">
                <a:tc>
                  <a:txBody>
                    <a:bodyPr/>
                    <a:lstStyle/>
                    <a:p>
                      <a:pPr algn="ctr" rtl="0" fontAlgn="b"/>
                      <a:r>
                        <a:rPr lang="cs-CZ" sz="1100" b="0" i="0" u="none" strike="noStrike">
                          <a:solidFill>
                            <a:srgbClr val="000000"/>
                          </a:solidFill>
                          <a:effectLst/>
                          <a:latin typeface="Calibri" panose="020F0502020204030204" pitchFamily="34" charset="0"/>
                        </a:rPr>
                        <a:t>43</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983"/>
                    </a:solidFill>
                  </a:tcPr>
                </a:tc>
                <a:tc>
                  <a:txBody>
                    <a:bodyPr/>
                    <a:lstStyle/>
                    <a:p>
                      <a:pPr algn="ctr" rtl="0" fontAlgn="b"/>
                      <a:r>
                        <a:rPr lang="cs-CZ" sz="1100" b="0" i="0" u="none" strike="noStrike">
                          <a:solidFill>
                            <a:srgbClr val="000000"/>
                          </a:solidFill>
                          <a:effectLst/>
                          <a:latin typeface="Calibri" panose="020F0502020204030204" pitchFamily="34" charset="0"/>
                        </a:rPr>
                        <a:t>41</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382"/>
                    </a:solidFill>
                  </a:tcPr>
                </a:tc>
                <a:tc>
                  <a:txBody>
                    <a:bodyPr/>
                    <a:lstStyle/>
                    <a:p>
                      <a:pPr algn="ctr" rtl="0" fontAlgn="b"/>
                      <a:r>
                        <a:rPr lang="cs-CZ" sz="1100" b="0" i="0" u="none" strike="noStrike">
                          <a:solidFill>
                            <a:srgbClr val="000000"/>
                          </a:solidFill>
                          <a:effectLst/>
                          <a:latin typeface="Calibri" panose="020F0502020204030204" pitchFamily="34" charset="0"/>
                        </a:rPr>
                        <a:t>47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4E884"/>
                    </a:solidFill>
                  </a:tcPr>
                </a:tc>
                <a:tc>
                  <a:txBody>
                    <a:bodyPr/>
                    <a:lstStyle/>
                    <a:p>
                      <a:pPr algn="ctr" rtl="0" fontAlgn="b"/>
                      <a:r>
                        <a:rPr lang="cs-CZ" sz="1100" b="0" i="0" u="none" strike="noStrike" dirty="0">
                          <a:solidFill>
                            <a:srgbClr val="000000"/>
                          </a:solidFill>
                          <a:effectLst/>
                          <a:latin typeface="Calibri" panose="020F0502020204030204" pitchFamily="34" charset="0"/>
                        </a:rPr>
                        <a:t>40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081"/>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40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081"/>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42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683"/>
                    </a:solidFill>
                  </a:tcPr>
                </a:tc>
                <a:extLst>
                  <a:ext uri="{0D108BD9-81ED-4DB2-BD59-A6C34878D82A}">
                    <a16:rowId xmlns:a16="http://schemas.microsoft.com/office/drawing/2014/main" val="4285895445"/>
                  </a:ext>
                </a:extLst>
              </a:tr>
              <a:tr h="178353">
                <a:tc>
                  <a:txBody>
                    <a:bodyPr/>
                    <a:lstStyle/>
                    <a:p>
                      <a:pPr algn="ctr" rtl="0" fontAlgn="b"/>
                      <a:r>
                        <a:rPr lang="cs-CZ" sz="1100" b="0" i="0" u="none" strike="noStrike">
                          <a:solidFill>
                            <a:srgbClr val="000000"/>
                          </a:solidFill>
                          <a:effectLst/>
                          <a:latin typeface="Calibri" panose="020F0502020204030204" pitchFamily="34" charset="0"/>
                        </a:rPr>
                        <a:t>39</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D81"/>
                    </a:solidFill>
                  </a:tcPr>
                </a:tc>
                <a:tc>
                  <a:txBody>
                    <a:bodyPr/>
                    <a:lstStyle/>
                    <a:p>
                      <a:pPr algn="ctr" rtl="0" fontAlgn="b"/>
                      <a:r>
                        <a:rPr lang="cs-CZ" sz="1100" b="0" i="0" u="none" strike="noStrike">
                          <a:solidFill>
                            <a:srgbClr val="000000"/>
                          </a:solidFill>
                          <a:effectLst/>
                          <a:latin typeface="Calibri" panose="020F0502020204030204" pitchFamily="34" charset="0"/>
                        </a:rPr>
                        <a:t>34</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E7E"/>
                    </a:solidFill>
                  </a:tcPr>
                </a:tc>
                <a:tc>
                  <a:txBody>
                    <a:bodyPr/>
                    <a:lstStyle/>
                    <a:p>
                      <a:pPr algn="ctr" rtl="0" fontAlgn="b"/>
                      <a:r>
                        <a:rPr lang="cs-CZ" sz="1100" b="0" i="0" u="none" strike="noStrike">
                          <a:solidFill>
                            <a:srgbClr val="000000"/>
                          </a:solidFill>
                          <a:effectLst/>
                          <a:latin typeface="Calibri" panose="020F0502020204030204" pitchFamily="34" charset="0"/>
                        </a:rPr>
                        <a:t>39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D81"/>
                    </a:solidFill>
                  </a:tcPr>
                </a:tc>
                <a:tc>
                  <a:txBody>
                    <a:bodyPr/>
                    <a:lstStyle/>
                    <a:p>
                      <a:pPr algn="ctr" rtl="0" fontAlgn="b"/>
                      <a:r>
                        <a:rPr lang="cs-CZ" sz="1100" b="0" i="0" u="none" strike="noStrike" dirty="0">
                          <a:solidFill>
                            <a:srgbClr val="000000"/>
                          </a:solidFill>
                          <a:effectLst/>
                          <a:latin typeface="Calibri" panose="020F0502020204030204" pitchFamily="34" charset="0"/>
                        </a:rPr>
                        <a:t>51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483"/>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C7B"/>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41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382"/>
                    </a:solidFill>
                  </a:tcPr>
                </a:tc>
                <a:extLst>
                  <a:ext uri="{0D108BD9-81ED-4DB2-BD59-A6C34878D82A}">
                    <a16:rowId xmlns:a16="http://schemas.microsoft.com/office/drawing/2014/main" val="1437864103"/>
                  </a:ext>
                </a:extLst>
              </a:tr>
              <a:tr h="178353">
                <a:tc>
                  <a:txBody>
                    <a:bodyPr/>
                    <a:lstStyle/>
                    <a:p>
                      <a:pPr algn="ctr" rtl="0" fontAlgn="b"/>
                      <a:r>
                        <a:rPr lang="cs-CZ" sz="1100" b="0" i="0" u="none" strike="noStrike">
                          <a:solidFill>
                            <a:srgbClr val="000000"/>
                          </a:solidFill>
                          <a:effectLst/>
                          <a:latin typeface="Calibri" panose="020F0502020204030204" pitchFamily="34" charset="0"/>
                        </a:rPr>
                        <a:t>39</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D81"/>
                    </a:solidFill>
                  </a:tcPr>
                </a:tc>
                <a:tc>
                  <a:txBody>
                    <a:bodyPr/>
                    <a:lstStyle/>
                    <a:p>
                      <a:pPr algn="ctr" rtl="0" fontAlgn="b"/>
                      <a:r>
                        <a:rPr lang="cs-CZ" sz="1100" b="0" i="0" u="none" strike="noStrike">
                          <a:solidFill>
                            <a:srgbClr val="000000"/>
                          </a:solidFill>
                          <a:effectLst/>
                          <a:latin typeface="Calibri" panose="020F0502020204030204" pitchFamily="34" charset="0"/>
                        </a:rPr>
                        <a:t>28</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C7B"/>
                    </a:solidFill>
                  </a:tcPr>
                </a:tc>
                <a:tc>
                  <a:txBody>
                    <a:bodyPr/>
                    <a:lstStyle/>
                    <a:p>
                      <a:pPr algn="ctr" rtl="0" fontAlgn="b"/>
                      <a:r>
                        <a:rPr lang="cs-CZ" sz="1100" b="0" i="0" u="none" strike="noStrike">
                          <a:solidFill>
                            <a:srgbClr val="000000"/>
                          </a:solidFill>
                          <a:effectLst/>
                          <a:latin typeface="Calibri" panose="020F0502020204030204" pitchFamily="34" charset="0"/>
                        </a:rPr>
                        <a:t>44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B84"/>
                    </a:solidFill>
                  </a:tcPr>
                </a:tc>
                <a:tc>
                  <a:txBody>
                    <a:bodyPr/>
                    <a:lstStyle/>
                    <a:p>
                      <a:pPr algn="ctr" rtl="0" fontAlgn="b"/>
                      <a:r>
                        <a:rPr lang="cs-CZ" sz="1100" b="0" i="0" u="none" strike="noStrike">
                          <a:solidFill>
                            <a:srgbClr val="000000"/>
                          </a:solidFill>
                          <a:effectLst/>
                          <a:latin typeface="Calibri" panose="020F0502020204030204" pitchFamily="34" charset="0"/>
                        </a:rPr>
                        <a:t>56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E082"/>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C7B"/>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45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A84"/>
                    </a:solidFill>
                  </a:tcPr>
                </a:tc>
                <a:extLst>
                  <a:ext uri="{0D108BD9-81ED-4DB2-BD59-A6C34878D82A}">
                    <a16:rowId xmlns:a16="http://schemas.microsoft.com/office/drawing/2014/main" val="2237284313"/>
                  </a:ext>
                </a:extLst>
              </a:tr>
              <a:tr h="304009">
                <a:tc>
                  <a:txBody>
                    <a:bodyPr/>
                    <a:lstStyle/>
                    <a:p>
                      <a:pPr algn="ctr" rtl="0" fontAlgn="b"/>
                      <a:r>
                        <a:rPr lang="cs-CZ" sz="1100" b="0" i="0" u="none" strike="noStrike">
                          <a:solidFill>
                            <a:srgbClr val="000000"/>
                          </a:solidFill>
                          <a:effectLst/>
                          <a:latin typeface="Calibri" panose="020F0502020204030204" pitchFamily="34" charset="0"/>
                        </a:rPr>
                        <a:t>26</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679"/>
                    </a:solidFill>
                  </a:tcPr>
                </a:tc>
                <a:tc>
                  <a:txBody>
                    <a:bodyPr/>
                    <a:lstStyle/>
                    <a:p>
                      <a:pPr algn="ctr" rtl="0" fontAlgn="b"/>
                      <a:r>
                        <a:rPr lang="cs-CZ" sz="1100" b="0" i="0" u="none" strike="noStrike">
                          <a:solidFill>
                            <a:srgbClr val="000000"/>
                          </a:solidFill>
                          <a:effectLst/>
                          <a:latin typeface="Calibri" panose="020F0502020204030204" pitchFamily="34" charset="0"/>
                        </a:rPr>
                        <a:t>23</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D78"/>
                    </a:solidFill>
                  </a:tcPr>
                </a:tc>
                <a:tc>
                  <a:txBody>
                    <a:bodyPr/>
                    <a:lstStyle/>
                    <a:p>
                      <a:pPr algn="ctr" rtl="0" fontAlgn="b"/>
                      <a:r>
                        <a:rPr lang="cs-CZ" sz="1100" b="0" i="0" u="none" strike="noStrike">
                          <a:solidFill>
                            <a:srgbClr val="000000"/>
                          </a:solidFill>
                          <a:effectLst/>
                          <a:latin typeface="Calibri" panose="020F0502020204030204" pitchFamily="34" charset="0"/>
                        </a:rPr>
                        <a:t>27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97A"/>
                    </a:solidFill>
                  </a:tcPr>
                </a:tc>
                <a:tc>
                  <a:txBody>
                    <a:bodyPr/>
                    <a:lstStyle/>
                    <a:p>
                      <a:pPr algn="ctr" rtl="0" fontAlgn="b"/>
                      <a:r>
                        <a:rPr lang="cs-CZ" sz="1100" b="0" i="0" u="none" strike="noStrike">
                          <a:solidFill>
                            <a:srgbClr val="000000"/>
                          </a:solidFill>
                          <a:effectLst/>
                          <a:latin typeface="Calibri" panose="020F0502020204030204" pitchFamily="34" charset="0"/>
                        </a:rPr>
                        <a:t>33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B7D"/>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573"/>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F7B"/>
                    </a:solidFill>
                  </a:tcPr>
                </a:tc>
                <a:extLst>
                  <a:ext uri="{0D108BD9-81ED-4DB2-BD59-A6C34878D82A}">
                    <a16:rowId xmlns:a16="http://schemas.microsoft.com/office/drawing/2014/main" val="156582540"/>
                  </a:ext>
                </a:extLst>
              </a:tr>
              <a:tr h="357354">
                <a:tc>
                  <a:txBody>
                    <a:bodyPr/>
                    <a:lstStyle/>
                    <a:p>
                      <a:pPr algn="ctr" rtl="0" fontAlgn="b"/>
                      <a:r>
                        <a:rPr lang="cs-CZ" sz="1100" b="0" i="0" u="none" strike="noStrike">
                          <a:solidFill>
                            <a:srgbClr val="000000"/>
                          </a:solidFill>
                          <a:effectLst/>
                          <a:latin typeface="Calibri" panose="020F0502020204030204" pitchFamily="34" charset="0"/>
                        </a:rPr>
                        <a:t>9</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370"/>
                    </a:solidFill>
                  </a:tcPr>
                </a:tc>
                <a:tc>
                  <a:txBody>
                    <a:bodyPr/>
                    <a:lstStyle/>
                    <a:p>
                      <a:pPr algn="ctr" rtl="0" fontAlgn="b"/>
                      <a:r>
                        <a:rPr lang="cs-CZ" sz="1100" b="0" i="0" u="none" strike="noStrike">
                          <a:solidFill>
                            <a:srgbClr val="000000"/>
                          </a:solidFill>
                          <a:effectLst/>
                          <a:latin typeface="Calibri" panose="020F0502020204030204" pitchFamily="34" charset="0"/>
                        </a:rPr>
                        <a:t>7</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7D6F"/>
                    </a:solidFill>
                  </a:tcPr>
                </a:tc>
                <a:tc>
                  <a:txBody>
                    <a:bodyPr/>
                    <a:lstStyle/>
                    <a:p>
                      <a:pPr algn="ctr" rtl="0" fontAlgn="b"/>
                      <a:r>
                        <a:rPr lang="cs-CZ" sz="1100" b="0" i="0" u="none" strike="noStrike">
                          <a:solidFill>
                            <a:srgbClr val="000000"/>
                          </a:solidFill>
                          <a:effectLst/>
                          <a:latin typeface="Calibri" panose="020F0502020204030204" pitchFamily="34" charset="0"/>
                        </a:rPr>
                        <a:t>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670"/>
                    </a:solidFill>
                  </a:tcPr>
                </a:tc>
                <a:tc>
                  <a:txBody>
                    <a:bodyPr/>
                    <a:lstStyle/>
                    <a:p>
                      <a:pPr algn="ctr" rtl="0" fontAlgn="b"/>
                      <a:r>
                        <a:rPr lang="cs-CZ" sz="1100" b="0" i="0" u="none" strike="noStrike">
                          <a:solidFill>
                            <a:srgbClr val="000000"/>
                          </a:solidFill>
                          <a:effectLst/>
                          <a:latin typeface="Calibri" panose="020F0502020204030204" pitchFamily="34" charset="0"/>
                        </a:rPr>
                        <a:t>12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C71"/>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E6C"/>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971"/>
                    </a:solidFill>
                  </a:tcPr>
                </a:tc>
                <a:extLst>
                  <a:ext uri="{0D108BD9-81ED-4DB2-BD59-A6C34878D82A}">
                    <a16:rowId xmlns:a16="http://schemas.microsoft.com/office/drawing/2014/main" val="1149578160"/>
                  </a:ext>
                </a:extLst>
              </a:tr>
              <a:tr h="178353">
                <a:tc>
                  <a:txBody>
                    <a:bodyPr/>
                    <a:lstStyle/>
                    <a:p>
                      <a:pPr algn="ctr" rtl="0" fontAlgn="b"/>
                      <a:r>
                        <a:rPr lang="cs-CZ" sz="1100" b="0" i="0" u="none" strike="noStrike">
                          <a:solidFill>
                            <a:srgbClr val="000000"/>
                          </a:solidFill>
                          <a:effectLst/>
                          <a:latin typeface="Calibri" panose="020F0502020204030204" pitchFamily="34" charset="0"/>
                        </a:rPr>
                        <a:t>4</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003399"/>
                      </a:solidFill>
                      <a:prstDash val="dot"/>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746D"/>
                    </a:solidFill>
                  </a:tcPr>
                </a:tc>
                <a:tc>
                  <a:txBody>
                    <a:bodyPr/>
                    <a:lstStyle/>
                    <a:p>
                      <a:pPr algn="ctr" rtl="0" fontAlgn="b"/>
                      <a:r>
                        <a:rPr lang="cs-CZ" sz="1100" b="0" i="0" u="none" strike="noStrike">
                          <a:solidFill>
                            <a:srgbClr val="000000"/>
                          </a:solidFill>
                          <a:effectLst/>
                          <a:latin typeface="Calibri" panose="020F0502020204030204" pitchFamily="34" charset="0"/>
                        </a:rPr>
                        <a:t>9</a:t>
                      </a:r>
                    </a:p>
                  </a:txBody>
                  <a:tcPr marL="9525" marR="9525" marT="9525" marB="0" anchor="ctr">
                    <a:lnL w="6350" cap="flat" cmpd="sng" algn="ctr">
                      <a:solidFill>
                        <a:srgbClr val="003399"/>
                      </a:solidFill>
                      <a:prstDash val="dot"/>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370"/>
                    </a:solidFill>
                  </a:tcPr>
                </a:tc>
                <a:tc>
                  <a:txBody>
                    <a:bodyPr/>
                    <a:lstStyle/>
                    <a:p>
                      <a:pPr algn="ctr" rtl="0" fontAlgn="b"/>
                      <a:r>
                        <a:rPr lang="cs-CZ" sz="1100" b="0" i="0" u="none" strike="noStrike" dirty="0">
                          <a:solidFill>
                            <a:srgbClr val="000000"/>
                          </a:solidFill>
                          <a:effectLst/>
                          <a:latin typeface="Calibri" panose="020F0502020204030204" pitchFamily="34" charset="0"/>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E6C"/>
                    </a:solidFill>
                  </a:tcPr>
                </a:tc>
                <a:tc>
                  <a:txBody>
                    <a:bodyPr/>
                    <a:lstStyle/>
                    <a:p>
                      <a:pPr algn="ctr" rtl="0" fontAlgn="b"/>
                      <a:r>
                        <a:rPr lang="cs-CZ" sz="1100" b="0" i="0" u="none" strike="noStrike">
                          <a:solidFill>
                            <a:srgbClr val="000000"/>
                          </a:solidFill>
                          <a:effectLst/>
                          <a:latin typeface="Calibri" panose="020F0502020204030204" pitchFamily="34" charset="0"/>
                        </a:rPr>
                        <a:t>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tc>
                  <a:txBody>
                    <a:bodyPr/>
                    <a:lstStyle/>
                    <a:p>
                      <a:pPr algn="ctr" rtl="0" fontAlgn="b"/>
                      <a:r>
                        <a:rPr lang="cs-CZ" sz="1100" b="0" i="0" u="none" strike="noStrike" kern="1200">
                          <a:solidFill>
                            <a:srgbClr val="000000"/>
                          </a:solidFill>
                          <a:effectLst/>
                          <a:latin typeface="Calibri" panose="020F0502020204030204" pitchFamily="34" charset="0"/>
                          <a:ea typeface="+mn-ea"/>
                          <a:cs typeface="+mn-cs"/>
                        </a:rPr>
                        <a:t>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7D6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E6C"/>
                    </a:solidFill>
                  </a:tcPr>
                </a:tc>
                <a:extLst>
                  <a:ext uri="{0D108BD9-81ED-4DB2-BD59-A6C34878D82A}">
                    <a16:rowId xmlns:a16="http://schemas.microsoft.com/office/drawing/2014/main" val="2776391515"/>
                  </a:ext>
                </a:extLst>
              </a:tr>
            </a:tbl>
          </a:graphicData>
        </a:graphic>
      </p:graphicFrame>
    </p:spTree>
    <p:extLst>
      <p:ext uri="{BB962C8B-B14F-4D97-AF65-F5344CB8AC3E}">
        <p14:creationId xmlns:p14="http://schemas.microsoft.com/office/powerpoint/2010/main" val="796944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Tabulka 31">
            <a:extLst>
              <a:ext uri="{FF2B5EF4-FFF2-40B4-BE49-F238E27FC236}">
                <a16:creationId xmlns:a16="http://schemas.microsoft.com/office/drawing/2014/main" id="{1F86C864-8296-4BCE-9742-31E580BCFFCD}"/>
              </a:ext>
            </a:extLst>
          </p:cNvPr>
          <p:cNvGraphicFramePr>
            <a:graphicFrameLocks noGrp="1"/>
          </p:cNvGraphicFramePr>
          <p:nvPr>
            <p:extLst>
              <p:ext uri="{D42A27DB-BD31-4B8C-83A1-F6EECF244321}">
                <p14:modId xmlns:p14="http://schemas.microsoft.com/office/powerpoint/2010/main" val="3189299391"/>
              </p:ext>
            </p:extLst>
          </p:nvPr>
        </p:nvGraphicFramePr>
        <p:xfrm>
          <a:off x="491097" y="1299814"/>
          <a:ext cx="3012432" cy="370840"/>
        </p:xfrm>
        <a:graphic>
          <a:graphicData uri="http://schemas.openxmlformats.org/drawingml/2006/table">
            <a:tbl>
              <a:tblPr firstRow="1" bandRow="1">
                <a:tableStyleId>{5C22544A-7EE6-4342-B048-85BDC9FD1C3A}</a:tableStyleId>
              </a:tblPr>
              <a:tblGrid>
                <a:gridCol w="753108">
                  <a:extLst>
                    <a:ext uri="{9D8B030D-6E8A-4147-A177-3AD203B41FA5}">
                      <a16:colId xmlns:a16="http://schemas.microsoft.com/office/drawing/2014/main" val="1020568339"/>
                    </a:ext>
                  </a:extLst>
                </a:gridCol>
                <a:gridCol w="753108">
                  <a:extLst>
                    <a:ext uri="{9D8B030D-6E8A-4147-A177-3AD203B41FA5}">
                      <a16:colId xmlns:a16="http://schemas.microsoft.com/office/drawing/2014/main" val="511893296"/>
                    </a:ext>
                  </a:extLst>
                </a:gridCol>
                <a:gridCol w="753108">
                  <a:extLst>
                    <a:ext uri="{9D8B030D-6E8A-4147-A177-3AD203B41FA5}">
                      <a16:colId xmlns:a16="http://schemas.microsoft.com/office/drawing/2014/main" val="3198508719"/>
                    </a:ext>
                  </a:extLst>
                </a:gridCol>
                <a:gridCol w="753108">
                  <a:extLst>
                    <a:ext uri="{9D8B030D-6E8A-4147-A177-3AD203B41FA5}">
                      <a16:colId xmlns:a16="http://schemas.microsoft.com/office/drawing/2014/main" val="3809425553"/>
                    </a:ext>
                  </a:extLst>
                </a:gridCol>
              </a:tblGrid>
              <a:tr h="370840">
                <a:tc>
                  <a:txBody>
                    <a:bodyPr/>
                    <a:lstStyle/>
                    <a:p>
                      <a:pPr algn="ctr" fontAlgn="b"/>
                      <a:r>
                        <a:rPr lang="cs-CZ" sz="1100" b="1" i="0" u="none" strike="noStrike" dirty="0">
                          <a:solidFill>
                            <a:srgbClr val="002060"/>
                          </a:solidFill>
                          <a:effectLst/>
                          <a:latin typeface="Calibri" panose="020F0502020204030204" pitchFamily="34" charset="0"/>
                        </a:rPr>
                        <a:t>16</a:t>
                      </a:r>
                    </a:p>
                  </a:txBody>
                  <a:tcPr marL="9525" marR="9525" marT="9525" marB="0" anchor="ctr">
                    <a:noFill/>
                  </a:tcPr>
                </a:tc>
                <a:tc>
                  <a:txBody>
                    <a:bodyPr/>
                    <a:lstStyle/>
                    <a:p>
                      <a:pPr algn="ctr" fontAlgn="b"/>
                      <a:r>
                        <a:rPr lang="cs-CZ" sz="1100" b="1" i="0" u="none" strike="noStrike" dirty="0">
                          <a:solidFill>
                            <a:srgbClr val="002060"/>
                          </a:solidFill>
                          <a:effectLst/>
                          <a:latin typeface="Calibri" panose="020F0502020204030204" pitchFamily="34" charset="0"/>
                        </a:rPr>
                        <a:t>19</a:t>
                      </a:r>
                    </a:p>
                  </a:txBody>
                  <a:tcPr marL="9525" marR="9525" marT="9525" marB="0" anchor="ctr">
                    <a:noFill/>
                  </a:tcPr>
                </a:tc>
                <a:tc>
                  <a:txBody>
                    <a:bodyPr/>
                    <a:lstStyle/>
                    <a:p>
                      <a:pPr algn="ctr" fontAlgn="b"/>
                      <a:r>
                        <a:rPr lang="cs-CZ" sz="1100" b="1" i="0" u="none" strike="noStrike" dirty="0">
                          <a:solidFill>
                            <a:srgbClr val="002060"/>
                          </a:solidFill>
                          <a:effectLst/>
                          <a:latin typeface="Calibri" panose="020F0502020204030204" pitchFamily="34" charset="0"/>
                        </a:rPr>
                        <a:t>32</a:t>
                      </a:r>
                    </a:p>
                  </a:txBody>
                  <a:tcPr marL="9525" marR="9525" marT="9525" marB="0" anchor="ctr">
                    <a:noFill/>
                  </a:tcPr>
                </a:tc>
                <a:tc>
                  <a:txBody>
                    <a:bodyPr/>
                    <a:lstStyle/>
                    <a:p>
                      <a:pPr algn="ctr" fontAlgn="b"/>
                      <a:r>
                        <a:rPr lang="cs-CZ" sz="1100" b="1" i="0" u="none" strike="noStrike" dirty="0">
                          <a:solidFill>
                            <a:srgbClr val="002060"/>
                          </a:solidFill>
                          <a:effectLst/>
                          <a:latin typeface="Calibri" panose="020F0502020204030204" pitchFamily="34" charset="0"/>
                        </a:rPr>
                        <a:t>44</a:t>
                      </a:r>
                    </a:p>
                  </a:txBody>
                  <a:tcPr marL="9525" marR="9525" marT="9525" marB="0" anchor="ctr">
                    <a:noFill/>
                  </a:tcPr>
                </a:tc>
                <a:extLst>
                  <a:ext uri="{0D108BD9-81ED-4DB2-BD59-A6C34878D82A}">
                    <a16:rowId xmlns:a16="http://schemas.microsoft.com/office/drawing/2014/main" val="2116160098"/>
                  </a:ext>
                </a:extLst>
              </a:tr>
            </a:tbl>
          </a:graphicData>
        </a:graphic>
      </p:graphicFrame>
      <p:graphicFrame>
        <p:nvGraphicFramePr>
          <p:cNvPr id="6" name="Tabulka 5">
            <a:extLst>
              <a:ext uri="{FF2B5EF4-FFF2-40B4-BE49-F238E27FC236}">
                <a16:creationId xmlns:a16="http://schemas.microsoft.com/office/drawing/2014/main" id="{6ED5E57C-88BD-407C-AD2D-DFA5F071CB2E}"/>
              </a:ext>
            </a:extLst>
          </p:cNvPr>
          <p:cNvGraphicFramePr>
            <a:graphicFrameLocks noGrp="1"/>
          </p:cNvGraphicFramePr>
          <p:nvPr>
            <p:extLst>
              <p:ext uri="{D42A27DB-BD31-4B8C-83A1-F6EECF244321}">
                <p14:modId xmlns:p14="http://schemas.microsoft.com/office/powerpoint/2010/main" val="2432979260"/>
              </p:ext>
            </p:extLst>
          </p:nvPr>
        </p:nvGraphicFramePr>
        <p:xfrm>
          <a:off x="565540" y="3497942"/>
          <a:ext cx="2960996" cy="235624"/>
        </p:xfrm>
        <a:graphic>
          <a:graphicData uri="http://schemas.openxmlformats.org/drawingml/2006/table">
            <a:tbl>
              <a:tblPr firstRow="1" bandRow="1">
                <a:tableStyleId>{5C22544A-7EE6-4342-B048-85BDC9FD1C3A}</a:tableStyleId>
              </a:tblPr>
              <a:tblGrid>
                <a:gridCol w="740249">
                  <a:extLst>
                    <a:ext uri="{9D8B030D-6E8A-4147-A177-3AD203B41FA5}">
                      <a16:colId xmlns:a16="http://schemas.microsoft.com/office/drawing/2014/main" val="1020568339"/>
                    </a:ext>
                  </a:extLst>
                </a:gridCol>
                <a:gridCol w="740249">
                  <a:extLst>
                    <a:ext uri="{9D8B030D-6E8A-4147-A177-3AD203B41FA5}">
                      <a16:colId xmlns:a16="http://schemas.microsoft.com/office/drawing/2014/main" val="511893296"/>
                    </a:ext>
                  </a:extLst>
                </a:gridCol>
                <a:gridCol w="740249">
                  <a:extLst>
                    <a:ext uri="{9D8B030D-6E8A-4147-A177-3AD203B41FA5}">
                      <a16:colId xmlns:a16="http://schemas.microsoft.com/office/drawing/2014/main" val="3198508719"/>
                    </a:ext>
                  </a:extLst>
                </a:gridCol>
                <a:gridCol w="740249">
                  <a:extLst>
                    <a:ext uri="{9D8B030D-6E8A-4147-A177-3AD203B41FA5}">
                      <a16:colId xmlns:a16="http://schemas.microsoft.com/office/drawing/2014/main" val="3809425553"/>
                    </a:ext>
                  </a:extLst>
                </a:gridCol>
              </a:tblGrid>
              <a:tr h="235624">
                <a:tc>
                  <a:txBody>
                    <a:bodyPr/>
                    <a:lstStyle/>
                    <a:p>
                      <a:pPr algn="ctr" fontAlgn="b"/>
                      <a:r>
                        <a:rPr lang="cs-CZ" sz="1200" b="1" i="1" kern="0" dirty="0">
                          <a:solidFill>
                            <a:srgbClr val="ED6737"/>
                          </a:solidFill>
                          <a:latin typeface="+mn-lt"/>
                          <a:ea typeface="+mn-ea"/>
                          <a:cs typeface="+mn-cs"/>
                        </a:rPr>
                        <a:t>59</a:t>
                      </a:r>
                    </a:p>
                  </a:txBody>
                  <a:tcPr marL="9525" marR="9525" marT="9525" marB="0" anchor="ctr">
                    <a:noFill/>
                  </a:tcPr>
                </a:tc>
                <a:tc>
                  <a:txBody>
                    <a:bodyPr/>
                    <a:lstStyle/>
                    <a:p>
                      <a:pPr algn="ctr" fontAlgn="b"/>
                      <a:r>
                        <a:rPr lang="cs-CZ" sz="1200" b="1" i="1" kern="0" dirty="0">
                          <a:solidFill>
                            <a:srgbClr val="ED6737"/>
                          </a:solidFill>
                          <a:latin typeface="+mn-lt"/>
                          <a:ea typeface="+mn-ea"/>
                          <a:cs typeface="+mn-cs"/>
                        </a:rPr>
                        <a:t>58</a:t>
                      </a:r>
                    </a:p>
                  </a:txBody>
                  <a:tcPr marL="9525" marR="9525" marT="9525" marB="0" anchor="ctr">
                    <a:noFill/>
                  </a:tcPr>
                </a:tc>
                <a:tc>
                  <a:txBody>
                    <a:bodyPr/>
                    <a:lstStyle/>
                    <a:p>
                      <a:pPr algn="ctr" fontAlgn="b"/>
                      <a:r>
                        <a:rPr lang="cs-CZ" sz="1200" b="1" i="1" kern="0" dirty="0">
                          <a:solidFill>
                            <a:srgbClr val="ED6737"/>
                          </a:solidFill>
                          <a:latin typeface="+mn-lt"/>
                          <a:ea typeface="+mn-ea"/>
                          <a:cs typeface="+mn-cs"/>
                        </a:rPr>
                        <a:t>40</a:t>
                      </a:r>
                    </a:p>
                  </a:txBody>
                  <a:tcPr marL="9525" marR="9525" marT="9525" marB="0" anchor="ctr">
                    <a:noFill/>
                  </a:tcPr>
                </a:tc>
                <a:tc>
                  <a:txBody>
                    <a:bodyPr/>
                    <a:lstStyle/>
                    <a:p>
                      <a:pPr algn="ctr" fontAlgn="b"/>
                      <a:r>
                        <a:rPr lang="cs-CZ" sz="1200" b="1" i="1" kern="0" dirty="0">
                          <a:solidFill>
                            <a:srgbClr val="ED6737"/>
                          </a:solidFill>
                          <a:latin typeface="+mn-lt"/>
                          <a:ea typeface="+mn-ea"/>
                          <a:cs typeface="+mn-cs"/>
                        </a:rPr>
                        <a:t>33</a:t>
                      </a:r>
                    </a:p>
                  </a:txBody>
                  <a:tcPr marL="9525" marR="9525" marT="9525" marB="0" anchor="ctr">
                    <a:noFill/>
                  </a:tcPr>
                </a:tc>
                <a:extLst>
                  <a:ext uri="{0D108BD9-81ED-4DB2-BD59-A6C34878D82A}">
                    <a16:rowId xmlns:a16="http://schemas.microsoft.com/office/drawing/2014/main" val="2116160098"/>
                  </a:ext>
                </a:extLst>
              </a:tr>
            </a:tbl>
          </a:graphicData>
        </a:graphic>
      </p:graphicFrame>
      <p:graphicFrame>
        <p:nvGraphicFramePr>
          <p:cNvPr id="22" name="Zástupný symbol pro obsah 6">
            <a:extLst>
              <a:ext uri="{FF2B5EF4-FFF2-40B4-BE49-F238E27FC236}">
                <a16:creationId xmlns:a16="http://schemas.microsoft.com/office/drawing/2014/main" id="{A3C48BAB-6759-43CC-9DAB-267C356C1CBD}"/>
              </a:ext>
            </a:extLst>
          </p:cNvPr>
          <p:cNvGraphicFramePr>
            <a:graphicFrameLocks noChangeAspect="1"/>
          </p:cNvGraphicFramePr>
          <p:nvPr>
            <p:extLst>
              <p:ext uri="{D42A27DB-BD31-4B8C-83A1-F6EECF244321}">
                <p14:modId xmlns:p14="http://schemas.microsoft.com/office/powerpoint/2010/main" val="1203390810"/>
              </p:ext>
            </p:extLst>
          </p:nvPr>
        </p:nvGraphicFramePr>
        <p:xfrm>
          <a:off x="1390156" y="1003249"/>
          <a:ext cx="1820814" cy="2531888"/>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ovéPole 15"/>
          <p:cNvSpPr txBox="1"/>
          <p:nvPr/>
        </p:nvSpPr>
        <p:spPr>
          <a:xfrm>
            <a:off x="3854093" y="1302935"/>
            <a:ext cx="2304256" cy="2723823"/>
          </a:xfrm>
          <a:prstGeom prst="rect">
            <a:avLst/>
          </a:prstGeom>
          <a:noFill/>
        </p:spPr>
        <p:txBody>
          <a:bodyPr wrap="square" rtlCol="0">
            <a:spAutoFit/>
          </a:bodyPr>
          <a:lstStyle/>
          <a:p>
            <a:pPr marL="0" marR="0" lvl="0" indent="0" defTabSz="914400" eaLnBrk="1" fontAlgn="auto" latinLnBrk="0" hangingPunct="1">
              <a:lnSpc>
                <a:spcPct val="18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0253F"/>
                </a:solidFill>
                <a:effectLst/>
                <a:uLnTx/>
                <a:uFillTx/>
                <a:sym typeface="Wingdings"/>
              </a:rPr>
              <a:t></a:t>
            </a:r>
            <a:r>
              <a:rPr kumimoji="0" lang="en-US" sz="1200" b="0" i="0" u="none" strike="noStrike" kern="0" cap="none" spc="0" normalizeH="0" baseline="0" noProof="0" dirty="0">
                <a:ln>
                  <a:noFill/>
                </a:ln>
                <a:solidFill>
                  <a:srgbClr val="404040"/>
                </a:solidFill>
                <a:effectLst/>
                <a:uLnTx/>
                <a:uFillTx/>
                <a:sym typeface="Wingdings"/>
              </a:rPr>
              <a:t>+</a:t>
            </a:r>
            <a:r>
              <a:rPr kumimoji="0" lang="cs-CZ" sz="1200" b="0" i="0" u="none" strike="noStrike" kern="0" cap="none" spc="0" normalizeH="0" baseline="0" noProof="0" dirty="0">
                <a:ln>
                  <a:noFill/>
                </a:ln>
                <a:solidFill>
                  <a:srgbClr val="008BCA"/>
                </a:solidFill>
                <a:effectLst/>
                <a:uLnTx/>
                <a:uFillTx/>
                <a:sym typeface="Wingdings"/>
              </a:rPr>
              <a:t></a:t>
            </a:r>
            <a:r>
              <a:rPr kumimoji="0" lang="en-US" sz="1200" b="0" i="0" u="none" strike="noStrike" kern="0" cap="none" spc="0" normalizeH="0" baseline="0" noProof="0" dirty="0">
                <a:ln>
                  <a:noFill/>
                </a:ln>
                <a:solidFill>
                  <a:srgbClr val="002060"/>
                </a:solidFill>
                <a:effectLst/>
                <a:uLnTx/>
                <a:uFillTx/>
                <a:sym typeface="Wingdings"/>
              </a:rPr>
              <a:t>  </a:t>
            </a:r>
            <a:r>
              <a:rPr kumimoji="0" lang="cs-CZ" sz="1200" b="1" i="1" u="none" strike="noStrike" kern="0" cap="none" spc="0" normalizeH="0" baseline="0" noProof="0" dirty="0">
                <a:ln>
                  <a:noFill/>
                </a:ln>
                <a:solidFill>
                  <a:srgbClr val="404040"/>
                </a:solidFill>
                <a:effectLst/>
                <a:uLnTx/>
                <a:uFillTx/>
                <a:sym typeface="Wingdings"/>
              </a:rPr>
              <a:t>Spíše nezatěžuje</a:t>
            </a:r>
            <a:endParaRPr kumimoji="0" lang="cs-CZ" sz="1200" b="0" i="0" u="none" strike="noStrike" kern="0" cap="none" spc="0" normalizeH="0" baseline="0" noProof="0" dirty="0">
              <a:ln>
                <a:noFill/>
              </a:ln>
              <a:solidFill>
                <a:srgbClr val="10253F"/>
              </a:solidFill>
              <a:effectLst/>
              <a:uLnTx/>
              <a:uFillTx/>
              <a:sym typeface="Wingdings"/>
            </a:endParaRPr>
          </a:p>
          <a:p>
            <a:pPr lvl="0">
              <a:lnSpc>
                <a:spcPct val="180000"/>
              </a:lnSpc>
              <a:defRPr/>
            </a:pPr>
            <a:r>
              <a:rPr kumimoji="0" lang="en-US" sz="1200" b="0" i="0" u="none" strike="noStrike" kern="0" cap="none" spc="0" normalizeH="0" baseline="0" noProof="0" dirty="0">
                <a:ln>
                  <a:noFill/>
                </a:ln>
                <a:solidFill>
                  <a:srgbClr val="002060"/>
                </a:solidFill>
                <a:effectLst/>
                <a:uLnTx/>
                <a:uFillTx/>
                <a:sym typeface="Wingdings"/>
              </a:rPr>
              <a:t></a:t>
            </a:r>
            <a:r>
              <a:rPr kumimoji="0" lang="en-US" sz="1100" b="0" i="0" u="none" strike="noStrike" kern="0" cap="none" spc="0" normalizeH="0" baseline="0" noProof="0" dirty="0">
                <a:ln>
                  <a:noFill/>
                </a:ln>
                <a:solidFill>
                  <a:srgbClr val="404040"/>
                </a:solidFill>
                <a:effectLst/>
                <a:uLnTx/>
                <a:uFillTx/>
                <a:sym typeface="Wingdings"/>
              </a:rPr>
              <a:t> </a:t>
            </a:r>
            <a:r>
              <a:rPr kumimoji="0" lang="cs-CZ" sz="1100" b="0" i="0" u="none" strike="noStrike" kern="0" cap="none" spc="0" normalizeH="0" baseline="0" noProof="0" dirty="0">
                <a:ln>
                  <a:noFill/>
                </a:ln>
                <a:solidFill>
                  <a:srgbClr val="404040"/>
                </a:solidFill>
                <a:effectLst/>
                <a:uLnTx/>
                <a:uFillTx/>
                <a:sym typeface="Wingdings"/>
              </a:rPr>
              <a:t>1 </a:t>
            </a:r>
            <a:r>
              <a:rPr lang="cs-CZ" sz="1100" kern="0" dirty="0">
                <a:solidFill>
                  <a:srgbClr val="404040"/>
                </a:solidFill>
                <a:sym typeface="Wingdings"/>
              </a:rPr>
              <a:t>Zatěžuje minimálně</a:t>
            </a:r>
            <a:endParaRPr kumimoji="0" lang="en-US" sz="1100" b="0" i="0" u="none" strike="noStrike" kern="0" cap="none" spc="0" normalizeH="0" baseline="0" noProof="0" dirty="0">
              <a:ln>
                <a:noFill/>
              </a:ln>
              <a:solidFill>
                <a:srgbClr val="404040"/>
              </a:solidFill>
              <a:effectLst/>
              <a:uLnTx/>
              <a:uFillTx/>
            </a:endParaRPr>
          </a:p>
          <a:p>
            <a:pPr lvl="0">
              <a:lnSpc>
                <a:spcPct val="180000"/>
              </a:lnSpc>
              <a:defRPr/>
            </a:pPr>
            <a:r>
              <a:rPr lang="en-US" sz="1200" kern="0" dirty="0">
                <a:solidFill>
                  <a:schemeClr val="accent1"/>
                </a:solidFill>
                <a:sym typeface="Wingdings"/>
              </a:rPr>
              <a:t></a:t>
            </a:r>
            <a:r>
              <a:rPr lang="en-US" sz="1050" kern="0" dirty="0">
                <a:solidFill>
                  <a:schemeClr val="bg2"/>
                </a:solidFill>
                <a:sym typeface="Wingdings"/>
              </a:rPr>
              <a:t> </a:t>
            </a:r>
            <a:r>
              <a:rPr lang="cs-CZ" sz="1100" kern="0" dirty="0">
                <a:solidFill>
                  <a:srgbClr val="404040"/>
                </a:solidFill>
                <a:sym typeface="Wingdings"/>
              </a:rPr>
              <a:t>2</a:t>
            </a:r>
          </a:p>
          <a:p>
            <a:pPr lvl="0">
              <a:lnSpc>
                <a:spcPct val="180000"/>
              </a:lnSpc>
              <a:defRPr/>
            </a:pPr>
            <a:r>
              <a:rPr kumimoji="0" lang="en-US" sz="1200" b="0" i="0" u="none" strike="noStrike" kern="0" cap="none" spc="0" normalizeH="0" baseline="0" noProof="0" dirty="0">
                <a:ln>
                  <a:noFill/>
                </a:ln>
                <a:solidFill>
                  <a:schemeClr val="accent4"/>
                </a:solidFill>
                <a:effectLst/>
                <a:uLnTx/>
                <a:uFillTx/>
                <a:sym typeface="Wingdings"/>
              </a:rPr>
              <a:t></a:t>
            </a:r>
            <a:r>
              <a:rPr kumimoji="0" lang="en-US" sz="1100" b="0" i="0" u="none" strike="noStrike" kern="0" cap="none" spc="0" normalizeH="0" baseline="0" noProof="0" dirty="0">
                <a:ln>
                  <a:noFill/>
                </a:ln>
                <a:solidFill>
                  <a:schemeClr val="bg2"/>
                </a:solidFill>
                <a:effectLst/>
                <a:uLnTx/>
                <a:uFillTx/>
                <a:sym typeface="Wingdings"/>
              </a:rPr>
              <a:t> </a:t>
            </a:r>
            <a:r>
              <a:rPr kumimoji="0" lang="cs-CZ" sz="1100" b="0" i="0" u="none" strike="noStrike" kern="0" cap="none" spc="0" normalizeH="0" baseline="0" noProof="0" dirty="0">
                <a:ln>
                  <a:noFill/>
                </a:ln>
                <a:solidFill>
                  <a:srgbClr val="404040"/>
                </a:solidFill>
                <a:effectLst/>
                <a:uLnTx/>
                <a:uFillTx/>
                <a:sym typeface="Wingdings"/>
              </a:rPr>
              <a:t>3</a:t>
            </a:r>
            <a:endParaRPr lang="cs-CZ" sz="1100" kern="0" dirty="0">
              <a:solidFill>
                <a:srgbClr val="404040"/>
              </a:solidFill>
              <a:sym typeface="Wingdings"/>
            </a:endParaRPr>
          </a:p>
          <a:p>
            <a:pPr lvl="0">
              <a:lnSpc>
                <a:spcPct val="180000"/>
              </a:lnSpc>
              <a:defRPr/>
            </a:pPr>
            <a:r>
              <a:rPr lang="en-US" sz="1200" kern="0" dirty="0">
                <a:solidFill>
                  <a:srgbClr val="FBB040"/>
                </a:solidFill>
                <a:sym typeface="Wingdings"/>
              </a:rPr>
              <a:t></a:t>
            </a:r>
            <a:r>
              <a:rPr lang="en-US" sz="1100" kern="0" dirty="0">
                <a:solidFill>
                  <a:srgbClr val="404040"/>
                </a:solidFill>
                <a:sym typeface="Wingdings"/>
              </a:rPr>
              <a:t> </a:t>
            </a:r>
            <a:r>
              <a:rPr lang="cs-CZ" sz="1100" kern="0" dirty="0">
                <a:solidFill>
                  <a:srgbClr val="404040"/>
                </a:solidFill>
                <a:sym typeface="Wingdings"/>
              </a:rPr>
              <a:t>4</a:t>
            </a:r>
            <a:br>
              <a:rPr kumimoji="0" lang="en-US" sz="1100" b="0" i="0" u="none" strike="noStrike" kern="0" cap="none" spc="0" normalizeH="0" baseline="0" noProof="0" dirty="0">
                <a:ln>
                  <a:noFill/>
                </a:ln>
                <a:solidFill>
                  <a:srgbClr val="404040"/>
                </a:solidFill>
                <a:effectLst/>
                <a:uLnTx/>
                <a:uFillTx/>
                <a:sym typeface="Wingdings"/>
              </a:rPr>
            </a:br>
            <a:r>
              <a:rPr kumimoji="0" lang="en-US" sz="1200" b="0" i="0" u="none" strike="noStrike" kern="0" cap="none" spc="0" normalizeH="0" baseline="0" noProof="0" dirty="0">
                <a:ln>
                  <a:noFill/>
                </a:ln>
                <a:solidFill>
                  <a:srgbClr val="ED6737"/>
                </a:solidFill>
                <a:effectLst/>
                <a:uLnTx/>
                <a:uFillTx/>
                <a:sym typeface="Wingdings"/>
              </a:rPr>
              <a:t></a:t>
            </a:r>
            <a:r>
              <a:rPr kumimoji="0" lang="en-US" sz="1100" b="0" i="0" u="none" strike="noStrike" kern="0" cap="none" spc="0" normalizeH="0" baseline="0" noProof="0" dirty="0">
                <a:ln>
                  <a:noFill/>
                </a:ln>
                <a:solidFill>
                  <a:srgbClr val="C00000"/>
                </a:solidFill>
                <a:effectLst/>
                <a:uLnTx/>
                <a:uFillTx/>
                <a:sym typeface="Wingdings"/>
              </a:rPr>
              <a:t> </a:t>
            </a:r>
            <a:r>
              <a:rPr lang="cs-CZ" sz="1100" kern="0" dirty="0">
                <a:solidFill>
                  <a:srgbClr val="404040"/>
                </a:solidFill>
                <a:sym typeface="Wingdings"/>
              </a:rPr>
              <a:t>Zatěžuje velmi</a:t>
            </a:r>
            <a:endParaRPr kumimoji="0" lang="cs-CZ" sz="1100" b="0" i="0" u="none" strike="noStrike" kern="0" cap="none" spc="0" normalizeH="0" baseline="0" noProof="0" dirty="0">
              <a:ln>
                <a:noFill/>
              </a:ln>
              <a:solidFill>
                <a:srgbClr val="404040"/>
              </a:solidFill>
              <a:effectLst/>
              <a:uLnTx/>
              <a:uFillTx/>
              <a:sym typeface="Wingdings"/>
            </a:endParaRPr>
          </a:p>
          <a:p>
            <a:pPr marL="0" marR="0" lvl="0" indent="0" defTabSz="914400" eaLnBrk="1" fontAlgn="auto" latinLnBrk="0" hangingPunct="1">
              <a:lnSpc>
                <a:spcPct val="18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ED6737"/>
                </a:solidFill>
                <a:effectLst/>
                <a:uLnTx/>
                <a:uFillTx/>
                <a:sym typeface="Wingdings"/>
              </a:rPr>
              <a:t></a:t>
            </a:r>
            <a:r>
              <a:rPr kumimoji="0" lang="en-US" sz="1050" b="0" i="0" u="none" strike="noStrike" kern="0" cap="none" spc="0" normalizeH="0" baseline="0" noProof="0" dirty="0">
                <a:ln>
                  <a:noFill/>
                </a:ln>
                <a:solidFill>
                  <a:srgbClr val="404040"/>
                </a:solidFill>
                <a:effectLst/>
                <a:uLnTx/>
                <a:uFillTx/>
                <a:sym typeface="Wingdings"/>
              </a:rPr>
              <a:t>+</a:t>
            </a:r>
            <a:r>
              <a:rPr kumimoji="0" lang="cs-CZ" sz="1050" b="0" i="0" u="none" strike="noStrike" kern="0" cap="none" spc="0" normalizeH="0" baseline="0" noProof="0" dirty="0">
                <a:ln>
                  <a:noFill/>
                </a:ln>
                <a:solidFill>
                  <a:srgbClr val="FBB040"/>
                </a:solidFill>
                <a:effectLst/>
                <a:uLnTx/>
                <a:uFillTx/>
                <a:sym typeface="Wingdings"/>
              </a:rPr>
              <a:t></a:t>
            </a:r>
            <a:r>
              <a:rPr kumimoji="0" lang="en-US" sz="1050" b="0" i="0" u="none" strike="noStrike" kern="0" cap="none" spc="0" normalizeH="0" baseline="0" noProof="0" dirty="0">
                <a:ln>
                  <a:noFill/>
                </a:ln>
                <a:solidFill>
                  <a:srgbClr val="002060"/>
                </a:solidFill>
                <a:effectLst/>
                <a:uLnTx/>
                <a:uFillTx/>
                <a:sym typeface="Wingdings"/>
              </a:rPr>
              <a:t>  </a:t>
            </a:r>
            <a:r>
              <a:rPr kumimoji="0" lang="cs-CZ" sz="1200" b="1" i="1" u="none" strike="noStrike" kern="0" cap="none" spc="0" normalizeH="0" baseline="0" noProof="0" dirty="0">
                <a:ln>
                  <a:noFill/>
                </a:ln>
                <a:solidFill>
                  <a:srgbClr val="ED6737"/>
                </a:solidFill>
                <a:effectLst/>
                <a:uLnTx/>
                <a:uFillTx/>
                <a:sym typeface="Wingdings"/>
              </a:rPr>
              <a:t>Zatěžuje</a:t>
            </a:r>
            <a:br>
              <a:rPr kumimoji="0" lang="cs-CZ" sz="1100" b="0" i="0" u="none" strike="noStrike" kern="0" cap="none" spc="0" normalizeH="0" baseline="0" noProof="0" dirty="0">
                <a:ln>
                  <a:noFill/>
                </a:ln>
                <a:solidFill>
                  <a:srgbClr val="404040"/>
                </a:solidFill>
                <a:effectLst/>
                <a:uLnTx/>
                <a:uFillTx/>
                <a:sym typeface="Wingdings"/>
              </a:rPr>
            </a:br>
            <a:endParaRPr kumimoji="0" lang="en-US" sz="1100" b="0" i="0" u="none" strike="noStrike" kern="0" cap="none" spc="0" normalizeH="0" baseline="0" noProof="0" dirty="0">
              <a:ln>
                <a:noFill/>
              </a:ln>
              <a:solidFill>
                <a:srgbClr val="404040"/>
              </a:solidFill>
              <a:effectLst/>
              <a:uLnTx/>
              <a:uFillTx/>
            </a:endParaRPr>
          </a:p>
        </p:txBody>
      </p:sp>
      <p:graphicFrame>
        <p:nvGraphicFramePr>
          <p:cNvPr id="17" name="Zástupný symbol pro obsah 6">
            <a:extLst>
              <a:ext uri="{FF2B5EF4-FFF2-40B4-BE49-F238E27FC236}">
                <a16:creationId xmlns:a16="http://schemas.microsoft.com/office/drawing/2014/main" id="{6B1E564F-F570-4E00-BF10-6B74350DED16}"/>
              </a:ext>
            </a:extLst>
          </p:cNvPr>
          <p:cNvGraphicFramePr>
            <a:graphicFrameLocks noChangeAspect="1"/>
          </p:cNvGraphicFramePr>
          <p:nvPr>
            <p:extLst>
              <p:ext uri="{D42A27DB-BD31-4B8C-83A1-F6EECF244321}">
                <p14:modId xmlns:p14="http://schemas.microsoft.com/office/powerpoint/2010/main" val="835593610"/>
              </p:ext>
            </p:extLst>
          </p:nvPr>
        </p:nvGraphicFramePr>
        <p:xfrm>
          <a:off x="2891048" y="1006168"/>
          <a:ext cx="1820814" cy="2531888"/>
        </p:xfrm>
        <a:graphic>
          <a:graphicData uri="http://schemas.openxmlformats.org/drawingml/2006/chart">
            <c:chart xmlns:c="http://schemas.openxmlformats.org/drawingml/2006/chart" xmlns:r="http://schemas.openxmlformats.org/officeDocument/2006/relationships" r:id="rId4"/>
          </a:graphicData>
        </a:graphic>
      </p:graphicFrame>
      <p:sp>
        <p:nvSpPr>
          <p:cNvPr id="3" name="Zástupný symbol pro číslo snímku 2"/>
          <p:cNvSpPr>
            <a:spLocks noGrp="1"/>
          </p:cNvSpPr>
          <p:nvPr>
            <p:ph type="sldNum" sz="quarter" idx="4"/>
          </p:nvPr>
        </p:nvSpPr>
        <p:spPr>
          <a:xfrm>
            <a:off x="35496" y="4909248"/>
            <a:ext cx="2133600" cy="273844"/>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A2DB900-4F27-419C-B2D8-AAC4EB8D73BD}" type="slidenum">
              <a:rPr kumimoji="0" lang="cs-CZ" sz="11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18</a:t>
            </a:fld>
            <a:endParaRPr kumimoji="0" lang="cs-CZ" sz="1100" b="0" i="0" u="none" strike="noStrike" kern="0" cap="none" spc="0" normalizeH="0" baseline="0" noProof="0" dirty="0">
              <a:ln>
                <a:noFill/>
              </a:ln>
              <a:solidFill>
                <a:sysClr val="windowText" lastClr="000000"/>
              </a:solidFill>
              <a:effectLst/>
              <a:uLnTx/>
              <a:uFillTx/>
            </a:endParaRPr>
          </a:p>
        </p:txBody>
      </p:sp>
      <p:sp>
        <p:nvSpPr>
          <p:cNvPr id="5" name="Nadpis 4"/>
          <p:cNvSpPr>
            <a:spLocks noGrp="1"/>
          </p:cNvSpPr>
          <p:nvPr>
            <p:ph type="title"/>
          </p:nvPr>
        </p:nvSpPr>
        <p:spPr>
          <a:xfrm>
            <a:off x="371634" y="7926"/>
            <a:ext cx="6960571" cy="469722"/>
          </a:xfrm>
        </p:spPr>
        <p:txBody>
          <a:bodyPr>
            <a:noAutofit/>
          </a:bodyPr>
          <a:lstStyle/>
          <a:p>
            <a:r>
              <a:rPr lang="cs-CZ" sz="2000" dirty="0"/>
              <a:t>Největší administrativní zátěží je podle provozovatelů podniků v pohostinství administrativa s úřady.</a:t>
            </a:r>
          </a:p>
        </p:txBody>
      </p:sp>
      <p:sp>
        <p:nvSpPr>
          <p:cNvPr id="24" name="TextovéPole 23"/>
          <p:cNvSpPr txBox="1"/>
          <p:nvPr/>
        </p:nvSpPr>
        <p:spPr>
          <a:xfrm>
            <a:off x="415810" y="915566"/>
            <a:ext cx="2500006" cy="359073"/>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Administrativní zátěž</a:t>
            </a:r>
            <a:br>
              <a:rPr kumimoji="0" lang="cs-CZ" sz="1600" b="1" i="0" u="none" strike="noStrike" kern="0" cap="none" spc="0" normalizeH="0" baseline="0" noProof="0" dirty="0">
                <a:ln>
                  <a:noFill/>
                </a:ln>
                <a:solidFill>
                  <a:srgbClr val="404040"/>
                </a:solidFill>
                <a:effectLst/>
                <a:uLnTx/>
                <a:uFillTx/>
              </a:rPr>
            </a:b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kumimoji="0" lang="cs-CZ" sz="1400" b="1" i="0" u="none" strike="noStrike" kern="0" cap="none" spc="0" normalizeH="0" baseline="0" noProof="0" dirty="0">
              <a:ln>
                <a:noFill/>
              </a:ln>
              <a:solidFill>
                <a:srgbClr val="404040"/>
              </a:solidFill>
              <a:effectLst/>
              <a:uLnTx/>
              <a:uFillTx/>
            </a:endParaRPr>
          </a:p>
        </p:txBody>
      </p:sp>
      <p:sp>
        <p:nvSpPr>
          <p:cNvPr id="33" name="Zaoblený obdélník 32"/>
          <p:cNvSpPr/>
          <p:nvPr/>
        </p:nvSpPr>
        <p:spPr>
          <a:xfrm>
            <a:off x="6900229" y="915566"/>
            <a:ext cx="1920243" cy="3496829"/>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0" cap="none" spc="0" normalizeH="0" baseline="0" noProof="0" dirty="0">
                <a:ln>
                  <a:noFill/>
                </a:ln>
                <a:solidFill>
                  <a:srgbClr val="FF0000"/>
                </a:solidFill>
                <a:effectLst/>
                <a:uLnTx/>
                <a:uFillTx/>
                <a:latin typeface="Calibri" pitchFamily="34" charset="0"/>
              </a:rPr>
              <a:t>Komentář AMSP ČR: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200" b="1" i="0" u="none" strike="noStrike" kern="0" cap="none" spc="0" normalizeH="0" baseline="0" noProof="0" dirty="0">
              <a:ln>
                <a:noFill/>
              </a:ln>
              <a:solidFill>
                <a:srgbClr val="FF0000"/>
              </a:solidFill>
              <a:effectLst/>
              <a:uLnTx/>
              <a:uFillTx/>
              <a:latin typeface="Calibri"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cs-CZ" sz="1200" kern="0" dirty="0">
                <a:solidFill>
                  <a:srgbClr val="FF0000"/>
                </a:solidFill>
                <a:latin typeface="Calibri" pitchFamily="34" charset="0"/>
              </a:rPr>
              <a:t>Na rozdíl od minulého roku klesá nespokojenost od zatížení vlivem EET, naopak roste nespokojenost s režimem průběžných kontrol státních úřadů</a:t>
            </a:r>
            <a:r>
              <a:rPr lang="cs-CZ" sz="1200" b="1" kern="0" dirty="0">
                <a:solidFill>
                  <a:srgbClr val="FF0000"/>
                </a:solidFill>
                <a:latin typeface="Calibri" pitchFamily="34" charset="0"/>
              </a:rPr>
              <a:t>.</a:t>
            </a:r>
            <a:endParaRPr kumimoji="0" lang="cs-CZ" sz="1200" b="1" i="0" u="none" strike="noStrike" kern="0" cap="none" spc="0" normalizeH="0" baseline="0" noProof="0" dirty="0">
              <a:ln>
                <a:noFill/>
              </a:ln>
              <a:solidFill>
                <a:srgbClr val="FF0000"/>
              </a:solidFill>
              <a:effectLst/>
              <a:uLnTx/>
              <a:uFillTx/>
              <a:latin typeface="Calibri"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200" b="0" i="0" u="none" strike="noStrike" kern="0" cap="none" spc="0" normalizeH="0" baseline="0" noProof="0" dirty="0">
              <a:ln>
                <a:noFill/>
              </a:ln>
              <a:solidFill>
                <a:schemeClr val="bg2">
                  <a:lumMod val="75000"/>
                </a:schemeClr>
              </a:solidFill>
              <a:effectLst/>
              <a:uLnTx/>
              <a:uFillTx/>
              <a:latin typeface="Calibri" pitchFamily="34" charset="0"/>
            </a:endParaRP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2000" b="0" i="0" u="none" strike="noStrike" kern="0" cap="none" spc="0" normalizeH="0" baseline="0" noProof="0" dirty="0">
              <a:ln>
                <a:noFill/>
              </a:ln>
              <a:solidFill>
                <a:srgbClr val="003399"/>
              </a:solidFill>
              <a:effectLst/>
              <a:uLnTx/>
              <a:uFillTx/>
              <a:latin typeface="Calibri" pitchFamily="34" charset="0"/>
            </a:endParaRPr>
          </a:p>
        </p:txBody>
      </p:sp>
      <p:sp>
        <p:nvSpPr>
          <p:cNvPr id="20" name="TextovéPole 19"/>
          <p:cNvSpPr txBox="1"/>
          <p:nvPr/>
        </p:nvSpPr>
        <p:spPr>
          <a:xfrm>
            <a:off x="323528" y="4506674"/>
            <a:ext cx="4176464" cy="369332"/>
          </a:xfrm>
          <a:prstGeom prst="rect">
            <a:avLst/>
          </a:prstGeom>
          <a:noFill/>
        </p:spPr>
        <p:txBody>
          <a:bodyPr wrap="square" rtlCol="0">
            <a:spAutoFit/>
          </a:bodyPr>
          <a:lstStyle/>
          <a:p>
            <a:pPr lvl="0"/>
            <a:r>
              <a:rPr lang="pl-PL" sz="900" kern="0" dirty="0">
                <a:solidFill>
                  <a:schemeClr val="bg1">
                    <a:lumMod val="50000"/>
                  </a:schemeClr>
                </a:solidFill>
              </a:rPr>
              <a:t>Q20. </a:t>
            </a:r>
            <a:r>
              <a:rPr lang="pt-BR" sz="900" kern="0" dirty="0">
                <a:solidFill>
                  <a:schemeClr val="bg1">
                    <a:lumMod val="50000"/>
                  </a:schemeClr>
                </a:solidFill>
              </a:rPr>
              <a:t>Do jaké míry Vás zatěžují uvedené administrativní úkony?</a:t>
            </a:r>
            <a:endParaRPr lang="cs-CZ" sz="900" kern="0" dirty="0">
              <a:solidFill>
                <a:schemeClr val="bg1">
                  <a:lumMod val="50000"/>
                </a:schemeClr>
              </a:solidFill>
            </a:endParaRPr>
          </a:p>
          <a:p>
            <a:pPr lvl="0"/>
            <a:r>
              <a:rPr lang="cs-CZ" sz="900" kern="0" dirty="0">
                <a:solidFill>
                  <a:schemeClr val="bg1">
                    <a:lumMod val="50000"/>
                  </a:schemeClr>
                </a:solidFill>
              </a:rPr>
              <a:t>n=301 </a:t>
            </a:r>
          </a:p>
        </p:txBody>
      </p:sp>
      <p:sp>
        <p:nvSpPr>
          <p:cNvPr id="14" name="Zástupný symbol pro zápatí 3">
            <a:extLst>
              <a:ext uri="{FF2B5EF4-FFF2-40B4-BE49-F238E27FC236}">
                <a16:creationId xmlns:a16="http://schemas.microsoft.com/office/drawing/2014/main" id="{8E0B94B2-F166-4DD2-8FB0-211BD7A12B68}"/>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graphicFrame>
        <p:nvGraphicFramePr>
          <p:cNvPr id="21" name="Zástupný symbol pro obsah 6">
            <a:extLst>
              <a:ext uri="{FF2B5EF4-FFF2-40B4-BE49-F238E27FC236}">
                <a16:creationId xmlns:a16="http://schemas.microsoft.com/office/drawing/2014/main" id="{43074A34-9DEC-4CDD-B93E-DFFEB9AB3768}"/>
              </a:ext>
            </a:extLst>
          </p:cNvPr>
          <p:cNvGraphicFramePr>
            <a:graphicFrameLocks noChangeAspect="1"/>
          </p:cNvGraphicFramePr>
          <p:nvPr>
            <p:extLst>
              <p:ext uri="{D42A27DB-BD31-4B8C-83A1-F6EECF244321}">
                <p14:modId xmlns:p14="http://schemas.microsoft.com/office/powerpoint/2010/main" val="881571574"/>
              </p:ext>
            </p:extLst>
          </p:nvPr>
        </p:nvGraphicFramePr>
        <p:xfrm>
          <a:off x="2140602" y="999716"/>
          <a:ext cx="1820814" cy="253188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6" name="Tabulka 25">
            <a:extLst>
              <a:ext uri="{FF2B5EF4-FFF2-40B4-BE49-F238E27FC236}">
                <a16:creationId xmlns:a16="http://schemas.microsoft.com/office/drawing/2014/main" id="{43B4347D-A8D5-4F43-988E-3D15753314B0}"/>
              </a:ext>
            </a:extLst>
          </p:cNvPr>
          <p:cNvGraphicFramePr>
            <a:graphicFrameLocks noGrp="1"/>
          </p:cNvGraphicFramePr>
          <p:nvPr>
            <p:extLst>
              <p:ext uri="{D42A27DB-BD31-4B8C-83A1-F6EECF244321}">
                <p14:modId xmlns:p14="http://schemas.microsoft.com/office/powerpoint/2010/main" val="2142880066"/>
              </p:ext>
            </p:extLst>
          </p:nvPr>
        </p:nvGraphicFramePr>
        <p:xfrm>
          <a:off x="491097" y="3734014"/>
          <a:ext cx="3268432" cy="512445"/>
        </p:xfrm>
        <a:graphic>
          <a:graphicData uri="http://schemas.openxmlformats.org/drawingml/2006/table">
            <a:tbl>
              <a:tblPr firstRow="1" bandRow="1">
                <a:tableStyleId>{5C22544A-7EE6-4342-B048-85BDC9FD1C3A}</a:tableStyleId>
              </a:tblPr>
              <a:tblGrid>
                <a:gridCol w="696527">
                  <a:extLst>
                    <a:ext uri="{9D8B030D-6E8A-4147-A177-3AD203B41FA5}">
                      <a16:colId xmlns:a16="http://schemas.microsoft.com/office/drawing/2014/main" val="1020568339"/>
                    </a:ext>
                  </a:extLst>
                </a:gridCol>
                <a:gridCol w="936104">
                  <a:extLst>
                    <a:ext uri="{9D8B030D-6E8A-4147-A177-3AD203B41FA5}">
                      <a16:colId xmlns:a16="http://schemas.microsoft.com/office/drawing/2014/main" val="511893296"/>
                    </a:ext>
                  </a:extLst>
                </a:gridCol>
                <a:gridCol w="818693">
                  <a:extLst>
                    <a:ext uri="{9D8B030D-6E8A-4147-A177-3AD203B41FA5}">
                      <a16:colId xmlns:a16="http://schemas.microsoft.com/office/drawing/2014/main" val="3198508719"/>
                    </a:ext>
                  </a:extLst>
                </a:gridCol>
                <a:gridCol w="817108">
                  <a:extLst>
                    <a:ext uri="{9D8B030D-6E8A-4147-A177-3AD203B41FA5}">
                      <a16:colId xmlns:a16="http://schemas.microsoft.com/office/drawing/2014/main" val="3809425553"/>
                    </a:ext>
                  </a:extLst>
                </a:gridCol>
              </a:tblGrid>
              <a:tr h="370840">
                <a:tc>
                  <a:txBody>
                    <a:bodyPr/>
                    <a:lstStyle/>
                    <a:p>
                      <a:pPr algn="ctr" fontAlgn="b"/>
                      <a:r>
                        <a:rPr lang="cs-CZ" sz="1100" b="1" i="0" u="none" strike="noStrike" kern="1200" dirty="0">
                          <a:solidFill>
                            <a:srgbClr val="000000"/>
                          </a:solidFill>
                          <a:effectLst/>
                          <a:latin typeface="Calibri" panose="020F0502020204030204" pitchFamily="34" charset="0"/>
                          <a:ea typeface="+mn-ea"/>
                          <a:cs typeface="+mn-cs"/>
                        </a:rPr>
                        <a:t>Legislativní záležitosti</a:t>
                      </a:r>
                    </a:p>
                  </a:txBody>
                  <a:tcPr marL="9525" marR="9525" marT="9525" marB="0" anchor="ctr">
                    <a:noFill/>
                  </a:tcPr>
                </a:tc>
                <a:tc>
                  <a:txBody>
                    <a:bodyPr/>
                    <a:lstStyle/>
                    <a:p>
                      <a:pPr algn="ctr" fontAlgn="b"/>
                      <a:r>
                        <a:rPr lang="cs-CZ" sz="1100" b="1" i="0" u="none" strike="noStrike" kern="1200" dirty="0">
                          <a:solidFill>
                            <a:srgbClr val="000000"/>
                          </a:solidFill>
                          <a:effectLst/>
                          <a:latin typeface="Calibri" panose="020F0502020204030204" pitchFamily="34" charset="0"/>
                          <a:ea typeface="+mn-ea"/>
                          <a:cs typeface="+mn-cs"/>
                        </a:rPr>
                        <a:t>Administrativa s úřady</a:t>
                      </a:r>
                    </a:p>
                  </a:txBody>
                  <a:tcPr marL="9525" marR="9525" marT="9525" marB="0" anchor="ctr">
                    <a:noFill/>
                  </a:tcPr>
                </a:tc>
                <a:tc>
                  <a:txBody>
                    <a:bodyPr/>
                    <a:lstStyle/>
                    <a:p>
                      <a:pPr algn="ctr" fontAlgn="b"/>
                      <a:r>
                        <a:rPr lang="cs-CZ" sz="1100" b="1" i="0" u="none" strike="noStrike" kern="1200" dirty="0">
                          <a:solidFill>
                            <a:srgbClr val="000000"/>
                          </a:solidFill>
                          <a:effectLst/>
                          <a:latin typeface="Calibri" panose="020F0502020204030204" pitchFamily="34" charset="0"/>
                          <a:ea typeface="+mn-ea"/>
                          <a:cs typeface="+mn-cs"/>
                        </a:rPr>
                        <a:t>Věci kolem hygieny</a:t>
                      </a:r>
                    </a:p>
                  </a:txBody>
                  <a:tcPr marL="9525" marR="9525" marT="9525" marB="0" anchor="ctr">
                    <a:noFill/>
                  </a:tcPr>
                </a:tc>
                <a:tc>
                  <a:txBody>
                    <a:bodyPr/>
                    <a:lstStyle/>
                    <a:p>
                      <a:pPr algn="ctr" fontAlgn="b"/>
                      <a:r>
                        <a:rPr lang="cs-CZ" sz="1100" b="1" i="0" u="none" strike="noStrike" kern="1200" dirty="0">
                          <a:solidFill>
                            <a:srgbClr val="000000"/>
                          </a:solidFill>
                          <a:effectLst/>
                          <a:latin typeface="Calibri" panose="020F0502020204030204" pitchFamily="34" charset="0"/>
                          <a:ea typeface="+mn-ea"/>
                          <a:cs typeface="+mn-cs"/>
                        </a:rPr>
                        <a:t>Okolnosti přijímání zaměstnanců</a:t>
                      </a:r>
                    </a:p>
                  </a:txBody>
                  <a:tcPr marL="9525" marR="9525" marT="9525" marB="0" anchor="ctr">
                    <a:noFill/>
                  </a:tcPr>
                </a:tc>
                <a:extLst>
                  <a:ext uri="{0D108BD9-81ED-4DB2-BD59-A6C34878D82A}">
                    <a16:rowId xmlns:a16="http://schemas.microsoft.com/office/drawing/2014/main" val="2116160098"/>
                  </a:ext>
                </a:extLst>
              </a:tr>
            </a:tbl>
          </a:graphicData>
        </a:graphic>
      </p:graphicFrame>
      <p:graphicFrame>
        <p:nvGraphicFramePr>
          <p:cNvPr id="27" name="Tabulka 26">
            <a:extLst>
              <a:ext uri="{FF2B5EF4-FFF2-40B4-BE49-F238E27FC236}">
                <a16:creationId xmlns:a16="http://schemas.microsoft.com/office/drawing/2014/main" id="{28E32615-8ADE-436E-9B6B-1C28DB28EEF8}"/>
              </a:ext>
            </a:extLst>
          </p:cNvPr>
          <p:cNvGraphicFramePr>
            <a:graphicFrameLocks noGrp="1"/>
          </p:cNvGraphicFramePr>
          <p:nvPr>
            <p:extLst>
              <p:ext uri="{D42A27DB-BD31-4B8C-83A1-F6EECF244321}">
                <p14:modId xmlns:p14="http://schemas.microsoft.com/office/powerpoint/2010/main" val="2090142313"/>
              </p:ext>
            </p:extLst>
          </p:nvPr>
        </p:nvGraphicFramePr>
        <p:xfrm>
          <a:off x="5605597" y="2361383"/>
          <a:ext cx="1105504" cy="1264920"/>
        </p:xfrm>
        <a:graphic>
          <a:graphicData uri="http://schemas.openxmlformats.org/drawingml/2006/table">
            <a:tbl>
              <a:tblPr firstRow="1" bandRow="1">
                <a:tableStyleId>{5C22544A-7EE6-4342-B048-85BDC9FD1C3A}</a:tableStyleId>
              </a:tblPr>
              <a:tblGrid>
                <a:gridCol w="1105504">
                  <a:extLst>
                    <a:ext uri="{9D8B030D-6E8A-4147-A177-3AD203B41FA5}">
                      <a16:colId xmlns:a16="http://schemas.microsoft.com/office/drawing/2014/main" val="20000"/>
                    </a:ext>
                  </a:extLst>
                </a:gridCol>
              </a:tblGrid>
              <a:tr h="259080">
                <a:tc>
                  <a:txBody>
                    <a:bodyPr/>
                    <a:lstStyle/>
                    <a:p>
                      <a:pPr algn="ctr"/>
                      <a:r>
                        <a:rPr lang="cs-CZ" sz="1100" b="1" kern="1200" dirty="0">
                          <a:solidFill>
                            <a:schemeClr val="lt1"/>
                          </a:solidFill>
                          <a:latin typeface="+mn-lt"/>
                          <a:ea typeface="+mn-ea"/>
                          <a:cs typeface="+mn-cs"/>
                        </a:rPr>
                        <a:t>Dále lidé zmiňují spontánně EET (15 % z 260 lidí, kteří uvedli ještě něco jiného).</a:t>
                      </a:r>
                      <a:endParaRPr lang="cs-CZ"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10000"/>
                  </a:ext>
                </a:extLst>
              </a:tr>
            </a:tbl>
          </a:graphicData>
        </a:graphic>
      </p:graphicFrame>
      <p:grpSp>
        <p:nvGrpSpPr>
          <p:cNvPr id="28" name="Skupina 27">
            <a:extLst>
              <a:ext uri="{FF2B5EF4-FFF2-40B4-BE49-F238E27FC236}">
                <a16:creationId xmlns:a16="http://schemas.microsoft.com/office/drawing/2014/main" id="{2F75F830-8B68-4881-B5D9-25015755DFDB}"/>
              </a:ext>
            </a:extLst>
          </p:cNvPr>
          <p:cNvGrpSpPr/>
          <p:nvPr/>
        </p:nvGrpSpPr>
        <p:grpSpPr>
          <a:xfrm>
            <a:off x="8028381" y="6356"/>
            <a:ext cx="1107884" cy="549170"/>
            <a:chOff x="7992336" y="-1018"/>
            <a:chExt cx="1044160" cy="549170"/>
          </a:xfrm>
        </p:grpSpPr>
        <p:sp>
          <p:nvSpPr>
            <p:cNvPr id="29" name="Obdélník 28">
              <a:extLst>
                <a:ext uri="{FF2B5EF4-FFF2-40B4-BE49-F238E27FC236}">
                  <a16:creationId xmlns:a16="http://schemas.microsoft.com/office/drawing/2014/main" id="{66C9C010-98D1-4B53-8AB9-F93E6BFE1675}"/>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30" name="Picture 2" descr="http://www.aspectio.cz/Files/logoAMSP.jpg">
              <a:extLst>
                <a:ext uri="{FF2B5EF4-FFF2-40B4-BE49-F238E27FC236}">
                  <a16:creationId xmlns:a16="http://schemas.microsoft.com/office/drawing/2014/main" id="{3295900C-7B0D-468E-93E0-206A5681522E}"/>
                </a:ext>
              </a:extLst>
            </p:cNvPr>
            <p:cNvPicPr>
              <a:picLocks noChangeAspect="1" noChangeArrowheads="1"/>
            </p:cNvPicPr>
            <p:nvPr/>
          </p:nvPicPr>
          <p:blipFill>
            <a:blip r:embed="rId6" cstate="print"/>
            <a:srcRect/>
            <a:stretch>
              <a:fillRect/>
            </a:stretch>
          </p:blipFill>
          <p:spPr bwMode="auto">
            <a:xfrm>
              <a:off x="8532440" y="51470"/>
              <a:ext cx="440856" cy="469722"/>
            </a:xfrm>
            <a:prstGeom prst="rect">
              <a:avLst/>
            </a:prstGeom>
            <a:noFill/>
          </p:spPr>
        </p:pic>
      </p:grpSp>
      <p:graphicFrame>
        <p:nvGraphicFramePr>
          <p:cNvPr id="23" name="Zástupný symbol pro obsah 6">
            <a:extLst>
              <a:ext uri="{FF2B5EF4-FFF2-40B4-BE49-F238E27FC236}">
                <a16:creationId xmlns:a16="http://schemas.microsoft.com/office/drawing/2014/main" id="{79BD8EC1-5D4E-4B96-ACBF-DCD208473F4A}"/>
              </a:ext>
            </a:extLst>
          </p:cNvPr>
          <p:cNvGraphicFramePr>
            <a:graphicFrameLocks noChangeAspect="1"/>
          </p:cNvGraphicFramePr>
          <p:nvPr>
            <p:extLst>
              <p:ext uri="{D42A27DB-BD31-4B8C-83A1-F6EECF244321}">
                <p14:modId xmlns:p14="http://schemas.microsoft.com/office/powerpoint/2010/main" val="2340660889"/>
              </p:ext>
            </p:extLst>
          </p:nvPr>
        </p:nvGraphicFramePr>
        <p:xfrm>
          <a:off x="617587" y="1006605"/>
          <a:ext cx="1820814" cy="2531888"/>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245614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ovéPole 23"/>
          <p:cNvSpPr txBox="1"/>
          <p:nvPr/>
        </p:nvSpPr>
        <p:spPr>
          <a:xfrm>
            <a:off x="3944202" y="915566"/>
            <a:ext cx="4732254" cy="368306"/>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lang="cs-CZ" sz="1600" b="1" kern="0" dirty="0">
                <a:solidFill>
                  <a:srgbClr val="404040"/>
                </a:solidFill>
              </a:rPr>
              <a:t>C</a:t>
            </a:r>
            <a:r>
              <a:rPr kumimoji="0" lang="cs-CZ" sz="1600" b="1" i="0" u="none" strike="noStrike" kern="0" cap="none" spc="0" normalizeH="0" baseline="0" noProof="0" dirty="0">
                <a:ln>
                  <a:noFill/>
                </a:ln>
                <a:solidFill>
                  <a:srgbClr val="404040"/>
                </a:solidFill>
                <a:effectLst/>
                <a:uLnTx/>
                <a:uFillTx/>
              </a:rPr>
              <a:t>o by pomohlo snížit </a:t>
            </a:r>
          </a:p>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administrativní zátěž</a:t>
            </a:r>
            <a:r>
              <a:rPr kumimoji="0" lang="cs-CZ" sz="1600" b="1" i="0" u="none" strike="noStrike" kern="0" cap="none" spc="0" normalizeH="0" noProof="0" dirty="0">
                <a:ln>
                  <a:noFill/>
                </a:ln>
                <a:solidFill>
                  <a:srgbClr val="404040"/>
                </a:solidFill>
                <a:effectLst/>
                <a:uLnTx/>
                <a:uFillTx/>
              </a:rPr>
              <a:t>,</a:t>
            </a:r>
            <a:r>
              <a:rPr lang="cs-CZ" sz="1600" b="1" kern="0" dirty="0">
                <a:solidFill>
                  <a:srgbClr val="404040"/>
                </a:solidFill>
              </a:rPr>
              <a:t> </a:t>
            </a: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lang="cs-CZ" sz="1050" b="1" kern="0" dirty="0">
              <a:solidFill>
                <a:srgbClr val="404040"/>
              </a:solidFill>
            </a:endParaRPr>
          </a:p>
        </p:txBody>
      </p:sp>
      <p:graphicFrame>
        <p:nvGraphicFramePr>
          <p:cNvPr id="20" name="Tabulka 19">
            <a:extLst>
              <a:ext uri="{FF2B5EF4-FFF2-40B4-BE49-F238E27FC236}">
                <a16:creationId xmlns:a16="http://schemas.microsoft.com/office/drawing/2014/main" id="{18A7CDB4-F82D-4BE9-AA8D-7D012F39D4E6}"/>
              </a:ext>
            </a:extLst>
          </p:cNvPr>
          <p:cNvGraphicFramePr>
            <a:graphicFrameLocks noGrp="1"/>
          </p:cNvGraphicFramePr>
          <p:nvPr>
            <p:extLst>
              <p:ext uri="{D42A27DB-BD31-4B8C-83A1-F6EECF244321}">
                <p14:modId xmlns:p14="http://schemas.microsoft.com/office/powerpoint/2010/main" val="3770682839"/>
              </p:ext>
            </p:extLst>
          </p:nvPr>
        </p:nvGraphicFramePr>
        <p:xfrm>
          <a:off x="3923928" y="1391940"/>
          <a:ext cx="2808312" cy="1395836"/>
        </p:xfrm>
        <a:graphic>
          <a:graphicData uri="http://schemas.openxmlformats.org/drawingml/2006/table">
            <a:tbl>
              <a:tblPr bandRow="1"/>
              <a:tblGrid>
                <a:gridCol w="2357224">
                  <a:extLst>
                    <a:ext uri="{9D8B030D-6E8A-4147-A177-3AD203B41FA5}">
                      <a16:colId xmlns:a16="http://schemas.microsoft.com/office/drawing/2014/main" val="1082590999"/>
                    </a:ext>
                  </a:extLst>
                </a:gridCol>
                <a:gridCol w="451088">
                  <a:extLst>
                    <a:ext uri="{9D8B030D-6E8A-4147-A177-3AD203B41FA5}">
                      <a16:colId xmlns:a16="http://schemas.microsoft.com/office/drawing/2014/main" val="784041256"/>
                    </a:ext>
                  </a:extLst>
                </a:gridCol>
              </a:tblGrid>
              <a:tr h="348959">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Jasný výklad zákonů a vyhlášek</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68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3334187270"/>
                  </a:ext>
                </a:extLst>
              </a:tr>
              <a:tr h="348959">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Zjednodušení kontrolních hlášení</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53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583"/>
                    </a:solidFill>
                  </a:tcPr>
                </a:tc>
                <a:extLst>
                  <a:ext uri="{0D108BD9-81ED-4DB2-BD59-A6C34878D82A}">
                    <a16:rowId xmlns:a16="http://schemas.microsoft.com/office/drawing/2014/main" val="1969148694"/>
                  </a:ext>
                </a:extLst>
              </a:tr>
              <a:tr h="348959">
                <a:tc>
                  <a:txBody>
                    <a:bodyPr/>
                    <a:lstStyle/>
                    <a:p>
                      <a:pPr algn="l" fontAlgn="ctr"/>
                      <a:r>
                        <a:rPr lang="pl-PL" sz="1100" b="0" i="0" u="none" strike="noStrike" kern="1200" dirty="0">
                          <a:solidFill>
                            <a:srgbClr val="000000"/>
                          </a:solidFill>
                          <a:effectLst/>
                          <a:latin typeface="Calibri" panose="020F0502020204030204" pitchFamily="34" charset="0"/>
                          <a:ea typeface="+mn-ea"/>
                          <a:cs typeface="+mn-cs"/>
                        </a:rPr>
                        <a:t>Snížení počtu kontrol a jejich koordinace (1 kontrola za resort)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53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583"/>
                    </a:solidFill>
                  </a:tcPr>
                </a:tc>
                <a:extLst>
                  <a:ext uri="{0D108BD9-81ED-4DB2-BD59-A6C34878D82A}">
                    <a16:rowId xmlns:a16="http://schemas.microsoft.com/office/drawing/2014/main" val="2772056582"/>
                  </a:ext>
                </a:extLst>
              </a:tr>
              <a:tr h="348959">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Jiné</a:t>
                      </a:r>
                    </a:p>
                  </a:txBody>
                  <a:tcPr marL="6941" marR="6941" marT="69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extLst>
                  <a:ext uri="{0D108BD9-81ED-4DB2-BD59-A6C34878D82A}">
                    <a16:rowId xmlns:a16="http://schemas.microsoft.com/office/drawing/2014/main" val="2340128416"/>
                  </a:ext>
                </a:extLst>
              </a:tr>
            </a:tbl>
          </a:graphicData>
        </a:graphic>
      </p:graphicFrame>
      <p:sp>
        <p:nvSpPr>
          <p:cNvPr id="3" name="Zástupný symbol pro číslo snímku 2"/>
          <p:cNvSpPr>
            <a:spLocks noGrp="1"/>
          </p:cNvSpPr>
          <p:nvPr>
            <p:ph type="sldNum" sz="quarter" idx="4"/>
          </p:nvPr>
        </p:nvSpPr>
        <p:spPr>
          <a:xfrm>
            <a:off x="35496" y="4909248"/>
            <a:ext cx="2133600" cy="273844"/>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A2DB900-4F27-419C-B2D8-AAC4EB8D73BD}" type="slidenum">
              <a:rPr kumimoji="0" lang="cs-CZ" sz="11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19</a:t>
            </a:fld>
            <a:endParaRPr kumimoji="0" lang="cs-CZ" sz="1100" b="0" i="0" u="none" strike="noStrike" kern="0" cap="none" spc="0" normalizeH="0" baseline="0" noProof="0" dirty="0">
              <a:ln>
                <a:noFill/>
              </a:ln>
              <a:solidFill>
                <a:sysClr val="windowText" lastClr="000000"/>
              </a:solidFill>
              <a:effectLst/>
              <a:uLnTx/>
              <a:uFillTx/>
            </a:endParaRPr>
          </a:p>
        </p:txBody>
      </p:sp>
      <p:sp>
        <p:nvSpPr>
          <p:cNvPr id="5" name="Nadpis 4"/>
          <p:cNvSpPr>
            <a:spLocks noGrp="1"/>
          </p:cNvSpPr>
          <p:nvPr>
            <p:ph type="title"/>
          </p:nvPr>
        </p:nvSpPr>
        <p:spPr>
          <a:xfrm>
            <a:off x="371634" y="7926"/>
            <a:ext cx="8232814" cy="469722"/>
          </a:xfrm>
        </p:spPr>
        <p:txBody>
          <a:bodyPr>
            <a:noAutofit/>
          </a:bodyPr>
          <a:lstStyle/>
          <a:p>
            <a:r>
              <a:rPr lang="cs-CZ" sz="2000" dirty="0"/>
              <a:t>Provozovatelé by uvítali zejména jasný výklad zákonů a vyhlášek. </a:t>
            </a:r>
            <a:br>
              <a:rPr lang="cs-CZ" sz="2000" dirty="0"/>
            </a:br>
            <a:r>
              <a:rPr lang="cs-CZ" sz="2000" dirty="0"/>
              <a:t>O legislativě se informují hlavně v médiích a odborném tisku.</a:t>
            </a:r>
          </a:p>
        </p:txBody>
      </p:sp>
      <p:sp>
        <p:nvSpPr>
          <p:cNvPr id="33" name="Zaoblený obdélník 32"/>
          <p:cNvSpPr/>
          <p:nvPr/>
        </p:nvSpPr>
        <p:spPr>
          <a:xfrm>
            <a:off x="6900229" y="915566"/>
            <a:ext cx="1920243" cy="3496829"/>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0" cap="none" spc="0" normalizeH="0" baseline="0" noProof="0" dirty="0">
                <a:ln>
                  <a:noFill/>
                </a:ln>
                <a:solidFill>
                  <a:srgbClr val="FF0000"/>
                </a:solidFill>
                <a:effectLst/>
                <a:uLnTx/>
                <a:uFillTx/>
                <a:latin typeface="Calibri" pitchFamily="34" charset="0"/>
              </a:rPr>
              <a:t>Komentář AMSP ČR: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i="0" u="none" strike="noStrike" kern="0" cap="none" spc="0" normalizeH="0" baseline="0" noProof="0" dirty="0">
                <a:ln>
                  <a:noFill/>
                </a:ln>
                <a:solidFill>
                  <a:srgbClr val="FF0000"/>
                </a:solidFill>
                <a:effectLst/>
                <a:uLnTx/>
                <a:uFillTx/>
                <a:latin typeface="Calibri" pitchFamily="34" charset="0"/>
              </a:rPr>
              <a:t>Rozhodující roli hrají média, reference</a:t>
            </a:r>
            <a:r>
              <a:rPr lang="cs-CZ" sz="1200" kern="0" dirty="0">
                <a:solidFill>
                  <a:srgbClr val="FF0000"/>
                </a:solidFill>
                <a:latin typeface="Calibri" pitchFamily="34" charset="0"/>
              </a:rPr>
              <a:t>, ale i odborné asociace. Dobrou práci u větších provozovatelů odvádí AHR, naopak menší podnikatelé čerpají informace zejména od AMSP ČR. Návrh AMSP ČR na redukci resortních kontrol ve smyslu max. jedna kontrola ročně za ministerstvo, by přivítala nadpoloviční většina provozoven.</a:t>
            </a:r>
            <a:endParaRPr kumimoji="0" lang="cs-CZ" sz="1200" i="0" u="none" strike="noStrike" kern="0" cap="none" spc="0" normalizeH="0" baseline="0" noProof="0" dirty="0">
              <a:ln>
                <a:noFill/>
              </a:ln>
              <a:solidFill>
                <a:srgbClr val="FF0000"/>
              </a:solidFill>
              <a:effectLst/>
              <a:uLnTx/>
              <a:uFillTx/>
              <a:latin typeface="Calibri"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200" b="0" i="0" u="none" strike="noStrike" kern="0" cap="none" spc="0" normalizeH="0" baseline="0" noProof="0" dirty="0">
              <a:ln>
                <a:noFill/>
              </a:ln>
              <a:solidFill>
                <a:schemeClr val="bg2">
                  <a:lumMod val="75000"/>
                </a:schemeClr>
              </a:solidFill>
              <a:effectLst/>
              <a:uLnTx/>
              <a:uFillTx/>
              <a:latin typeface="Calibri" pitchFamily="34" charset="0"/>
            </a:endParaRP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2000" b="0" i="0" u="none" strike="noStrike" kern="0" cap="none" spc="0" normalizeH="0" baseline="0" noProof="0" dirty="0">
              <a:ln>
                <a:noFill/>
              </a:ln>
              <a:solidFill>
                <a:srgbClr val="003399"/>
              </a:solidFill>
              <a:effectLst/>
              <a:uLnTx/>
              <a:uFillTx/>
              <a:latin typeface="Calibri" pitchFamily="34" charset="0"/>
            </a:endParaRPr>
          </a:p>
        </p:txBody>
      </p:sp>
      <p:sp>
        <p:nvSpPr>
          <p:cNvPr id="15" name="Zástupný symbol pro zápatí 3">
            <a:extLst>
              <a:ext uri="{FF2B5EF4-FFF2-40B4-BE49-F238E27FC236}">
                <a16:creationId xmlns:a16="http://schemas.microsoft.com/office/drawing/2014/main" id="{45900D60-638E-4225-A42B-33F1A9341978}"/>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sp>
        <p:nvSpPr>
          <p:cNvPr id="23" name="TextovéPole 22">
            <a:extLst>
              <a:ext uri="{FF2B5EF4-FFF2-40B4-BE49-F238E27FC236}">
                <a16:creationId xmlns:a16="http://schemas.microsoft.com/office/drawing/2014/main" id="{39CBDB5F-F4A4-4BA4-A1E8-53E323C31168}"/>
              </a:ext>
            </a:extLst>
          </p:cNvPr>
          <p:cNvSpPr txBox="1"/>
          <p:nvPr/>
        </p:nvSpPr>
        <p:spPr>
          <a:xfrm>
            <a:off x="323528" y="4512191"/>
            <a:ext cx="4248472" cy="369332"/>
          </a:xfrm>
          <a:prstGeom prst="rect">
            <a:avLst/>
          </a:prstGeom>
          <a:noFill/>
        </p:spPr>
        <p:txBody>
          <a:bodyPr wrap="square" rtlCol="0">
            <a:spAutoFit/>
          </a:bodyPr>
          <a:lstStyle/>
          <a:p>
            <a:r>
              <a:rPr lang="cs-CZ" sz="900" kern="0" dirty="0">
                <a:solidFill>
                  <a:schemeClr val="bg1">
                    <a:lumMod val="50000"/>
                  </a:schemeClr>
                </a:solidFill>
              </a:rPr>
              <a:t>Q22. Kde získáváte informace o legislativních normách/změnách? n=301</a:t>
            </a:r>
          </a:p>
          <a:p>
            <a:r>
              <a:rPr lang="cs-CZ" sz="900" kern="0" dirty="0">
                <a:solidFill>
                  <a:schemeClr val="bg1">
                    <a:lumMod val="50000"/>
                  </a:schemeClr>
                </a:solidFill>
              </a:rPr>
              <a:t>Q21. Které z následujících akcí byste uvítali pro snížení administrativní zátěže? n=301</a:t>
            </a:r>
          </a:p>
        </p:txBody>
      </p:sp>
      <p:sp>
        <p:nvSpPr>
          <p:cNvPr id="34" name="TextovéPole 33">
            <a:extLst>
              <a:ext uri="{FF2B5EF4-FFF2-40B4-BE49-F238E27FC236}">
                <a16:creationId xmlns:a16="http://schemas.microsoft.com/office/drawing/2014/main" id="{C5066A14-AFE6-48F2-A049-D5493B05CD83}"/>
              </a:ext>
            </a:extLst>
          </p:cNvPr>
          <p:cNvSpPr txBox="1"/>
          <p:nvPr/>
        </p:nvSpPr>
        <p:spPr>
          <a:xfrm>
            <a:off x="395536" y="918142"/>
            <a:ext cx="2736304" cy="359073"/>
          </a:xfrm>
          <a:prstGeom prst="rect">
            <a:avLst/>
          </a:prstGeom>
          <a:noFill/>
        </p:spPr>
        <p:txBody>
          <a:bodyPr wrap="square" lIns="0" tIns="0" rIns="0" bIns="0" rtlCol="0">
            <a:spAutoFit/>
          </a:bodyPr>
          <a:lstStyle/>
          <a:p>
            <a:pPr lvl="0">
              <a:lnSpc>
                <a:spcPts val="1400"/>
              </a:lnSpc>
              <a:defRPr/>
            </a:pPr>
            <a:r>
              <a:rPr kumimoji="0" lang="cs-CZ" sz="1600" b="1" i="0" u="none" strike="noStrike" kern="0" cap="none" spc="0" normalizeH="0" baseline="0" noProof="0" dirty="0">
                <a:ln>
                  <a:noFill/>
                </a:ln>
                <a:solidFill>
                  <a:srgbClr val="404040"/>
                </a:solidFill>
                <a:effectLst/>
                <a:uLnTx/>
                <a:uFillTx/>
              </a:rPr>
              <a:t>Zdroje informací o legislativních změnách, </a:t>
            </a:r>
            <a:r>
              <a:rPr lang="cs-CZ" sz="1400" b="1" kern="0" dirty="0">
                <a:solidFill>
                  <a:srgbClr val="404040"/>
                </a:solidFill>
              </a:rPr>
              <a:t>v</a:t>
            </a:r>
            <a:r>
              <a:rPr lang="en-US" sz="1400" b="1" kern="0" dirty="0">
                <a:solidFill>
                  <a:srgbClr val="404040"/>
                </a:solidFill>
              </a:rPr>
              <a:t> %</a:t>
            </a:r>
            <a:endParaRPr lang="cs-CZ" sz="1400" b="1" kern="0" dirty="0">
              <a:solidFill>
                <a:srgbClr val="404040"/>
              </a:solidFill>
            </a:endParaRPr>
          </a:p>
        </p:txBody>
      </p:sp>
      <p:graphicFrame>
        <p:nvGraphicFramePr>
          <p:cNvPr id="6" name="Tabulka 5">
            <a:extLst>
              <a:ext uri="{FF2B5EF4-FFF2-40B4-BE49-F238E27FC236}">
                <a16:creationId xmlns:a16="http://schemas.microsoft.com/office/drawing/2014/main" id="{DBC48DF6-9B29-4290-A47F-A322A0C1C285}"/>
              </a:ext>
            </a:extLst>
          </p:cNvPr>
          <p:cNvGraphicFramePr>
            <a:graphicFrameLocks noGrp="1"/>
          </p:cNvGraphicFramePr>
          <p:nvPr>
            <p:extLst>
              <p:ext uri="{D42A27DB-BD31-4B8C-83A1-F6EECF244321}">
                <p14:modId xmlns:p14="http://schemas.microsoft.com/office/powerpoint/2010/main" val="2465502688"/>
              </p:ext>
            </p:extLst>
          </p:nvPr>
        </p:nvGraphicFramePr>
        <p:xfrm>
          <a:off x="395536" y="1391940"/>
          <a:ext cx="2736304" cy="2607740"/>
        </p:xfrm>
        <a:graphic>
          <a:graphicData uri="http://schemas.openxmlformats.org/drawingml/2006/table">
            <a:tbl>
              <a:tblPr bandRow="1"/>
              <a:tblGrid>
                <a:gridCol w="2248570">
                  <a:extLst>
                    <a:ext uri="{9D8B030D-6E8A-4147-A177-3AD203B41FA5}">
                      <a16:colId xmlns:a16="http://schemas.microsoft.com/office/drawing/2014/main" val="2574957724"/>
                    </a:ext>
                  </a:extLst>
                </a:gridCol>
                <a:gridCol w="487734">
                  <a:extLst>
                    <a:ext uri="{9D8B030D-6E8A-4147-A177-3AD203B41FA5}">
                      <a16:colId xmlns:a16="http://schemas.microsoft.com/office/drawing/2014/main" val="1622799322"/>
                    </a:ext>
                  </a:extLst>
                </a:gridCol>
              </a:tblGrid>
              <a:tr h="28310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Z médií</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59</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2377392465"/>
                  </a:ext>
                </a:extLst>
              </a:tr>
              <a:tr h="283107">
                <a:tc>
                  <a:txBody>
                    <a:bodyPr/>
                    <a:lstStyle/>
                    <a:p>
                      <a:pPr algn="l" rtl="0" fontAlgn="ctr"/>
                      <a:r>
                        <a:rPr lang="pl-PL" sz="1100" b="0" i="0" u="none" strike="noStrike" kern="1200" dirty="0">
                          <a:solidFill>
                            <a:srgbClr val="000000"/>
                          </a:solidFill>
                          <a:effectLst/>
                          <a:latin typeface="Calibri" panose="020F0502020204030204" pitchFamily="34" charset="0"/>
                          <a:ea typeface="+mn-ea"/>
                          <a:cs typeface="+mn-cs"/>
                        </a:rPr>
                        <a:t>Z odborného tisku (časopisy, noviny)</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40</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1D580"/>
                    </a:solidFill>
                  </a:tcPr>
                </a:tc>
                <a:extLst>
                  <a:ext uri="{0D108BD9-81ED-4DB2-BD59-A6C34878D82A}">
                    <a16:rowId xmlns:a16="http://schemas.microsoft.com/office/drawing/2014/main" val="3902791312"/>
                  </a:ext>
                </a:extLst>
              </a:tr>
              <a:tr h="28310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Od známých</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32</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82"/>
                    </a:solidFill>
                  </a:tcPr>
                </a:tc>
                <a:extLst>
                  <a:ext uri="{0D108BD9-81ED-4DB2-BD59-A6C34878D82A}">
                    <a16:rowId xmlns:a16="http://schemas.microsoft.com/office/drawing/2014/main" val="3887034277"/>
                  </a:ext>
                </a:extLst>
              </a:tr>
              <a:tr h="28310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Na stránkách ministerstev</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21</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extLst>
                  <a:ext uri="{0D108BD9-81ED-4DB2-BD59-A6C34878D82A}">
                    <a16:rowId xmlns:a16="http://schemas.microsoft.com/office/drawing/2014/main" val="918185390"/>
                  </a:ext>
                </a:extLst>
              </a:tr>
              <a:tr h="28310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Asociace hotelů a restaurací České republiky</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16</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87D"/>
                    </a:solidFill>
                  </a:tcPr>
                </a:tc>
                <a:extLst>
                  <a:ext uri="{0D108BD9-81ED-4DB2-BD59-A6C34878D82A}">
                    <a16:rowId xmlns:a16="http://schemas.microsoft.com/office/drawing/2014/main" val="3479506635"/>
                  </a:ext>
                </a:extLst>
              </a:tr>
              <a:tr h="283107">
                <a:tc>
                  <a:txBody>
                    <a:bodyPr/>
                    <a:lstStyle/>
                    <a:p>
                      <a:pPr algn="l" rtl="0" fontAlgn="ctr"/>
                      <a:r>
                        <a:rPr lang="pl-PL" sz="1100" b="0" i="0" u="none" strike="noStrike" kern="1200" dirty="0">
                          <a:solidFill>
                            <a:srgbClr val="000000"/>
                          </a:solidFill>
                          <a:effectLst/>
                          <a:latin typeface="Calibri" panose="020F0502020204030204" pitchFamily="34" charset="0"/>
                          <a:ea typeface="+mn-ea"/>
                          <a:cs typeface="+mn-cs"/>
                        </a:rPr>
                        <a:t>Asociace malých a středních podniků</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9</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874"/>
                    </a:solidFill>
                  </a:tcPr>
                </a:tc>
                <a:extLst>
                  <a:ext uri="{0D108BD9-81ED-4DB2-BD59-A6C34878D82A}">
                    <a16:rowId xmlns:a16="http://schemas.microsoft.com/office/drawing/2014/main" val="1815455554"/>
                  </a:ext>
                </a:extLst>
              </a:tr>
              <a:tr h="283107">
                <a:tc>
                  <a:txBody>
                    <a:bodyPr/>
                    <a:lstStyle/>
                    <a:p>
                      <a:pPr algn="l" rtl="0" fontAlgn="ctr"/>
                      <a:r>
                        <a:rPr lang="pl-PL" sz="1100" b="0" i="0" u="none" strike="noStrike" kern="1200" dirty="0">
                          <a:solidFill>
                            <a:srgbClr val="000000"/>
                          </a:solidFill>
                          <a:effectLst/>
                          <a:latin typeface="Calibri" panose="020F0502020204030204" pitchFamily="34" charset="0"/>
                          <a:ea typeface="+mn-ea"/>
                          <a:cs typeface="+mn-cs"/>
                        </a:rPr>
                        <a:t>Svaz obchodu a cestovního ruchu</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5</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7D6E"/>
                    </a:solidFill>
                  </a:tcPr>
                </a:tc>
                <a:extLst>
                  <a:ext uri="{0D108BD9-81ED-4DB2-BD59-A6C34878D82A}">
                    <a16:rowId xmlns:a16="http://schemas.microsoft.com/office/drawing/2014/main" val="279332309"/>
                  </a:ext>
                </a:extLst>
              </a:tr>
              <a:tr h="283107">
                <a:tc>
                  <a:txBody>
                    <a:bodyPr/>
                    <a:lstStyle/>
                    <a:p>
                      <a:pPr algn="l" rtl="0" fontAlgn="ctr"/>
                      <a:r>
                        <a:rPr lang="cs-CZ" sz="1100" b="0" i="0" u="none" strike="noStrike" kern="1200" dirty="0">
                          <a:solidFill>
                            <a:srgbClr val="000000"/>
                          </a:solidFill>
                          <a:effectLst/>
                          <a:latin typeface="Calibri" panose="020F0502020204030204" pitchFamily="34" charset="0"/>
                          <a:ea typeface="+mn-ea"/>
                          <a:cs typeface="+mn-cs"/>
                        </a:rPr>
                        <a:t>UNIHOST</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extLst>
                  <a:ext uri="{0D108BD9-81ED-4DB2-BD59-A6C34878D82A}">
                    <a16:rowId xmlns:a16="http://schemas.microsoft.com/office/drawing/2014/main" val="3562931946"/>
                  </a:ext>
                </a:extLst>
              </a:tr>
              <a:tr h="283107">
                <a:tc>
                  <a:txBody>
                    <a:bodyPr/>
                    <a:lstStyle/>
                    <a:p>
                      <a:pPr algn="l" rtl="0" fontAlgn="ctr"/>
                      <a:r>
                        <a:rPr lang="cs-CZ" sz="1100" b="0" i="0" u="none" strike="noStrike" kern="1200">
                          <a:solidFill>
                            <a:srgbClr val="000000"/>
                          </a:solidFill>
                          <a:effectLst/>
                          <a:latin typeface="Calibri" panose="020F0502020204030204" pitchFamily="34" charset="0"/>
                          <a:ea typeface="+mn-ea"/>
                          <a:cs typeface="+mn-cs"/>
                        </a:rPr>
                        <a:t>Jinde</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E"/>
                    </a:solidFill>
                  </a:tcPr>
                </a:tc>
                <a:tc>
                  <a:txBody>
                    <a:bodyPr/>
                    <a:lstStyle/>
                    <a:p>
                      <a:pPr algn="ctr" rtl="0" fontAlgn="b"/>
                      <a:r>
                        <a:rPr lang="cs-CZ" sz="1100" b="0" i="0" u="none" strike="noStrike" kern="1200" dirty="0">
                          <a:solidFill>
                            <a:srgbClr val="000000"/>
                          </a:solidFill>
                          <a:effectLst/>
                          <a:latin typeface="Calibri" panose="020F0502020204030204" pitchFamily="34" charset="0"/>
                          <a:ea typeface="+mn-ea"/>
                          <a:cs typeface="+mn-cs"/>
                        </a:rPr>
                        <a:t>29</a:t>
                      </a:r>
                    </a:p>
                  </a:txBody>
                  <a:tcPr marL="7604" marR="7604" marT="760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E283"/>
                    </a:solidFill>
                  </a:tcPr>
                </a:tc>
                <a:extLst>
                  <a:ext uri="{0D108BD9-81ED-4DB2-BD59-A6C34878D82A}">
                    <a16:rowId xmlns:a16="http://schemas.microsoft.com/office/drawing/2014/main" val="2547501884"/>
                  </a:ext>
                </a:extLst>
              </a:tr>
            </a:tbl>
          </a:graphicData>
        </a:graphic>
      </p:graphicFrame>
      <p:sp>
        <p:nvSpPr>
          <p:cNvPr id="25" name="TextovéPole 24">
            <a:extLst>
              <a:ext uri="{FF2B5EF4-FFF2-40B4-BE49-F238E27FC236}">
                <a16:creationId xmlns:a16="http://schemas.microsoft.com/office/drawing/2014/main" id="{9C7036CD-238B-4D57-A988-5B26EDEE8FD5}"/>
              </a:ext>
            </a:extLst>
          </p:cNvPr>
          <p:cNvSpPr txBox="1"/>
          <p:nvPr/>
        </p:nvSpPr>
        <p:spPr>
          <a:xfrm>
            <a:off x="3214506" y="2914096"/>
            <a:ext cx="1200163" cy="369332"/>
          </a:xfrm>
          <a:prstGeom prst="rect">
            <a:avLst/>
          </a:prstGeom>
          <a:noFill/>
        </p:spPr>
        <p:txBody>
          <a:bodyPr wrap="square" rtlCol="0">
            <a:spAutoFit/>
          </a:bodyPr>
          <a:lstStyle/>
          <a:p>
            <a:r>
              <a:rPr lang="cs-CZ" sz="900" dirty="0">
                <a:solidFill>
                  <a:schemeClr val="bg2">
                    <a:lumMod val="50000"/>
                  </a:schemeClr>
                </a:solidFill>
              </a:rPr>
              <a:t>Zejména podniky s velkým obratem.</a:t>
            </a:r>
          </a:p>
        </p:txBody>
      </p:sp>
      <p:cxnSp>
        <p:nvCxnSpPr>
          <p:cNvPr id="8" name="Přímá spojnice se šipkou 7">
            <a:extLst>
              <a:ext uri="{FF2B5EF4-FFF2-40B4-BE49-F238E27FC236}">
                <a16:creationId xmlns:a16="http://schemas.microsoft.com/office/drawing/2014/main" id="{A6EA1392-7692-49CD-8A36-5CAD9C12A8D0}"/>
              </a:ext>
            </a:extLst>
          </p:cNvPr>
          <p:cNvCxnSpPr>
            <a:cxnSpLocks/>
            <a:stCxn id="6" idx="3"/>
          </p:cNvCxnSpPr>
          <p:nvPr/>
        </p:nvCxnSpPr>
        <p:spPr>
          <a:xfrm>
            <a:off x="3131840" y="2695810"/>
            <a:ext cx="167989" cy="305820"/>
          </a:xfrm>
          <a:prstGeom prst="straightConnector1">
            <a:avLst/>
          </a:prstGeom>
          <a:noFill/>
          <a:ln w="19050" cap="rnd" cmpd="sng" algn="ctr">
            <a:solidFill>
              <a:srgbClr val="FBB040"/>
            </a:solidFill>
            <a:prstDash val="solid"/>
            <a:headEnd type="none" w="lg" len="lg"/>
            <a:tailEnd type="triangle"/>
          </a:ln>
          <a:effectLst/>
        </p:spPr>
      </p:cxnSp>
      <p:grpSp>
        <p:nvGrpSpPr>
          <p:cNvPr id="27" name="Skupina 26">
            <a:extLst>
              <a:ext uri="{FF2B5EF4-FFF2-40B4-BE49-F238E27FC236}">
                <a16:creationId xmlns:a16="http://schemas.microsoft.com/office/drawing/2014/main" id="{9171602A-3ED8-491D-9773-4E55E779B201}"/>
              </a:ext>
            </a:extLst>
          </p:cNvPr>
          <p:cNvGrpSpPr/>
          <p:nvPr/>
        </p:nvGrpSpPr>
        <p:grpSpPr>
          <a:xfrm>
            <a:off x="8028381" y="6356"/>
            <a:ext cx="1107884" cy="549170"/>
            <a:chOff x="7992336" y="-1018"/>
            <a:chExt cx="1044160" cy="549170"/>
          </a:xfrm>
        </p:grpSpPr>
        <p:sp>
          <p:nvSpPr>
            <p:cNvPr id="28" name="Obdélník 27">
              <a:extLst>
                <a:ext uri="{FF2B5EF4-FFF2-40B4-BE49-F238E27FC236}">
                  <a16:creationId xmlns:a16="http://schemas.microsoft.com/office/drawing/2014/main" id="{27E66F5B-0F1E-4F42-A8CE-73D188A79741}"/>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35" name="Picture 2" descr="http://www.aspectio.cz/Files/logoAMSP.jpg">
              <a:extLst>
                <a:ext uri="{FF2B5EF4-FFF2-40B4-BE49-F238E27FC236}">
                  <a16:creationId xmlns:a16="http://schemas.microsoft.com/office/drawing/2014/main" id="{46D2DCFC-047D-42C5-ABDF-085D30F07D30}"/>
                </a:ext>
              </a:extLst>
            </p:cNvPr>
            <p:cNvPicPr>
              <a:picLocks noChangeAspect="1" noChangeArrowheads="1"/>
            </p:cNvPicPr>
            <p:nvPr/>
          </p:nvPicPr>
          <p:blipFill>
            <a:blip r:embed="rId3" cstate="print"/>
            <a:srcRect/>
            <a:stretch>
              <a:fillRect/>
            </a:stretch>
          </p:blipFill>
          <p:spPr bwMode="auto">
            <a:xfrm>
              <a:off x="8532440" y="51470"/>
              <a:ext cx="440856" cy="469722"/>
            </a:xfrm>
            <a:prstGeom prst="rect">
              <a:avLst/>
            </a:prstGeom>
            <a:noFill/>
          </p:spPr>
        </p:pic>
      </p:grpSp>
    </p:spTree>
    <p:extLst>
      <p:ext uri="{BB962C8B-B14F-4D97-AF65-F5344CB8AC3E}">
        <p14:creationId xmlns:p14="http://schemas.microsoft.com/office/powerpoint/2010/main" val="1143622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ulka 5">
            <a:extLst>
              <a:ext uri="{FF2B5EF4-FFF2-40B4-BE49-F238E27FC236}">
                <a16:creationId xmlns:a16="http://schemas.microsoft.com/office/drawing/2014/main" id="{6ED5E57C-88BD-407C-AD2D-DFA5F071CB2E}"/>
              </a:ext>
            </a:extLst>
          </p:cNvPr>
          <p:cNvGraphicFramePr>
            <a:graphicFrameLocks noGrp="1"/>
          </p:cNvGraphicFramePr>
          <p:nvPr>
            <p:extLst>
              <p:ext uri="{D42A27DB-BD31-4B8C-83A1-F6EECF244321}">
                <p14:modId xmlns:p14="http://schemas.microsoft.com/office/powerpoint/2010/main" val="1828474754"/>
              </p:ext>
            </p:extLst>
          </p:nvPr>
        </p:nvGraphicFramePr>
        <p:xfrm>
          <a:off x="515451" y="3408411"/>
          <a:ext cx="3120444" cy="370840"/>
        </p:xfrm>
        <a:graphic>
          <a:graphicData uri="http://schemas.openxmlformats.org/drawingml/2006/table">
            <a:tbl>
              <a:tblPr firstRow="1" bandRow="1">
                <a:tableStyleId>{5C22544A-7EE6-4342-B048-85BDC9FD1C3A}</a:tableStyleId>
              </a:tblPr>
              <a:tblGrid>
                <a:gridCol w="1040148">
                  <a:extLst>
                    <a:ext uri="{9D8B030D-6E8A-4147-A177-3AD203B41FA5}">
                      <a16:colId xmlns:a16="http://schemas.microsoft.com/office/drawing/2014/main" val="1020568339"/>
                    </a:ext>
                  </a:extLst>
                </a:gridCol>
                <a:gridCol w="1040148">
                  <a:extLst>
                    <a:ext uri="{9D8B030D-6E8A-4147-A177-3AD203B41FA5}">
                      <a16:colId xmlns:a16="http://schemas.microsoft.com/office/drawing/2014/main" val="511893296"/>
                    </a:ext>
                  </a:extLst>
                </a:gridCol>
                <a:gridCol w="1040148">
                  <a:extLst>
                    <a:ext uri="{9D8B030D-6E8A-4147-A177-3AD203B41FA5}">
                      <a16:colId xmlns:a16="http://schemas.microsoft.com/office/drawing/2014/main" val="3198508719"/>
                    </a:ext>
                  </a:extLst>
                </a:gridCol>
              </a:tblGrid>
              <a:tr h="370840">
                <a:tc>
                  <a:txBody>
                    <a:bodyPr/>
                    <a:lstStyle/>
                    <a:p>
                      <a:pPr algn="ctr" fontAlgn="b"/>
                      <a:r>
                        <a:rPr lang="cs-CZ" sz="1200" b="1" i="1" kern="0" dirty="0">
                          <a:solidFill>
                            <a:srgbClr val="ED6737"/>
                          </a:solidFill>
                          <a:latin typeface="+mn-lt"/>
                          <a:ea typeface="+mn-ea"/>
                          <a:cs typeface="+mn-cs"/>
                        </a:rPr>
                        <a:t>18</a:t>
                      </a:r>
                    </a:p>
                  </a:txBody>
                  <a:tcPr marL="9525" marR="9525" marT="9525" marB="0" anchor="ctr">
                    <a:noFill/>
                  </a:tcPr>
                </a:tc>
                <a:tc>
                  <a:txBody>
                    <a:bodyPr/>
                    <a:lstStyle/>
                    <a:p>
                      <a:pPr algn="ctr" fontAlgn="b"/>
                      <a:r>
                        <a:rPr lang="cs-CZ" sz="1200" b="1" i="1" kern="0" dirty="0">
                          <a:solidFill>
                            <a:srgbClr val="ED6737"/>
                          </a:solidFill>
                          <a:latin typeface="+mn-lt"/>
                          <a:ea typeface="+mn-ea"/>
                          <a:cs typeface="+mn-cs"/>
                        </a:rPr>
                        <a:t>17</a:t>
                      </a:r>
                    </a:p>
                  </a:txBody>
                  <a:tcPr marL="9525" marR="9525" marT="9525" marB="0" anchor="ctr">
                    <a:noFill/>
                  </a:tcPr>
                </a:tc>
                <a:tc>
                  <a:txBody>
                    <a:bodyPr/>
                    <a:lstStyle/>
                    <a:p>
                      <a:pPr algn="ctr" fontAlgn="b"/>
                      <a:r>
                        <a:rPr lang="cs-CZ" sz="1200" b="1" i="1" kern="0" dirty="0">
                          <a:solidFill>
                            <a:srgbClr val="ED6737"/>
                          </a:solidFill>
                          <a:latin typeface="+mn-lt"/>
                          <a:ea typeface="+mn-ea"/>
                          <a:cs typeface="+mn-cs"/>
                        </a:rPr>
                        <a:t>19</a:t>
                      </a:r>
                    </a:p>
                  </a:txBody>
                  <a:tcPr marL="9525" marR="9525" marT="9525" marB="0" anchor="ctr">
                    <a:noFill/>
                  </a:tcPr>
                </a:tc>
                <a:extLst>
                  <a:ext uri="{0D108BD9-81ED-4DB2-BD59-A6C34878D82A}">
                    <a16:rowId xmlns:a16="http://schemas.microsoft.com/office/drawing/2014/main" val="2116160098"/>
                  </a:ext>
                </a:extLst>
              </a:tr>
            </a:tbl>
          </a:graphicData>
        </a:graphic>
      </p:graphicFrame>
      <p:graphicFrame>
        <p:nvGraphicFramePr>
          <p:cNvPr id="25" name="Tabulka 24">
            <a:extLst>
              <a:ext uri="{FF2B5EF4-FFF2-40B4-BE49-F238E27FC236}">
                <a16:creationId xmlns:a16="http://schemas.microsoft.com/office/drawing/2014/main" id="{114BB58C-A58B-4254-829D-B2A458066F3D}"/>
              </a:ext>
            </a:extLst>
          </p:cNvPr>
          <p:cNvGraphicFramePr>
            <a:graphicFrameLocks noGrp="1"/>
          </p:cNvGraphicFramePr>
          <p:nvPr>
            <p:extLst>
              <p:ext uri="{D42A27DB-BD31-4B8C-83A1-F6EECF244321}">
                <p14:modId xmlns:p14="http://schemas.microsoft.com/office/powerpoint/2010/main" val="205958292"/>
              </p:ext>
            </p:extLst>
          </p:nvPr>
        </p:nvGraphicFramePr>
        <p:xfrm>
          <a:off x="534180" y="1267510"/>
          <a:ext cx="3101715" cy="370840"/>
        </p:xfrm>
        <a:graphic>
          <a:graphicData uri="http://schemas.openxmlformats.org/drawingml/2006/table">
            <a:tbl>
              <a:tblPr firstRow="1" bandRow="1">
                <a:tableStyleId>{5C22544A-7EE6-4342-B048-85BDC9FD1C3A}</a:tableStyleId>
              </a:tblPr>
              <a:tblGrid>
                <a:gridCol w="1033905">
                  <a:extLst>
                    <a:ext uri="{9D8B030D-6E8A-4147-A177-3AD203B41FA5}">
                      <a16:colId xmlns:a16="http://schemas.microsoft.com/office/drawing/2014/main" val="1020568339"/>
                    </a:ext>
                  </a:extLst>
                </a:gridCol>
                <a:gridCol w="1033905">
                  <a:extLst>
                    <a:ext uri="{9D8B030D-6E8A-4147-A177-3AD203B41FA5}">
                      <a16:colId xmlns:a16="http://schemas.microsoft.com/office/drawing/2014/main" val="511893296"/>
                    </a:ext>
                  </a:extLst>
                </a:gridCol>
                <a:gridCol w="1033905">
                  <a:extLst>
                    <a:ext uri="{9D8B030D-6E8A-4147-A177-3AD203B41FA5}">
                      <a16:colId xmlns:a16="http://schemas.microsoft.com/office/drawing/2014/main" val="3198508719"/>
                    </a:ext>
                  </a:extLst>
                </a:gridCol>
              </a:tblGrid>
              <a:tr h="370840">
                <a:tc>
                  <a:txBody>
                    <a:bodyPr/>
                    <a:lstStyle/>
                    <a:p>
                      <a:pPr algn="ctr" fontAlgn="b"/>
                      <a:r>
                        <a:rPr lang="cs-CZ" sz="1100" b="1" i="0" u="none" strike="noStrike" dirty="0">
                          <a:solidFill>
                            <a:srgbClr val="002060"/>
                          </a:solidFill>
                          <a:effectLst/>
                          <a:latin typeface="Calibri" panose="020F0502020204030204" pitchFamily="34" charset="0"/>
                        </a:rPr>
                        <a:t>82</a:t>
                      </a:r>
                    </a:p>
                  </a:txBody>
                  <a:tcPr marL="9525" marR="9525" marT="9525" marB="0" anchor="ctr">
                    <a:noFill/>
                  </a:tcPr>
                </a:tc>
                <a:tc>
                  <a:txBody>
                    <a:bodyPr/>
                    <a:lstStyle/>
                    <a:p>
                      <a:pPr algn="ctr" fontAlgn="b"/>
                      <a:r>
                        <a:rPr lang="cs-CZ" sz="1100" b="1" i="0" u="none" strike="noStrike" dirty="0">
                          <a:solidFill>
                            <a:srgbClr val="002060"/>
                          </a:solidFill>
                          <a:effectLst/>
                          <a:latin typeface="Calibri" panose="020F0502020204030204" pitchFamily="34" charset="0"/>
                        </a:rPr>
                        <a:t>83</a:t>
                      </a:r>
                    </a:p>
                  </a:txBody>
                  <a:tcPr marL="9525" marR="9525" marT="9525" marB="0" anchor="ctr">
                    <a:noFill/>
                  </a:tcPr>
                </a:tc>
                <a:tc>
                  <a:txBody>
                    <a:bodyPr/>
                    <a:lstStyle/>
                    <a:p>
                      <a:pPr algn="ctr" fontAlgn="b"/>
                      <a:r>
                        <a:rPr lang="cs-CZ" sz="1100" b="1" i="0" u="none" strike="noStrike" dirty="0">
                          <a:solidFill>
                            <a:srgbClr val="002060"/>
                          </a:solidFill>
                          <a:effectLst/>
                          <a:latin typeface="Calibri" panose="020F0502020204030204" pitchFamily="34" charset="0"/>
                        </a:rPr>
                        <a:t>81</a:t>
                      </a:r>
                    </a:p>
                  </a:txBody>
                  <a:tcPr marL="9525" marR="9525" marT="9525" marB="0" anchor="ctr">
                    <a:noFill/>
                  </a:tcPr>
                </a:tc>
                <a:extLst>
                  <a:ext uri="{0D108BD9-81ED-4DB2-BD59-A6C34878D82A}">
                    <a16:rowId xmlns:a16="http://schemas.microsoft.com/office/drawing/2014/main" val="2116160098"/>
                  </a:ext>
                </a:extLst>
              </a:tr>
            </a:tbl>
          </a:graphicData>
        </a:graphic>
      </p:graphicFrame>
      <p:graphicFrame>
        <p:nvGraphicFramePr>
          <p:cNvPr id="17" name="Zástupný symbol pro obsah 6">
            <a:extLst>
              <a:ext uri="{FF2B5EF4-FFF2-40B4-BE49-F238E27FC236}">
                <a16:creationId xmlns:a16="http://schemas.microsoft.com/office/drawing/2014/main" id="{6B1E564F-F570-4E00-BF10-6B74350DED16}"/>
              </a:ext>
            </a:extLst>
          </p:cNvPr>
          <p:cNvGraphicFramePr>
            <a:graphicFrameLocks noChangeAspect="1"/>
          </p:cNvGraphicFramePr>
          <p:nvPr>
            <p:extLst>
              <p:ext uri="{D42A27DB-BD31-4B8C-83A1-F6EECF244321}">
                <p14:modId xmlns:p14="http://schemas.microsoft.com/office/powerpoint/2010/main" val="1785456781"/>
              </p:ext>
            </p:extLst>
          </p:nvPr>
        </p:nvGraphicFramePr>
        <p:xfrm>
          <a:off x="615466" y="999260"/>
          <a:ext cx="2660390" cy="2531888"/>
        </p:xfrm>
        <a:graphic>
          <a:graphicData uri="http://schemas.openxmlformats.org/drawingml/2006/chart">
            <c:chart xmlns:c="http://schemas.openxmlformats.org/drawingml/2006/chart" xmlns:r="http://schemas.openxmlformats.org/officeDocument/2006/relationships" r:id="rId3"/>
          </a:graphicData>
        </a:graphic>
      </p:graphicFrame>
      <p:sp>
        <p:nvSpPr>
          <p:cNvPr id="3" name="Zástupný symbol pro číslo snímku 2"/>
          <p:cNvSpPr>
            <a:spLocks noGrp="1"/>
          </p:cNvSpPr>
          <p:nvPr>
            <p:ph type="sldNum" sz="quarter" idx="4"/>
          </p:nvPr>
        </p:nvSpPr>
        <p:spPr>
          <a:xfrm>
            <a:off x="35496" y="4909248"/>
            <a:ext cx="2133600" cy="273844"/>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A2DB900-4F27-419C-B2D8-AAC4EB8D73BD}" type="slidenum">
              <a:rPr kumimoji="0" lang="cs-CZ" sz="11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cs-CZ" sz="1100" b="0" i="0" u="none" strike="noStrike" kern="0" cap="none" spc="0" normalizeH="0" baseline="0" noProof="0" dirty="0">
              <a:ln>
                <a:noFill/>
              </a:ln>
              <a:solidFill>
                <a:sysClr val="windowText" lastClr="000000"/>
              </a:solidFill>
              <a:effectLst/>
              <a:uLnTx/>
              <a:uFillTx/>
            </a:endParaRPr>
          </a:p>
        </p:txBody>
      </p:sp>
      <p:sp>
        <p:nvSpPr>
          <p:cNvPr id="5" name="Nadpis 4"/>
          <p:cNvSpPr>
            <a:spLocks noGrp="1"/>
          </p:cNvSpPr>
          <p:nvPr>
            <p:ph type="title"/>
          </p:nvPr>
        </p:nvSpPr>
        <p:spPr>
          <a:xfrm>
            <a:off x="371634" y="7926"/>
            <a:ext cx="6960571" cy="469722"/>
          </a:xfrm>
        </p:spPr>
        <p:txBody>
          <a:bodyPr>
            <a:noAutofit/>
          </a:bodyPr>
          <a:lstStyle/>
          <a:p>
            <a:r>
              <a:rPr lang="cs-CZ" sz="2000" dirty="0"/>
              <a:t>O seznam povinností pro jednotlivé fáze podnikání je mezi provozovateli zájem.</a:t>
            </a:r>
          </a:p>
        </p:txBody>
      </p:sp>
      <p:sp>
        <p:nvSpPr>
          <p:cNvPr id="24" name="TextovéPole 23"/>
          <p:cNvSpPr txBox="1"/>
          <p:nvPr/>
        </p:nvSpPr>
        <p:spPr>
          <a:xfrm>
            <a:off x="415810" y="915566"/>
            <a:ext cx="4732254" cy="188770"/>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cs-CZ" sz="1600" b="1" i="0" u="none" strike="noStrike" kern="0" cap="none" spc="0" normalizeH="0" baseline="0" noProof="0" dirty="0">
                <a:ln>
                  <a:noFill/>
                </a:ln>
                <a:solidFill>
                  <a:srgbClr val="404040"/>
                </a:solidFill>
                <a:effectLst/>
                <a:uLnTx/>
                <a:uFillTx/>
              </a:rPr>
              <a:t>Zájem o seznam povinností </a:t>
            </a:r>
            <a:r>
              <a:rPr kumimoji="0" lang="cs-CZ" sz="1600" b="1" i="0" u="none" strike="noStrike" kern="0" cap="none" spc="0" normalizeH="0" baseline="0" noProof="0" dirty="0" err="1">
                <a:ln>
                  <a:noFill/>
                </a:ln>
                <a:solidFill>
                  <a:srgbClr val="404040"/>
                </a:solidFill>
                <a:effectLst/>
                <a:uLnTx/>
                <a:uFillTx/>
              </a:rPr>
              <a:t>pr</a:t>
            </a:r>
            <a:r>
              <a:rPr lang="cs-CZ" sz="1600" b="1" kern="0" dirty="0">
                <a:solidFill>
                  <a:srgbClr val="404040"/>
                </a:solidFill>
              </a:rPr>
              <a:t>o podnikání, </a:t>
            </a: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kumimoji="0" lang="cs-CZ" sz="1400" b="1" i="0" u="none" strike="noStrike" kern="0" cap="none" spc="0" normalizeH="0" baseline="0" noProof="0" dirty="0">
              <a:ln>
                <a:noFill/>
              </a:ln>
              <a:solidFill>
                <a:srgbClr val="404040"/>
              </a:solidFill>
              <a:effectLst/>
              <a:uLnTx/>
              <a:uFillTx/>
            </a:endParaRPr>
          </a:p>
        </p:txBody>
      </p:sp>
      <p:sp>
        <p:nvSpPr>
          <p:cNvPr id="16" name="TextovéPole 15"/>
          <p:cNvSpPr txBox="1"/>
          <p:nvPr/>
        </p:nvSpPr>
        <p:spPr>
          <a:xfrm>
            <a:off x="4257478" y="1432045"/>
            <a:ext cx="2304256" cy="2336024"/>
          </a:xfrm>
          <a:prstGeom prst="rect">
            <a:avLst/>
          </a:prstGeom>
          <a:noFill/>
        </p:spPr>
        <p:txBody>
          <a:bodyPr wrap="square" rtlCol="0">
            <a:spAutoFit/>
          </a:bodyPr>
          <a:lstStyle/>
          <a:p>
            <a:pPr marL="0" marR="0" lvl="0" indent="0" defTabSz="914400" eaLnBrk="1" fontAlgn="auto" latinLnBrk="0" hangingPunct="1">
              <a:lnSpc>
                <a:spcPct val="18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0253F"/>
                </a:solidFill>
                <a:effectLst/>
                <a:uLnTx/>
                <a:uFillTx/>
                <a:sym typeface="Wingdings"/>
              </a:rPr>
              <a:t></a:t>
            </a:r>
            <a:r>
              <a:rPr kumimoji="0" lang="en-US" sz="1200" b="0" i="0" u="none" strike="noStrike" kern="0" cap="none" spc="0" normalizeH="0" baseline="0" noProof="0" dirty="0">
                <a:ln>
                  <a:noFill/>
                </a:ln>
                <a:solidFill>
                  <a:srgbClr val="404040"/>
                </a:solidFill>
                <a:effectLst/>
                <a:uLnTx/>
                <a:uFillTx/>
                <a:sym typeface="Wingdings"/>
              </a:rPr>
              <a:t>+</a:t>
            </a:r>
            <a:r>
              <a:rPr kumimoji="0" lang="cs-CZ" sz="1200" b="0" i="0" u="none" strike="noStrike" kern="0" cap="none" spc="0" normalizeH="0" baseline="0" noProof="0" dirty="0">
                <a:ln>
                  <a:noFill/>
                </a:ln>
                <a:solidFill>
                  <a:srgbClr val="008BCA"/>
                </a:solidFill>
                <a:effectLst/>
                <a:uLnTx/>
                <a:uFillTx/>
                <a:sym typeface="Wingdings"/>
              </a:rPr>
              <a:t></a:t>
            </a:r>
            <a:r>
              <a:rPr kumimoji="0" lang="en-US" sz="1200" b="0" i="0" u="none" strike="noStrike" kern="0" cap="none" spc="0" normalizeH="0" baseline="0" noProof="0" dirty="0">
                <a:ln>
                  <a:noFill/>
                </a:ln>
                <a:solidFill>
                  <a:srgbClr val="002060"/>
                </a:solidFill>
                <a:effectLst/>
                <a:uLnTx/>
                <a:uFillTx/>
                <a:sym typeface="Wingdings"/>
              </a:rPr>
              <a:t>  </a:t>
            </a:r>
            <a:r>
              <a:rPr kumimoji="0" lang="cs-CZ" sz="1200" b="1" i="1" u="none" strike="noStrike" kern="0" cap="none" spc="0" normalizeH="0" baseline="0" noProof="0" dirty="0">
                <a:ln>
                  <a:noFill/>
                </a:ln>
                <a:solidFill>
                  <a:srgbClr val="404040"/>
                </a:solidFill>
                <a:effectLst/>
                <a:uLnTx/>
                <a:uFillTx/>
                <a:sym typeface="Wingdings"/>
              </a:rPr>
              <a:t>Ano</a:t>
            </a:r>
            <a:endParaRPr kumimoji="0" lang="cs-CZ" sz="1200" b="0" i="0" u="none" strike="noStrike" kern="0" cap="none" spc="0" normalizeH="0" baseline="0" noProof="0" dirty="0">
              <a:ln>
                <a:noFill/>
              </a:ln>
              <a:solidFill>
                <a:srgbClr val="10253F"/>
              </a:solidFill>
              <a:effectLst/>
              <a:uLnTx/>
              <a:uFillTx/>
              <a:sym typeface="Wingdings"/>
            </a:endParaRPr>
          </a:p>
          <a:p>
            <a:pPr lvl="0">
              <a:lnSpc>
                <a:spcPct val="180000"/>
              </a:lnSpc>
              <a:defRPr/>
            </a:pPr>
            <a:r>
              <a:rPr lang="en-US" sz="1100" kern="0" dirty="0">
                <a:solidFill>
                  <a:srgbClr val="10253F"/>
                </a:solidFill>
                <a:sym typeface="Wingdings"/>
              </a:rPr>
              <a:t> </a:t>
            </a:r>
            <a:r>
              <a:rPr lang="cs-CZ" sz="1100" kern="0" dirty="0">
                <a:solidFill>
                  <a:srgbClr val="404040"/>
                </a:solidFill>
                <a:sym typeface="Wingdings"/>
              </a:rPr>
              <a:t>Určitě ano</a:t>
            </a:r>
          </a:p>
          <a:p>
            <a:pPr lvl="0">
              <a:lnSpc>
                <a:spcPct val="180000"/>
              </a:lnSpc>
              <a:defRPr/>
            </a:pPr>
            <a:r>
              <a:rPr lang="cs-CZ" sz="1100" kern="0" dirty="0">
                <a:solidFill>
                  <a:srgbClr val="008BCA"/>
                </a:solidFill>
                <a:sym typeface="Wingdings"/>
              </a:rPr>
              <a:t> </a:t>
            </a:r>
            <a:r>
              <a:rPr lang="cs-CZ" sz="1100" kern="0" dirty="0">
                <a:solidFill>
                  <a:srgbClr val="404040"/>
                </a:solidFill>
                <a:sym typeface="Wingdings"/>
              </a:rPr>
              <a:t>Spíše ano</a:t>
            </a:r>
          </a:p>
          <a:p>
            <a:pPr lvl="0">
              <a:lnSpc>
                <a:spcPct val="180000"/>
              </a:lnSpc>
              <a:defRPr/>
            </a:pPr>
            <a:r>
              <a:rPr lang="en-US" sz="1200" kern="0" dirty="0">
                <a:solidFill>
                  <a:srgbClr val="FBB040"/>
                </a:solidFill>
                <a:sym typeface="Wingdings"/>
              </a:rPr>
              <a:t></a:t>
            </a:r>
            <a:r>
              <a:rPr lang="en-US" sz="1100" kern="0" dirty="0">
                <a:solidFill>
                  <a:srgbClr val="404040"/>
                </a:solidFill>
                <a:sym typeface="Wingdings"/>
              </a:rPr>
              <a:t> </a:t>
            </a:r>
            <a:r>
              <a:rPr lang="cs-CZ" sz="1100" kern="0" dirty="0">
                <a:solidFill>
                  <a:srgbClr val="404040"/>
                </a:solidFill>
                <a:sym typeface="Wingdings"/>
              </a:rPr>
              <a:t>Spíše ne</a:t>
            </a:r>
            <a:br>
              <a:rPr kumimoji="0" lang="en-US" sz="1100" b="0" i="0" u="none" strike="noStrike" kern="0" cap="none" spc="0" normalizeH="0" baseline="0" noProof="0" dirty="0">
                <a:ln>
                  <a:noFill/>
                </a:ln>
                <a:solidFill>
                  <a:srgbClr val="404040"/>
                </a:solidFill>
                <a:effectLst/>
                <a:uLnTx/>
                <a:uFillTx/>
                <a:sym typeface="Wingdings"/>
              </a:rPr>
            </a:br>
            <a:r>
              <a:rPr kumimoji="0" lang="en-US" sz="1200" b="0" i="0" u="none" strike="noStrike" kern="0" cap="none" spc="0" normalizeH="0" baseline="0" noProof="0" dirty="0">
                <a:ln>
                  <a:noFill/>
                </a:ln>
                <a:solidFill>
                  <a:srgbClr val="ED6737"/>
                </a:solidFill>
                <a:effectLst/>
                <a:uLnTx/>
                <a:uFillTx/>
                <a:sym typeface="Wingdings"/>
              </a:rPr>
              <a:t></a:t>
            </a:r>
            <a:r>
              <a:rPr kumimoji="0" lang="en-US" sz="1100" b="0" i="0" u="none" strike="noStrike" kern="0" cap="none" spc="0" normalizeH="0" baseline="0" noProof="0" dirty="0">
                <a:ln>
                  <a:noFill/>
                </a:ln>
                <a:solidFill>
                  <a:srgbClr val="C00000"/>
                </a:solidFill>
                <a:effectLst/>
                <a:uLnTx/>
                <a:uFillTx/>
                <a:sym typeface="Wingdings"/>
              </a:rPr>
              <a:t> </a:t>
            </a:r>
            <a:r>
              <a:rPr lang="cs-CZ" sz="1100" kern="0" dirty="0">
                <a:solidFill>
                  <a:srgbClr val="404040"/>
                </a:solidFill>
                <a:sym typeface="Wingdings"/>
              </a:rPr>
              <a:t>Určitě ne</a:t>
            </a:r>
          </a:p>
          <a:p>
            <a:pPr marL="0" marR="0" lvl="0" indent="0" defTabSz="914400" eaLnBrk="1" fontAlgn="auto" latinLnBrk="0" hangingPunct="1">
              <a:lnSpc>
                <a:spcPct val="18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ED6737"/>
                </a:solidFill>
                <a:effectLst/>
                <a:uLnTx/>
                <a:uFillTx/>
                <a:sym typeface="Wingdings"/>
              </a:rPr>
              <a:t></a:t>
            </a:r>
            <a:r>
              <a:rPr kumimoji="0" lang="en-US" sz="1050" b="0" i="0" u="none" strike="noStrike" kern="0" cap="none" spc="0" normalizeH="0" baseline="0" noProof="0" dirty="0">
                <a:ln>
                  <a:noFill/>
                </a:ln>
                <a:solidFill>
                  <a:srgbClr val="404040"/>
                </a:solidFill>
                <a:effectLst/>
                <a:uLnTx/>
                <a:uFillTx/>
                <a:sym typeface="Wingdings"/>
              </a:rPr>
              <a:t>+</a:t>
            </a:r>
            <a:r>
              <a:rPr kumimoji="0" lang="cs-CZ" sz="1050" b="0" i="0" u="none" strike="noStrike" kern="0" cap="none" spc="0" normalizeH="0" baseline="0" noProof="0" dirty="0">
                <a:ln>
                  <a:noFill/>
                </a:ln>
                <a:solidFill>
                  <a:srgbClr val="FBB040"/>
                </a:solidFill>
                <a:effectLst/>
                <a:uLnTx/>
                <a:uFillTx/>
                <a:sym typeface="Wingdings"/>
              </a:rPr>
              <a:t></a:t>
            </a:r>
            <a:r>
              <a:rPr kumimoji="0" lang="en-US" sz="1050" b="0" i="0" u="none" strike="noStrike" kern="0" cap="none" spc="0" normalizeH="0" baseline="0" noProof="0" dirty="0">
                <a:ln>
                  <a:noFill/>
                </a:ln>
                <a:solidFill>
                  <a:srgbClr val="002060"/>
                </a:solidFill>
                <a:effectLst/>
                <a:uLnTx/>
                <a:uFillTx/>
                <a:sym typeface="Wingdings"/>
              </a:rPr>
              <a:t>  </a:t>
            </a:r>
            <a:r>
              <a:rPr kumimoji="0" lang="cs-CZ" sz="1200" b="1" i="1" u="none" strike="noStrike" kern="0" cap="none" spc="0" normalizeH="0" baseline="0" noProof="0" dirty="0">
                <a:ln>
                  <a:noFill/>
                </a:ln>
                <a:solidFill>
                  <a:srgbClr val="ED6737"/>
                </a:solidFill>
                <a:effectLst/>
                <a:uLnTx/>
                <a:uFillTx/>
                <a:sym typeface="Wingdings"/>
              </a:rPr>
              <a:t>Ne</a:t>
            </a:r>
            <a:br>
              <a:rPr kumimoji="0" lang="cs-CZ" sz="1100" b="0" i="0" u="none" strike="noStrike" kern="0" cap="none" spc="0" normalizeH="0" baseline="0" noProof="0" dirty="0">
                <a:ln>
                  <a:noFill/>
                </a:ln>
                <a:solidFill>
                  <a:srgbClr val="404040"/>
                </a:solidFill>
                <a:effectLst/>
                <a:uLnTx/>
                <a:uFillTx/>
                <a:sym typeface="Wingdings"/>
              </a:rPr>
            </a:br>
            <a:endParaRPr kumimoji="0" lang="en-US" sz="1100" b="0" i="0" u="none" strike="noStrike" kern="0" cap="none" spc="0" normalizeH="0" baseline="0" noProof="0" dirty="0">
              <a:ln>
                <a:noFill/>
              </a:ln>
              <a:solidFill>
                <a:srgbClr val="404040"/>
              </a:solidFill>
              <a:effectLst/>
              <a:uLnTx/>
              <a:uFillTx/>
            </a:endParaRPr>
          </a:p>
        </p:txBody>
      </p:sp>
      <p:sp>
        <p:nvSpPr>
          <p:cNvPr id="33" name="Zaoblený obdélník 32"/>
          <p:cNvSpPr/>
          <p:nvPr/>
        </p:nvSpPr>
        <p:spPr>
          <a:xfrm>
            <a:off x="6900229" y="915566"/>
            <a:ext cx="1920243" cy="3496829"/>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0" cap="none" spc="0" normalizeH="0" baseline="0" noProof="0" dirty="0">
                <a:ln>
                  <a:noFill/>
                </a:ln>
                <a:solidFill>
                  <a:schemeClr val="bg2">
                    <a:lumMod val="75000"/>
                  </a:schemeClr>
                </a:solidFill>
                <a:effectLst/>
                <a:uLnTx/>
                <a:uFillTx/>
                <a:latin typeface="Calibri" pitchFamily="34" charset="0"/>
              </a:rPr>
              <a:t>Komentář AMSP ČR:</a:t>
            </a:r>
          </a:p>
          <a:p>
            <a:pPr marL="0" marR="0" lvl="0" indent="0" algn="ctr" defTabSz="914400" eaLnBrk="1" fontAlgn="auto" latinLnBrk="0" hangingPunct="1">
              <a:lnSpc>
                <a:spcPct val="100000"/>
              </a:lnSpc>
              <a:spcBef>
                <a:spcPts val="0"/>
              </a:spcBef>
              <a:spcAft>
                <a:spcPts val="0"/>
              </a:spcAft>
              <a:buClrTx/>
              <a:buSzTx/>
              <a:buFontTx/>
              <a:buNone/>
              <a:tabLst/>
              <a:defRPr/>
            </a:pPr>
            <a:endParaRPr lang="cs-CZ" sz="1200" b="1" kern="0" dirty="0">
              <a:solidFill>
                <a:schemeClr val="bg2">
                  <a:lumMod val="75000"/>
                </a:schemeClr>
              </a:solidFill>
              <a:latin typeface="Calibri"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i="0" u="none" strike="noStrike" kern="0" cap="none" spc="0" normalizeH="0" baseline="0" noProof="0" dirty="0">
                <a:ln>
                  <a:noFill/>
                </a:ln>
                <a:solidFill>
                  <a:srgbClr val="FF0000"/>
                </a:solidFill>
                <a:effectLst/>
                <a:uLnTx/>
                <a:uFillTx/>
                <a:latin typeface="Calibri" pitchFamily="34" charset="0"/>
              </a:rPr>
              <a:t>Jedná se o aktivitu, kterou připravuje AMSP ČR, jež by měla ve formě jednoduchého manuálu seznámit budoucí i současné provozovatele se všemi povinnostmi v oboru. Zaměření bude zejména na malé podnikatele.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200" b="0" i="0" u="none" strike="noStrike" kern="0" cap="none" spc="0" normalizeH="0" baseline="0" noProof="0" dirty="0">
              <a:ln>
                <a:noFill/>
              </a:ln>
              <a:solidFill>
                <a:schemeClr val="bg2">
                  <a:lumMod val="75000"/>
                </a:schemeClr>
              </a:solidFill>
              <a:effectLst/>
              <a:uLnTx/>
              <a:uFillTx/>
              <a:latin typeface="Calibri" pitchFamily="34" charset="0"/>
            </a:endParaRP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2000" b="0" i="0" u="none" strike="noStrike" kern="0" cap="none" spc="0" normalizeH="0" baseline="0" noProof="0" dirty="0">
              <a:ln>
                <a:noFill/>
              </a:ln>
              <a:solidFill>
                <a:srgbClr val="003399"/>
              </a:solidFill>
              <a:effectLst/>
              <a:uLnTx/>
              <a:uFillTx/>
              <a:latin typeface="Calibri" pitchFamily="34" charset="0"/>
            </a:endParaRPr>
          </a:p>
        </p:txBody>
      </p:sp>
      <p:sp>
        <p:nvSpPr>
          <p:cNvPr id="20" name="TextovéPole 19"/>
          <p:cNvSpPr txBox="1"/>
          <p:nvPr/>
        </p:nvSpPr>
        <p:spPr>
          <a:xfrm>
            <a:off x="323528" y="4506674"/>
            <a:ext cx="4176464" cy="369332"/>
          </a:xfrm>
          <a:prstGeom prst="rect">
            <a:avLst/>
          </a:prstGeom>
          <a:noFill/>
        </p:spPr>
        <p:txBody>
          <a:bodyPr wrap="square" rtlCol="0">
            <a:spAutoFit/>
          </a:bodyPr>
          <a:lstStyle/>
          <a:p>
            <a:pPr lvl="0"/>
            <a:r>
              <a:rPr lang="pl-PL" sz="900" kern="0" dirty="0">
                <a:solidFill>
                  <a:schemeClr val="bg1">
                    <a:lumMod val="50000"/>
                  </a:schemeClr>
                </a:solidFill>
              </a:rPr>
              <a:t>Q23. </a:t>
            </a:r>
            <a:r>
              <a:rPr lang="pt-BR" sz="900" kern="0" dirty="0">
                <a:solidFill>
                  <a:schemeClr val="bg1">
                    <a:lumMod val="50000"/>
                  </a:schemeClr>
                </a:solidFill>
              </a:rPr>
              <a:t>Uvítali byste jednotný seznam povinností pro podnikatele v jednotlivých fázích podnikání? </a:t>
            </a:r>
            <a:r>
              <a:rPr lang="cs-CZ" sz="900" kern="0" dirty="0">
                <a:solidFill>
                  <a:schemeClr val="bg1">
                    <a:lumMod val="50000"/>
                  </a:schemeClr>
                </a:solidFill>
              </a:rPr>
              <a:t>n=301 </a:t>
            </a:r>
          </a:p>
        </p:txBody>
      </p:sp>
      <p:sp>
        <p:nvSpPr>
          <p:cNvPr id="14" name="Zástupný symbol pro zápatí 3">
            <a:extLst>
              <a:ext uri="{FF2B5EF4-FFF2-40B4-BE49-F238E27FC236}">
                <a16:creationId xmlns:a16="http://schemas.microsoft.com/office/drawing/2014/main" id="{8E0B94B2-F166-4DD2-8FB0-211BD7A12B68}"/>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graphicFrame>
        <p:nvGraphicFramePr>
          <p:cNvPr id="21" name="Zástupný symbol pro obsah 6">
            <a:extLst>
              <a:ext uri="{FF2B5EF4-FFF2-40B4-BE49-F238E27FC236}">
                <a16:creationId xmlns:a16="http://schemas.microsoft.com/office/drawing/2014/main" id="{43074A34-9DEC-4CDD-B93E-DFFEB9AB3768}"/>
              </a:ext>
            </a:extLst>
          </p:cNvPr>
          <p:cNvGraphicFramePr>
            <a:graphicFrameLocks noChangeAspect="1"/>
          </p:cNvGraphicFramePr>
          <p:nvPr>
            <p:extLst>
              <p:ext uri="{D42A27DB-BD31-4B8C-83A1-F6EECF244321}">
                <p14:modId xmlns:p14="http://schemas.microsoft.com/office/powerpoint/2010/main" val="1649912975"/>
              </p:ext>
            </p:extLst>
          </p:nvPr>
        </p:nvGraphicFramePr>
        <p:xfrm>
          <a:off x="1712756" y="1007546"/>
          <a:ext cx="2544721" cy="25318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Zástupný symbol pro obsah 6">
            <a:extLst>
              <a:ext uri="{FF2B5EF4-FFF2-40B4-BE49-F238E27FC236}">
                <a16:creationId xmlns:a16="http://schemas.microsoft.com/office/drawing/2014/main" id="{A3C48BAB-6759-43CC-9DAB-267C356C1CBD}"/>
              </a:ext>
            </a:extLst>
          </p:cNvPr>
          <p:cNvGraphicFramePr>
            <a:graphicFrameLocks noChangeAspect="1"/>
          </p:cNvGraphicFramePr>
          <p:nvPr>
            <p:extLst>
              <p:ext uri="{D42A27DB-BD31-4B8C-83A1-F6EECF244321}">
                <p14:modId xmlns:p14="http://schemas.microsoft.com/office/powerpoint/2010/main" val="3009381249"/>
              </p:ext>
            </p:extLst>
          </p:nvPr>
        </p:nvGraphicFramePr>
        <p:xfrm>
          <a:off x="2708089" y="1007546"/>
          <a:ext cx="2599290" cy="253188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6" name="Tabulka 25">
            <a:extLst>
              <a:ext uri="{FF2B5EF4-FFF2-40B4-BE49-F238E27FC236}">
                <a16:creationId xmlns:a16="http://schemas.microsoft.com/office/drawing/2014/main" id="{43B4347D-A8D5-4F43-988E-3D15753314B0}"/>
              </a:ext>
            </a:extLst>
          </p:cNvPr>
          <p:cNvGraphicFramePr>
            <a:graphicFrameLocks noGrp="1"/>
          </p:cNvGraphicFramePr>
          <p:nvPr>
            <p:extLst>
              <p:ext uri="{D42A27DB-BD31-4B8C-83A1-F6EECF244321}">
                <p14:modId xmlns:p14="http://schemas.microsoft.com/office/powerpoint/2010/main" val="3278263495"/>
              </p:ext>
            </p:extLst>
          </p:nvPr>
        </p:nvGraphicFramePr>
        <p:xfrm>
          <a:off x="341057" y="3694965"/>
          <a:ext cx="3510864" cy="370840"/>
        </p:xfrm>
        <a:graphic>
          <a:graphicData uri="http://schemas.openxmlformats.org/drawingml/2006/table">
            <a:tbl>
              <a:tblPr firstRow="1" bandRow="1">
                <a:tableStyleId>{5C22544A-7EE6-4342-B048-85BDC9FD1C3A}</a:tableStyleId>
              </a:tblPr>
              <a:tblGrid>
                <a:gridCol w="1170288">
                  <a:extLst>
                    <a:ext uri="{9D8B030D-6E8A-4147-A177-3AD203B41FA5}">
                      <a16:colId xmlns:a16="http://schemas.microsoft.com/office/drawing/2014/main" val="1020568339"/>
                    </a:ext>
                  </a:extLst>
                </a:gridCol>
                <a:gridCol w="1170288">
                  <a:extLst>
                    <a:ext uri="{9D8B030D-6E8A-4147-A177-3AD203B41FA5}">
                      <a16:colId xmlns:a16="http://schemas.microsoft.com/office/drawing/2014/main" val="511893296"/>
                    </a:ext>
                  </a:extLst>
                </a:gridCol>
                <a:gridCol w="1170288">
                  <a:extLst>
                    <a:ext uri="{9D8B030D-6E8A-4147-A177-3AD203B41FA5}">
                      <a16:colId xmlns:a16="http://schemas.microsoft.com/office/drawing/2014/main" val="3198508719"/>
                    </a:ext>
                  </a:extLst>
                </a:gridCol>
              </a:tblGrid>
              <a:tr h="370840">
                <a:tc>
                  <a:txBody>
                    <a:bodyPr/>
                    <a:lstStyle/>
                    <a:p>
                      <a:pPr algn="ctr" fontAlgn="b"/>
                      <a:r>
                        <a:rPr lang="cs-CZ" sz="1100" b="1" i="0" u="none" strike="noStrike" kern="1200" dirty="0">
                          <a:solidFill>
                            <a:srgbClr val="000000"/>
                          </a:solidFill>
                          <a:effectLst/>
                          <a:latin typeface="Calibri" panose="020F0502020204030204" pitchFamily="34" charset="0"/>
                          <a:ea typeface="+mn-ea"/>
                          <a:cs typeface="+mn-cs"/>
                        </a:rPr>
                        <a:t> Před startem podnikání</a:t>
                      </a:r>
                    </a:p>
                  </a:txBody>
                  <a:tcPr marL="9525" marR="9525" marT="9525" marB="0" anchor="b">
                    <a:noFill/>
                  </a:tcPr>
                </a:tc>
                <a:tc>
                  <a:txBody>
                    <a:bodyPr/>
                    <a:lstStyle/>
                    <a:p>
                      <a:pPr algn="ctr" fontAlgn="b"/>
                      <a:r>
                        <a:rPr lang="pl-PL" sz="1100" b="1" i="0" u="none" strike="noStrike" kern="1200" dirty="0">
                          <a:solidFill>
                            <a:srgbClr val="000000"/>
                          </a:solidFill>
                          <a:effectLst/>
                          <a:latin typeface="Calibri" panose="020F0502020204030204" pitchFamily="34" charset="0"/>
                          <a:ea typeface="+mn-ea"/>
                          <a:cs typeface="+mn-cs"/>
                        </a:rPr>
                        <a:t>V průběhu prvního roku podnikání</a:t>
                      </a:r>
                    </a:p>
                  </a:txBody>
                  <a:tcPr marL="9525" marR="9525" marT="9525" marB="0" anchor="b">
                    <a:noFill/>
                  </a:tcPr>
                </a:tc>
                <a:tc>
                  <a:txBody>
                    <a:bodyPr/>
                    <a:lstStyle/>
                    <a:p>
                      <a:pPr algn="ctr" fontAlgn="b"/>
                      <a:r>
                        <a:rPr lang="cs-CZ" sz="1100" b="1" i="0" u="none" strike="noStrike" kern="1200" dirty="0">
                          <a:solidFill>
                            <a:srgbClr val="000000"/>
                          </a:solidFill>
                          <a:effectLst/>
                          <a:latin typeface="Calibri" panose="020F0502020204030204" pitchFamily="34" charset="0"/>
                          <a:ea typeface="+mn-ea"/>
                          <a:cs typeface="+mn-cs"/>
                        </a:rPr>
                        <a:t>Pro všechny další roky</a:t>
                      </a:r>
                    </a:p>
                  </a:txBody>
                  <a:tcPr marL="9525" marR="9525" marT="9525" marB="0" anchor="b">
                    <a:noFill/>
                  </a:tcPr>
                </a:tc>
                <a:extLst>
                  <a:ext uri="{0D108BD9-81ED-4DB2-BD59-A6C34878D82A}">
                    <a16:rowId xmlns:a16="http://schemas.microsoft.com/office/drawing/2014/main" val="2116160098"/>
                  </a:ext>
                </a:extLst>
              </a:tr>
            </a:tbl>
          </a:graphicData>
        </a:graphic>
      </p:graphicFrame>
      <p:grpSp>
        <p:nvGrpSpPr>
          <p:cNvPr id="28" name="Skupina 27">
            <a:extLst>
              <a:ext uri="{FF2B5EF4-FFF2-40B4-BE49-F238E27FC236}">
                <a16:creationId xmlns:a16="http://schemas.microsoft.com/office/drawing/2014/main" id="{45253F8E-A81D-4161-97F8-96E7056557B1}"/>
              </a:ext>
            </a:extLst>
          </p:cNvPr>
          <p:cNvGrpSpPr/>
          <p:nvPr/>
        </p:nvGrpSpPr>
        <p:grpSpPr>
          <a:xfrm>
            <a:off x="8028381" y="6356"/>
            <a:ext cx="1107884" cy="549170"/>
            <a:chOff x="7992336" y="-1018"/>
            <a:chExt cx="1044160" cy="549170"/>
          </a:xfrm>
        </p:grpSpPr>
        <p:sp>
          <p:nvSpPr>
            <p:cNvPr id="29" name="Obdélník 28">
              <a:extLst>
                <a:ext uri="{FF2B5EF4-FFF2-40B4-BE49-F238E27FC236}">
                  <a16:creationId xmlns:a16="http://schemas.microsoft.com/office/drawing/2014/main" id="{80603651-AC48-4930-9649-DF73604780B2}"/>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30" name="Picture 2" descr="http://www.aspectio.cz/Files/logoAMSP.jpg">
              <a:extLst>
                <a:ext uri="{FF2B5EF4-FFF2-40B4-BE49-F238E27FC236}">
                  <a16:creationId xmlns:a16="http://schemas.microsoft.com/office/drawing/2014/main" id="{F583FA00-19C1-4B25-8BAD-C5C637CFF940}"/>
                </a:ext>
              </a:extLst>
            </p:cNvPr>
            <p:cNvPicPr>
              <a:picLocks noChangeAspect="1" noChangeArrowheads="1"/>
            </p:cNvPicPr>
            <p:nvPr/>
          </p:nvPicPr>
          <p:blipFill>
            <a:blip r:embed="rId6" cstate="print"/>
            <a:srcRect/>
            <a:stretch>
              <a:fillRect/>
            </a:stretch>
          </p:blipFill>
          <p:spPr bwMode="auto">
            <a:xfrm>
              <a:off x="8532440" y="51470"/>
              <a:ext cx="440856" cy="469722"/>
            </a:xfrm>
            <a:prstGeom prst="rect">
              <a:avLst/>
            </a:prstGeom>
            <a:noFill/>
          </p:spPr>
        </p:pic>
      </p:grpSp>
    </p:spTree>
    <p:extLst>
      <p:ext uri="{BB962C8B-B14F-4D97-AF65-F5344CB8AC3E}">
        <p14:creationId xmlns:p14="http://schemas.microsoft.com/office/powerpoint/2010/main" val="1016452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212058" y="6356"/>
            <a:ext cx="8680422" cy="469722"/>
          </a:xfrm>
          <a:prstGeom prst="rect">
            <a:avLst/>
          </a:prstGeom>
        </p:spPr>
        <p:txBody>
          <a:bodyPr/>
          <a:lstStyle/>
          <a:p>
            <a:r>
              <a:rPr lang="cs-CZ" dirty="0"/>
              <a:t>Kontakty</a:t>
            </a:r>
          </a:p>
        </p:txBody>
      </p:sp>
      <p:grpSp>
        <p:nvGrpSpPr>
          <p:cNvPr id="32" name="Skupina 31"/>
          <p:cNvGrpSpPr/>
          <p:nvPr/>
        </p:nvGrpSpPr>
        <p:grpSpPr>
          <a:xfrm>
            <a:off x="4411338" y="843558"/>
            <a:ext cx="4337126" cy="1440000"/>
            <a:chOff x="4231330" y="2708920"/>
            <a:chExt cx="4337126" cy="1440000"/>
          </a:xfrm>
        </p:grpSpPr>
        <p:grpSp>
          <p:nvGrpSpPr>
            <p:cNvPr id="33" name="Skupina 32"/>
            <p:cNvGrpSpPr/>
            <p:nvPr/>
          </p:nvGrpSpPr>
          <p:grpSpPr>
            <a:xfrm>
              <a:off x="4231330" y="2708920"/>
              <a:ext cx="4337126" cy="1440000"/>
              <a:chOff x="4419952" y="4365104"/>
              <a:chExt cx="4337126" cy="1440000"/>
            </a:xfrm>
          </p:grpSpPr>
          <p:sp>
            <p:nvSpPr>
              <p:cNvPr id="35" name="Elipsa 48"/>
              <p:cNvSpPr/>
              <p:nvPr/>
            </p:nvSpPr>
            <p:spPr>
              <a:xfrm>
                <a:off x="7317078" y="4365104"/>
                <a:ext cx="1440000" cy="1440000"/>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6" name="Rectangle 14"/>
              <p:cNvSpPr>
                <a:spLocks noChangeArrowheads="1"/>
              </p:cNvSpPr>
              <p:nvPr/>
            </p:nvSpPr>
            <p:spPr bwMode="auto">
              <a:xfrm>
                <a:off x="4419952" y="4590653"/>
                <a:ext cx="2880000" cy="985461"/>
              </a:xfrm>
              <a:prstGeom prst="rect">
                <a:avLst/>
              </a:prstGeom>
              <a:noFill/>
              <a:ln w="9525">
                <a:noFill/>
                <a:miter lim="800000"/>
                <a:headEnd/>
                <a:tailEnd/>
              </a:ln>
            </p:spPr>
            <p:txBody>
              <a:bodyPr lIns="92003" tIns="46005" rIns="92003" bIns="46005">
                <a:spAutoFit/>
              </a:bodyPr>
              <a:lstStyle/>
              <a:p>
                <a:pPr marL="0" marR="0" lvl="0" indent="0" algn="r" defTabSz="914400" eaLnBrk="0" fontAlgn="base" latinLnBrk="0" hangingPunct="0">
                  <a:lnSpc>
                    <a:spcPct val="100000"/>
                  </a:lnSpc>
                  <a:spcBef>
                    <a:spcPct val="0"/>
                  </a:spcBef>
                  <a:spcAft>
                    <a:spcPct val="0"/>
                  </a:spcAft>
                  <a:buClrTx/>
                  <a:buSzTx/>
                  <a:buFontTx/>
                  <a:buNone/>
                  <a:tabLst/>
                  <a:defRPr/>
                </a:pPr>
                <a:r>
                  <a:rPr kumimoji="0" lang="cs-CZ" sz="1600" b="1" i="0" u="none" strike="noStrike" kern="0" cap="none" spc="0" normalizeH="0" baseline="0" noProof="0" dirty="0">
                    <a:ln>
                      <a:noFill/>
                    </a:ln>
                    <a:solidFill>
                      <a:srgbClr val="404040"/>
                    </a:solidFill>
                    <a:effectLst/>
                    <a:uLnTx/>
                    <a:uFillTx/>
                    <a:cs typeface="Calibri" pitchFamily="34" charset="0"/>
                  </a:rPr>
                  <a:t>Tomáš Macků</a:t>
                </a:r>
              </a:p>
              <a:p>
                <a:pPr marL="0" marR="0" lvl="0" indent="0" algn="r" defTabSz="914400" eaLnBrk="0" fontAlgn="base" latinLnBrk="0" hangingPunct="0">
                  <a:lnSpc>
                    <a:spcPct val="100000"/>
                  </a:lnSpc>
                  <a:spcBef>
                    <a:spcPct val="0"/>
                  </a:spcBef>
                  <a:spcAft>
                    <a:spcPct val="0"/>
                  </a:spcAft>
                  <a:buClrTx/>
                  <a:buSzTx/>
                  <a:buFontTx/>
                  <a:buNone/>
                  <a:tabLst/>
                  <a:defRPr/>
                </a:pPr>
                <a:r>
                  <a:rPr kumimoji="0" lang="cs-CZ" sz="1400" b="0" i="0" u="none" strike="noStrike" kern="0" cap="none" spc="0" normalizeH="0" baseline="0" noProof="0" dirty="0">
                    <a:ln>
                      <a:noFill/>
                    </a:ln>
                    <a:solidFill>
                      <a:srgbClr val="404040"/>
                    </a:solidFill>
                    <a:effectLst/>
                    <a:uLnTx/>
                    <a:uFillTx/>
                    <a:cs typeface="Calibri" pitchFamily="34" charset="0"/>
                  </a:rPr>
                  <a:t>Research &amp; Communication Director</a:t>
                </a:r>
              </a:p>
              <a:p>
                <a:pPr marL="0" marR="0" lvl="0" indent="0" algn="r" defTabSz="914400" eaLnBrk="0" fontAlgn="base" latinLnBrk="0" hangingPunct="0">
                  <a:lnSpc>
                    <a:spcPct val="100000"/>
                  </a:lnSpc>
                  <a:spcBef>
                    <a:spcPct val="0"/>
                  </a:spcBef>
                  <a:spcAft>
                    <a:spcPct val="0"/>
                  </a:spcAft>
                  <a:buClrTx/>
                  <a:buSzTx/>
                  <a:buFontTx/>
                  <a:buNone/>
                  <a:tabLst/>
                  <a:defRPr/>
                </a:pPr>
                <a:r>
                  <a:rPr kumimoji="0" lang="cs-CZ" sz="1400" b="0" i="0" u="none" strike="noStrike" kern="0" cap="none" spc="0" normalizeH="0" baseline="0" noProof="0" dirty="0">
                    <a:ln>
                      <a:noFill/>
                    </a:ln>
                    <a:solidFill>
                      <a:srgbClr val="404040"/>
                    </a:solidFill>
                    <a:effectLst/>
                    <a:uLnTx/>
                    <a:uFillTx/>
                    <a:cs typeface="Calibri" pitchFamily="34" charset="0"/>
                  </a:rPr>
                  <a:t>tomas.macku@ipsos.com</a:t>
                </a:r>
              </a:p>
              <a:p>
                <a:pPr marL="0" marR="0" lvl="0" indent="0" algn="r" defTabSz="914400" eaLnBrk="0" fontAlgn="base" latinLnBrk="0" hangingPunct="0">
                  <a:lnSpc>
                    <a:spcPct val="100000"/>
                  </a:lnSpc>
                  <a:spcBef>
                    <a:spcPct val="0"/>
                  </a:spcBef>
                  <a:spcAft>
                    <a:spcPct val="0"/>
                  </a:spcAft>
                  <a:buClrTx/>
                  <a:buSzTx/>
                  <a:buFontTx/>
                  <a:buNone/>
                  <a:tabLst/>
                  <a:defRPr/>
                </a:pPr>
                <a:r>
                  <a:rPr kumimoji="0" lang="cs-CZ" sz="1400" b="0" i="0" u="none" strike="noStrike" kern="0" cap="none" spc="0" normalizeH="0" baseline="0" noProof="0" dirty="0">
                    <a:ln>
                      <a:noFill/>
                    </a:ln>
                    <a:solidFill>
                      <a:srgbClr val="404040"/>
                    </a:solidFill>
                    <a:effectLst/>
                    <a:uLnTx/>
                    <a:uFillTx/>
                    <a:cs typeface="Calibri" pitchFamily="34" charset="0"/>
                  </a:rPr>
                  <a:t>GSM: +420 774 646 799</a:t>
                </a:r>
              </a:p>
            </p:txBody>
          </p:sp>
        </p:grpSp>
        <p:pic>
          <p:nvPicPr>
            <p:cNvPr id="34" name="Obrázek 33" descr="Tomas.Macku (3).tif"/>
            <p:cNvPicPr>
              <a:picLocks noChangeAspect="1"/>
            </p:cNvPicPr>
            <p:nvPr/>
          </p:nvPicPr>
          <p:blipFill>
            <a:blip r:embed="rId2" cstate="print"/>
            <a:srcRect b="16447"/>
            <a:stretch>
              <a:fillRect/>
            </a:stretch>
          </p:blipFill>
          <p:spPr>
            <a:xfrm>
              <a:off x="7156871" y="2752353"/>
              <a:ext cx="1117968" cy="1352826"/>
            </a:xfrm>
            <a:prstGeom prst="ellipse">
              <a:avLst/>
            </a:prstGeom>
            <a:noFill/>
            <a:ln>
              <a:noFill/>
            </a:ln>
          </p:spPr>
        </p:pic>
      </p:grpSp>
      <p:grpSp>
        <p:nvGrpSpPr>
          <p:cNvPr id="42" name="Skupina 41"/>
          <p:cNvGrpSpPr/>
          <p:nvPr/>
        </p:nvGrpSpPr>
        <p:grpSpPr>
          <a:xfrm>
            <a:off x="314643" y="832269"/>
            <a:ext cx="4319840" cy="1440000"/>
            <a:chOff x="395856" y="1268760"/>
            <a:chExt cx="4319840" cy="1440000"/>
          </a:xfrm>
        </p:grpSpPr>
        <p:grpSp>
          <p:nvGrpSpPr>
            <p:cNvPr id="43" name="Skupina 42"/>
            <p:cNvGrpSpPr/>
            <p:nvPr/>
          </p:nvGrpSpPr>
          <p:grpSpPr>
            <a:xfrm>
              <a:off x="395856" y="1268760"/>
              <a:ext cx="4319840" cy="1440000"/>
              <a:chOff x="251520" y="4366030"/>
              <a:chExt cx="4319840" cy="1440000"/>
            </a:xfrm>
          </p:grpSpPr>
          <p:sp>
            <p:nvSpPr>
              <p:cNvPr id="45" name="Rectangle 14"/>
              <p:cNvSpPr>
                <a:spLocks noChangeArrowheads="1"/>
              </p:cNvSpPr>
              <p:nvPr/>
            </p:nvSpPr>
            <p:spPr bwMode="auto">
              <a:xfrm>
                <a:off x="1691360" y="4591579"/>
                <a:ext cx="2880000" cy="985461"/>
              </a:xfrm>
              <a:prstGeom prst="rect">
                <a:avLst/>
              </a:prstGeom>
              <a:noFill/>
              <a:ln w="9525">
                <a:noFill/>
                <a:miter lim="800000"/>
                <a:headEnd/>
                <a:tailEnd/>
              </a:ln>
            </p:spPr>
            <p:txBody>
              <a:bodyPr lIns="92003" tIns="46005" rIns="92003" bIns="46005">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cs-CZ" sz="1600" b="1" i="0" u="none" strike="noStrike" kern="0" cap="none" spc="0" normalizeH="0" baseline="0" noProof="0" dirty="0">
                    <a:ln>
                      <a:noFill/>
                    </a:ln>
                    <a:solidFill>
                      <a:srgbClr val="404040"/>
                    </a:solidFill>
                    <a:effectLst/>
                    <a:uLnTx/>
                    <a:uFillTx/>
                  </a:rPr>
                  <a:t>Jan Polák</a:t>
                </a:r>
                <a:endParaRPr kumimoji="0" lang="en-GB" sz="1600" b="1" i="0" u="none" strike="noStrike" kern="0" cap="none" spc="0" normalizeH="0" baseline="0" noProof="0" dirty="0">
                  <a:ln>
                    <a:noFill/>
                  </a:ln>
                  <a:solidFill>
                    <a:srgbClr val="404040"/>
                  </a:solidFill>
                  <a:effectLst/>
                  <a:uLnTx/>
                  <a:uFillTx/>
                  <a:cs typeface="Calibri"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404040"/>
                    </a:solidFill>
                    <a:effectLst/>
                    <a:uLnTx/>
                    <a:uFillTx/>
                  </a:rPr>
                  <a:t>Account Director Ipsos </a:t>
                </a:r>
                <a:r>
                  <a:rPr kumimoji="0" lang="cs-CZ" sz="1400" b="0" i="0" u="none" strike="noStrike" kern="0" cap="none" spc="0" normalizeH="0" baseline="0" noProof="0" dirty="0">
                    <a:ln>
                      <a:noFill/>
                    </a:ln>
                    <a:solidFill>
                      <a:srgbClr val="404040"/>
                    </a:solidFill>
                    <a:effectLst/>
                    <a:uLnTx/>
                    <a:uFillTx/>
                  </a:rPr>
                  <a:t>Marketing</a:t>
                </a:r>
                <a:r>
                  <a:rPr kumimoji="0" lang="en-US" sz="1400" b="0" i="0" u="none" strike="noStrike" kern="0" cap="none" spc="0" normalizeH="0" baseline="0" noProof="0" dirty="0">
                    <a:ln>
                      <a:noFill/>
                    </a:ln>
                    <a:solidFill>
                      <a:srgbClr val="404040"/>
                    </a:solidFill>
                    <a:effectLst/>
                    <a:uLnTx/>
                    <a:uFillTx/>
                  </a:rPr>
                  <a:t> </a:t>
                </a:r>
                <a:r>
                  <a:rPr kumimoji="0" lang="cs-CZ" sz="1400" b="0" i="0" u="none" strike="noStrike" kern="0" cap="none" spc="0" normalizeH="0" baseline="0" noProof="0" dirty="0">
                    <a:ln>
                      <a:noFill/>
                    </a:ln>
                    <a:solidFill>
                      <a:srgbClr val="404040"/>
                    </a:solidFill>
                    <a:effectLst/>
                    <a:uLnTx/>
                    <a:uFillTx/>
                  </a:rPr>
                  <a:t>jan.polak</a:t>
                </a:r>
                <a:r>
                  <a:rPr kumimoji="0" lang="cs-CZ" sz="1400" b="0" i="0" u="none" strike="noStrike" kern="0" cap="none" spc="0" normalizeH="0" baseline="0" noProof="0" dirty="0">
                    <a:ln>
                      <a:noFill/>
                    </a:ln>
                    <a:solidFill>
                      <a:srgbClr val="404040"/>
                    </a:solidFill>
                    <a:effectLst/>
                    <a:uLnTx/>
                    <a:uFillTx/>
                    <a:cs typeface="Calibri" pitchFamily="34" charset="0"/>
                  </a:rPr>
                  <a:t>@ipsos.com</a:t>
                </a:r>
              </a:p>
              <a:p>
                <a:pPr marL="0" marR="0" lvl="0" indent="0" defTabSz="914400" eaLnBrk="1" fontAlgn="base" latinLnBrk="0" hangingPunct="1">
                  <a:lnSpc>
                    <a:spcPct val="100000"/>
                  </a:lnSpc>
                  <a:spcBef>
                    <a:spcPct val="0"/>
                  </a:spcBef>
                  <a:spcAft>
                    <a:spcPct val="0"/>
                  </a:spcAft>
                  <a:buClrTx/>
                  <a:buSzTx/>
                  <a:buFontTx/>
                  <a:buNone/>
                  <a:tabLst/>
                  <a:defRPr/>
                </a:pPr>
                <a:r>
                  <a:rPr kumimoji="0" lang="cs-CZ" sz="1400" b="0" i="0" u="none" strike="noStrike" kern="0" cap="none" spc="0" normalizeH="0" baseline="0" noProof="0" dirty="0">
                    <a:ln>
                      <a:noFill/>
                    </a:ln>
                    <a:solidFill>
                      <a:srgbClr val="404040"/>
                    </a:solidFill>
                    <a:effectLst/>
                    <a:uLnTx/>
                    <a:uFillTx/>
                    <a:cs typeface="Calibri" pitchFamily="34" charset="0"/>
                  </a:rPr>
                  <a:t>GSM: +420 603 532 920</a:t>
                </a:r>
              </a:p>
            </p:txBody>
          </p:sp>
          <p:sp>
            <p:nvSpPr>
              <p:cNvPr id="46" name="Elipsa 23"/>
              <p:cNvSpPr/>
              <p:nvPr/>
            </p:nvSpPr>
            <p:spPr>
              <a:xfrm>
                <a:off x="251520" y="4366030"/>
                <a:ext cx="1440000" cy="1440000"/>
              </a:xfrm>
              <a:prstGeom prst="ellipse">
                <a:avLst/>
              </a:prstGeom>
              <a:solidFill>
                <a:srgbClr val="008BC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44" name="Obrázek 4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564" y="1338108"/>
              <a:ext cx="1119600" cy="1314067"/>
            </a:xfrm>
            <a:prstGeom prst="ellipse">
              <a:avLst/>
            </a:prstGeom>
          </p:spPr>
        </p:pic>
      </p:grpSp>
      <p:grpSp>
        <p:nvGrpSpPr>
          <p:cNvPr id="47" name="Skupina 46"/>
          <p:cNvGrpSpPr/>
          <p:nvPr/>
        </p:nvGrpSpPr>
        <p:grpSpPr>
          <a:xfrm>
            <a:off x="314643" y="2643918"/>
            <a:ext cx="4329365" cy="1440000"/>
            <a:chOff x="395856" y="1268760"/>
            <a:chExt cx="4329365" cy="1440000"/>
          </a:xfrm>
        </p:grpSpPr>
        <p:grpSp>
          <p:nvGrpSpPr>
            <p:cNvPr id="48" name="Skupina 47"/>
            <p:cNvGrpSpPr/>
            <p:nvPr/>
          </p:nvGrpSpPr>
          <p:grpSpPr>
            <a:xfrm>
              <a:off x="395856" y="1268760"/>
              <a:ext cx="4329365" cy="1440000"/>
              <a:chOff x="251520" y="4366030"/>
              <a:chExt cx="4329365" cy="1440000"/>
            </a:xfrm>
          </p:grpSpPr>
          <p:sp>
            <p:nvSpPr>
              <p:cNvPr id="50" name="Rectangle 14"/>
              <p:cNvSpPr>
                <a:spLocks noChangeArrowheads="1"/>
              </p:cNvSpPr>
              <p:nvPr/>
            </p:nvSpPr>
            <p:spPr bwMode="auto">
              <a:xfrm>
                <a:off x="1700885" y="4605511"/>
                <a:ext cx="2880000" cy="985461"/>
              </a:xfrm>
              <a:prstGeom prst="rect">
                <a:avLst/>
              </a:prstGeom>
              <a:noFill/>
              <a:ln w="9525">
                <a:noFill/>
                <a:miter lim="800000"/>
                <a:headEnd/>
                <a:tailEnd/>
              </a:ln>
            </p:spPr>
            <p:txBody>
              <a:bodyPr lIns="92003" tIns="46005" rIns="92003" bIns="46005">
                <a:spAutoFit/>
              </a:bodyPr>
              <a:lstStyle/>
              <a:p>
                <a:pPr lvl="0" fontAlgn="base">
                  <a:spcBef>
                    <a:spcPct val="0"/>
                  </a:spcBef>
                  <a:spcAft>
                    <a:spcPct val="0"/>
                  </a:spcAft>
                </a:pPr>
                <a:r>
                  <a:rPr lang="cs-CZ" sz="1600" b="1" dirty="0">
                    <a:solidFill>
                      <a:srgbClr val="404040"/>
                    </a:solidFill>
                  </a:rPr>
                  <a:t>Jan Humhej</a:t>
                </a:r>
                <a:endParaRPr lang="en-GB" sz="1600" b="1" kern="0" dirty="0">
                  <a:solidFill>
                    <a:srgbClr val="404040"/>
                  </a:solidFill>
                  <a:latin typeface="Calibri" pitchFamily="34" charset="0"/>
                  <a:cs typeface="Calibri" pitchFamily="34" charset="0"/>
                </a:endParaRPr>
              </a:p>
              <a:p>
                <a:pPr lvl="0" fontAlgn="base">
                  <a:spcBef>
                    <a:spcPct val="0"/>
                  </a:spcBef>
                  <a:spcAft>
                    <a:spcPct val="0"/>
                  </a:spcAft>
                </a:pPr>
                <a:r>
                  <a:rPr lang="en-US" sz="1400" dirty="0">
                    <a:solidFill>
                      <a:srgbClr val="404040"/>
                    </a:solidFill>
                  </a:rPr>
                  <a:t>Account </a:t>
                </a:r>
                <a:r>
                  <a:rPr lang="cs-CZ" sz="1400" dirty="0">
                    <a:solidFill>
                      <a:srgbClr val="404040"/>
                    </a:solidFill>
                  </a:rPr>
                  <a:t>Manager</a:t>
                </a:r>
                <a:r>
                  <a:rPr lang="en-US" sz="1400" dirty="0">
                    <a:solidFill>
                      <a:srgbClr val="404040"/>
                    </a:solidFill>
                  </a:rPr>
                  <a:t> </a:t>
                </a:r>
                <a:r>
                  <a:rPr lang="cs-CZ" sz="1400" dirty="0">
                    <a:solidFill>
                      <a:srgbClr val="404040"/>
                    </a:solidFill>
                  </a:rPr>
                  <a:t>Ipsos Marketing</a:t>
                </a:r>
              </a:p>
              <a:p>
                <a:pPr lvl="0" fontAlgn="base">
                  <a:spcBef>
                    <a:spcPct val="0"/>
                  </a:spcBef>
                  <a:spcAft>
                    <a:spcPct val="0"/>
                  </a:spcAft>
                </a:pPr>
                <a:r>
                  <a:rPr lang="cs-CZ" sz="1400" dirty="0">
                    <a:solidFill>
                      <a:srgbClr val="404040"/>
                    </a:solidFill>
                  </a:rPr>
                  <a:t>jan.humhej</a:t>
                </a:r>
                <a:r>
                  <a:rPr lang="cs-CZ" sz="1400" kern="0" dirty="0">
                    <a:solidFill>
                      <a:srgbClr val="404040"/>
                    </a:solidFill>
                    <a:latin typeface="Calibri" pitchFamily="34" charset="0"/>
                    <a:cs typeface="Calibri" pitchFamily="34" charset="0"/>
                  </a:rPr>
                  <a:t>@ipsos.com</a:t>
                </a:r>
              </a:p>
              <a:p>
                <a:pPr lvl="0" fontAlgn="base">
                  <a:spcBef>
                    <a:spcPct val="0"/>
                  </a:spcBef>
                  <a:spcAft>
                    <a:spcPct val="0"/>
                  </a:spcAft>
                </a:pPr>
                <a:r>
                  <a:rPr lang="cs-CZ" sz="1400" kern="0" dirty="0">
                    <a:solidFill>
                      <a:srgbClr val="404040"/>
                    </a:solidFill>
                    <a:latin typeface="Calibri" pitchFamily="34" charset="0"/>
                    <a:cs typeface="Calibri" pitchFamily="34" charset="0"/>
                  </a:rPr>
                  <a:t>GSM: +420 602 789 565</a:t>
                </a:r>
              </a:p>
            </p:txBody>
          </p:sp>
          <p:sp>
            <p:nvSpPr>
              <p:cNvPr id="51" name="Elipsa 23"/>
              <p:cNvSpPr/>
              <p:nvPr/>
            </p:nvSpPr>
            <p:spPr>
              <a:xfrm>
                <a:off x="251520" y="4366030"/>
                <a:ext cx="1440000" cy="1440000"/>
              </a:xfrm>
              <a:prstGeom prst="ellipse">
                <a:avLst/>
              </a:prstGeom>
              <a:solidFill>
                <a:srgbClr val="8CA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prstClr val="white"/>
                  </a:solidFill>
                </a:endParaRPr>
              </a:p>
            </p:txBody>
          </p:sp>
        </p:grpSp>
        <p:pic>
          <p:nvPicPr>
            <p:cNvPr id="49" name="Obrázek 4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68471" y="1322010"/>
              <a:ext cx="1119600" cy="1333499"/>
            </a:xfrm>
            <a:prstGeom prst="ellipse">
              <a:avLst/>
            </a:prstGeom>
          </p:spPr>
        </p:pic>
      </p:grpSp>
      <p:sp>
        <p:nvSpPr>
          <p:cNvPr id="19" name="Zástupný symbol pro číslo snímku 2"/>
          <p:cNvSpPr>
            <a:spLocks noGrp="1"/>
          </p:cNvSpPr>
          <p:nvPr>
            <p:ph type="sldNum" sz="quarter" idx="4"/>
          </p:nvPr>
        </p:nvSpPr>
        <p:spPr>
          <a:xfrm>
            <a:off x="35496" y="4909248"/>
            <a:ext cx="2133600" cy="273844"/>
          </a:xfrm>
        </p:spPr>
        <p:txBody>
          <a:bodyPr/>
          <a:lstStyle/>
          <a:p>
            <a:fld id="{2A2DB900-4F27-419C-B2D8-AAC4EB8D73BD}" type="slidenum">
              <a:rPr lang="cs-CZ" sz="1100" smtClean="0"/>
              <a:pPr/>
              <a:t>21</a:t>
            </a:fld>
            <a:endParaRPr lang="cs-CZ" sz="1100" dirty="0"/>
          </a:p>
        </p:txBody>
      </p:sp>
      <p:sp>
        <p:nvSpPr>
          <p:cNvPr id="22" name="Elipsa 48">
            <a:extLst>
              <a:ext uri="{FF2B5EF4-FFF2-40B4-BE49-F238E27FC236}">
                <a16:creationId xmlns:a16="http://schemas.microsoft.com/office/drawing/2014/main" id="{A24A269B-2A2E-499A-B73C-A95BDC6C33D9}"/>
              </a:ext>
            </a:extLst>
          </p:cNvPr>
          <p:cNvSpPr/>
          <p:nvPr/>
        </p:nvSpPr>
        <p:spPr>
          <a:xfrm>
            <a:off x="7278209" y="2644710"/>
            <a:ext cx="1440000" cy="144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chemeClr val="bg2">
                  <a:lumMod val="50000"/>
                </a:schemeClr>
              </a:solidFill>
            </a:endParaRPr>
          </a:p>
        </p:txBody>
      </p:sp>
      <p:sp>
        <p:nvSpPr>
          <p:cNvPr id="23" name="Rectangle 14">
            <a:extLst>
              <a:ext uri="{FF2B5EF4-FFF2-40B4-BE49-F238E27FC236}">
                <a16:creationId xmlns:a16="http://schemas.microsoft.com/office/drawing/2014/main" id="{1EBA9F46-2B47-422D-B65F-42AC3E640D02}"/>
              </a:ext>
            </a:extLst>
          </p:cNvPr>
          <p:cNvSpPr>
            <a:spLocks noChangeArrowheads="1"/>
          </p:cNvSpPr>
          <p:nvPr/>
        </p:nvSpPr>
        <p:spPr bwMode="auto">
          <a:xfrm>
            <a:off x="4341144" y="2871186"/>
            <a:ext cx="2880000" cy="985461"/>
          </a:xfrm>
          <a:prstGeom prst="rect">
            <a:avLst/>
          </a:prstGeom>
          <a:noFill/>
          <a:ln w="9525">
            <a:noFill/>
            <a:miter lim="800000"/>
            <a:headEnd/>
            <a:tailEnd/>
          </a:ln>
        </p:spPr>
        <p:txBody>
          <a:bodyPr lIns="92003" tIns="46005" rIns="92003" bIns="46005">
            <a:spAutoFit/>
          </a:bodyPr>
          <a:lstStyle/>
          <a:p>
            <a:pPr algn="r" fontAlgn="base">
              <a:spcBef>
                <a:spcPct val="0"/>
              </a:spcBef>
              <a:spcAft>
                <a:spcPct val="0"/>
              </a:spcAft>
            </a:pPr>
            <a:r>
              <a:rPr lang="cs-CZ" sz="1600" b="1" kern="0" dirty="0">
                <a:solidFill>
                  <a:srgbClr val="404040"/>
                </a:solidFill>
              </a:rPr>
              <a:t>Martina Vytisková</a:t>
            </a:r>
            <a:endParaRPr lang="en-GB" sz="1600" b="1" kern="0" dirty="0">
              <a:solidFill>
                <a:srgbClr val="404040"/>
              </a:solidFill>
            </a:endParaRPr>
          </a:p>
          <a:p>
            <a:pPr algn="r" fontAlgn="base">
              <a:spcBef>
                <a:spcPct val="0"/>
              </a:spcBef>
              <a:spcAft>
                <a:spcPct val="0"/>
              </a:spcAft>
            </a:pPr>
            <a:r>
              <a:rPr lang="en-US" sz="1400" kern="0" dirty="0">
                <a:solidFill>
                  <a:srgbClr val="404040"/>
                </a:solidFill>
                <a:latin typeface="Calibri" pitchFamily="34" charset="0"/>
              </a:rPr>
              <a:t>Research Executive Ipsos Marketing</a:t>
            </a:r>
          </a:p>
          <a:p>
            <a:pPr algn="r" fontAlgn="base">
              <a:spcBef>
                <a:spcPct val="0"/>
              </a:spcBef>
              <a:spcAft>
                <a:spcPct val="0"/>
              </a:spcAft>
            </a:pPr>
            <a:r>
              <a:rPr lang="en-US" sz="1400" kern="0" dirty="0" err="1">
                <a:solidFill>
                  <a:srgbClr val="404040"/>
                </a:solidFill>
                <a:latin typeface="Calibri" pitchFamily="34" charset="0"/>
              </a:rPr>
              <a:t>martina</a:t>
            </a:r>
            <a:r>
              <a:rPr lang="en-US" sz="1400" kern="0" dirty="0">
                <a:solidFill>
                  <a:srgbClr val="404040"/>
                </a:solidFill>
                <a:latin typeface="Calibri" pitchFamily="34" charset="0"/>
              </a:rPr>
              <a:t>.</a:t>
            </a:r>
            <a:r>
              <a:rPr lang="cs-CZ" sz="1400" kern="0" dirty="0" err="1">
                <a:solidFill>
                  <a:srgbClr val="404040"/>
                </a:solidFill>
                <a:latin typeface="Calibri" pitchFamily="34" charset="0"/>
              </a:rPr>
              <a:t>vytiskova</a:t>
            </a:r>
            <a:r>
              <a:rPr lang="en-US" sz="1400" kern="0" dirty="0">
                <a:solidFill>
                  <a:srgbClr val="404040"/>
                </a:solidFill>
                <a:latin typeface="Calibri" pitchFamily="34" charset="0"/>
              </a:rPr>
              <a:t>@</a:t>
            </a:r>
            <a:r>
              <a:rPr lang="en-US" sz="1400" kern="0" dirty="0" err="1">
                <a:solidFill>
                  <a:srgbClr val="404040"/>
                </a:solidFill>
                <a:latin typeface="Calibri" pitchFamily="34" charset="0"/>
              </a:rPr>
              <a:t>ipsos.c</a:t>
            </a:r>
            <a:r>
              <a:rPr lang="cs-CZ" sz="1400" kern="0" dirty="0" err="1">
                <a:solidFill>
                  <a:srgbClr val="404040"/>
                </a:solidFill>
                <a:latin typeface="Calibri" pitchFamily="34" charset="0"/>
              </a:rPr>
              <a:t>om</a:t>
            </a:r>
            <a:br>
              <a:rPr lang="cs-CZ" sz="1400" kern="0" dirty="0">
                <a:solidFill>
                  <a:srgbClr val="404040"/>
                </a:solidFill>
                <a:latin typeface="Calibri" pitchFamily="34" charset="0"/>
              </a:rPr>
            </a:br>
            <a:r>
              <a:rPr lang="cs-CZ" sz="1400" kern="0" dirty="0">
                <a:solidFill>
                  <a:srgbClr val="404040"/>
                </a:solidFill>
                <a:latin typeface="Calibri" pitchFamily="34" charset="0"/>
              </a:rPr>
              <a:t>GSM: +420 775 436 423</a:t>
            </a:r>
            <a:endParaRPr lang="en-US" sz="1400" kern="0" dirty="0">
              <a:solidFill>
                <a:srgbClr val="404040"/>
              </a:solidFill>
              <a:latin typeface="Calibri" pitchFamily="34" charset="0"/>
            </a:endParaRPr>
          </a:p>
        </p:txBody>
      </p:sp>
      <p:pic>
        <p:nvPicPr>
          <p:cNvPr id="24" name="Obrázek 23">
            <a:extLst>
              <a:ext uri="{FF2B5EF4-FFF2-40B4-BE49-F238E27FC236}">
                <a16:creationId xmlns:a16="http://schemas.microsoft.com/office/drawing/2014/main" id="{CA2606BF-E587-4383-9C39-36135E3C2BB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511640" y="2651038"/>
            <a:ext cx="1122182" cy="1433672"/>
          </a:xfrm>
          <a:prstGeom prst="ellipse">
            <a:avLst/>
          </a:prstGeom>
        </p:spPr>
      </p:pic>
    </p:spTree>
    <p:extLst>
      <p:ext uri="{BB962C8B-B14F-4D97-AF65-F5344CB8AC3E}">
        <p14:creationId xmlns:p14="http://schemas.microsoft.com/office/powerpoint/2010/main" val="1876057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Zástupný symbol pro číslo snímku 2"/>
          <p:cNvSpPr>
            <a:spLocks noGrp="1"/>
          </p:cNvSpPr>
          <p:nvPr>
            <p:ph type="sldNum" sz="quarter" idx="4"/>
          </p:nvPr>
        </p:nvSpPr>
        <p:spPr/>
        <p:txBody>
          <a:bodyPr/>
          <a:lstStyle/>
          <a:p>
            <a:fld id="{2A2DB900-4F27-419C-B2D8-AAC4EB8D73BD}" type="slidenum">
              <a:rPr lang="cs-CZ" sz="1100" smtClean="0">
                <a:solidFill>
                  <a:schemeClr val="bg1"/>
                </a:solidFill>
              </a:rPr>
              <a:pPr/>
              <a:t>22</a:t>
            </a:fld>
            <a:endParaRPr lang="cs-CZ" sz="1100" dirty="0">
              <a:solidFill>
                <a:schemeClr val="bg1"/>
              </a:solidFill>
            </a:endParaRPr>
          </a:p>
        </p:txBody>
      </p:sp>
      <p:sp>
        <p:nvSpPr>
          <p:cNvPr id="6" name="Podnadpis 1"/>
          <p:cNvSpPr txBox="1">
            <a:spLocks/>
          </p:cNvSpPr>
          <p:nvPr/>
        </p:nvSpPr>
        <p:spPr>
          <a:xfrm>
            <a:off x="0" y="915566"/>
            <a:ext cx="9153617" cy="1151880"/>
          </a:xfrm>
          <a:prstGeom prst="rect">
            <a:avLst/>
          </a:prstGeom>
          <a:solidFill>
            <a:schemeClr val="tx2">
              <a:lumMod val="75000"/>
              <a:lumOff val="25000"/>
              <a:alpha val="84000"/>
            </a:schemeClr>
          </a:solidFill>
        </p:spPr>
        <p:txBody>
          <a:bodyPr anchor="ctr">
            <a:normAutofit/>
          </a:bodyPr>
          <a:lstStyle>
            <a:lvl1pPr marL="0" indent="0" algn="l"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3628" indent="0" algn="l" defTabSz="914400" rtl="0" eaLnBrk="1" latinLnBrk="0" hangingPunct="1">
              <a:lnSpc>
                <a:spcPct val="90000"/>
              </a:lnSpc>
              <a:spcBef>
                <a:spcPts val="457"/>
              </a:spcBef>
              <a:buFont typeface="Arial" pitchFamily="34" charset="0"/>
              <a:buNone/>
              <a:tabLst/>
              <a:defRPr sz="2400" kern="1200" baseline="0">
                <a:solidFill>
                  <a:schemeClr val="bg1">
                    <a:alpha val="70000"/>
                  </a:schemeClr>
                </a:solidFill>
                <a:latin typeface="+mn-lt"/>
                <a:ea typeface="+mn-ea"/>
                <a:cs typeface="+mn-cs"/>
              </a:defRPr>
            </a:lvl2pPr>
            <a:lvl3pPr marL="1035202"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552804"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2070405"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588006"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3105607"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623208"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41408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r>
              <a:rPr lang="cs-CZ" sz="5400" dirty="0"/>
              <a:t>Příloha: Struktura vzorku</a:t>
            </a:r>
            <a:endParaRPr lang="en-US" sz="5400" dirty="0"/>
          </a:p>
        </p:txBody>
      </p:sp>
    </p:spTree>
    <p:extLst>
      <p:ext uri="{BB962C8B-B14F-4D97-AF65-F5344CB8AC3E}">
        <p14:creationId xmlns:p14="http://schemas.microsoft.com/office/powerpoint/2010/main" val="612061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2"/>
          <p:cNvSpPr>
            <a:spLocks noGrp="1"/>
          </p:cNvSpPr>
          <p:nvPr>
            <p:ph type="sldNum" sz="quarter" idx="4"/>
          </p:nvPr>
        </p:nvSpPr>
        <p:spPr>
          <a:xfrm>
            <a:off x="35496" y="4909248"/>
            <a:ext cx="2133600" cy="273844"/>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A2DB900-4F27-419C-B2D8-AAC4EB8D73BD}" type="slidenum">
              <a:rPr kumimoji="0" lang="cs-CZ" sz="11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23</a:t>
            </a:fld>
            <a:endParaRPr kumimoji="0" lang="cs-CZ" sz="1100" b="0" i="0" u="none" strike="noStrike" kern="0" cap="none" spc="0" normalizeH="0" baseline="0" noProof="0" dirty="0">
              <a:ln>
                <a:noFill/>
              </a:ln>
              <a:solidFill>
                <a:sysClr val="windowText" lastClr="000000"/>
              </a:solidFill>
              <a:effectLst/>
              <a:uLnTx/>
              <a:uFillTx/>
            </a:endParaRPr>
          </a:p>
        </p:txBody>
      </p:sp>
      <p:sp>
        <p:nvSpPr>
          <p:cNvPr id="5" name="Nadpis 4"/>
          <p:cNvSpPr>
            <a:spLocks noGrp="1"/>
          </p:cNvSpPr>
          <p:nvPr>
            <p:ph type="title"/>
          </p:nvPr>
        </p:nvSpPr>
        <p:spPr>
          <a:xfrm>
            <a:off x="371634" y="7926"/>
            <a:ext cx="8232814" cy="469722"/>
          </a:xfrm>
        </p:spPr>
        <p:txBody>
          <a:bodyPr>
            <a:noAutofit/>
          </a:bodyPr>
          <a:lstStyle/>
          <a:p>
            <a:r>
              <a:rPr lang="cs-CZ" sz="2000" dirty="0"/>
              <a:t>Struktura vzorku</a:t>
            </a:r>
          </a:p>
        </p:txBody>
      </p:sp>
      <p:sp>
        <p:nvSpPr>
          <p:cNvPr id="18" name="Obdélník 17"/>
          <p:cNvSpPr/>
          <p:nvPr/>
        </p:nvSpPr>
        <p:spPr>
          <a:xfrm>
            <a:off x="8388424" y="6356"/>
            <a:ext cx="74469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2000" b="0" i="0" u="none" strike="noStrike" kern="0" cap="none" spc="0" normalizeH="0" baseline="0" noProof="0" dirty="0">
              <a:ln>
                <a:noFill/>
              </a:ln>
              <a:solidFill>
                <a:srgbClr val="003399"/>
              </a:solidFill>
              <a:effectLst/>
              <a:uLnTx/>
              <a:uFillTx/>
              <a:latin typeface="Calibri" pitchFamily="34" charset="0"/>
            </a:endParaRPr>
          </a:p>
        </p:txBody>
      </p:sp>
      <p:sp>
        <p:nvSpPr>
          <p:cNvPr id="11" name="Zaoblený obdélník 22"/>
          <p:cNvSpPr/>
          <p:nvPr/>
        </p:nvSpPr>
        <p:spPr>
          <a:xfrm>
            <a:off x="395288" y="632866"/>
            <a:ext cx="2492984" cy="17240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404040"/>
                </a:solidFill>
              </a:rPr>
              <a:t>Obrat</a:t>
            </a:r>
          </a:p>
        </p:txBody>
      </p:sp>
      <p:graphicFrame>
        <p:nvGraphicFramePr>
          <p:cNvPr id="12" name="Content Placeholder 4"/>
          <p:cNvGraphicFramePr>
            <a:graphicFrameLocks/>
          </p:cNvGraphicFramePr>
          <p:nvPr>
            <p:extLst>
              <p:ext uri="{D42A27DB-BD31-4B8C-83A1-F6EECF244321}">
                <p14:modId xmlns:p14="http://schemas.microsoft.com/office/powerpoint/2010/main" val="1588275563"/>
              </p:ext>
            </p:extLst>
          </p:nvPr>
        </p:nvGraphicFramePr>
        <p:xfrm>
          <a:off x="-314374" y="860950"/>
          <a:ext cx="4135375" cy="13507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Tabulka 12"/>
          <p:cNvGraphicFramePr>
            <a:graphicFrameLocks noGrp="1"/>
          </p:cNvGraphicFramePr>
          <p:nvPr>
            <p:extLst>
              <p:ext uri="{D42A27DB-BD31-4B8C-83A1-F6EECF244321}">
                <p14:modId xmlns:p14="http://schemas.microsoft.com/office/powerpoint/2010/main" val="4185627003"/>
              </p:ext>
            </p:extLst>
          </p:nvPr>
        </p:nvGraphicFramePr>
        <p:xfrm>
          <a:off x="4167248" y="847338"/>
          <a:ext cx="1728192" cy="2480310"/>
        </p:xfrm>
        <a:graphic>
          <a:graphicData uri="http://schemas.openxmlformats.org/drawingml/2006/table">
            <a:tbl>
              <a:tblPr bandRow="1">
                <a:tableStyleId>{073A0DAA-6AF3-43AB-8588-CEC1D06C72B9}</a:tableStyleId>
              </a:tblPr>
              <a:tblGrid>
                <a:gridCol w="1296144">
                  <a:extLst>
                    <a:ext uri="{9D8B030D-6E8A-4147-A177-3AD203B41FA5}">
                      <a16:colId xmlns:a16="http://schemas.microsoft.com/office/drawing/2014/main" val="723928045"/>
                    </a:ext>
                  </a:extLst>
                </a:gridCol>
                <a:gridCol w="432048">
                  <a:extLst>
                    <a:ext uri="{9D8B030D-6E8A-4147-A177-3AD203B41FA5}">
                      <a16:colId xmlns:a16="http://schemas.microsoft.com/office/drawing/2014/main" val="1798669373"/>
                    </a:ext>
                  </a:extLst>
                </a:gridCol>
              </a:tblGrid>
              <a:tr h="141119">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Praha</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13</a:t>
                      </a:r>
                    </a:p>
                  </a:txBody>
                  <a:tcPr marL="9525" marR="9525" marT="9525" marB="0" anchor="ctr"/>
                </a:tc>
                <a:extLst>
                  <a:ext uri="{0D108BD9-81ED-4DB2-BD59-A6C34878D82A}">
                    <a16:rowId xmlns:a16="http://schemas.microsoft.com/office/drawing/2014/main" val="3184805236"/>
                  </a:ext>
                </a:extLst>
              </a:tr>
              <a:tr h="141119">
                <a:tc>
                  <a:txBody>
                    <a:bodyPr/>
                    <a:lstStyle/>
                    <a:p>
                      <a:pPr algn="l" fontAlgn="ctr"/>
                      <a:r>
                        <a:rPr lang="cs-CZ" sz="1100" b="0" i="0" u="none" strike="noStrike" kern="1200">
                          <a:solidFill>
                            <a:srgbClr val="000000"/>
                          </a:solidFill>
                          <a:effectLst/>
                          <a:latin typeface="Calibri" panose="020F0502020204030204" pitchFamily="34" charset="0"/>
                          <a:ea typeface="+mn-ea"/>
                          <a:cs typeface="+mn-cs"/>
                        </a:rPr>
                        <a:t>Středočeský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13</a:t>
                      </a:r>
                    </a:p>
                  </a:txBody>
                  <a:tcPr marL="9525" marR="9525" marT="9525" marB="0" anchor="ctr"/>
                </a:tc>
                <a:extLst>
                  <a:ext uri="{0D108BD9-81ED-4DB2-BD59-A6C34878D82A}">
                    <a16:rowId xmlns:a16="http://schemas.microsoft.com/office/drawing/2014/main" val="3666806374"/>
                  </a:ext>
                </a:extLst>
              </a:tr>
              <a:tr h="141119">
                <a:tc>
                  <a:txBody>
                    <a:bodyPr/>
                    <a:lstStyle/>
                    <a:p>
                      <a:pPr algn="l" fontAlgn="ctr"/>
                      <a:r>
                        <a:rPr lang="cs-CZ" sz="1100" b="0" i="0" u="none" strike="noStrike" kern="1200">
                          <a:solidFill>
                            <a:srgbClr val="000000"/>
                          </a:solidFill>
                          <a:effectLst/>
                          <a:latin typeface="Calibri" panose="020F0502020204030204" pitchFamily="34" charset="0"/>
                          <a:ea typeface="+mn-ea"/>
                          <a:cs typeface="+mn-cs"/>
                        </a:rPr>
                        <a:t>Královéhradecký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10</a:t>
                      </a:r>
                    </a:p>
                  </a:txBody>
                  <a:tcPr marL="9525" marR="9525" marT="9525" marB="0" anchor="ctr"/>
                </a:tc>
                <a:extLst>
                  <a:ext uri="{0D108BD9-81ED-4DB2-BD59-A6C34878D82A}">
                    <a16:rowId xmlns:a16="http://schemas.microsoft.com/office/drawing/2014/main" val="2012310378"/>
                  </a:ext>
                </a:extLst>
              </a:tr>
              <a:tr h="141119">
                <a:tc>
                  <a:txBody>
                    <a:bodyPr/>
                    <a:lstStyle/>
                    <a:p>
                      <a:pPr algn="l" fontAlgn="ctr"/>
                      <a:r>
                        <a:rPr lang="cs-CZ" sz="1100" b="0" i="0" u="none" strike="noStrike" kern="1200">
                          <a:solidFill>
                            <a:srgbClr val="000000"/>
                          </a:solidFill>
                          <a:effectLst/>
                          <a:latin typeface="Calibri" panose="020F0502020204030204" pitchFamily="34" charset="0"/>
                          <a:ea typeface="+mn-ea"/>
                          <a:cs typeface="+mn-cs"/>
                        </a:rPr>
                        <a:t>Jihomoravský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9</a:t>
                      </a:r>
                    </a:p>
                  </a:txBody>
                  <a:tcPr marL="9525" marR="9525" marT="9525" marB="0" anchor="ctr"/>
                </a:tc>
                <a:extLst>
                  <a:ext uri="{0D108BD9-81ED-4DB2-BD59-A6C34878D82A}">
                    <a16:rowId xmlns:a16="http://schemas.microsoft.com/office/drawing/2014/main" val="928173919"/>
                  </a:ext>
                </a:extLst>
              </a:tr>
              <a:tr h="141119">
                <a:tc>
                  <a:txBody>
                    <a:bodyPr/>
                    <a:lstStyle/>
                    <a:p>
                      <a:pPr algn="l" fontAlgn="ctr"/>
                      <a:r>
                        <a:rPr lang="cs-CZ" sz="1100" b="0" i="0" u="none" strike="noStrike" kern="1200">
                          <a:solidFill>
                            <a:srgbClr val="000000"/>
                          </a:solidFill>
                          <a:effectLst/>
                          <a:latin typeface="Calibri" panose="020F0502020204030204" pitchFamily="34" charset="0"/>
                          <a:ea typeface="+mn-ea"/>
                          <a:cs typeface="+mn-cs"/>
                        </a:rPr>
                        <a:t>Moravskoslezský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9</a:t>
                      </a:r>
                    </a:p>
                  </a:txBody>
                  <a:tcPr marL="9525" marR="9525" marT="9525" marB="0" anchor="ctr"/>
                </a:tc>
                <a:extLst>
                  <a:ext uri="{0D108BD9-81ED-4DB2-BD59-A6C34878D82A}">
                    <a16:rowId xmlns:a16="http://schemas.microsoft.com/office/drawing/2014/main" val="1884888832"/>
                  </a:ext>
                </a:extLst>
              </a:tr>
              <a:tr h="141119">
                <a:tc>
                  <a:txBody>
                    <a:bodyPr/>
                    <a:lstStyle/>
                    <a:p>
                      <a:pPr algn="l" fontAlgn="ctr"/>
                      <a:r>
                        <a:rPr lang="cs-CZ" sz="1100" b="0" i="0" u="none" strike="noStrike" kern="1200">
                          <a:solidFill>
                            <a:srgbClr val="000000"/>
                          </a:solidFill>
                          <a:effectLst/>
                          <a:latin typeface="Calibri" panose="020F0502020204030204" pitchFamily="34" charset="0"/>
                          <a:ea typeface="+mn-ea"/>
                          <a:cs typeface="+mn-cs"/>
                        </a:rPr>
                        <a:t>Jihočeský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8</a:t>
                      </a:r>
                    </a:p>
                  </a:txBody>
                  <a:tcPr marL="9525" marR="9525" marT="9525" marB="0" anchor="ctr"/>
                </a:tc>
                <a:extLst>
                  <a:ext uri="{0D108BD9-81ED-4DB2-BD59-A6C34878D82A}">
                    <a16:rowId xmlns:a16="http://schemas.microsoft.com/office/drawing/2014/main" val="2439773969"/>
                  </a:ext>
                </a:extLst>
              </a:tr>
              <a:tr h="141119">
                <a:tc>
                  <a:txBody>
                    <a:bodyPr/>
                    <a:lstStyle/>
                    <a:p>
                      <a:pPr algn="l" fontAlgn="ctr"/>
                      <a:r>
                        <a:rPr lang="cs-CZ" sz="1100" b="0" i="0" u="none" strike="noStrike" kern="1200">
                          <a:solidFill>
                            <a:srgbClr val="000000"/>
                          </a:solidFill>
                          <a:effectLst/>
                          <a:latin typeface="Calibri" panose="020F0502020204030204" pitchFamily="34" charset="0"/>
                          <a:ea typeface="+mn-ea"/>
                          <a:cs typeface="+mn-cs"/>
                        </a:rPr>
                        <a:t>Vysočina</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6</a:t>
                      </a:r>
                    </a:p>
                  </a:txBody>
                  <a:tcPr marL="9525" marR="9525" marT="9525" marB="0" anchor="ctr"/>
                </a:tc>
                <a:extLst>
                  <a:ext uri="{0D108BD9-81ED-4DB2-BD59-A6C34878D82A}">
                    <a16:rowId xmlns:a16="http://schemas.microsoft.com/office/drawing/2014/main" val="2812655111"/>
                  </a:ext>
                </a:extLst>
              </a:tr>
              <a:tr h="141119">
                <a:tc>
                  <a:txBody>
                    <a:bodyPr/>
                    <a:lstStyle/>
                    <a:p>
                      <a:pPr algn="l" fontAlgn="ctr"/>
                      <a:r>
                        <a:rPr lang="cs-CZ" sz="1100" b="0" i="0" u="none" strike="noStrike" kern="1200">
                          <a:solidFill>
                            <a:srgbClr val="000000"/>
                          </a:solidFill>
                          <a:effectLst/>
                          <a:latin typeface="Calibri" panose="020F0502020204030204" pitchFamily="34" charset="0"/>
                          <a:ea typeface="+mn-ea"/>
                          <a:cs typeface="+mn-cs"/>
                        </a:rPr>
                        <a:t>Ústecký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6</a:t>
                      </a:r>
                    </a:p>
                  </a:txBody>
                  <a:tcPr marL="9525" marR="9525" marT="9525" marB="0" anchor="ctr"/>
                </a:tc>
                <a:extLst>
                  <a:ext uri="{0D108BD9-81ED-4DB2-BD59-A6C34878D82A}">
                    <a16:rowId xmlns:a16="http://schemas.microsoft.com/office/drawing/2014/main" val="1528935878"/>
                  </a:ext>
                </a:extLst>
              </a:tr>
              <a:tr h="141119">
                <a:tc>
                  <a:txBody>
                    <a:bodyPr/>
                    <a:lstStyle/>
                    <a:p>
                      <a:pPr algn="l" fontAlgn="ctr"/>
                      <a:r>
                        <a:rPr lang="cs-CZ" sz="1100" b="0" i="0" u="none" strike="noStrike" kern="1200">
                          <a:solidFill>
                            <a:srgbClr val="000000"/>
                          </a:solidFill>
                          <a:effectLst/>
                          <a:latin typeface="Calibri" panose="020F0502020204030204" pitchFamily="34" charset="0"/>
                          <a:ea typeface="+mn-ea"/>
                          <a:cs typeface="+mn-cs"/>
                        </a:rPr>
                        <a:t>Olomoucký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6</a:t>
                      </a:r>
                    </a:p>
                  </a:txBody>
                  <a:tcPr marL="9525" marR="9525" marT="9525" marB="0" anchor="ctr"/>
                </a:tc>
                <a:extLst>
                  <a:ext uri="{0D108BD9-81ED-4DB2-BD59-A6C34878D82A}">
                    <a16:rowId xmlns:a16="http://schemas.microsoft.com/office/drawing/2014/main" val="1012258916"/>
                  </a:ext>
                </a:extLst>
              </a:tr>
              <a:tr h="141119">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Liberecký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5</a:t>
                      </a:r>
                    </a:p>
                  </a:txBody>
                  <a:tcPr marL="9525" marR="9525" marT="9525" marB="0" anchor="ctr"/>
                </a:tc>
                <a:extLst>
                  <a:ext uri="{0D108BD9-81ED-4DB2-BD59-A6C34878D82A}">
                    <a16:rowId xmlns:a16="http://schemas.microsoft.com/office/drawing/2014/main" val="4107878437"/>
                  </a:ext>
                </a:extLst>
              </a:tr>
              <a:tr h="141119">
                <a:tc>
                  <a:txBody>
                    <a:bodyPr/>
                    <a:lstStyle/>
                    <a:p>
                      <a:pPr algn="l" fontAlgn="ctr"/>
                      <a:r>
                        <a:rPr lang="cs-CZ" sz="1100" b="0" i="0" u="none" strike="noStrike" kern="1200">
                          <a:solidFill>
                            <a:srgbClr val="000000"/>
                          </a:solidFill>
                          <a:effectLst/>
                          <a:latin typeface="Calibri" panose="020F0502020204030204" pitchFamily="34" charset="0"/>
                          <a:ea typeface="+mn-ea"/>
                          <a:cs typeface="+mn-cs"/>
                        </a:rPr>
                        <a:t>Pardubický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5</a:t>
                      </a:r>
                    </a:p>
                  </a:txBody>
                  <a:tcPr marL="9525" marR="9525" marT="9525" marB="0" anchor="ctr"/>
                </a:tc>
                <a:extLst>
                  <a:ext uri="{0D108BD9-81ED-4DB2-BD59-A6C34878D82A}">
                    <a16:rowId xmlns:a16="http://schemas.microsoft.com/office/drawing/2014/main" val="2527437423"/>
                  </a:ext>
                </a:extLst>
              </a:tr>
              <a:tr h="141119">
                <a:tc>
                  <a:txBody>
                    <a:bodyPr/>
                    <a:lstStyle/>
                    <a:p>
                      <a:pPr algn="l" fontAlgn="ctr"/>
                      <a:r>
                        <a:rPr lang="cs-CZ" sz="1100" b="0" i="0" u="none" strike="noStrike" kern="1200">
                          <a:solidFill>
                            <a:srgbClr val="000000"/>
                          </a:solidFill>
                          <a:effectLst/>
                          <a:latin typeface="Calibri" panose="020F0502020204030204" pitchFamily="34" charset="0"/>
                          <a:ea typeface="+mn-ea"/>
                          <a:cs typeface="+mn-cs"/>
                        </a:rPr>
                        <a:t>Zlínský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4</a:t>
                      </a:r>
                    </a:p>
                  </a:txBody>
                  <a:tcPr marL="9525" marR="9525" marT="9525" marB="0" anchor="ctr"/>
                </a:tc>
                <a:extLst>
                  <a:ext uri="{0D108BD9-81ED-4DB2-BD59-A6C34878D82A}">
                    <a16:rowId xmlns:a16="http://schemas.microsoft.com/office/drawing/2014/main" val="1743382164"/>
                  </a:ext>
                </a:extLst>
              </a:tr>
              <a:tr h="141119">
                <a:tc>
                  <a:txBody>
                    <a:bodyPr/>
                    <a:lstStyle/>
                    <a:p>
                      <a:pPr algn="l" fontAlgn="ctr"/>
                      <a:r>
                        <a:rPr lang="cs-CZ" sz="1100" b="0" i="0" u="none" strike="noStrike" kern="1200">
                          <a:solidFill>
                            <a:srgbClr val="000000"/>
                          </a:solidFill>
                          <a:effectLst/>
                          <a:latin typeface="Calibri" panose="020F0502020204030204" pitchFamily="34" charset="0"/>
                          <a:ea typeface="+mn-ea"/>
                          <a:cs typeface="+mn-cs"/>
                        </a:rPr>
                        <a:t>Plzeňský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4</a:t>
                      </a:r>
                    </a:p>
                  </a:txBody>
                  <a:tcPr marL="9525" marR="9525" marT="9525" marB="0" anchor="ctr"/>
                </a:tc>
                <a:extLst>
                  <a:ext uri="{0D108BD9-81ED-4DB2-BD59-A6C34878D82A}">
                    <a16:rowId xmlns:a16="http://schemas.microsoft.com/office/drawing/2014/main" val="2347163828"/>
                  </a:ext>
                </a:extLst>
              </a:tr>
              <a:tr h="141119">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Karlovarský kraj</a:t>
                      </a:r>
                    </a:p>
                  </a:txBody>
                  <a:tcPr marL="9525" marR="9525" marT="9525" marB="0" anchor="ctr"/>
                </a:tc>
                <a:tc>
                  <a:txBody>
                    <a:bodyPr/>
                    <a:lstStyle/>
                    <a:p>
                      <a:pPr algn="ctr" fontAlgn="b"/>
                      <a:r>
                        <a:rPr lang="cs-CZ" sz="1100" b="0" i="0" u="none" strike="noStrike" kern="1200" dirty="0">
                          <a:solidFill>
                            <a:srgbClr val="000000"/>
                          </a:solidFill>
                          <a:effectLst/>
                          <a:latin typeface="Calibri" panose="020F0502020204030204" pitchFamily="34" charset="0"/>
                          <a:ea typeface="+mn-ea"/>
                          <a:cs typeface="+mn-cs"/>
                        </a:rPr>
                        <a:t>2</a:t>
                      </a:r>
                    </a:p>
                  </a:txBody>
                  <a:tcPr marL="9525" marR="9525" marT="9525" marB="0" anchor="ctr"/>
                </a:tc>
                <a:extLst>
                  <a:ext uri="{0D108BD9-81ED-4DB2-BD59-A6C34878D82A}">
                    <a16:rowId xmlns:a16="http://schemas.microsoft.com/office/drawing/2014/main" val="156290366"/>
                  </a:ext>
                </a:extLst>
              </a:tr>
            </a:tbl>
          </a:graphicData>
        </a:graphic>
      </p:graphicFrame>
      <p:sp>
        <p:nvSpPr>
          <p:cNvPr id="14" name="Zaoblený obdélník 14"/>
          <p:cNvSpPr/>
          <p:nvPr/>
        </p:nvSpPr>
        <p:spPr>
          <a:xfrm>
            <a:off x="3735200" y="555526"/>
            <a:ext cx="2492984" cy="17240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404040"/>
                </a:solidFill>
              </a:rPr>
              <a:t>Kraj</a:t>
            </a:r>
          </a:p>
        </p:txBody>
      </p:sp>
      <p:sp>
        <p:nvSpPr>
          <p:cNvPr id="15" name="Zaoblený obdélník 15"/>
          <p:cNvSpPr/>
          <p:nvPr/>
        </p:nvSpPr>
        <p:spPr>
          <a:xfrm>
            <a:off x="661149" y="2571750"/>
            <a:ext cx="2163987" cy="19838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404040"/>
                </a:solidFill>
              </a:rPr>
              <a:t>Akceptované způsoby platby</a:t>
            </a:r>
          </a:p>
        </p:txBody>
      </p:sp>
      <p:graphicFrame>
        <p:nvGraphicFramePr>
          <p:cNvPr id="16" name="Content Placeholder 4"/>
          <p:cNvGraphicFramePr>
            <a:graphicFrameLocks/>
          </p:cNvGraphicFramePr>
          <p:nvPr>
            <p:extLst>
              <p:ext uri="{D42A27DB-BD31-4B8C-83A1-F6EECF244321}">
                <p14:modId xmlns:p14="http://schemas.microsoft.com/office/powerpoint/2010/main" val="444905020"/>
              </p:ext>
            </p:extLst>
          </p:nvPr>
        </p:nvGraphicFramePr>
        <p:xfrm>
          <a:off x="3821001" y="3710950"/>
          <a:ext cx="4135375" cy="1218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Tabulka 21"/>
          <p:cNvGraphicFramePr>
            <a:graphicFrameLocks noGrp="1"/>
          </p:cNvGraphicFramePr>
          <p:nvPr>
            <p:extLst>
              <p:ext uri="{D42A27DB-BD31-4B8C-83A1-F6EECF244321}">
                <p14:modId xmlns:p14="http://schemas.microsoft.com/office/powerpoint/2010/main" val="4041682233"/>
              </p:ext>
            </p:extLst>
          </p:nvPr>
        </p:nvGraphicFramePr>
        <p:xfrm>
          <a:off x="6471504" y="847338"/>
          <a:ext cx="1728192" cy="2480309"/>
        </p:xfrm>
        <a:graphic>
          <a:graphicData uri="http://schemas.openxmlformats.org/drawingml/2006/table">
            <a:tbl>
              <a:tblPr bandRow="1">
                <a:tableStyleId>{073A0DAA-6AF3-43AB-8588-CEC1D06C72B9}</a:tableStyleId>
              </a:tblPr>
              <a:tblGrid>
                <a:gridCol w="1296144">
                  <a:extLst>
                    <a:ext uri="{9D8B030D-6E8A-4147-A177-3AD203B41FA5}">
                      <a16:colId xmlns:a16="http://schemas.microsoft.com/office/drawing/2014/main" val="723928045"/>
                    </a:ext>
                  </a:extLst>
                </a:gridCol>
                <a:gridCol w="432048">
                  <a:extLst>
                    <a:ext uri="{9D8B030D-6E8A-4147-A177-3AD203B41FA5}">
                      <a16:colId xmlns:a16="http://schemas.microsoft.com/office/drawing/2014/main" val="1798669373"/>
                    </a:ext>
                  </a:extLst>
                </a:gridCol>
              </a:tblGrid>
              <a:tr h="193190">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Restaurace s jídlem</a:t>
                      </a:r>
                    </a:p>
                  </a:txBody>
                  <a:tcPr marL="9525" marR="9525" marT="9525" marB="0" anchor="ctr"/>
                </a:tc>
                <a:tc>
                  <a:txBody>
                    <a:bodyPr/>
                    <a:lstStyle/>
                    <a:p>
                      <a:pPr algn="ctr" fontAlgn="b"/>
                      <a:r>
                        <a:rPr lang="cs-CZ" sz="800" b="0" i="0" u="none" strike="noStrike" dirty="0">
                          <a:solidFill>
                            <a:srgbClr val="000000"/>
                          </a:solidFill>
                          <a:effectLst/>
                          <a:latin typeface="Arial CE" panose="020B0604020202020204" pitchFamily="34" charset="0"/>
                        </a:rPr>
                        <a:t>57</a:t>
                      </a:r>
                    </a:p>
                  </a:txBody>
                  <a:tcPr marL="9525" marR="9525" marT="9525" marB="0" anchor="ctr"/>
                </a:tc>
                <a:extLst>
                  <a:ext uri="{0D108BD9-81ED-4DB2-BD59-A6C34878D82A}">
                    <a16:rowId xmlns:a16="http://schemas.microsoft.com/office/drawing/2014/main" val="3184805236"/>
                  </a:ext>
                </a:extLst>
              </a:tr>
              <a:tr h="193190">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Hospoda, výčep</a:t>
                      </a:r>
                    </a:p>
                  </a:txBody>
                  <a:tcPr marL="9525" marR="9525" marT="9525" marB="0" anchor="ctr"/>
                </a:tc>
                <a:tc>
                  <a:txBody>
                    <a:bodyPr/>
                    <a:lstStyle/>
                    <a:p>
                      <a:pPr algn="ctr" fontAlgn="b"/>
                      <a:r>
                        <a:rPr lang="cs-CZ" sz="800" b="0" i="0" u="none" strike="noStrike">
                          <a:solidFill>
                            <a:srgbClr val="000000"/>
                          </a:solidFill>
                          <a:effectLst/>
                          <a:latin typeface="Arial CE" panose="020B0604020202020204" pitchFamily="34" charset="0"/>
                        </a:rPr>
                        <a:t>10</a:t>
                      </a:r>
                    </a:p>
                  </a:txBody>
                  <a:tcPr marL="9525" marR="9525" marT="9525" marB="0" anchor="ctr"/>
                </a:tc>
                <a:extLst>
                  <a:ext uri="{0D108BD9-81ED-4DB2-BD59-A6C34878D82A}">
                    <a16:rowId xmlns:a16="http://schemas.microsoft.com/office/drawing/2014/main" val="694466114"/>
                  </a:ext>
                </a:extLst>
              </a:tr>
              <a:tr h="375993">
                <a:tc>
                  <a:txBody>
                    <a:bodyPr/>
                    <a:lstStyle/>
                    <a:p>
                      <a:pPr algn="l" fontAlgn="ctr"/>
                      <a:r>
                        <a:rPr lang="pt-BR" sz="1100" b="0" i="0" u="none" strike="noStrike" kern="1200" dirty="0">
                          <a:solidFill>
                            <a:srgbClr val="000000"/>
                          </a:solidFill>
                          <a:effectLst/>
                          <a:latin typeface="Calibri" panose="020F0502020204030204" pitchFamily="34" charset="0"/>
                          <a:ea typeface="+mn-ea"/>
                          <a:cs typeface="+mn-cs"/>
                        </a:rPr>
                        <a:t>Bar, disco, vinárna apod. bez jídla</a:t>
                      </a:r>
                    </a:p>
                  </a:txBody>
                  <a:tcPr marL="9525" marR="9525" marT="9525" marB="0" anchor="ctr"/>
                </a:tc>
                <a:tc>
                  <a:txBody>
                    <a:bodyPr/>
                    <a:lstStyle/>
                    <a:p>
                      <a:pPr algn="ctr" fontAlgn="b"/>
                      <a:r>
                        <a:rPr lang="cs-CZ" sz="800" b="0" i="0" u="none" strike="noStrike">
                          <a:solidFill>
                            <a:srgbClr val="000000"/>
                          </a:solidFill>
                          <a:effectLst/>
                          <a:latin typeface="Arial CE" panose="020B0604020202020204" pitchFamily="34" charset="0"/>
                        </a:rPr>
                        <a:t>5</a:t>
                      </a:r>
                    </a:p>
                  </a:txBody>
                  <a:tcPr marL="9525" marR="9525" marT="9525" marB="0" anchor="ctr"/>
                </a:tc>
                <a:extLst>
                  <a:ext uri="{0D108BD9-81ED-4DB2-BD59-A6C34878D82A}">
                    <a16:rowId xmlns:a16="http://schemas.microsoft.com/office/drawing/2014/main" val="3666806374"/>
                  </a:ext>
                </a:extLst>
              </a:tr>
              <a:tr h="375993">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Veřejné/ podnikové stravování – jídelna</a:t>
                      </a:r>
                    </a:p>
                  </a:txBody>
                  <a:tcPr marL="9525" marR="9525" marT="9525" marB="0" anchor="ctr"/>
                </a:tc>
                <a:tc>
                  <a:txBody>
                    <a:bodyPr/>
                    <a:lstStyle/>
                    <a:p>
                      <a:pPr algn="ctr" fontAlgn="b"/>
                      <a:r>
                        <a:rPr lang="cs-CZ" sz="800" b="0" i="0" u="none" strike="noStrike">
                          <a:solidFill>
                            <a:srgbClr val="000000"/>
                          </a:solidFill>
                          <a:effectLst/>
                          <a:latin typeface="Arial CE" panose="020B0604020202020204" pitchFamily="34" charset="0"/>
                        </a:rPr>
                        <a:t>5</a:t>
                      </a:r>
                    </a:p>
                  </a:txBody>
                  <a:tcPr marL="9525" marR="9525" marT="9525" marB="0" anchor="ctr"/>
                </a:tc>
                <a:extLst>
                  <a:ext uri="{0D108BD9-81ED-4DB2-BD59-A6C34878D82A}">
                    <a16:rowId xmlns:a16="http://schemas.microsoft.com/office/drawing/2014/main" val="2012310378"/>
                  </a:ext>
                </a:extLst>
              </a:tr>
              <a:tr h="193190">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Stánky s občerstvením</a:t>
                      </a:r>
                    </a:p>
                  </a:txBody>
                  <a:tcPr marL="9525" marR="9525" marT="9525" marB="0" anchor="ctr"/>
                </a:tc>
                <a:tc>
                  <a:txBody>
                    <a:bodyPr/>
                    <a:lstStyle/>
                    <a:p>
                      <a:pPr algn="ctr" fontAlgn="b"/>
                      <a:r>
                        <a:rPr lang="cs-CZ" sz="800" b="0" i="0" u="none" strike="noStrike">
                          <a:solidFill>
                            <a:srgbClr val="000000"/>
                          </a:solidFill>
                          <a:effectLst/>
                          <a:latin typeface="Arial CE" panose="020B0604020202020204" pitchFamily="34" charset="0"/>
                        </a:rPr>
                        <a:t>3</a:t>
                      </a:r>
                    </a:p>
                  </a:txBody>
                  <a:tcPr marL="9525" marR="9525" marT="9525" marB="0" anchor="ctr"/>
                </a:tc>
                <a:extLst>
                  <a:ext uri="{0D108BD9-81ED-4DB2-BD59-A6C34878D82A}">
                    <a16:rowId xmlns:a16="http://schemas.microsoft.com/office/drawing/2014/main" val="928173919"/>
                  </a:ext>
                </a:extLst>
              </a:tr>
              <a:tr h="193190">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Bufet</a:t>
                      </a:r>
                    </a:p>
                  </a:txBody>
                  <a:tcPr marL="9525" marR="9525" marT="9525" marB="0" anchor="ctr"/>
                </a:tc>
                <a:tc>
                  <a:txBody>
                    <a:bodyPr/>
                    <a:lstStyle/>
                    <a:p>
                      <a:pPr algn="ctr" fontAlgn="b"/>
                      <a:r>
                        <a:rPr lang="cs-CZ" sz="800" b="0" i="0" u="none" strike="noStrike">
                          <a:solidFill>
                            <a:srgbClr val="000000"/>
                          </a:solidFill>
                          <a:effectLst/>
                          <a:latin typeface="Arial CE" panose="020B0604020202020204" pitchFamily="34" charset="0"/>
                        </a:rPr>
                        <a:t>3</a:t>
                      </a:r>
                    </a:p>
                  </a:txBody>
                  <a:tcPr marL="9525" marR="9525" marT="9525" marB="0" anchor="ctr"/>
                </a:tc>
                <a:extLst>
                  <a:ext uri="{0D108BD9-81ED-4DB2-BD59-A6C34878D82A}">
                    <a16:rowId xmlns:a16="http://schemas.microsoft.com/office/drawing/2014/main" val="1884888832"/>
                  </a:ext>
                </a:extLst>
              </a:tr>
              <a:tr h="375993">
                <a:tc>
                  <a:txBody>
                    <a:bodyPr/>
                    <a:lstStyle/>
                    <a:p>
                      <a:pPr algn="l" fontAlgn="ctr"/>
                      <a:r>
                        <a:rPr lang="pt-BR" sz="1100" b="0" i="0" u="none" strike="noStrike" kern="1200" dirty="0">
                          <a:solidFill>
                            <a:srgbClr val="000000"/>
                          </a:solidFill>
                          <a:effectLst/>
                          <a:latin typeface="Calibri" panose="020F0502020204030204" pitchFamily="34" charset="0"/>
                          <a:ea typeface="+mn-ea"/>
                          <a:cs typeface="+mn-cs"/>
                        </a:rPr>
                        <a:t>Bar, disco, vinárna apod. s jídlem</a:t>
                      </a:r>
                    </a:p>
                  </a:txBody>
                  <a:tcPr marL="9525" marR="9525" marT="9525" marB="0" anchor="ctr"/>
                </a:tc>
                <a:tc>
                  <a:txBody>
                    <a:bodyPr/>
                    <a:lstStyle/>
                    <a:p>
                      <a:pPr algn="ctr" fontAlgn="b"/>
                      <a:r>
                        <a:rPr lang="cs-CZ" sz="800" b="0" i="0" u="none" strike="noStrike">
                          <a:solidFill>
                            <a:srgbClr val="000000"/>
                          </a:solidFill>
                          <a:effectLst/>
                          <a:latin typeface="Arial CE" panose="020B0604020202020204" pitchFamily="34" charset="0"/>
                        </a:rPr>
                        <a:t>2</a:t>
                      </a:r>
                    </a:p>
                  </a:txBody>
                  <a:tcPr marL="9525" marR="9525" marT="9525" marB="0" anchor="ctr"/>
                </a:tc>
                <a:extLst>
                  <a:ext uri="{0D108BD9-81ED-4DB2-BD59-A6C34878D82A}">
                    <a16:rowId xmlns:a16="http://schemas.microsoft.com/office/drawing/2014/main" val="2439773969"/>
                  </a:ext>
                </a:extLst>
              </a:tr>
              <a:tr h="193190">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Restaurace bez jídla</a:t>
                      </a:r>
                    </a:p>
                  </a:txBody>
                  <a:tcPr marL="9525" marR="9525" marT="9525" marB="0" anchor="ctr"/>
                </a:tc>
                <a:tc>
                  <a:txBody>
                    <a:bodyPr/>
                    <a:lstStyle/>
                    <a:p>
                      <a:pPr algn="ctr" fontAlgn="b"/>
                      <a:r>
                        <a:rPr lang="cs-CZ" sz="800" b="0" i="0" u="none" strike="noStrike">
                          <a:solidFill>
                            <a:srgbClr val="000000"/>
                          </a:solidFill>
                          <a:effectLst/>
                          <a:latin typeface="Arial CE" panose="020B0604020202020204" pitchFamily="34" charset="0"/>
                        </a:rPr>
                        <a:t>2</a:t>
                      </a:r>
                    </a:p>
                  </a:txBody>
                  <a:tcPr marL="9525" marR="9525" marT="9525" marB="0" anchor="ctr"/>
                </a:tc>
                <a:extLst>
                  <a:ext uri="{0D108BD9-81ED-4DB2-BD59-A6C34878D82A}">
                    <a16:rowId xmlns:a16="http://schemas.microsoft.com/office/drawing/2014/main" val="2812655111"/>
                  </a:ext>
                </a:extLst>
              </a:tr>
              <a:tr h="193190">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Fast food</a:t>
                      </a:r>
                    </a:p>
                  </a:txBody>
                  <a:tcPr marL="9525" marR="9525" marT="9525" marB="0" anchor="ctr"/>
                </a:tc>
                <a:tc>
                  <a:txBody>
                    <a:bodyPr/>
                    <a:lstStyle/>
                    <a:p>
                      <a:pPr algn="ctr" fontAlgn="b"/>
                      <a:r>
                        <a:rPr lang="cs-CZ" sz="800" b="0" i="0" u="none" strike="noStrike">
                          <a:solidFill>
                            <a:srgbClr val="000000"/>
                          </a:solidFill>
                          <a:effectLst/>
                          <a:latin typeface="Arial CE" panose="020B0604020202020204" pitchFamily="34" charset="0"/>
                        </a:rPr>
                        <a:t>1</a:t>
                      </a:r>
                    </a:p>
                  </a:txBody>
                  <a:tcPr marL="9525" marR="9525" marT="9525" marB="0" anchor="ctr"/>
                </a:tc>
                <a:extLst>
                  <a:ext uri="{0D108BD9-81ED-4DB2-BD59-A6C34878D82A}">
                    <a16:rowId xmlns:a16="http://schemas.microsoft.com/office/drawing/2014/main" val="1528935878"/>
                  </a:ext>
                </a:extLst>
              </a:tr>
              <a:tr h="193190">
                <a:tc>
                  <a:txBody>
                    <a:bodyPr/>
                    <a:lstStyle/>
                    <a:p>
                      <a:pPr algn="l" fontAlgn="ctr"/>
                      <a:r>
                        <a:rPr lang="cs-CZ" sz="1100" b="0" i="0" u="none" strike="noStrike" kern="1200" dirty="0">
                          <a:solidFill>
                            <a:srgbClr val="000000"/>
                          </a:solidFill>
                          <a:effectLst/>
                          <a:latin typeface="Calibri" panose="020F0502020204030204" pitchFamily="34" charset="0"/>
                          <a:ea typeface="+mn-ea"/>
                          <a:cs typeface="+mn-cs"/>
                        </a:rPr>
                        <a:t>Jiné</a:t>
                      </a:r>
                    </a:p>
                  </a:txBody>
                  <a:tcPr marL="9525" marR="9525" marT="9525" marB="0" anchor="ctr"/>
                </a:tc>
                <a:tc>
                  <a:txBody>
                    <a:bodyPr/>
                    <a:lstStyle/>
                    <a:p>
                      <a:pPr algn="ctr" fontAlgn="b"/>
                      <a:r>
                        <a:rPr lang="cs-CZ" sz="800" b="0" i="0" u="none" strike="noStrike" dirty="0">
                          <a:solidFill>
                            <a:srgbClr val="000000"/>
                          </a:solidFill>
                          <a:effectLst/>
                          <a:latin typeface="Arial CE" panose="020B0604020202020204" pitchFamily="34" charset="0"/>
                        </a:rPr>
                        <a:t>12</a:t>
                      </a:r>
                    </a:p>
                  </a:txBody>
                  <a:tcPr marL="9525" marR="9525" marT="9525" marB="0" anchor="ctr"/>
                </a:tc>
                <a:extLst>
                  <a:ext uri="{0D108BD9-81ED-4DB2-BD59-A6C34878D82A}">
                    <a16:rowId xmlns:a16="http://schemas.microsoft.com/office/drawing/2014/main" val="1012258916"/>
                  </a:ext>
                </a:extLst>
              </a:tr>
            </a:tbl>
          </a:graphicData>
        </a:graphic>
      </p:graphicFrame>
      <p:sp>
        <p:nvSpPr>
          <p:cNvPr id="25" name="Zaoblený obdélník 14"/>
          <p:cNvSpPr/>
          <p:nvPr/>
        </p:nvSpPr>
        <p:spPr>
          <a:xfrm>
            <a:off x="6039456" y="555526"/>
            <a:ext cx="2492984" cy="17240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404040"/>
                </a:solidFill>
              </a:rPr>
              <a:t>Typ provozovny</a:t>
            </a:r>
          </a:p>
        </p:txBody>
      </p:sp>
      <p:sp>
        <p:nvSpPr>
          <p:cNvPr id="17" name="TextovéPole 16"/>
          <p:cNvSpPr txBox="1"/>
          <p:nvPr/>
        </p:nvSpPr>
        <p:spPr>
          <a:xfrm>
            <a:off x="416790" y="196453"/>
            <a:ext cx="576064" cy="359073"/>
          </a:xfrm>
          <a:prstGeom prst="rect">
            <a:avLst/>
          </a:prstGeom>
          <a:noFill/>
        </p:spPr>
        <p:txBody>
          <a:bodyPr wrap="square" lIns="0" tIns="0" rIns="0" bIns="0" rtlCol="0">
            <a:spAutoFit/>
          </a:bodyPr>
          <a:lstStyle/>
          <a:p>
            <a:pPr marL="0" marR="0" lvl="0" indent="0" defTabSz="914400" eaLnBrk="1" fontAlgn="auto" latinLnBrk="0" hangingPunct="1">
              <a:lnSpc>
                <a:spcPts val="1400"/>
              </a:lnSpc>
              <a:spcBef>
                <a:spcPts val="0"/>
              </a:spcBef>
              <a:spcAft>
                <a:spcPts val="0"/>
              </a:spcAft>
              <a:buClrTx/>
              <a:buSzTx/>
              <a:buFontTx/>
              <a:buNone/>
              <a:tabLst/>
              <a:defRPr/>
            </a:pPr>
            <a:br>
              <a:rPr kumimoji="0" lang="cs-CZ" sz="1600" b="1" i="0" u="none" strike="noStrike" kern="0" cap="none" spc="0" normalizeH="0" baseline="0" noProof="0" dirty="0">
                <a:ln>
                  <a:noFill/>
                </a:ln>
                <a:solidFill>
                  <a:srgbClr val="404040"/>
                </a:solidFill>
                <a:effectLst/>
                <a:uLnTx/>
                <a:uFillTx/>
              </a:rPr>
            </a:br>
            <a:r>
              <a:rPr kumimoji="0" lang="cs-CZ" sz="1400" b="1" i="0" u="none" strike="noStrike" kern="0" cap="none" spc="0" normalizeH="0" baseline="0" noProof="0" dirty="0">
                <a:ln>
                  <a:noFill/>
                </a:ln>
                <a:solidFill>
                  <a:srgbClr val="404040"/>
                </a:solidFill>
                <a:effectLst/>
                <a:uLnTx/>
                <a:uFillTx/>
              </a:rPr>
              <a:t>v</a:t>
            </a:r>
            <a:r>
              <a:rPr kumimoji="0" lang="en-US" sz="1400" b="1" i="0" u="none" strike="noStrike" kern="0" cap="none" spc="0" normalizeH="0" baseline="0" noProof="0" dirty="0">
                <a:ln>
                  <a:noFill/>
                </a:ln>
                <a:solidFill>
                  <a:srgbClr val="404040"/>
                </a:solidFill>
                <a:effectLst/>
                <a:uLnTx/>
                <a:uFillTx/>
              </a:rPr>
              <a:t> %</a:t>
            </a:r>
            <a:endParaRPr kumimoji="0" lang="cs-CZ" sz="1400" b="1" i="0" u="none" strike="noStrike" kern="0" cap="none" spc="0" normalizeH="0" baseline="0" noProof="0" dirty="0">
              <a:ln>
                <a:noFill/>
              </a:ln>
              <a:solidFill>
                <a:srgbClr val="404040"/>
              </a:solidFill>
              <a:effectLst/>
              <a:uLnTx/>
              <a:uFillTx/>
            </a:endParaRPr>
          </a:p>
        </p:txBody>
      </p:sp>
      <p:graphicFrame>
        <p:nvGraphicFramePr>
          <p:cNvPr id="20" name="Content Placeholder 4">
            <a:extLst>
              <a:ext uri="{FF2B5EF4-FFF2-40B4-BE49-F238E27FC236}">
                <a16:creationId xmlns:a16="http://schemas.microsoft.com/office/drawing/2014/main" id="{7D4FF2B3-3A06-498C-AA44-1FEE1E001ECA}"/>
              </a:ext>
            </a:extLst>
          </p:cNvPr>
          <p:cNvGraphicFramePr>
            <a:graphicFrameLocks/>
          </p:cNvGraphicFramePr>
          <p:nvPr>
            <p:extLst>
              <p:ext uri="{D42A27DB-BD31-4B8C-83A1-F6EECF244321}">
                <p14:modId xmlns:p14="http://schemas.microsoft.com/office/powerpoint/2010/main" val="400816813"/>
              </p:ext>
            </p:extLst>
          </p:nvPr>
        </p:nvGraphicFramePr>
        <p:xfrm>
          <a:off x="-324544" y="2836952"/>
          <a:ext cx="4135375" cy="1442444"/>
        </p:xfrm>
        <a:graphic>
          <a:graphicData uri="http://schemas.openxmlformats.org/drawingml/2006/chart">
            <c:chart xmlns:c="http://schemas.openxmlformats.org/drawingml/2006/chart" xmlns:r="http://schemas.openxmlformats.org/officeDocument/2006/relationships" r:id="rId5"/>
          </a:graphicData>
        </a:graphic>
      </p:graphicFrame>
      <p:sp>
        <p:nvSpPr>
          <p:cNvPr id="21" name="Zaoblený obdélník 15">
            <a:extLst>
              <a:ext uri="{FF2B5EF4-FFF2-40B4-BE49-F238E27FC236}">
                <a16:creationId xmlns:a16="http://schemas.microsoft.com/office/drawing/2014/main" id="{3A2B9A1E-DBE5-476A-8D3F-F786C9FBFEB6}"/>
              </a:ext>
            </a:extLst>
          </p:cNvPr>
          <p:cNvSpPr/>
          <p:nvPr/>
        </p:nvSpPr>
        <p:spPr>
          <a:xfrm>
            <a:off x="4747387" y="3483645"/>
            <a:ext cx="2163987" cy="19838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b="1" dirty="0">
                <a:solidFill>
                  <a:srgbClr val="404040"/>
                </a:solidFill>
              </a:rPr>
              <a:t>Počet míst k sezení</a:t>
            </a:r>
          </a:p>
        </p:txBody>
      </p:sp>
      <p:sp>
        <p:nvSpPr>
          <p:cNvPr id="24" name="Zástupný symbol pro zápatí 3">
            <a:extLst>
              <a:ext uri="{FF2B5EF4-FFF2-40B4-BE49-F238E27FC236}">
                <a16:creationId xmlns:a16="http://schemas.microsoft.com/office/drawing/2014/main" id="{22E6312A-696D-42DF-B1CC-0BD30D33A9D1}"/>
              </a:ext>
            </a:extLst>
          </p:cNvPr>
          <p:cNvSpPr>
            <a:spLocks noGrp="1"/>
          </p:cNvSpPr>
          <p:nvPr>
            <p:ph type="ftr" sz="quarter" idx="3"/>
          </p:nvPr>
        </p:nvSpPr>
        <p:spPr>
          <a:xfrm>
            <a:off x="400596" y="4927500"/>
            <a:ext cx="5120208" cy="2295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100" i="0" u="none" strike="noStrike" kern="0" cap="none" spc="0" normalizeH="0" baseline="0" noProof="0" dirty="0">
                <a:ln>
                  <a:noFill/>
                </a:ln>
                <a:solidFill>
                  <a:sysClr val="windowText" lastClr="000000"/>
                </a:solidFill>
                <a:effectLst/>
                <a:uLnTx/>
                <a:uFillTx/>
              </a:rPr>
              <a:t>Ipsos pro AMSP: Výzkum s provozovateli pohostinství</a:t>
            </a:r>
          </a:p>
        </p:txBody>
      </p:sp>
      <p:grpSp>
        <p:nvGrpSpPr>
          <p:cNvPr id="26" name="Skupina 25">
            <a:extLst>
              <a:ext uri="{FF2B5EF4-FFF2-40B4-BE49-F238E27FC236}">
                <a16:creationId xmlns:a16="http://schemas.microsoft.com/office/drawing/2014/main" id="{4B3C3BC1-2740-40C5-8D1E-09F93236D03E}"/>
              </a:ext>
            </a:extLst>
          </p:cNvPr>
          <p:cNvGrpSpPr/>
          <p:nvPr/>
        </p:nvGrpSpPr>
        <p:grpSpPr>
          <a:xfrm>
            <a:off x="8028381" y="6356"/>
            <a:ext cx="1107884" cy="549170"/>
            <a:chOff x="7992336" y="-1018"/>
            <a:chExt cx="1044160" cy="549170"/>
          </a:xfrm>
        </p:grpSpPr>
        <p:sp>
          <p:nvSpPr>
            <p:cNvPr id="27" name="Obdélník 26">
              <a:extLst>
                <a:ext uri="{FF2B5EF4-FFF2-40B4-BE49-F238E27FC236}">
                  <a16:creationId xmlns:a16="http://schemas.microsoft.com/office/drawing/2014/main" id="{9B904FEE-8D74-468C-B14F-BCED9F46A3D7}"/>
                </a:ext>
              </a:extLst>
            </p:cNvPr>
            <p:cNvSpPr/>
            <p:nvPr/>
          </p:nvSpPr>
          <p:spPr>
            <a:xfrm>
              <a:off x="7992336" y="-1018"/>
              <a:ext cx="1044160" cy="5491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solidFill>
                  <a:srgbClr val="003399"/>
                </a:solidFill>
                <a:latin typeface="Calibri" pitchFamily="34" charset="0"/>
              </a:endParaRPr>
            </a:p>
          </p:txBody>
        </p:sp>
        <p:pic>
          <p:nvPicPr>
            <p:cNvPr id="28" name="Picture 2" descr="http://www.aspectio.cz/Files/logoAMSP.jpg">
              <a:extLst>
                <a:ext uri="{FF2B5EF4-FFF2-40B4-BE49-F238E27FC236}">
                  <a16:creationId xmlns:a16="http://schemas.microsoft.com/office/drawing/2014/main" id="{2D6BF9E2-09FA-4E59-98AF-0092B5E023A6}"/>
                </a:ext>
              </a:extLst>
            </p:cNvPr>
            <p:cNvPicPr>
              <a:picLocks noChangeAspect="1" noChangeArrowheads="1"/>
            </p:cNvPicPr>
            <p:nvPr/>
          </p:nvPicPr>
          <p:blipFill>
            <a:blip r:embed="rId6" cstate="print"/>
            <a:srcRect/>
            <a:stretch>
              <a:fillRect/>
            </a:stretch>
          </p:blipFill>
          <p:spPr bwMode="auto">
            <a:xfrm>
              <a:off x="8532440" y="51470"/>
              <a:ext cx="440856" cy="469722"/>
            </a:xfrm>
            <a:prstGeom prst="rect">
              <a:avLst/>
            </a:prstGeom>
            <a:noFill/>
          </p:spPr>
        </p:pic>
      </p:grpSp>
    </p:spTree>
    <p:extLst>
      <p:ext uri="{BB962C8B-B14F-4D97-AF65-F5344CB8AC3E}">
        <p14:creationId xmlns:p14="http://schemas.microsoft.com/office/powerpoint/2010/main" val="2217438345"/>
      </p:ext>
    </p:extLst>
  </p:cSld>
  <p:clrMapOvr>
    <a:masterClrMapping/>
  </p:clrMapOvr>
</p:sld>
</file>

<file path=ppt/theme/theme1.xml><?xml version="1.0" encoding="utf-8"?>
<a:theme xmlns:a="http://schemas.openxmlformats.org/drawingml/2006/main" name="1_úvodní slide">
  <a:themeElements>
    <a:clrScheme name="Ipsos">
      <a:dk1>
        <a:srgbClr val="003399"/>
      </a:dk1>
      <a:lt1>
        <a:srgbClr val="FFFFFF"/>
      </a:lt1>
      <a:dk2>
        <a:srgbClr val="000000"/>
      </a:dk2>
      <a:lt2>
        <a:srgbClr val="BABABA"/>
      </a:lt2>
      <a:accent1>
        <a:srgbClr val="008BCA"/>
      </a:accent1>
      <a:accent2>
        <a:srgbClr val="FBB040"/>
      </a:accent2>
      <a:accent3>
        <a:srgbClr val="ED6737"/>
      </a:accent3>
      <a:accent4>
        <a:srgbClr val="A1C46B"/>
      </a:accent4>
      <a:accent5>
        <a:srgbClr val="008E94"/>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ln>
      </a:spPr>
      <a:bodyPr rtlCol="0" anchor="ctr"/>
      <a:lstStyle>
        <a:defPPr algn="ctr">
          <a:defRPr sz="2000" dirty="0" err="1" smtClean="0">
            <a:solidFill>
              <a:srgbClr val="003399"/>
            </a:solidFill>
            <a:latin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bodyPr wrap="none" rtlCol="0">
        <a:spAutoFit/>
      </a:bodyPr>
      <a:lstStyle>
        <a:defPPr marL="173038" indent="-173038">
          <a:defRPr sz="2000" dirty="0" err="1" smtClean="0">
            <a:solidFill>
              <a:srgbClr val="003399"/>
            </a:solidFill>
            <a:latin typeface="Calibri" pitchFamily="34" charset="0"/>
            <a:cs typeface="Arial" pitchFamily="34" charset="0"/>
          </a:defRPr>
        </a:defPPr>
      </a:lstStyle>
    </a:txDef>
  </a:objectDefaults>
  <a:extraClrSchemeLst/>
</a:theme>
</file>

<file path=ppt/theme/theme2.xml><?xml version="1.0" encoding="utf-8"?>
<a:theme xmlns:a="http://schemas.openxmlformats.org/drawingml/2006/main" name="3_dělící snímky BEZ obrázku">
  <a:themeElements>
    <a:clrScheme name="Ipsos">
      <a:dk1>
        <a:srgbClr val="003399"/>
      </a:dk1>
      <a:lt1>
        <a:srgbClr val="FFFFFF"/>
      </a:lt1>
      <a:dk2>
        <a:srgbClr val="000000"/>
      </a:dk2>
      <a:lt2>
        <a:srgbClr val="BABABA"/>
      </a:lt2>
      <a:accent1>
        <a:srgbClr val="008BCA"/>
      </a:accent1>
      <a:accent2>
        <a:srgbClr val="FBB040"/>
      </a:accent2>
      <a:accent3>
        <a:srgbClr val="ED6737"/>
      </a:accent3>
      <a:accent4>
        <a:srgbClr val="A1C46B"/>
      </a:accent4>
      <a:accent5>
        <a:srgbClr val="008E94"/>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ln>
      </a:spPr>
      <a:bodyPr rtlCol="0" anchor="ctr"/>
      <a:lstStyle>
        <a:defPPr algn="ctr">
          <a:defRPr sz="2000" dirty="0" err="1" smtClean="0">
            <a:solidFill>
              <a:srgbClr val="003399"/>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19050" cap="rnd" cmpd="sng" algn="ctr">
          <a:solidFill>
            <a:srgbClr val="FBB040"/>
          </a:solidFill>
          <a:prstDash val="solid"/>
          <a:headEnd type="none" w="lg" len="lg"/>
          <a:tailEnd type="oval" w="lg" len="lg"/>
        </a:ln>
        <a:effectLst/>
      </a:spPr>
      <a:bodyPr/>
      <a:lstStyle/>
    </a:lnDef>
  </a:objectDefaults>
  <a:extraClrSchemeLst/>
</a:theme>
</file>

<file path=ppt/theme/theme3.xml><?xml version="1.0" encoding="utf-8"?>
<a:theme xmlns:a="http://schemas.openxmlformats.org/drawingml/2006/main" name="4_textové snímky">
  <a:themeElements>
    <a:clrScheme name="Ipsos">
      <a:dk1>
        <a:srgbClr val="404040"/>
      </a:dk1>
      <a:lt1>
        <a:srgbClr val="FFFFFF"/>
      </a:lt1>
      <a:dk2>
        <a:srgbClr val="4D1933"/>
      </a:dk2>
      <a:lt2>
        <a:srgbClr val="BABABA"/>
      </a:lt2>
      <a:accent1>
        <a:srgbClr val="993366"/>
      </a:accent1>
      <a:accent2>
        <a:srgbClr val="FBB040"/>
      </a:accent2>
      <a:accent3>
        <a:srgbClr val="ED6737"/>
      </a:accent3>
      <a:accent4>
        <a:srgbClr val="A8CCDD"/>
      </a:accent4>
      <a:accent5>
        <a:srgbClr val="A1C46B"/>
      </a:accent5>
      <a:accent6>
        <a:srgbClr val="281051"/>
      </a:accent6>
      <a:hlink>
        <a:srgbClr val="008E94"/>
      </a:hlink>
      <a:folHlink>
        <a:srgbClr val="008BCA"/>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ln>
      </a:spPr>
      <a:bodyPr rtlCol="0" anchor="ctr"/>
      <a:lstStyle>
        <a:defPPr>
          <a:defRPr sz="2000" dirty="0" err="1" smtClean="0">
            <a:solidFill>
              <a:srgbClr val="003399"/>
            </a:solidFill>
            <a:latin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bodyPr wrap="none" rtlCol="0">
        <a:spAutoFit/>
      </a:bodyPr>
      <a:lstStyle>
        <a:defPPr marL="174625" indent="-174625">
          <a:buFont typeface="Wingdings" panose="05000000000000000000" pitchFamily="2" charset="2"/>
          <a:buChar char="§"/>
          <a:defRPr sz="2000" dirty="0" smtClean="0">
            <a:solidFill>
              <a:srgbClr val="404040"/>
            </a:solidFill>
            <a:latin typeface="Calibri" pitchFamily="34" charset="0"/>
            <a:cs typeface="Arial" pitchFamily="34" charset="0"/>
          </a:defRPr>
        </a:defPPr>
      </a:lstStyle>
    </a:txDef>
  </a:objectDefaults>
  <a:extraClrSchemeLst/>
</a:theme>
</file>

<file path=ppt/theme/theme4.xml><?xml version="1.0" encoding="utf-8"?>
<a:theme xmlns:a="http://schemas.openxmlformats.org/drawingml/2006/main" name="6_kontakty">
  <a:themeElements>
    <a:clrScheme name="Ipsos">
      <a:dk1>
        <a:srgbClr val="003399"/>
      </a:dk1>
      <a:lt1>
        <a:srgbClr val="FFFFFF"/>
      </a:lt1>
      <a:dk2>
        <a:srgbClr val="000000"/>
      </a:dk2>
      <a:lt2>
        <a:srgbClr val="BABABA"/>
      </a:lt2>
      <a:accent1>
        <a:srgbClr val="008BCA"/>
      </a:accent1>
      <a:accent2>
        <a:srgbClr val="FBB040"/>
      </a:accent2>
      <a:accent3>
        <a:srgbClr val="ED6737"/>
      </a:accent3>
      <a:accent4>
        <a:srgbClr val="A1C46B"/>
      </a:accent4>
      <a:accent5>
        <a:srgbClr val="008E94"/>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ln>
      </a:spPr>
      <a:bodyPr rtlCol="0" anchor="ctr"/>
      <a:lstStyle>
        <a:defPPr>
          <a:defRPr sz="2000" dirty="0" err="1" smtClean="0">
            <a:solidFill>
              <a:srgbClr val="003399"/>
            </a:solidFill>
            <a:latin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bodyPr wrap="none" rtlCol="0">
        <a:spAutoFit/>
      </a:bodyPr>
      <a:lstStyle>
        <a:defPPr marL="174625" indent="-174625">
          <a:buFont typeface="Wingdings" panose="05000000000000000000" pitchFamily="2" charset="2"/>
          <a:buChar char="§"/>
          <a:defRPr sz="2000" dirty="0" smtClean="0">
            <a:solidFill>
              <a:srgbClr val="404040"/>
            </a:solidFill>
            <a:latin typeface="Calibri" pitchFamily="34" charset="0"/>
            <a:cs typeface="Arial" pitchFamily="34" charset="0"/>
          </a:defRPr>
        </a:defPPr>
      </a:lstStyle>
    </a:txDef>
  </a:objectDefaults>
  <a:extraClrSchemeLst/>
</a:theme>
</file>

<file path=ppt/theme/theme5.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Ipsos">
    <a:dk1>
      <a:srgbClr val="404040"/>
    </a:dk1>
    <a:lt1>
      <a:sysClr val="window" lastClr="FFFFFF"/>
    </a:lt1>
    <a:dk2>
      <a:srgbClr val="1F497D"/>
    </a:dk2>
    <a:lt2>
      <a:srgbClr val="EEECE1"/>
    </a:lt2>
    <a:accent1>
      <a:srgbClr val="008BCA"/>
    </a:accent1>
    <a:accent2>
      <a:srgbClr val="FBB040"/>
    </a:accent2>
    <a:accent3>
      <a:srgbClr val="008E94"/>
    </a:accent3>
    <a:accent4>
      <a:srgbClr val="ED6737"/>
    </a:accent4>
    <a:accent5>
      <a:srgbClr val="A1C46B"/>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3219</Words>
  <Application>Microsoft Office PowerPoint</Application>
  <PresentationFormat>Předvádění na obrazovce (16:9)</PresentationFormat>
  <Paragraphs>721</Paragraphs>
  <Slides>23</Slides>
  <Notes>15</Notes>
  <HiddenSlides>0</HiddenSlides>
  <MMClips>0</MMClips>
  <ScaleCrop>false</ScaleCrop>
  <HeadingPairs>
    <vt:vector size="6" baseType="variant">
      <vt:variant>
        <vt:lpstr>Použitá písma</vt:lpstr>
      </vt:variant>
      <vt:variant>
        <vt:i4>4</vt:i4>
      </vt:variant>
      <vt:variant>
        <vt:lpstr>Motiv</vt:lpstr>
      </vt:variant>
      <vt:variant>
        <vt:i4>4</vt:i4>
      </vt:variant>
      <vt:variant>
        <vt:lpstr>Nadpisy snímků</vt:lpstr>
      </vt:variant>
      <vt:variant>
        <vt:i4>23</vt:i4>
      </vt:variant>
    </vt:vector>
  </HeadingPairs>
  <TitlesOfParts>
    <vt:vector size="31" baseType="lpstr">
      <vt:lpstr>Arial</vt:lpstr>
      <vt:lpstr>Arial CE</vt:lpstr>
      <vt:lpstr>Calibri</vt:lpstr>
      <vt:lpstr>Wingdings</vt:lpstr>
      <vt:lpstr>1_úvodní slide</vt:lpstr>
      <vt:lpstr>3_dělící snímky BEZ obrázku</vt:lpstr>
      <vt:lpstr>4_textové snímky</vt:lpstr>
      <vt:lpstr>6_kontakty</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Přibližně polovina provozovatelů hodnotí situaci svého podnikání jako dobrou, lehce méně než polovina naopak přiznává potíže. </vt:lpstr>
      <vt:lpstr>Největší problém podniků je v současné době sehnat kvalitní personál a následně administrativa. Její zjednodušení by ocenila 1/4 provozovatelů.</vt:lpstr>
      <vt:lpstr>Menší provozovny s menším obratem trápí více zvyšování cen vstupních surovin než ostatní. Problém s personálem řeší hlavně velké provozovny.</vt:lpstr>
      <vt:lpstr>Menší podniky by více ocenily zjednodušení administrativy. Naopak větší podniky by uvítaly spíše kvalitní vyučení zaměstnanců.</vt:lpstr>
      <vt:lpstr>Přibližně polovina podniků byla dříve kuřácká. Více než třetině podniků se po zavedení zákona snížila návštěvnost.</vt:lpstr>
      <vt:lpstr>Dle 4 provozovatelů z 10 pobývají nyní kuřáci v podnicích kratší dobu. Obce/města podporují podniky jen výjimečně.</vt:lpstr>
      <vt:lpstr>Většina provozovatelů zaměstnává uchazeče i s neadekvátním vzděláním. 3/4 podniků mají se sháněním lidí problém.</vt:lpstr>
      <vt:lpstr>Většina podniků zaučuje své zaměstnance sama. O krátkodobé vzdělávání by mělo zájem necelých 40 % provozovatelů. </vt:lpstr>
      <vt:lpstr>Nejčastěji nakupují podniky suroviny ve velkoobchodech. Dodavatele  si vybírají na základě zkušenosti, preferují dlouhodobou spolupráci.</vt:lpstr>
      <vt:lpstr>Změny dodavatelů nejsou příliš časté. Vedou k nim problémy s cenou či kvalitou.</vt:lpstr>
      <vt:lpstr>Většina podniků má sepsané alergeny u jídel a zejména větší podniky  často poskytují zaměstnancům jídlo.</vt:lpstr>
      <vt:lpstr>Největší administrativní zátěží je podle provozovatelů podniků v pohostinství administrativa s úřady.</vt:lpstr>
      <vt:lpstr>Provozovatelé by uvítali zejména jasný výklad zákonů a vyhlášek.  O legislativě se informují hlavně v médiích a odborném tisku.</vt:lpstr>
      <vt:lpstr>O seznam povinností pro jednotlivé fáze podnikání je mezi provozovateli zájem.</vt:lpstr>
      <vt:lpstr>Kontakty</vt:lpstr>
      <vt:lpstr>Prezentace aplikace PowerPoint</vt:lpstr>
      <vt:lpstr>Struktura vzorku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2016-12-01T12:37:41Z</dcterms:created>
  <dcterms:modified xsi:type="dcterms:W3CDTF">2020-07-20T06:56:42Z</dcterms:modified>
</cp:coreProperties>
</file>