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77" r:id="rId2"/>
    <p:sldMasterId id="2147483699" r:id="rId3"/>
    <p:sldMasterId id="2147483686" r:id="rId4"/>
    <p:sldMasterId id="2147483693" r:id="rId5"/>
  </p:sldMasterIdLst>
  <p:notesMasterIdLst>
    <p:notesMasterId r:id="rId28"/>
  </p:notesMasterIdLst>
  <p:handoutMasterIdLst>
    <p:handoutMasterId r:id="rId29"/>
  </p:handoutMasterIdLst>
  <p:sldIdLst>
    <p:sldId id="310" r:id="rId6"/>
    <p:sldId id="315" r:id="rId7"/>
    <p:sldId id="331" r:id="rId8"/>
    <p:sldId id="316" r:id="rId9"/>
    <p:sldId id="339" r:id="rId10"/>
    <p:sldId id="323" r:id="rId11"/>
    <p:sldId id="321" r:id="rId12"/>
    <p:sldId id="322" r:id="rId13"/>
    <p:sldId id="319" r:id="rId14"/>
    <p:sldId id="324" r:id="rId15"/>
    <p:sldId id="317" r:id="rId16"/>
    <p:sldId id="330" r:id="rId17"/>
    <p:sldId id="329" r:id="rId18"/>
    <p:sldId id="333" r:id="rId19"/>
    <p:sldId id="327" r:id="rId20"/>
    <p:sldId id="334" r:id="rId21"/>
    <p:sldId id="335" r:id="rId22"/>
    <p:sldId id="325" r:id="rId23"/>
    <p:sldId id="337" r:id="rId24"/>
    <p:sldId id="326" r:id="rId25"/>
    <p:sldId id="328" r:id="rId26"/>
    <p:sldId id="336" r:id="rId27"/>
  </p:sldIdLst>
  <p:sldSz cx="9144000" cy="5143500" type="screen16x9"/>
  <p:notesSz cx="6858000" cy="9144000"/>
  <p:defaultTextStyle>
    <a:defPPr>
      <a:defRPr lang="cs-CZ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737"/>
    <a:srgbClr val="008BCA"/>
    <a:srgbClr val="404040"/>
    <a:srgbClr val="A1C46B"/>
    <a:srgbClr val="008E94"/>
    <a:srgbClr val="BABABA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29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0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E0A4ED2A-AA6C-44F6-AF6D-189870ECC2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66F48FF-0174-4D73-B824-E0C82DB7F2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36402-5016-431A-AC9C-1DF5739A5CD7}" type="datetimeFigureOut">
              <a:rPr lang="cs-CZ" smtClean="0"/>
              <a:pPr/>
              <a:t>4.9.2019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71DC4DE-CC82-470E-BE9D-9B7C8121C9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A7D9F1D-5545-40B0-8F4D-43B8B8F378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FFF74-0F4C-41A4-AB3D-4B3D8573774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4989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2F307-7C70-4BE3-9E80-F2A709F75962}" type="datetimeFigureOut">
              <a:rPr lang="cs-CZ" smtClean="0"/>
              <a:pPr/>
              <a:t>4.9.2019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E92F7-3220-45CB-AC03-0179AAA4E36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981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49"/>
          <p:cNvSpPr>
            <a:spLocks/>
          </p:cNvSpPr>
          <p:nvPr userDrawn="1"/>
        </p:nvSpPr>
        <p:spPr bwMode="ltGray">
          <a:xfrm>
            <a:off x="107322" y="795"/>
            <a:ext cx="8429540" cy="5141881"/>
          </a:xfrm>
          <a:custGeom>
            <a:avLst/>
            <a:gdLst>
              <a:gd name="T0" fmla="*/ 3262 w 6320"/>
              <a:gd name="T1" fmla="*/ 4762 h 4762"/>
              <a:gd name="T2" fmla="*/ 0 w 6320"/>
              <a:gd name="T3" fmla="*/ 4762 h 4762"/>
              <a:gd name="T4" fmla="*/ 0 w 6320"/>
              <a:gd name="T5" fmla="*/ 0 h 4762"/>
              <a:gd name="T6" fmla="*/ 6320 w 6320"/>
              <a:gd name="T7" fmla="*/ 0 h 4762"/>
              <a:gd name="T8" fmla="*/ 3262 w 6320"/>
              <a:gd name="T9" fmla="*/ 4762 h 4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20" h="4762">
                <a:moveTo>
                  <a:pt x="3262" y="4762"/>
                </a:moveTo>
                <a:lnTo>
                  <a:pt x="0" y="4762"/>
                </a:lnTo>
                <a:lnTo>
                  <a:pt x="0" y="0"/>
                </a:lnTo>
                <a:lnTo>
                  <a:pt x="6320" y="0"/>
                </a:lnTo>
                <a:lnTo>
                  <a:pt x="3262" y="476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5885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73" name="Arc 3"/>
          <p:cNvSpPr/>
          <p:nvPr userDrawn="1"/>
        </p:nvSpPr>
        <p:spPr>
          <a:xfrm>
            <a:off x="1" y="1"/>
            <a:ext cx="1776413" cy="4251722"/>
          </a:xfrm>
          <a:custGeom>
            <a:avLst/>
            <a:gdLst/>
            <a:ahLst/>
            <a:cxnLst/>
            <a:rect l="l" t="t" r="r" b="b"/>
            <a:pathLst>
              <a:path w="1777200" h="5668420">
                <a:moveTo>
                  <a:pt x="0" y="0"/>
                </a:moveTo>
                <a:lnTo>
                  <a:pt x="1768724" y="0"/>
                </a:lnTo>
                <a:cubicBezTo>
                  <a:pt x="1842864" y="1684551"/>
                  <a:pt x="1430582" y="3384278"/>
                  <a:pt x="535352" y="4882011"/>
                </a:cubicBezTo>
                <a:cubicBezTo>
                  <a:pt x="371375" y="5156347"/>
                  <a:pt x="193756" y="5419621"/>
                  <a:pt x="0" y="566842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74" name="Group 4"/>
          <p:cNvGrpSpPr>
            <a:grpSpLocks noChangeAspect="1"/>
          </p:cNvGrpSpPr>
          <p:nvPr userDrawn="1"/>
        </p:nvGrpSpPr>
        <p:grpSpPr bwMode="auto">
          <a:xfrm>
            <a:off x="381000" y="381001"/>
            <a:ext cx="1079500" cy="968375"/>
            <a:chOff x="1352" y="681"/>
            <a:chExt cx="3519" cy="3153"/>
          </a:xfrm>
        </p:grpSpPr>
        <p:sp>
          <p:nvSpPr>
            <p:cNvPr id="75" name="Freeform 5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215 h 3449"/>
                <a:gd name="T2" fmla="*/ 0 w 3862"/>
                <a:gd name="T3" fmla="*/ 215 h 3449"/>
                <a:gd name="T4" fmla="*/ 0 w 3862"/>
                <a:gd name="T5" fmla="*/ 0 h 3449"/>
                <a:gd name="T6" fmla="*/ 207 w 3862"/>
                <a:gd name="T7" fmla="*/ 0 h 3449"/>
                <a:gd name="T8" fmla="*/ 186 w 3862"/>
                <a:gd name="T9" fmla="*/ 215 h 3449"/>
                <a:gd name="T10" fmla="*/ 0 w 3862"/>
                <a:gd name="T11" fmla="*/ 215 h 34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62"/>
                <a:gd name="T19" fmla="*/ 0 h 3449"/>
                <a:gd name="T20" fmla="*/ 3862 w 3862"/>
                <a:gd name="T21" fmla="*/ 3449 h 34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6" name="Freeform 6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6 w 81"/>
                <a:gd name="T1" fmla="*/ 2 h 66"/>
                <a:gd name="T2" fmla="*/ 6 w 81"/>
                <a:gd name="T3" fmla="*/ 2 h 66"/>
                <a:gd name="T4" fmla="*/ 0 w 81"/>
                <a:gd name="T5" fmla="*/ 2 h 66"/>
                <a:gd name="T6" fmla="*/ 6 w 81"/>
                <a:gd name="T7" fmla="*/ 2 h 66"/>
                <a:gd name="T8" fmla="*/ 7 w 81"/>
                <a:gd name="T9" fmla="*/ 0 h 66"/>
                <a:gd name="T10" fmla="*/ 6 w 81"/>
                <a:gd name="T11" fmla="*/ 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6"/>
                <a:gd name="T20" fmla="*/ 81 w 81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7" name="Freeform 7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 w 81"/>
                <a:gd name="T1" fmla="*/ 1 h 63"/>
                <a:gd name="T2" fmla="*/ 2 w 81"/>
                <a:gd name="T3" fmla="*/ 1 h 63"/>
                <a:gd name="T4" fmla="*/ 0 w 81"/>
                <a:gd name="T5" fmla="*/ 0 h 63"/>
                <a:gd name="T6" fmla="*/ 2 w 81"/>
                <a:gd name="T7" fmla="*/ 3 h 63"/>
                <a:gd name="T8" fmla="*/ 2 w 81"/>
                <a:gd name="T9" fmla="*/ 3 h 63"/>
                <a:gd name="T10" fmla="*/ 2 w 81"/>
                <a:gd name="T11" fmla="*/ 1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3"/>
                <a:gd name="T20" fmla="*/ 81 w 81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8" name="Freeform 8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4 w 96"/>
                <a:gd name="T1" fmla="*/ 9 h 79"/>
                <a:gd name="T2" fmla="*/ 4 w 96"/>
                <a:gd name="T3" fmla="*/ 9 h 79"/>
                <a:gd name="T4" fmla="*/ 0 w 96"/>
                <a:gd name="T5" fmla="*/ 13 h 79"/>
                <a:gd name="T6" fmla="*/ 4 w 96"/>
                <a:gd name="T7" fmla="*/ 9 h 79"/>
                <a:gd name="T8" fmla="*/ 4 w 96"/>
                <a:gd name="T9" fmla="*/ 0 h 79"/>
                <a:gd name="T10" fmla="*/ 4 w 96"/>
                <a:gd name="T11" fmla="*/ 9 h 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"/>
                <a:gd name="T19" fmla="*/ 0 h 79"/>
                <a:gd name="T20" fmla="*/ 96 w 96"/>
                <a:gd name="T21" fmla="*/ 79 h 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9" name="Freeform 9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36 w 77"/>
                <a:gd name="T1" fmla="*/ 22 h 77"/>
                <a:gd name="T2" fmla="*/ 36 w 77"/>
                <a:gd name="T3" fmla="*/ 22 h 77"/>
                <a:gd name="T4" fmla="*/ 33 w 77"/>
                <a:gd name="T5" fmla="*/ 0 h 77"/>
                <a:gd name="T6" fmla="*/ 0 w 77"/>
                <a:gd name="T7" fmla="*/ 38 h 77"/>
                <a:gd name="T8" fmla="*/ 0 w 77"/>
                <a:gd name="T9" fmla="*/ 38 h 77"/>
                <a:gd name="T10" fmla="*/ 36 w 77"/>
                <a:gd name="T11" fmla="*/ 22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"/>
                <a:gd name="T19" fmla="*/ 0 h 77"/>
                <a:gd name="T20" fmla="*/ 77 w 7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0" name="Freeform 10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3 h 74"/>
                <a:gd name="T2" fmla="*/ 0 w 90"/>
                <a:gd name="T3" fmla="*/ 3 h 74"/>
                <a:gd name="T4" fmla="*/ 11 w 90"/>
                <a:gd name="T5" fmla="*/ 3 h 74"/>
                <a:gd name="T6" fmla="*/ 19 w 90"/>
                <a:gd name="T7" fmla="*/ 3 h 74"/>
                <a:gd name="T8" fmla="*/ 23 w 90"/>
                <a:gd name="T9" fmla="*/ 3 h 74"/>
                <a:gd name="T10" fmla="*/ 0 w 90"/>
                <a:gd name="T11" fmla="*/ 3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74"/>
                <a:gd name="T20" fmla="*/ 90 w 90"/>
                <a:gd name="T21" fmla="*/ 74 h 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7" name="Freeform 11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28 h 72"/>
                <a:gd name="T6" fmla="*/ 45 w 88"/>
                <a:gd name="T7" fmla="*/ 172 h 72"/>
                <a:gd name="T8" fmla="*/ 46 w 88"/>
                <a:gd name="T9" fmla="*/ 74 h 72"/>
                <a:gd name="T10" fmla="*/ 16 w 88"/>
                <a:gd name="T11" fmla="*/ 4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8"/>
                <a:gd name="T19" fmla="*/ 0 h 72"/>
                <a:gd name="T20" fmla="*/ 88 w 88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8" name="Freeform 12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 w 86"/>
                <a:gd name="T1" fmla="*/ 7 h 92"/>
                <a:gd name="T2" fmla="*/ 4 w 86"/>
                <a:gd name="T3" fmla="*/ 7 h 92"/>
                <a:gd name="T4" fmla="*/ 4 w 86"/>
                <a:gd name="T5" fmla="*/ 0 h 92"/>
                <a:gd name="T6" fmla="*/ 4 w 86"/>
                <a:gd name="T7" fmla="*/ 11 h 92"/>
                <a:gd name="T8" fmla="*/ 4 w 86"/>
                <a:gd name="T9" fmla="*/ 17 h 92"/>
                <a:gd name="T10" fmla="*/ 4 w 86"/>
                <a:gd name="T11" fmla="*/ 7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92"/>
                <a:gd name="T20" fmla="*/ 86 w 86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9" name="Freeform 13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36 w 724"/>
                <a:gd name="T1" fmla="*/ 43 h 1845"/>
                <a:gd name="T2" fmla="*/ 36 w 724"/>
                <a:gd name="T3" fmla="*/ 43 h 1845"/>
                <a:gd name="T4" fmla="*/ 26 w 724"/>
                <a:gd name="T5" fmla="*/ 41 h 1845"/>
                <a:gd name="T6" fmla="*/ 38 w 724"/>
                <a:gd name="T7" fmla="*/ 39 h 1845"/>
                <a:gd name="T8" fmla="*/ 39 w 724"/>
                <a:gd name="T9" fmla="*/ 41 h 1845"/>
                <a:gd name="T10" fmla="*/ 36 w 724"/>
                <a:gd name="T11" fmla="*/ 43 h 1845"/>
                <a:gd name="T12" fmla="*/ 36 w 724"/>
                <a:gd name="T13" fmla="*/ 43 h 1845"/>
                <a:gd name="T14" fmla="*/ 50 w 724"/>
                <a:gd name="T15" fmla="*/ 45 h 1845"/>
                <a:gd name="T16" fmla="*/ 50 w 724"/>
                <a:gd name="T17" fmla="*/ 45 h 1845"/>
                <a:gd name="T18" fmla="*/ 46 w 724"/>
                <a:gd name="T19" fmla="*/ 37 h 1845"/>
                <a:gd name="T20" fmla="*/ 50 w 724"/>
                <a:gd name="T21" fmla="*/ 34 h 1845"/>
                <a:gd name="T22" fmla="*/ 50 w 724"/>
                <a:gd name="T23" fmla="*/ 25 h 1845"/>
                <a:gd name="T24" fmla="*/ 50 w 724"/>
                <a:gd name="T25" fmla="*/ 24 h 1845"/>
                <a:gd name="T26" fmla="*/ 50 w 724"/>
                <a:gd name="T27" fmla="*/ 22 h 1845"/>
                <a:gd name="T28" fmla="*/ 49 w 724"/>
                <a:gd name="T29" fmla="*/ 18 h 1845"/>
                <a:gd name="T30" fmla="*/ 46 w 724"/>
                <a:gd name="T31" fmla="*/ 15 h 1845"/>
                <a:gd name="T32" fmla="*/ 47 w 724"/>
                <a:gd name="T33" fmla="*/ 14 h 1845"/>
                <a:gd name="T34" fmla="*/ 44 w 724"/>
                <a:gd name="T35" fmla="*/ 13 h 1845"/>
                <a:gd name="T36" fmla="*/ 41 w 724"/>
                <a:gd name="T37" fmla="*/ 12 h 1845"/>
                <a:gd name="T38" fmla="*/ 41 w 724"/>
                <a:gd name="T39" fmla="*/ 10 h 1845"/>
                <a:gd name="T40" fmla="*/ 38 w 724"/>
                <a:gd name="T41" fmla="*/ 11 h 1845"/>
                <a:gd name="T42" fmla="*/ 38 w 724"/>
                <a:gd name="T43" fmla="*/ 8 h 1845"/>
                <a:gd name="T44" fmla="*/ 34 w 724"/>
                <a:gd name="T45" fmla="*/ 9 h 1845"/>
                <a:gd name="T46" fmla="*/ 32 w 724"/>
                <a:gd name="T47" fmla="*/ 5 h 1845"/>
                <a:gd name="T48" fmla="*/ 30 w 724"/>
                <a:gd name="T49" fmla="*/ 6 h 1845"/>
                <a:gd name="T50" fmla="*/ 28 w 724"/>
                <a:gd name="T51" fmla="*/ 8 h 1845"/>
                <a:gd name="T52" fmla="*/ 28 w 724"/>
                <a:gd name="T53" fmla="*/ 5 h 1845"/>
                <a:gd name="T54" fmla="*/ 27 w 724"/>
                <a:gd name="T55" fmla="*/ 5 h 1845"/>
                <a:gd name="T56" fmla="*/ 25 w 724"/>
                <a:gd name="T57" fmla="*/ 5 h 1845"/>
                <a:gd name="T58" fmla="*/ 22 w 724"/>
                <a:gd name="T59" fmla="*/ 5 h 1845"/>
                <a:gd name="T60" fmla="*/ 23 w 724"/>
                <a:gd name="T61" fmla="*/ 5 h 1845"/>
                <a:gd name="T62" fmla="*/ 19 w 724"/>
                <a:gd name="T63" fmla="*/ 5 h 1845"/>
                <a:gd name="T64" fmla="*/ 17 w 724"/>
                <a:gd name="T65" fmla="*/ 5 h 1845"/>
                <a:gd name="T66" fmla="*/ 21 w 724"/>
                <a:gd name="T67" fmla="*/ 5 h 1845"/>
                <a:gd name="T68" fmla="*/ 17 w 724"/>
                <a:gd name="T69" fmla="*/ 5 h 1845"/>
                <a:gd name="T70" fmla="*/ 14 w 724"/>
                <a:gd name="T71" fmla="*/ 5 h 1845"/>
                <a:gd name="T72" fmla="*/ 15 w 724"/>
                <a:gd name="T73" fmla="*/ 5 h 1845"/>
                <a:gd name="T74" fmla="*/ 14 w 724"/>
                <a:gd name="T75" fmla="*/ 5 h 1845"/>
                <a:gd name="T76" fmla="*/ 14 w 724"/>
                <a:gd name="T77" fmla="*/ 5 h 1845"/>
                <a:gd name="T78" fmla="*/ 12 w 724"/>
                <a:gd name="T79" fmla="*/ 5 h 1845"/>
                <a:gd name="T80" fmla="*/ 11 w 724"/>
                <a:gd name="T81" fmla="*/ 5 h 1845"/>
                <a:gd name="T82" fmla="*/ 6 w 724"/>
                <a:gd name="T83" fmla="*/ 5 h 1845"/>
                <a:gd name="T84" fmla="*/ 6 w 724"/>
                <a:gd name="T85" fmla="*/ 5 h 1845"/>
                <a:gd name="T86" fmla="*/ 6 w 724"/>
                <a:gd name="T87" fmla="*/ 5 h 1845"/>
                <a:gd name="T88" fmla="*/ 5 w 724"/>
                <a:gd name="T89" fmla="*/ 96 h 1845"/>
                <a:gd name="T90" fmla="*/ 0 w 724"/>
                <a:gd name="T91" fmla="*/ 96 h 1845"/>
                <a:gd name="T92" fmla="*/ 14 w 724"/>
                <a:gd name="T93" fmla="*/ 96 h 1845"/>
                <a:gd name="T94" fmla="*/ 42 w 724"/>
                <a:gd name="T95" fmla="*/ 96 h 1845"/>
                <a:gd name="T96" fmla="*/ 49 w 724"/>
                <a:gd name="T97" fmla="*/ 96 h 1845"/>
                <a:gd name="T98" fmla="*/ 33 w 724"/>
                <a:gd name="T99" fmla="*/ 95 h 1845"/>
                <a:gd name="T100" fmla="*/ 21 w 724"/>
                <a:gd name="T101" fmla="*/ 87 h 1845"/>
                <a:gd name="T102" fmla="*/ 18 w 724"/>
                <a:gd name="T103" fmla="*/ 84 h 1845"/>
                <a:gd name="T104" fmla="*/ 18 w 724"/>
                <a:gd name="T105" fmla="*/ 76 h 1845"/>
                <a:gd name="T106" fmla="*/ 25 w 724"/>
                <a:gd name="T107" fmla="*/ 74 h 1845"/>
                <a:gd name="T108" fmla="*/ 46 w 724"/>
                <a:gd name="T109" fmla="*/ 72 h 1845"/>
                <a:gd name="T110" fmla="*/ 47 w 724"/>
                <a:gd name="T111" fmla="*/ 68 h 1845"/>
                <a:gd name="T112" fmla="*/ 48 w 724"/>
                <a:gd name="T113" fmla="*/ 65 h 1845"/>
                <a:gd name="T114" fmla="*/ 50 w 724"/>
                <a:gd name="T115" fmla="*/ 62 h 1845"/>
                <a:gd name="T116" fmla="*/ 46 w 724"/>
                <a:gd name="T117" fmla="*/ 59 h 1845"/>
                <a:gd name="T118" fmla="*/ 50 w 724"/>
                <a:gd name="T119" fmla="*/ 57 h 1845"/>
                <a:gd name="T120" fmla="*/ 49 w 724"/>
                <a:gd name="T121" fmla="*/ 54 h 1845"/>
                <a:gd name="T122" fmla="*/ 54 w 724"/>
                <a:gd name="T123" fmla="*/ 50 h 1845"/>
                <a:gd name="T124" fmla="*/ 50 w 724"/>
                <a:gd name="T125" fmla="*/ 45 h 1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24"/>
                <a:gd name="T190" fmla="*/ 0 h 1845"/>
                <a:gd name="T191" fmla="*/ 724 w 724"/>
                <a:gd name="T192" fmla="*/ 1845 h 184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0" name="Freeform 14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06 w 2011"/>
                <a:gd name="T1" fmla="*/ 131 h 3449"/>
                <a:gd name="T2" fmla="*/ 0 w 2011"/>
                <a:gd name="T3" fmla="*/ 215 h 3449"/>
                <a:gd name="T4" fmla="*/ 105 w 2011"/>
                <a:gd name="T5" fmla="*/ 0 h 3449"/>
                <a:gd name="T6" fmla="*/ 106 w 2011"/>
                <a:gd name="T7" fmla="*/ 22 h 3449"/>
                <a:gd name="T8" fmla="*/ 106 w 2011"/>
                <a:gd name="T9" fmla="*/ 24 h 3449"/>
                <a:gd name="T10" fmla="*/ 101 w 2011"/>
                <a:gd name="T11" fmla="*/ 20 h 3449"/>
                <a:gd name="T12" fmla="*/ 100 w 2011"/>
                <a:gd name="T13" fmla="*/ 24 h 3449"/>
                <a:gd name="T14" fmla="*/ 98 w 2011"/>
                <a:gd name="T15" fmla="*/ 26 h 3449"/>
                <a:gd name="T16" fmla="*/ 96 w 2011"/>
                <a:gd name="T17" fmla="*/ 22 h 3449"/>
                <a:gd name="T18" fmla="*/ 94 w 2011"/>
                <a:gd name="T19" fmla="*/ 22 h 3449"/>
                <a:gd name="T20" fmla="*/ 91 w 2011"/>
                <a:gd name="T21" fmla="*/ 31 h 3449"/>
                <a:gd name="T22" fmla="*/ 87 w 2011"/>
                <a:gd name="T23" fmla="*/ 26 h 3449"/>
                <a:gd name="T24" fmla="*/ 85 w 2011"/>
                <a:gd name="T25" fmla="*/ 26 h 3449"/>
                <a:gd name="T26" fmla="*/ 86 w 2011"/>
                <a:gd name="T27" fmla="*/ 31 h 3449"/>
                <a:gd name="T28" fmla="*/ 79 w 2011"/>
                <a:gd name="T29" fmla="*/ 31 h 3449"/>
                <a:gd name="T30" fmla="*/ 79 w 2011"/>
                <a:gd name="T31" fmla="*/ 34 h 3449"/>
                <a:gd name="T32" fmla="*/ 75 w 2011"/>
                <a:gd name="T33" fmla="*/ 31 h 3449"/>
                <a:gd name="T34" fmla="*/ 79 w 2011"/>
                <a:gd name="T35" fmla="*/ 36 h 3449"/>
                <a:gd name="T36" fmla="*/ 77 w 2011"/>
                <a:gd name="T37" fmla="*/ 37 h 3449"/>
                <a:gd name="T38" fmla="*/ 76 w 2011"/>
                <a:gd name="T39" fmla="*/ 37 h 3449"/>
                <a:gd name="T40" fmla="*/ 74 w 2011"/>
                <a:gd name="T41" fmla="*/ 40 h 3449"/>
                <a:gd name="T42" fmla="*/ 76 w 2011"/>
                <a:gd name="T43" fmla="*/ 39 h 3449"/>
                <a:gd name="T44" fmla="*/ 76 w 2011"/>
                <a:gd name="T45" fmla="*/ 44 h 3449"/>
                <a:gd name="T46" fmla="*/ 73 w 2011"/>
                <a:gd name="T47" fmla="*/ 45 h 3449"/>
                <a:gd name="T48" fmla="*/ 75 w 2011"/>
                <a:gd name="T49" fmla="*/ 49 h 3449"/>
                <a:gd name="T50" fmla="*/ 70 w 2011"/>
                <a:gd name="T51" fmla="*/ 47 h 3449"/>
                <a:gd name="T52" fmla="*/ 65 w 2011"/>
                <a:gd name="T53" fmla="*/ 47 h 3449"/>
                <a:gd name="T54" fmla="*/ 64 w 2011"/>
                <a:gd name="T55" fmla="*/ 51 h 3449"/>
                <a:gd name="T56" fmla="*/ 71 w 2011"/>
                <a:gd name="T57" fmla="*/ 53 h 3449"/>
                <a:gd name="T58" fmla="*/ 69 w 2011"/>
                <a:gd name="T59" fmla="*/ 54 h 3449"/>
                <a:gd name="T60" fmla="*/ 69 w 2011"/>
                <a:gd name="T61" fmla="*/ 59 h 3449"/>
                <a:gd name="T62" fmla="*/ 72 w 2011"/>
                <a:gd name="T63" fmla="*/ 59 h 3449"/>
                <a:gd name="T64" fmla="*/ 69 w 2011"/>
                <a:gd name="T65" fmla="*/ 65 h 3449"/>
                <a:gd name="T66" fmla="*/ 70 w 2011"/>
                <a:gd name="T67" fmla="*/ 69 h 3449"/>
                <a:gd name="T68" fmla="*/ 68 w 2011"/>
                <a:gd name="T69" fmla="*/ 73 h 3449"/>
                <a:gd name="T70" fmla="*/ 65 w 2011"/>
                <a:gd name="T71" fmla="*/ 77 h 3449"/>
                <a:gd name="T72" fmla="*/ 68 w 2011"/>
                <a:gd name="T73" fmla="*/ 78 h 3449"/>
                <a:gd name="T74" fmla="*/ 69 w 2011"/>
                <a:gd name="T75" fmla="*/ 81 h 3449"/>
                <a:gd name="T76" fmla="*/ 72 w 2011"/>
                <a:gd name="T77" fmla="*/ 85 h 3449"/>
                <a:gd name="T78" fmla="*/ 76 w 2011"/>
                <a:gd name="T79" fmla="*/ 88 h 3449"/>
                <a:gd name="T80" fmla="*/ 79 w 2011"/>
                <a:gd name="T81" fmla="*/ 85 h 3449"/>
                <a:gd name="T82" fmla="*/ 79 w 2011"/>
                <a:gd name="T83" fmla="*/ 92 h 3449"/>
                <a:gd name="T84" fmla="*/ 85 w 2011"/>
                <a:gd name="T85" fmla="*/ 92 h 3449"/>
                <a:gd name="T86" fmla="*/ 84 w 2011"/>
                <a:gd name="T87" fmla="*/ 93 h 3449"/>
                <a:gd name="T88" fmla="*/ 86 w 2011"/>
                <a:gd name="T89" fmla="*/ 96 h 3449"/>
                <a:gd name="T90" fmla="*/ 87 w 2011"/>
                <a:gd name="T91" fmla="*/ 100 h 3449"/>
                <a:gd name="T92" fmla="*/ 89 w 2011"/>
                <a:gd name="T93" fmla="*/ 99 h 3449"/>
                <a:gd name="T94" fmla="*/ 92 w 2011"/>
                <a:gd name="T95" fmla="*/ 94 h 3449"/>
                <a:gd name="T96" fmla="*/ 95 w 2011"/>
                <a:gd name="T97" fmla="*/ 98 h 3449"/>
                <a:gd name="T98" fmla="*/ 96 w 2011"/>
                <a:gd name="T99" fmla="*/ 105 h 3449"/>
                <a:gd name="T100" fmla="*/ 99 w 2011"/>
                <a:gd name="T101" fmla="*/ 105 h 3449"/>
                <a:gd name="T102" fmla="*/ 96 w 2011"/>
                <a:gd name="T103" fmla="*/ 115 h 3449"/>
                <a:gd name="T104" fmla="*/ 76 w 2011"/>
                <a:gd name="T105" fmla="*/ 129 h 3449"/>
                <a:gd name="T106" fmla="*/ 87 w 2011"/>
                <a:gd name="T107" fmla="*/ 131 h 3449"/>
                <a:gd name="T108" fmla="*/ 106 w 2011"/>
                <a:gd name="T109" fmla="*/ 131 h 34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1"/>
                <a:gd name="T166" fmla="*/ 0 h 3449"/>
                <a:gd name="T167" fmla="*/ 2011 w 2011"/>
                <a:gd name="T168" fmla="*/ 3449 h 34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1" name="Freeform 15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17 w 639"/>
                <a:gd name="T1" fmla="*/ 43 h 621"/>
                <a:gd name="T2" fmla="*/ 17 w 639"/>
                <a:gd name="T3" fmla="*/ 43 h 621"/>
                <a:gd name="T4" fmla="*/ 34 w 639"/>
                <a:gd name="T5" fmla="*/ 22 h 621"/>
                <a:gd name="T6" fmla="*/ 17 w 639"/>
                <a:gd name="T7" fmla="*/ 0 h 621"/>
                <a:gd name="T8" fmla="*/ 0 w 639"/>
                <a:gd name="T9" fmla="*/ 22 h 621"/>
                <a:gd name="T10" fmla="*/ 17 w 639"/>
                <a:gd name="T11" fmla="*/ 43 h 621"/>
                <a:gd name="T12" fmla="*/ 17 w 639"/>
                <a:gd name="T13" fmla="*/ 43 h 621"/>
                <a:gd name="T14" fmla="*/ 9 w 639"/>
                <a:gd name="T15" fmla="*/ 22 h 621"/>
                <a:gd name="T16" fmla="*/ 9 w 639"/>
                <a:gd name="T17" fmla="*/ 22 h 621"/>
                <a:gd name="T18" fmla="*/ 17 w 639"/>
                <a:gd name="T19" fmla="*/ 9 h 621"/>
                <a:gd name="T20" fmla="*/ 25 w 639"/>
                <a:gd name="T21" fmla="*/ 22 h 621"/>
                <a:gd name="T22" fmla="*/ 17 w 639"/>
                <a:gd name="T23" fmla="*/ 35 h 621"/>
                <a:gd name="T24" fmla="*/ 9 w 639"/>
                <a:gd name="T25" fmla="*/ 22 h 6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9"/>
                <a:gd name="T40" fmla="*/ 0 h 621"/>
                <a:gd name="T41" fmla="*/ 639 w 639"/>
                <a:gd name="T42" fmla="*/ 621 h 6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2" name="Freeform 16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6 w 441"/>
                <a:gd name="T1" fmla="*/ 10 h 621"/>
                <a:gd name="T2" fmla="*/ 36 w 441"/>
                <a:gd name="T3" fmla="*/ 10 h 621"/>
                <a:gd name="T4" fmla="*/ 27 w 441"/>
                <a:gd name="T5" fmla="*/ 8 h 621"/>
                <a:gd name="T6" fmla="*/ 16 w 441"/>
                <a:gd name="T7" fmla="*/ 12 h 621"/>
                <a:gd name="T8" fmla="*/ 29 w 441"/>
                <a:gd name="T9" fmla="*/ 18 h 621"/>
                <a:gd name="T10" fmla="*/ 43 w 441"/>
                <a:gd name="T11" fmla="*/ 30 h 621"/>
                <a:gd name="T12" fmla="*/ 18 w 441"/>
                <a:gd name="T13" fmla="*/ 43 h 621"/>
                <a:gd name="T14" fmla="*/ 6 w 441"/>
                <a:gd name="T15" fmla="*/ 42 h 621"/>
                <a:gd name="T16" fmla="*/ 6 w 441"/>
                <a:gd name="T17" fmla="*/ 33 h 621"/>
                <a:gd name="T18" fmla="*/ 19 w 441"/>
                <a:gd name="T19" fmla="*/ 36 h 621"/>
                <a:gd name="T20" fmla="*/ 27 w 441"/>
                <a:gd name="T21" fmla="*/ 31 h 621"/>
                <a:gd name="T22" fmla="*/ 15 w 441"/>
                <a:gd name="T23" fmla="*/ 25 h 621"/>
                <a:gd name="T24" fmla="*/ 0 w 441"/>
                <a:gd name="T25" fmla="*/ 12 h 621"/>
                <a:gd name="T26" fmla="*/ 24 w 441"/>
                <a:gd name="T27" fmla="*/ 0 h 621"/>
                <a:gd name="T28" fmla="*/ 36 w 441"/>
                <a:gd name="T29" fmla="*/ 6 h 621"/>
                <a:gd name="T30" fmla="*/ 36 w 441"/>
                <a:gd name="T31" fmla="*/ 10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1"/>
                <a:gd name="T49" fmla="*/ 0 h 621"/>
                <a:gd name="T50" fmla="*/ 441 w 441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3" name="Freeform 17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8 w 229"/>
                <a:gd name="T1" fmla="*/ 43 h 817"/>
                <a:gd name="T2" fmla="*/ 8 w 229"/>
                <a:gd name="T3" fmla="*/ 43 h 817"/>
                <a:gd name="T4" fmla="*/ 8 w 229"/>
                <a:gd name="T5" fmla="*/ 32 h 817"/>
                <a:gd name="T6" fmla="*/ 8 w 229"/>
                <a:gd name="T7" fmla="*/ 15 h 817"/>
                <a:gd name="T8" fmla="*/ 0 w 229"/>
                <a:gd name="T9" fmla="*/ 0 h 817"/>
                <a:gd name="T10" fmla="*/ 31 w 229"/>
                <a:gd name="T11" fmla="*/ 0 h 817"/>
                <a:gd name="T12" fmla="*/ 29 w 229"/>
                <a:gd name="T13" fmla="*/ 13 h 817"/>
                <a:gd name="T14" fmla="*/ 29 w 229"/>
                <a:gd name="T15" fmla="*/ 28 h 817"/>
                <a:gd name="T16" fmla="*/ 33 w 229"/>
                <a:gd name="T17" fmla="*/ 43 h 817"/>
                <a:gd name="T18" fmla="*/ 8 w 229"/>
                <a:gd name="T19" fmla="*/ 43 h 8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9"/>
                <a:gd name="T31" fmla="*/ 0 h 817"/>
                <a:gd name="T32" fmla="*/ 229 w 229"/>
                <a:gd name="T33" fmla="*/ 817 h 8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4" name="Freeform 18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11 w 662"/>
                <a:gd name="T1" fmla="*/ 45 h 863"/>
                <a:gd name="T2" fmla="*/ 11 w 662"/>
                <a:gd name="T3" fmla="*/ 45 h 863"/>
                <a:gd name="T4" fmla="*/ 11 w 662"/>
                <a:gd name="T5" fmla="*/ 34 h 863"/>
                <a:gd name="T6" fmla="*/ 11 w 662"/>
                <a:gd name="T7" fmla="*/ 31 h 863"/>
                <a:gd name="T8" fmla="*/ 21 w 662"/>
                <a:gd name="T9" fmla="*/ 34 h 863"/>
                <a:gd name="T10" fmla="*/ 35 w 662"/>
                <a:gd name="T11" fmla="*/ 17 h 863"/>
                <a:gd name="T12" fmla="*/ 20 w 662"/>
                <a:gd name="T13" fmla="*/ 0 h 863"/>
                <a:gd name="T14" fmla="*/ 9 w 662"/>
                <a:gd name="T15" fmla="*/ 5 h 863"/>
                <a:gd name="T16" fmla="*/ 8 w 662"/>
                <a:gd name="T17" fmla="*/ 5 h 863"/>
                <a:gd name="T18" fmla="*/ 0 w 662"/>
                <a:gd name="T19" fmla="*/ 5 h 863"/>
                <a:gd name="T20" fmla="*/ 5 w 662"/>
                <a:gd name="T21" fmla="*/ 17 h 863"/>
                <a:gd name="T22" fmla="*/ 5 w 662"/>
                <a:gd name="T23" fmla="*/ 31 h 863"/>
                <a:gd name="T24" fmla="*/ 5 w 662"/>
                <a:gd name="T25" fmla="*/ 45 h 863"/>
                <a:gd name="T26" fmla="*/ 11 w 662"/>
                <a:gd name="T27" fmla="*/ 45 h 863"/>
                <a:gd name="T28" fmla="*/ 11 w 662"/>
                <a:gd name="T29" fmla="*/ 45 h 863"/>
                <a:gd name="T30" fmla="*/ 10 w 662"/>
                <a:gd name="T31" fmla="*/ 17 h 863"/>
                <a:gd name="T32" fmla="*/ 10 w 662"/>
                <a:gd name="T33" fmla="*/ 17 h 863"/>
                <a:gd name="T34" fmla="*/ 17 w 662"/>
                <a:gd name="T35" fmla="*/ 6 h 863"/>
                <a:gd name="T36" fmla="*/ 26 w 662"/>
                <a:gd name="T37" fmla="*/ 17 h 863"/>
                <a:gd name="T38" fmla="*/ 18 w 662"/>
                <a:gd name="T39" fmla="*/ 25 h 863"/>
                <a:gd name="T40" fmla="*/ 10 w 662"/>
                <a:gd name="T41" fmla="*/ 17 h 8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2"/>
                <a:gd name="T64" fmla="*/ 0 h 863"/>
                <a:gd name="T65" fmla="*/ 662 w 662"/>
                <a:gd name="T66" fmla="*/ 863 h 8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5" name="Freeform 19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16 w 440"/>
                <a:gd name="T1" fmla="*/ 9 h 621"/>
                <a:gd name="T2" fmla="*/ 16 w 440"/>
                <a:gd name="T3" fmla="*/ 9 h 621"/>
                <a:gd name="T4" fmla="*/ 12 w 440"/>
                <a:gd name="T5" fmla="*/ 8 h 621"/>
                <a:gd name="T6" fmla="*/ 7 w 440"/>
                <a:gd name="T7" fmla="*/ 12 h 621"/>
                <a:gd name="T8" fmla="*/ 13 w 440"/>
                <a:gd name="T9" fmla="*/ 18 h 621"/>
                <a:gd name="T10" fmla="*/ 20 w 440"/>
                <a:gd name="T11" fmla="*/ 30 h 621"/>
                <a:gd name="T12" fmla="*/ 8 w 440"/>
                <a:gd name="T13" fmla="*/ 43 h 621"/>
                <a:gd name="T14" fmla="*/ 5 w 440"/>
                <a:gd name="T15" fmla="*/ 42 h 621"/>
                <a:gd name="T16" fmla="*/ 5 w 440"/>
                <a:gd name="T17" fmla="*/ 33 h 621"/>
                <a:gd name="T18" fmla="*/ 9 w 440"/>
                <a:gd name="T19" fmla="*/ 36 h 621"/>
                <a:gd name="T20" fmla="*/ 12 w 440"/>
                <a:gd name="T21" fmla="*/ 31 h 621"/>
                <a:gd name="T22" fmla="*/ 6 w 440"/>
                <a:gd name="T23" fmla="*/ 25 h 621"/>
                <a:gd name="T24" fmla="*/ 0 w 440"/>
                <a:gd name="T25" fmla="*/ 12 h 621"/>
                <a:gd name="T26" fmla="*/ 11 w 440"/>
                <a:gd name="T27" fmla="*/ 0 h 621"/>
                <a:gd name="T28" fmla="*/ 18 w 440"/>
                <a:gd name="T29" fmla="*/ 6 h 621"/>
                <a:gd name="T30" fmla="*/ 16 w 440"/>
                <a:gd name="T31" fmla="*/ 9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0"/>
                <a:gd name="T49" fmla="*/ 0 h 621"/>
                <a:gd name="T50" fmla="*/ 440 w 440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7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  <p:grpSp>
        <p:nvGrpSpPr>
          <p:cNvPr id="106" name="Group 29"/>
          <p:cNvGrpSpPr/>
          <p:nvPr userDrawn="1"/>
        </p:nvGrpSpPr>
        <p:grpSpPr>
          <a:xfrm>
            <a:off x="423344" y="540"/>
            <a:ext cx="4512063" cy="5142960"/>
            <a:chOff x="622299" y="794"/>
            <a:chExt cx="6632576" cy="7562056"/>
          </a:xfrm>
        </p:grpSpPr>
        <p:sp>
          <p:nvSpPr>
            <p:cNvPr id="107" name="Freeform 49"/>
            <p:cNvSpPr>
              <a:spLocks/>
            </p:cNvSpPr>
            <p:nvPr userDrawn="1"/>
          </p:nvSpPr>
          <p:spPr bwMode="ltGray">
            <a:xfrm flipH="1">
              <a:off x="622299" y="794"/>
              <a:ext cx="5346701" cy="7562056"/>
            </a:xfrm>
            <a:custGeom>
              <a:avLst/>
              <a:gdLst/>
              <a:ahLst/>
              <a:cxnLst/>
              <a:rect l="l" t="t" r="r" b="b"/>
              <a:pathLst>
                <a:path w="5346701" h="7562056">
                  <a:moveTo>
                    <a:pt x="5346701" y="0"/>
                  </a:moveTo>
                  <a:lnTo>
                    <a:pt x="0" y="0"/>
                  </a:lnTo>
                  <a:lnTo>
                    <a:pt x="0" y="7562056"/>
                  </a:lnTo>
                  <a:lnTo>
                    <a:pt x="474459" y="75620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08" name="Freeform 51"/>
            <p:cNvSpPr>
              <a:spLocks/>
            </p:cNvSpPr>
            <p:nvPr userDrawn="1"/>
          </p:nvSpPr>
          <p:spPr bwMode="ltGray">
            <a:xfrm flipH="1">
              <a:off x="622300" y="794"/>
              <a:ext cx="6632575" cy="4038600"/>
            </a:xfrm>
            <a:custGeom>
              <a:avLst/>
              <a:gdLst>
                <a:gd name="T0" fmla="*/ 0 w 4178"/>
                <a:gd name="T1" fmla="*/ 0 h 2544"/>
                <a:gd name="T2" fmla="*/ 2544 w 4178"/>
                <a:gd name="T3" fmla="*/ 2544 h 2544"/>
                <a:gd name="T4" fmla="*/ 4178 w 4178"/>
                <a:gd name="T5" fmla="*/ 0 h 2544"/>
                <a:gd name="T6" fmla="*/ 0 w 4178"/>
                <a:gd name="T7" fmla="*/ 0 h 2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78" h="2544">
                  <a:moveTo>
                    <a:pt x="0" y="0"/>
                  </a:moveTo>
                  <a:lnTo>
                    <a:pt x="2544" y="2544"/>
                  </a:lnTo>
                  <a:lnTo>
                    <a:pt x="41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09" name="Freeform 53"/>
            <p:cNvSpPr>
              <a:spLocks/>
            </p:cNvSpPr>
            <p:nvPr/>
          </p:nvSpPr>
          <p:spPr bwMode="ltGray">
            <a:xfrm flipH="1">
              <a:off x="1730375" y="1470819"/>
              <a:ext cx="2584450" cy="3092450"/>
            </a:xfrm>
            <a:custGeom>
              <a:avLst/>
              <a:gdLst>
                <a:gd name="T0" fmla="*/ 490 w 1628"/>
                <a:gd name="T1" fmla="*/ 1948 h 1948"/>
                <a:gd name="T2" fmla="*/ 402 w 1628"/>
                <a:gd name="T3" fmla="*/ 1886 h 1948"/>
                <a:gd name="T4" fmla="*/ 322 w 1628"/>
                <a:gd name="T5" fmla="*/ 1816 h 1948"/>
                <a:gd name="T6" fmla="*/ 250 w 1628"/>
                <a:gd name="T7" fmla="*/ 1740 h 1948"/>
                <a:gd name="T8" fmla="*/ 188 w 1628"/>
                <a:gd name="T9" fmla="*/ 1658 h 1948"/>
                <a:gd name="T10" fmla="*/ 134 w 1628"/>
                <a:gd name="T11" fmla="*/ 1570 h 1948"/>
                <a:gd name="T12" fmla="*/ 88 w 1628"/>
                <a:gd name="T13" fmla="*/ 1480 h 1948"/>
                <a:gd name="T14" fmla="*/ 52 w 1628"/>
                <a:gd name="T15" fmla="*/ 1384 h 1948"/>
                <a:gd name="T16" fmla="*/ 26 w 1628"/>
                <a:gd name="T17" fmla="*/ 1286 h 1948"/>
                <a:gd name="T18" fmla="*/ 8 w 1628"/>
                <a:gd name="T19" fmla="*/ 1186 h 1948"/>
                <a:gd name="T20" fmla="*/ 0 w 1628"/>
                <a:gd name="T21" fmla="*/ 1086 h 1948"/>
                <a:gd name="T22" fmla="*/ 2 w 1628"/>
                <a:gd name="T23" fmla="*/ 984 h 1948"/>
                <a:gd name="T24" fmla="*/ 14 w 1628"/>
                <a:gd name="T25" fmla="*/ 882 h 1948"/>
                <a:gd name="T26" fmla="*/ 36 w 1628"/>
                <a:gd name="T27" fmla="*/ 780 h 1948"/>
                <a:gd name="T28" fmla="*/ 70 w 1628"/>
                <a:gd name="T29" fmla="*/ 682 h 1948"/>
                <a:gd name="T30" fmla="*/ 112 w 1628"/>
                <a:gd name="T31" fmla="*/ 584 h 1948"/>
                <a:gd name="T32" fmla="*/ 166 w 1628"/>
                <a:gd name="T33" fmla="*/ 490 h 1948"/>
                <a:gd name="T34" fmla="*/ 196 w 1628"/>
                <a:gd name="T35" fmla="*/ 444 h 1948"/>
                <a:gd name="T36" fmla="*/ 262 w 1628"/>
                <a:gd name="T37" fmla="*/ 360 h 1948"/>
                <a:gd name="T38" fmla="*/ 334 w 1628"/>
                <a:gd name="T39" fmla="*/ 284 h 1948"/>
                <a:gd name="T40" fmla="*/ 414 w 1628"/>
                <a:gd name="T41" fmla="*/ 218 h 1948"/>
                <a:gd name="T42" fmla="*/ 498 w 1628"/>
                <a:gd name="T43" fmla="*/ 160 h 1948"/>
                <a:gd name="T44" fmla="*/ 588 w 1628"/>
                <a:gd name="T45" fmla="*/ 110 h 1948"/>
                <a:gd name="T46" fmla="*/ 682 w 1628"/>
                <a:gd name="T47" fmla="*/ 68 h 1948"/>
                <a:gd name="T48" fmla="*/ 778 w 1628"/>
                <a:gd name="T49" fmla="*/ 38 h 1948"/>
                <a:gd name="T50" fmla="*/ 876 w 1628"/>
                <a:gd name="T51" fmla="*/ 16 h 1948"/>
                <a:gd name="T52" fmla="*/ 978 w 1628"/>
                <a:gd name="T53" fmla="*/ 2 h 1948"/>
                <a:gd name="T54" fmla="*/ 1080 w 1628"/>
                <a:gd name="T55" fmla="*/ 0 h 1948"/>
                <a:gd name="T56" fmla="*/ 1182 w 1628"/>
                <a:gd name="T57" fmla="*/ 8 h 1948"/>
                <a:gd name="T58" fmla="*/ 1282 w 1628"/>
                <a:gd name="T59" fmla="*/ 24 h 1948"/>
                <a:gd name="T60" fmla="*/ 1382 w 1628"/>
                <a:gd name="T61" fmla="*/ 52 h 1948"/>
                <a:gd name="T62" fmla="*/ 1482 w 1628"/>
                <a:gd name="T63" fmla="*/ 88 h 1948"/>
                <a:gd name="T64" fmla="*/ 1576 w 1628"/>
                <a:gd name="T65" fmla="*/ 136 h 1948"/>
                <a:gd name="T66" fmla="*/ 1624 w 1628"/>
                <a:gd name="T67" fmla="*/ 164 h 1948"/>
                <a:gd name="T68" fmla="*/ 490 w 1628"/>
                <a:gd name="T69" fmla="*/ 1948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8" h="1948">
                  <a:moveTo>
                    <a:pt x="490" y="1948"/>
                  </a:moveTo>
                  <a:lnTo>
                    <a:pt x="490" y="1948"/>
                  </a:lnTo>
                  <a:lnTo>
                    <a:pt x="444" y="1918"/>
                  </a:lnTo>
                  <a:lnTo>
                    <a:pt x="402" y="1886"/>
                  </a:lnTo>
                  <a:lnTo>
                    <a:pt x="360" y="1852"/>
                  </a:lnTo>
                  <a:lnTo>
                    <a:pt x="322" y="1816"/>
                  </a:lnTo>
                  <a:lnTo>
                    <a:pt x="286" y="1778"/>
                  </a:lnTo>
                  <a:lnTo>
                    <a:pt x="250" y="1740"/>
                  </a:lnTo>
                  <a:lnTo>
                    <a:pt x="218" y="1700"/>
                  </a:lnTo>
                  <a:lnTo>
                    <a:pt x="188" y="1658"/>
                  </a:lnTo>
                  <a:lnTo>
                    <a:pt x="160" y="1614"/>
                  </a:lnTo>
                  <a:lnTo>
                    <a:pt x="134" y="1570"/>
                  </a:lnTo>
                  <a:lnTo>
                    <a:pt x="110" y="1526"/>
                  </a:lnTo>
                  <a:lnTo>
                    <a:pt x="88" y="1480"/>
                  </a:lnTo>
                  <a:lnTo>
                    <a:pt x="70" y="1432"/>
                  </a:lnTo>
                  <a:lnTo>
                    <a:pt x="52" y="1384"/>
                  </a:lnTo>
                  <a:lnTo>
                    <a:pt x="38" y="1336"/>
                  </a:lnTo>
                  <a:lnTo>
                    <a:pt x="26" y="1286"/>
                  </a:lnTo>
                  <a:lnTo>
                    <a:pt x="16" y="1236"/>
                  </a:lnTo>
                  <a:lnTo>
                    <a:pt x="8" y="1186"/>
                  </a:lnTo>
                  <a:lnTo>
                    <a:pt x="4" y="1136"/>
                  </a:lnTo>
                  <a:lnTo>
                    <a:pt x="0" y="1086"/>
                  </a:lnTo>
                  <a:lnTo>
                    <a:pt x="0" y="1034"/>
                  </a:lnTo>
                  <a:lnTo>
                    <a:pt x="2" y="984"/>
                  </a:lnTo>
                  <a:lnTo>
                    <a:pt x="8" y="932"/>
                  </a:lnTo>
                  <a:lnTo>
                    <a:pt x="14" y="882"/>
                  </a:lnTo>
                  <a:lnTo>
                    <a:pt x="24" y="830"/>
                  </a:lnTo>
                  <a:lnTo>
                    <a:pt x="36" y="780"/>
                  </a:lnTo>
                  <a:lnTo>
                    <a:pt x="52" y="730"/>
                  </a:lnTo>
                  <a:lnTo>
                    <a:pt x="70" y="682"/>
                  </a:lnTo>
                  <a:lnTo>
                    <a:pt x="90" y="632"/>
                  </a:lnTo>
                  <a:lnTo>
                    <a:pt x="112" y="584"/>
                  </a:lnTo>
                  <a:lnTo>
                    <a:pt x="138" y="536"/>
                  </a:lnTo>
                  <a:lnTo>
                    <a:pt x="166" y="490"/>
                  </a:lnTo>
                  <a:lnTo>
                    <a:pt x="166" y="490"/>
                  </a:lnTo>
                  <a:lnTo>
                    <a:pt x="196" y="444"/>
                  </a:lnTo>
                  <a:lnTo>
                    <a:pt x="228" y="402"/>
                  </a:lnTo>
                  <a:lnTo>
                    <a:pt x="262" y="360"/>
                  </a:lnTo>
                  <a:lnTo>
                    <a:pt x="298" y="322"/>
                  </a:lnTo>
                  <a:lnTo>
                    <a:pt x="334" y="284"/>
                  </a:lnTo>
                  <a:lnTo>
                    <a:pt x="374" y="250"/>
                  </a:lnTo>
                  <a:lnTo>
                    <a:pt x="414" y="218"/>
                  </a:lnTo>
                  <a:lnTo>
                    <a:pt x="456" y="188"/>
                  </a:lnTo>
                  <a:lnTo>
                    <a:pt x="498" y="160"/>
                  </a:lnTo>
                  <a:lnTo>
                    <a:pt x="542" y="134"/>
                  </a:lnTo>
                  <a:lnTo>
                    <a:pt x="588" y="110"/>
                  </a:lnTo>
                  <a:lnTo>
                    <a:pt x="634" y="88"/>
                  </a:lnTo>
                  <a:lnTo>
                    <a:pt x="682" y="68"/>
                  </a:lnTo>
                  <a:lnTo>
                    <a:pt x="730" y="52"/>
                  </a:lnTo>
                  <a:lnTo>
                    <a:pt x="778" y="38"/>
                  </a:lnTo>
                  <a:lnTo>
                    <a:pt x="828" y="26"/>
                  </a:lnTo>
                  <a:lnTo>
                    <a:pt x="876" y="16"/>
                  </a:lnTo>
                  <a:lnTo>
                    <a:pt x="926" y="8"/>
                  </a:lnTo>
                  <a:lnTo>
                    <a:pt x="978" y="2"/>
                  </a:lnTo>
                  <a:lnTo>
                    <a:pt x="1028" y="0"/>
                  </a:lnTo>
                  <a:lnTo>
                    <a:pt x="1080" y="0"/>
                  </a:lnTo>
                  <a:lnTo>
                    <a:pt x="1130" y="2"/>
                  </a:lnTo>
                  <a:lnTo>
                    <a:pt x="1182" y="8"/>
                  </a:lnTo>
                  <a:lnTo>
                    <a:pt x="1232" y="14"/>
                  </a:lnTo>
                  <a:lnTo>
                    <a:pt x="1282" y="24"/>
                  </a:lnTo>
                  <a:lnTo>
                    <a:pt x="1332" y="36"/>
                  </a:lnTo>
                  <a:lnTo>
                    <a:pt x="1382" y="52"/>
                  </a:lnTo>
                  <a:lnTo>
                    <a:pt x="1432" y="68"/>
                  </a:lnTo>
                  <a:lnTo>
                    <a:pt x="1482" y="88"/>
                  </a:lnTo>
                  <a:lnTo>
                    <a:pt x="1530" y="112"/>
                  </a:lnTo>
                  <a:lnTo>
                    <a:pt x="1576" y="136"/>
                  </a:lnTo>
                  <a:lnTo>
                    <a:pt x="1624" y="164"/>
                  </a:lnTo>
                  <a:lnTo>
                    <a:pt x="1624" y="164"/>
                  </a:lnTo>
                  <a:lnTo>
                    <a:pt x="1628" y="168"/>
                  </a:lnTo>
                  <a:lnTo>
                    <a:pt x="490" y="1948"/>
                  </a:lnTo>
                  <a:close/>
                </a:path>
              </a:pathLst>
            </a:custGeom>
            <a:solidFill>
              <a:srgbClr val="1F4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10" name="Freeform 55"/>
            <p:cNvSpPr>
              <a:spLocks/>
            </p:cNvSpPr>
            <p:nvPr userDrawn="1"/>
          </p:nvSpPr>
          <p:spPr bwMode="ltGray">
            <a:xfrm flipH="1">
              <a:off x="4149725" y="858044"/>
              <a:ext cx="863600" cy="863600"/>
            </a:xfrm>
            <a:custGeom>
              <a:avLst/>
              <a:gdLst>
                <a:gd name="T0" fmla="*/ 0 w 544"/>
                <a:gd name="T1" fmla="*/ 272 h 544"/>
                <a:gd name="T2" fmla="*/ 4 w 544"/>
                <a:gd name="T3" fmla="*/ 218 h 544"/>
                <a:gd name="T4" fmla="*/ 20 w 544"/>
                <a:gd name="T5" fmla="*/ 166 h 544"/>
                <a:gd name="T6" fmla="*/ 46 w 544"/>
                <a:gd name="T7" fmla="*/ 120 h 544"/>
                <a:gd name="T8" fmla="*/ 80 w 544"/>
                <a:gd name="T9" fmla="*/ 80 h 544"/>
                <a:gd name="T10" fmla="*/ 120 w 544"/>
                <a:gd name="T11" fmla="*/ 46 h 544"/>
                <a:gd name="T12" fmla="*/ 166 w 544"/>
                <a:gd name="T13" fmla="*/ 20 h 544"/>
                <a:gd name="T14" fmla="*/ 216 w 544"/>
                <a:gd name="T15" fmla="*/ 4 h 544"/>
                <a:gd name="T16" fmla="*/ 272 w 544"/>
                <a:gd name="T17" fmla="*/ 0 h 544"/>
                <a:gd name="T18" fmla="*/ 300 w 544"/>
                <a:gd name="T19" fmla="*/ 0 h 544"/>
                <a:gd name="T20" fmla="*/ 352 w 544"/>
                <a:gd name="T21" fmla="*/ 12 h 544"/>
                <a:gd name="T22" fmla="*/ 402 w 544"/>
                <a:gd name="T23" fmla="*/ 32 h 544"/>
                <a:gd name="T24" fmla="*/ 446 w 544"/>
                <a:gd name="T25" fmla="*/ 62 h 544"/>
                <a:gd name="T26" fmla="*/ 482 w 544"/>
                <a:gd name="T27" fmla="*/ 98 h 544"/>
                <a:gd name="T28" fmla="*/ 512 w 544"/>
                <a:gd name="T29" fmla="*/ 142 h 544"/>
                <a:gd name="T30" fmla="*/ 532 w 544"/>
                <a:gd name="T31" fmla="*/ 190 h 544"/>
                <a:gd name="T32" fmla="*/ 544 w 544"/>
                <a:gd name="T33" fmla="*/ 244 h 544"/>
                <a:gd name="T34" fmla="*/ 544 w 544"/>
                <a:gd name="T35" fmla="*/ 272 h 544"/>
                <a:gd name="T36" fmla="*/ 538 w 544"/>
                <a:gd name="T37" fmla="*/ 326 h 544"/>
                <a:gd name="T38" fmla="*/ 524 w 544"/>
                <a:gd name="T39" fmla="*/ 378 h 544"/>
                <a:gd name="T40" fmla="*/ 498 w 544"/>
                <a:gd name="T41" fmla="*/ 424 h 544"/>
                <a:gd name="T42" fmla="*/ 464 w 544"/>
                <a:gd name="T43" fmla="*/ 464 h 544"/>
                <a:gd name="T44" fmla="*/ 424 w 544"/>
                <a:gd name="T45" fmla="*/ 498 h 544"/>
                <a:gd name="T46" fmla="*/ 378 w 544"/>
                <a:gd name="T47" fmla="*/ 524 h 544"/>
                <a:gd name="T48" fmla="*/ 326 w 544"/>
                <a:gd name="T49" fmla="*/ 540 h 544"/>
                <a:gd name="T50" fmla="*/ 272 w 544"/>
                <a:gd name="T51" fmla="*/ 544 h 544"/>
                <a:gd name="T52" fmla="*/ 244 w 544"/>
                <a:gd name="T53" fmla="*/ 544 h 544"/>
                <a:gd name="T54" fmla="*/ 190 w 544"/>
                <a:gd name="T55" fmla="*/ 532 h 544"/>
                <a:gd name="T56" fmla="*/ 142 w 544"/>
                <a:gd name="T57" fmla="*/ 512 h 544"/>
                <a:gd name="T58" fmla="*/ 98 w 544"/>
                <a:gd name="T59" fmla="*/ 482 h 544"/>
                <a:gd name="T60" fmla="*/ 62 w 544"/>
                <a:gd name="T61" fmla="*/ 446 h 544"/>
                <a:gd name="T62" fmla="*/ 32 w 544"/>
                <a:gd name="T63" fmla="*/ 402 h 544"/>
                <a:gd name="T64" fmla="*/ 12 w 544"/>
                <a:gd name="T65" fmla="*/ 354 h 544"/>
                <a:gd name="T66" fmla="*/ 0 w 544"/>
                <a:gd name="T67" fmla="*/ 300 h 544"/>
                <a:gd name="T68" fmla="*/ 0 w 544"/>
                <a:gd name="T69" fmla="*/ 272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4" h="544">
                  <a:moveTo>
                    <a:pt x="0" y="272"/>
                  </a:moveTo>
                  <a:lnTo>
                    <a:pt x="0" y="272"/>
                  </a:lnTo>
                  <a:lnTo>
                    <a:pt x="0" y="244"/>
                  </a:lnTo>
                  <a:lnTo>
                    <a:pt x="4" y="218"/>
                  </a:lnTo>
                  <a:lnTo>
                    <a:pt x="12" y="190"/>
                  </a:lnTo>
                  <a:lnTo>
                    <a:pt x="20" y="166"/>
                  </a:lnTo>
                  <a:lnTo>
                    <a:pt x="32" y="142"/>
                  </a:lnTo>
                  <a:lnTo>
                    <a:pt x="46" y="120"/>
                  </a:lnTo>
                  <a:lnTo>
                    <a:pt x="62" y="98"/>
                  </a:lnTo>
                  <a:lnTo>
                    <a:pt x="80" y="80"/>
                  </a:lnTo>
                  <a:lnTo>
                    <a:pt x="98" y="62"/>
                  </a:lnTo>
                  <a:lnTo>
                    <a:pt x="120" y="46"/>
                  </a:lnTo>
                  <a:lnTo>
                    <a:pt x="142" y="32"/>
                  </a:lnTo>
                  <a:lnTo>
                    <a:pt x="166" y="20"/>
                  </a:lnTo>
                  <a:lnTo>
                    <a:pt x="190" y="12"/>
                  </a:lnTo>
                  <a:lnTo>
                    <a:pt x="216" y="4"/>
                  </a:lnTo>
                  <a:lnTo>
                    <a:pt x="244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300" y="0"/>
                  </a:lnTo>
                  <a:lnTo>
                    <a:pt x="326" y="4"/>
                  </a:lnTo>
                  <a:lnTo>
                    <a:pt x="352" y="12"/>
                  </a:lnTo>
                  <a:lnTo>
                    <a:pt x="378" y="20"/>
                  </a:lnTo>
                  <a:lnTo>
                    <a:pt x="402" y="32"/>
                  </a:lnTo>
                  <a:lnTo>
                    <a:pt x="424" y="46"/>
                  </a:lnTo>
                  <a:lnTo>
                    <a:pt x="446" y="62"/>
                  </a:lnTo>
                  <a:lnTo>
                    <a:pt x="464" y="80"/>
                  </a:lnTo>
                  <a:lnTo>
                    <a:pt x="482" y="98"/>
                  </a:lnTo>
                  <a:lnTo>
                    <a:pt x="498" y="120"/>
                  </a:lnTo>
                  <a:lnTo>
                    <a:pt x="512" y="142"/>
                  </a:lnTo>
                  <a:lnTo>
                    <a:pt x="524" y="166"/>
                  </a:lnTo>
                  <a:lnTo>
                    <a:pt x="532" y="190"/>
                  </a:lnTo>
                  <a:lnTo>
                    <a:pt x="538" y="218"/>
                  </a:lnTo>
                  <a:lnTo>
                    <a:pt x="544" y="244"/>
                  </a:lnTo>
                  <a:lnTo>
                    <a:pt x="544" y="272"/>
                  </a:lnTo>
                  <a:lnTo>
                    <a:pt x="544" y="272"/>
                  </a:lnTo>
                  <a:lnTo>
                    <a:pt x="544" y="300"/>
                  </a:lnTo>
                  <a:lnTo>
                    <a:pt x="538" y="326"/>
                  </a:lnTo>
                  <a:lnTo>
                    <a:pt x="532" y="354"/>
                  </a:lnTo>
                  <a:lnTo>
                    <a:pt x="524" y="378"/>
                  </a:lnTo>
                  <a:lnTo>
                    <a:pt x="512" y="402"/>
                  </a:lnTo>
                  <a:lnTo>
                    <a:pt x="498" y="424"/>
                  </a:lnTo>
                  <a:lnTo>
                    <a:pt x="482" y="446"/>
                  </a:lnTo>
                  <a:lnTo>
                    <a:pt x="464" y="464"/>
                  </a:lnTo>
                  <a:lnTo>
                    <a:pt x="446" y="482"/>
                  </a:lnTo>
                  <a:lnTo>
                    <a:pt x="424" y="498"/>
                  </a:lnTo>
                  <a:lnTo>
                    <a:pt x="402" y="512"/>
                  </a:lnTo>
                  <a:lnTo>
                    <a:pt x="378" y="524"/>
                  </a:lnTo>
                  <a:lnTo>
                    <a:pt x="352" y="532"/>
                  </a:lnTo>
                  <a:lnTo>
                    <a:pt x="326" y="540"/>
                  </a:lnTo>
                  <a:lnTo>
                    <a:pt x="300" y="544"/>
                  </a:lnTo>
                  <a:lnTo>
                    <a:pt x="272" y="544"/>
                  </a:lnTo>
                  <a:lnTo>
                    <a:pt x="272" y="544"/>
                  </a:lnTo>
                  <a:lnTo>
                    <a:pt x="244" y="544"/>
                  </a:lnTo>
                  <a:lnTo>
                    <a:pt x="216" y="540"/>
                  </a:lnTo>
                  <a:lnTo>
                    <a:pt x="190" y="532"/>
                  </a:lnTo>
                  <a:lnTo>
                    <a:pt x="166" y="524"/>
                  </a:lnTo>
                  <a:lnTo>
                    <a:pt x="142" y="512"/>
                  </a:lnTo>
                  <a:lnTo>
                    <a:pt x="120" y="498"/>
                  </a:lnTo>
                  <a:lnTo>
                    <a:pt x="98" y="482"/>
                  </a:lnTo>
                  <a:lnTo>
                    <a:pt x="80" y="464"/>
                  </a:lnTo>
                  <a:lnTo>
                    <a:pt x="62" y="446"/>
                  </a:lnTo>
                  <a:lnTo>
                    <a:pt x="46" y="424"/>
                  </a:lnTo>
                  <a:lnTo>
                    <a:pt x="32" y="402"/>
                  </a:lnTo>
                  <a:lnTo>
                    <a:pt x="20" y="378"/>
                  </a:lnTo>
                  <a:lnTo>
                    <a:pt x="12" y="354"/>
                  </a:lnTo>
                  <a:lnTo>
                    <a:pt x="4" y="326"/>
                  </a:lnTo>
                  <a:lnTo>
                    <a:pt x="0" y="300"/>
                  </a:lnTo>
                  <a:lnTo>
                    <a:pt x="0" y="272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11" name="Freeform 61"/>
            <p:cNvSpPr>
              <a:spLocks/>
            </p:cNvSpPr>
            <p:nvPr userDrawn="1"/>
          </p:nvSpPr>
          <p:spPr bwMode="ltGray">
            <a:xfrm flipH="1">
              <a:off x="5730875" y="972344"/>
              <a:ext cx="654050" cy="647700"/>
            </a:xfrm>
            <a:custGeom>
              <a:avLst/>
              <a:gdLst>
                <a:gd name="T0" fmla="*/ 412 w 412"/>
                <a:gd name="T1" fmla="*/ 336 h 408"/>
                <a:gd name="T2" fmla="*/ 412 w 412"/>
                <a:gd name="T3" fmla="*/ 336 h 408"/>
                <a:gd name="T4" fmla="*/ 394 w 412"/>
                <a:gd name="T5" fmla="*/ 352 h 408"/>
                <a:gd name="T6" fmla="*/ 374 w 412"/>
                <a:gd name="T7" fmla="*/ 368 h 408"/>
                <a:gd name="T8" fmla="*/ 354 w 412"/>
                <a:gd name="T9" fmla="*/ 380 h 408"/>
                <a:gd name="T10" fmla="*/ 334 w 412"/>
                <a:gd name="T11" fmla="*/ 390 h 408"/>
                <a:gd name="T12" fmla="*/ 312 w 412"/>
                <a:gd name="T13" fmla="*/ 398 h 408"/>
                <a:gd name="T14" fmla="*/ 288 w 412"/>
                <a:gd name="T15" fmla="*/ 404 h 408"/>
                <a:gd name="T16" fmla="*/ 266 w 412"/>
                <a:gd name="T17" fmla="*/ 406 h 408"/>
                <a:gd name="T18" fmla="*/ 244 w 412"/>
                <a:gd name="T19" fmla="*/ 408 h 408"/>
                <a:gd name="T20" fmla="*/ 220 w 412"/>
                <a:gd name="T21" fmla="*/ 408 h 408"/>
                <a:gd name="T22" fmla="*/ 198 w 412"/>
                <a:gd name="T23" fmla="*/ 404 h 408"/>
                <a:gd name="T24" fmla="*/ 174 w 412"/>
                <a:gd name="T25" fmla="*/ 400 h 408"/>
                <a:gd name="T26" fmla="*/ 152 w 412"/>
                <a:gd name="T27" fmla="*/ 392 h 408"/>
                <a:gd name="T28" fmla="*/ 132 w 412"/>
                <a:gd name="T29" fmla="*/ 382 h 408"/>
                <a:gd name="T30" fmla="*/ 110 w 412"/>
                <a:gd name="T31" fmla="*/ 370 h 408"/>
                <a:gd name="T32" fmla="*/ 92 w 412"/>
                <a:gd name="T33" fmla="*/ 356 h 408"/>
                <a:gd name="T34" fmla="*/ 72 w 412"/>
                <a:gd name="T35" fmla="*/ 340 h 408"/>
                <a:gd name="T36" fmla="*/ 72 w 412"/>
                <a:gd name="T37" fmla="*/ 340 h 408"/>
                <a:gd name="T38" fmla="*/ 56 w 412"/>
                <a:gd name="T39" fmla="*/ 322 h 408"/>
                <a:gd name="T40" fmla="*/ 42 w 412"/>
                <a:gd name="T41" fmla="*/ 302 h 408"/>
                <a:gd name="T42" fmla="*/ 30 w 412"/>
                <a:gd name="T43" fmla="*/ 282 h 408"/>
                <a:gd name="T44" fmla="*/ 20 w 412"/>
                <a:gd name="T45" fmla="*/ 262 h 408"/>
                <a:gd name="T46" fmla="*/ 12 w 412"/>
                <a:gd name="T47" fmla="*/ 240 h 408"/>
                <a:gd name="T48" fmla="*/ 6 w 412"/>
                <a:gd name="T49" fmla="*/ 218 h 408"/>
                <a:gd name="T50" fmla="*/ 2 w 412"/>
                <a:gd name="T51" fmla="*/ 194 h 408"/>
                <a:gd name="T52" fmla="*/ 0 w 412"/>
                <a:gd name="T53" fmla="*/ 172 h 408"/>
                <a:gd name="T54" fmla="*/ 2 w 412"/>
                <a:gd name="T55" fmla="*/ 148 h 408"/>
                <a:gd name="T56" fmla="*/ 4 w 412"/>
                <a:gd name="T57" fmla="*/ 126 h 408"/>
                <a:gd name="T58" fmla="*/ 10 w 412"/>
                <a:gd name="T59" fmla="*/ 104 h 408"/>
                <a:gd name="T60" fmla="*/ 18 w 412"/>
                <a:gd name="T61" fmla="*/ 80 h 408"/>
                <a:gd name="T62" fmla="*/ 26 w 412"/>
                <a:gd name="T63" fmla="*/ 60 h 408"/>
                <a:gd name="T64" fmla="*/ 38 w 412"/>
                <a:gd name="T65" fmla="*/ 40 h 408"/>
                <a:gd name="T66" fmla="*/ 52 w 412"/>
                <a:gd name="T67" fmla="*/ 20 h 408"/>
                <a:gd name="T68" fmla="*/ 68 w 412"/>
                <a:gd name="T69" fmla="*/ 2 h 408"/>
                <a:gd name="T70" fmla="*/ 70 w 412"/>
                <a:gd name="T71" fmla="*/ 0 h 408"/>
                <a:gd name="T72" fmla="*/ 412 w 412"/>
                <a:gd name="T73" fmla="*/ 3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2" h="408">
                  <a:moveTo>
                    <a:pt x="412" y="336"/>
                  </a:moveTo>
                  <a:lnTo>
                    <a:pt x="412" y="336"/>
                  </a:lnTo>
                  <a:lnTo>
                    <a:pt x="394" y="352"/>
                  </a:lnTo>
                  <a:lnTo>
                    <a:pt x="374" y="368"/>
                  </a:lnTo>
                  <a:lnTo>
                    <a:pt x="354" y="380"/>
                  </a:lnTo>
                  <a:lnTo>
                    <a:pt x="334" y="390"/>
                  </a:lnTo>
                  <a:lnTo>
                    <a:pt x="312" y="398"/>
                  </a:lnTo>
                  <a:lnTo>
                    <a:pt x="288" y="404"/>
                  </a:lnTo>
                  <a:lnTo>
                    <a:pt x="266" y="406"/>
                  </a:lnTo>
                  <a:lnTo>
                    <a:pt x="244" y="408"/>
                  </a:lnTo>
                  <a:lnTo>
                    <a:pt x="220" y="408"/>
                  </a:lnTo>
                  <a:lnTo>
                    <a:pt x="198" y="404"/>
                  </a:lnTo>
                  <a:lnTo>
                    <a:pt x="174" y="400"/>
                  </a:lnTo>
                  <a:lnTo>
                    <a:pt x="152" y="392"/>
                  </a:lnTo>
                  <a:lnTo>
                    <a:pt x="132" y="382"/>
                  </a:lnTo>
                  <a:lnTo>
                    <a:pt x="110" y="370"/>
                  </a:lnTo>
                  <a:lnTo>
                    <a:pt x="92" y="356"/>
                  </a:lnTo>
                  <a:lnTo>
                    <a:pt x="72" y="340"/>
                  </a:lnTo>
                  <a:lnTo>
                    <a:pt x="72" y="340"/>
                  </a:lnTo>
                  <a:lnTo>
                    <a:pt x="56" y="322"/>
                  </a:lnTo>
                  <a:lnTo>
                    <a:pt x="42" y="302"/>
                  </a:lnTo>
                  <a:lnTo>
                    <a:pt x="30" y="282"/>
                  </a:lnTo>
                  <a:lnTo>
                    <a:pt x="20" y="262"/>
                  </a:lnTo>
                  <a:lnTo>
                    <a:pt x="12" y="240"/>
                  </a:lnTo>
                  <a:lnTo>
                    <a:pt x="6" y="218"/>
                  </a:lnTo>
                  <a:lnTo>
                    <a:pt x="2" y="194"/>
                  </a:lnTo>
                  <a:lnTo>
                    <a:pt x="0" y="172"/>
                  </a:lnTo>
                  <a:lnTo>
                    <a:pt x="2" y="148"/>
                  </a:lnTo>
                  <a:lnTo>
                    <a:pt x="4" y="126"/>
                  </a:lnTo>
                  <a:lnTo>
                    <a:pt x="10" y="104"/>
                  </a:lnTo>
                  <a:lnTo>
                    <a:pt x="18" y="80"/>
                  </a:lnTo>
                  <a:lnTo>
                    <a:pt x="26" y="60"/>
                  </a:lnTo>
                  <a:lnTo>
                    <a:pt x="38" y="40"/>
                  </a:lnTo>
                  <a:lnTo>
                    <a:pt x="52" y="20"/>
                  </a:lnTo>
                  <a:lnTo>
                    <a:pt x="68" y="2"/>
                  </a:lnTo>
                  <a:lnTo>
                    <a:pt x="70" y="0"/>
                  </a:lnTo>
                  <a:lnTo>
                    <a:pt x="412" y="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12" name="Freeform 62"/>
            <p:cNvSpPr>
              <a:spLocks/>
            </p:cNvSpPr>
            <p:nvPr userDrawn="1"/>
          </p:nvSpPr>
          <p:spPr bwMode="ltGray">
            <a:xfrm flipH="1">
              <a:off x="3006725" y="4140994"/>
              <a:ext cx="944562" cy="1122604"/>
            </a:xfrm>
            <a:custGeom>
              <a:avLst/>
              <a:gdLst>
                <a:gd name="T0" fmla="*/ 718 w 1008"/>
                <a:gd name="T1" fmla="*/ 0 h 1206"/>
                <a:gd name="T2" fmla="*/ 772 w 1008"/>
                <a:gd name="T3" fmla="*/ 38 h 1206"/>
                <a:gd name="T4" fmla="*/ 820 w 1008"/>
                <a:gd name="T5" fmla="*/ 82 h 1206"/>
                <a:gd name="T6" fmla="*/ 864 w 1008"/>
                <a:gd name="T7" fmla="*/ 128 h 1206"/>
                <a:gd name="T8" fmla="*/ 902 w 1008"/>
                <a:gd name="T9" fmla="*/ 180 h 1206"/>
                <a:gd name="T10" fmla="*/ 934 w 1008"/>
                <a:gd name="T11" fmla="*/ 234 h 1206"/>
                <a:gd name="T12" fmla="*/ 960 w 1008"/>
                <a:gd name="T13" fmla="*/ 290 h 1206"/>
                <a:gd name="T14" fmla="*/ 982 w 1008"/>
                <a:gd name="T15" fmla="*/ 350 h 1206"/>
                <a:gd name="T16" fmla="*/ 996 w 1008"/>
                <a:gd name="T17" fmla="*/ 410 h 1206"/>
                <a:gd name="T18" fmla="*/ 1006 w 1008"/>
                <a:gd name="T19" fmla="*/ 472 h 1206"/>
                <a:gd name="T20" fmla="*/ 1008 w 1008"/>
                <a:gd name="T21" fmla="*/ 534 h 1206"/>
                <a:gd name="T22" fmla="*/ 1006 w 1008"/>
                <a:gd name="T23" fmla="*/ 598 h 1206"/>
                <a:gd name="T24" fmla="*/ 998 w 1008"/>
                <a:gd name="T25" fmla="*/ 662 h 1206"/>
                <a:gd name="T26" fmla="*/ 984 w 1008"/>
                <a:gd name="T27" fmla="*/ 724 h 1206"/>
                <a:gd name="T28" fmla="*/ 962 w 1008"/>
                <a:gd name="T29" fmla="*/ 786 h 1206"/>
                <a:gd name="T30" fmla="*/ 936 w 1008"/>
                <a:gd name="T31" fmla="*/ 846 h 1206"/>
                <a:gd name="T32" fmla="*/ 902 w 1008"/>
                <a:gd name="T33" fmla="*/ 904 h 1206"/>
                <a:gd name="T34" fmla="*/ 884 w 1008"/>
                <a:gd name="T35" fmla="*/ 932 h 1206"/>
                <a:gd name="T36" fmla="*/ 842 w 1008"/>
                <a:gd name="T37" fmla="*/ 984 h 1206"/>
                <a:gd name="T38" fmla="*/ 798 w 1008"/>
                <a:gd name="T39" fmla="*/ 1030 h 1206"/>
                <a:gd name="T40" fmla="*/ 748 w 1008"/>
                <a:gd name="T41" fmla="*/ 1072 h 1206"/>
                <a:gd name="T42" fmla="*/ 696 w 1008"/>
                <a:gd name="T43" fmla="*/ 1108 h 1206"/>
                <a:gd name="T44" fmla="*/ 640 w 1008"/>
                <a:gd name="T45" fmla="*/ 1138 h 1206"/>
                <a:gd name="T46" fmla="*/ 582 w 1008"/>
                <a:gd name="T47" fmla="*/ 1164 h 1206"/>
                <a:gd name="T48" fmla="*/ 524 w 1008"/>
                <a:gd name="T49" fmla="*/ 1182 h 1206"/>
                <a:gd name="T50" fmla="*/ 462 w 1008"/>
                <a:gd name="T51" fmla="*/ 1196 h 1206"/>
                <a:gd name="T52" fmla="*/ 400 w 1008"/>
                <a:gd name="T53" fmla="*/ 1204 h 1206"/>
                <a:gd name="T54" fmla="*/ 336 w 1008"/>
                <a:gd name="T55" fmla="*/ 1206 h 1206"/>
                <a:gd name="T56" fmla="*/ 274 w 1008"/>
                <a:gd name="T57" fmla="*/ 1200 h 1206"/>
                <a:gd name="T58" fmla="*/ 210 w 1008"/>
                <a:gd name="T59" fmla="*/ 1190 h 1206"/>
                <a:gd name="T60" fmla="*/ 148 w 1008"/>
                <a:gd name="T61" fmla="*/ 1174 h 1206"/>
                <a:gd name="T62" fmla="*/ 88 w 1008"/>
                <a:gd name="T63" fmla="*/ 1150 h 1206"/>
                <a:gd name="T64" fmla="*/ 28 w 1008"/>
                <a:gd name="T65" fmla="*/ 1120 h 1206"/>
                <a:gd name="T66" fmla="*/ 718 w 1008"/>
                <a:gd name="T67" fmla="*/ 0 h 1206"/>
                <a:gd name="connsiteX0" fmla="*/ 7240 w 10000"/>
                <a:gd name="connsiteY0" fmla="*/ 65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7240 w 10000"/>
                <a:gd name="connsiteY67" fmla="*/ 65 h 10000"/>
                <a:gd name="connsiteX0" fmla="*/ 6927 w 10000"/>
                <a:gd name="connsiteY0" fmla="*/ 9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6927 w 10000"/>
                <a:gd name="connsiteY67" fmla="*/ 98 h 10000"/>
                <a:gd name="connsiteX0" fmla="*/ 0 w 10000"/>
                <a:gd name="connsiteY0" fmla="*/ 913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0" fmla="*/ 0 w 10000"/>
                <a:gd name="connsiteY0" fmla="*/ 9073 h 9935"/>
                <a:gd name="connsiteX1" fmla="*/ 7221 w 10000"/>
                <a:gd name="connsiteY1" fmla="*/ 0 h 9935"/>
                <a:gd name="connsiteX2" fmla="*/ 7401 w 10000"/>
                <a:gd name="connsiteY2" fmla="*/ 84 h 9935"/>
                <a:gd name="connsiteX3" fmla="*/ 7659 w 10000"/>
                <a:gd name="connsiteY3" fmla="*/ 250 h 9935"/>
                <a:gd name="connsiteX4" fmla="*/ 7897 w 10000"/>
                <a:gd name="connsiteY4" fmla="*/ 433 h 9935"/>
                <a:gd name="connsiteX5" fmla="*/ 8135 w 10000"/>
                <a:gd name="connsiteY5" fmla="*/ 615 h 9935"/>
                <a:gd name="connsiteX6" fmla="*/ 8353 w 10000"/>
                <a:gd name="connsiteY6" fmla="*/ 797 h 9935"/>
                <a:gd name="connsiteX7" fmla="*/ 8571 w 10000"/>
                <a:gd name="connsiteY7" fmla="*/ 996 h 9935"/>
                <a:gd name="connsiteX8" fmla="*/ 8770 w 10000"/>
                <a:gd name="connsiteY8" fmla="*/ 1212 h 9935"/>
                <a:gd name="connsiteX9" fmla="*/ 8948 w 10000"/>
                <a:gd name="connsiteY9" fmla="*/ 1428 h 9935"/>
                <a:gd name="connsiteX10" fmla="*/ 9107 w 10000"/>
                <a:gd name="connsiteY10" fmla="*/ 1643 h 9935"/>
                <a:gd name="connsiteX11" fmla="*/ 9266 w 10000"/>
                <a:gd name="connsiteY11" fmla="*/ 1875 h 9935"/>
                <a:gd name="connsiteX12" fmla="*/ 9405 w 10000"/>
                <a:gd name="connsiteY12" fmla="*/ 2107 h 9935"/>
                <a:gd name="connsiteX13" fmla="*/ 9524 w 10000"/>
                <a:gd name="connsiteY13" fmla="*/ 2340 h 9935"/>
                <a:gd name="connsiteX14" fmla="*/ 9643 w 10000"/>
                <a:gd name="connsiteY14" fmla="*/ 2588 h 9935"/>
                <a:gd name="connsiteX15" fmla="*/ 9742 w 10000"/>
                <a:gd name="connsiteY15" fmla="*/ 2837 h 9935"/>
                <a:gd name="connsiteX16" fmla="*/ 9821 w 10000"/>
                <a:gd name="connsiteY16" fmla="*/ 3086 h 9935"/>
                <a:gd name="connsiteX17" fmla="*/ 9881 w 10000"/>
                <a:gd name="connsiteY17" fmla="*/ 3335 h 9935"/>
                <a:gd name="connsiteX18" fmla="*/ 9940 w 10000"/>
                <a:gd name="connsiteY18" fmla="*/ 3583 h 9935"/>
                <a:gd name="connsiteX19" fmla="*/ 9980 w 10000"/>
                <a:gd name="connsiteY19" fmla="*/ 3849 h 9935"/>
                <a:gd name="connsiteX20" fmla="*/ 10000 w 10000"/>
                <a:gd name="connsiteY20" fmla="*/ 4114 h 9935"/>
                <a:gd name="connsiteX21" fmla="*/ 10000 w 10000"/>
                <a:gd name="connsiteY21" fmla="*/ 4363 h 9935"/>
                <a:gd name="connsiteX22" fmla="*/ 10000 w 10000"/>
                <a:gd name="connsiteY22" fmla="*/ 4628 h 9935"/>
                <a:gd name="connsiteX23" fmla="*/ 9980 w 10000"/>
                <a:gd name="connsiteY23" fmla="*/ 4894 h 9935"/>
                <a:gd name="connsiteX24" fmla="*/ 9940 w 10000"/>
                <a:gd name="connsiteY24" fmla="*/ 5159 h 9935"/>
                <a:gd name="connsiteX25" fmla="*/ 9901 w 10000"/>
                <a:gd name="connsiteY25" fmla="*/ 5424 h 9935"/>
                <a:gd name="connsiteX26" fmla="*/ 9841 w 10000"/>
                <a:gd name="connsiteY26" fmla="*/ 5673 h 9935"/>
                <a:gd name="connsiteX27" fmla="*/ 9762 w 10000"/>
                <a:gd name="connsiteY27" fmla="*/ 5938 h 9935"/>
                <a:gd name="connsiteX28" fmla="*/ 9663 w 10000"/>
                <a:gd name="connsiteY28" fmla="*/ 6187 h 9935"/>
                <a:gd name="connsiteX29" fmla="*/ 9544 w 10000"/>
                <a:gd name="connsiteY29" fmla="*/ 6452 h 9935"/>
                <a:gd name="connsiteX30" fmla="*/ 9425 w 10000"/>
                <a:gd name="connsiteY30" fmla="*/ 6701 h 9935"/>
                <a:gd name="connsiteX31" fmla="*/ 9286 w 10000"/>
                <a:gd name="connsiteY31" fmla="*/ 6950 h 9935"/>
                <a:gd name="connsiteX32" fmla="*/ 9127 w 10000"/>
                <a:gd name="connsiteY32" fmla="*/ 7182 h 9935"/>
                <a:gd name="connsiteX33" fmla="*/ 8948 w 10000"/>
                <a:gd name="connsiteY33" fmla="*/ 7431 h 9935"/>
                <a:gd name="connsiteX34" fmla="*/ 8948 w 10000"/>
                <a:gd name="connsiteY34" fmla="*/ 7431 h 9935"/>
                <a:gd name="connsiteX35" fmla="*/ 8770 w 10000"/>
                <a:gd name="connsiteY35" fmla="*/ 7663 h 9935"/>
                <a:gd name="connsiteX36" fmla="*/ 8571 w 10000"/>
                <a:gd name="connsiteY36" fmla="*/ 7879 h 9935"/>
                <a:gd name="connsiteX37" fmla="*/ 8353 w 10000"/>
                <a:gd name="connsiteY37" fmla="*/ 8094 h 9935"/>
                <a:gd name="connsiteX38" fmla="*/ 8135 w 10000"/>
                <a:gd name="connsiteY38" fmla="*/ 8293 h 9935"/>
                <a:gd name="connsiteX39" fmla="*/ 7917 w 10000"/>
                <a:gd name="connsiteY39" fmla="*/ 8476 h 9935"/>
                <a:gd name="connsiteX40" fmla="*/ 7679 w 10000"/>
                <a:gd name="connsiteY40" fmla="*/ 8658 h 9935"/>
                <a:gd name="connsiteX41" fmla="*/ 7421 w 10000"/>
                <a:gd name="connsiteY41" fmla="*/ 8824 h 9935"/>
                <a:gd name="connsiteX42" fmla="*/ 7163 w 10000"/>
                <a:gd name="connsiteY42" fmla="*/ 8973 h 9935"/>
                <a:gd name="connsiteX43" fmla="*/ 6905 w 10000"/>
                <a:gd name="connsiteY43" fmla="*/ 9122 h 9935"/>
                <a:gd name="connsiteX44" fmla="*/ 6627 w 10000"/>
                <a:gd name="connsiteY44" fmla="*/ 9255 h 9935"/>
                <a:gd name="connsiteX45" fmla="*/ 6349 w 10000"/>
                <a:gd name="connsiteY45" fmla="*/ 9371 h 9935"/>
                <a:gd name="connsiteX46" fmla="*/ 6071 w 10000"/>
                <a:gd name="connsiteY46" fmla="*/ 9487 h 9935"/>
                <a:gd name="connsiteX47" fmla="*/ 5774 w 10000"/>
                <a:gd name="connsiteY47" fmla="*/ 9587 h 9935"/>
                <a:gd name="connsiteX48" fmla="*/ 5496 w 10000"/>
                <a:gd name="connsiteY48" fmla="*/ 9670 h 9935"/>
                <a:gd name="connsiteX49" fmla="*/ 5198 w 10000"/>
                <a:gd name="connsiteY49" fmla="*/ 9736 h 9935"/>
                <a:gd name="connsiteX50" fmla="*/ 4881 w 10000"/>
                <a:gd name="connsiteY50" fmla="*/ 9802 h 9935"/>
                <a:gd name="connsiteX51" fmla="*/ 4583 w 10000"/>
                <a:gd name="connsiteY51" fmla="*/ 9852 h 9935"/>
                <a:gd name="connsiteX52" fmla="*/ 4266 w 10000"/>
                <a:gd name="connsiteY52" fmla="*/ 9885 h 9935"/>
                <a:gd name="connsiteX53" fmla="*/ 3968 w 10000"/>
                <a:gd name="connsiteY53" fmla="*/ 9918 h 9935"/>
                <a:gd name="connsiteX54" fmla="*/ 3651 w 10000"/>
                <a:gd name="connsiteY54" fmla="*/ 9935 h 9935"/>
                <a:gd name="connsiteX55" fmla="*/ 3333 w 10000"/>
                <a:gd name="connsiteY55" fmla="*/ 9935 h 9935"/>
                <a:gd name="connsiteX56" fmla="*/ 3036 w 10000"/>
                <a:gd name="connsiteY56" fmla="*/ 9918 h 9935"/>
                <a:gd name="connsiteX57" fmla="*/ 2718 w 10000"/>
                <a:gd name="connsiteY57" fmla="*/ 9885 h 9935"/>
                <a:gd name="connsiteX58" fmla="*/ 2401 w 10000"/>
                <a:gd name="connsiteY58" fmla="*/ 9852 h 9935"/>
                <a:gd name="connsiteX59" fmla="*/ 2083 w 10000"/>
                <a:gd name="connsiteY59" fmla="*/ 9802 h 9935"/>
                <a:gd name="connsiteX60" fmla="*/ 1786 w 10000"/>
                <a:gd name="connsiteY60" fmla="*/ 9736 h 9935"/>
                <a:gd name="connsiteX61" fmla="*/ 1468 w 10000"/>
                <a:gd name="connsiteY61" fmla="*/ 9670 h 9935"/>
                <a:gd name="connsiteX62" fmla="*/ 1171 w 10000"/>
                <a:gd name="connsiteY62" fmla="*/ 9570 h 9935"/>
                <a:gd name="connsiteX63" fmla="*/ 873 w 10000"/>
                <a:gd name="connsiteY63" fmla="*/ 9471 h 9935"/>
                <a:gd name="connsiteX64" fmla="*/ 575 w 10000"/>
                <a:gd name="connsiteY64" fmla="*/ 9355 h 9935"/>
                <a:gd name="connsiteX65" fmla="*/ 278 w 10000"/>
                <a:gd name="connsiteY65" fmla="*/ 9222 h 9935"/>
                <a:gd name="connsiteX66" fmla="*/ 0 w 10000"/>
                <a:gd name="connsiteY66" fmla="*/ 9073 h 9935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0000" h="10000">
                  <a:moveTo>
                    <a:pt x="0" y="9132"/>
                  </a:moveTo>
                  <a:cubicBezTo>
                    <a:pt x="-59" y="9118"/>
                    <a:pt x="7182" y="-52"/>
                    <a:pt x="7221" y="0"/>
                  </a:cubicBezTo>
                  <a:lnTo>
                    <a:pt x="7401" y="85"/>
                  </a:lnTo>
                  <a:lnTo>
                    <a:pt x="7659" y="252"/>
                  </a:lnTo>
                  <a:lnTo>
                    <a:pt x="7897" y="436"/>
                  </a:lnTo>
                  <a:lnTo>
                    <a:pt x="8135" y="619"/>
                  </a:lnTo>
                  <a:lnTo>
                    <a:pt x="8353" y="802"/>
                  </a:lnTo>
                  <a:lnTo>
                    <a:pt x="8571" y="1003"/>
                  </a:lnTo>
                  <a:lnTo>
                    <a:pt x="8770" y="1220"/>
                  </a:lnTo>
                  <a:lnTo>
                    <a:pt x="8948" y="1437"/>
                  </a:lnTo>
                  <a:lnTo>
                    <a:pt x="9107" y="1654"/>
                  </a:lnTo>
                  <a:lnTo>
                    <a:pt x="9266" y="1887"/>
                  </a:lnTo>
                  <a:cubicBezTo>
                    <a:pt x="9312" y="1965"/>
                    <a:pt x="9359" y="2043"/>
                    <a:pt x="9405" y="2121"/>
                  </a:cubicBezTo>
                  <a:cubicBezTo>
                    <a:pt x="9445" y="2199"/>
                    <a:pt x="9484" y="2277"/>
                    <a:pt x="9524" y="2355"/>
                  </a:cubicBezTo>
                  <a:cubicBezTo>
                    <a:pt x="9564" y="2438"/>
                    <a:pt x="9603" y="2522"/>
                    <a:pt x="9643" y="2605"/>
                  </a:cubicBezTo>
                  <a:cubicBezTo>
                    <a:pt x="9676" y="2689"/>
                    <a:pt x="9709" y="2772"/>
                    <a:pt x="9742" y="2856"/>
                  </a:cubicBezTo>
                  <a:cubicBezTo>
                    <a:pt x="9768" y="2939"/>
                    <a:pt x="9795" y="3023"/>
                    <a:pt x="9821" y="3106"/>
                  </a:cubicBezTo>
                  <a:cubicBezTo>
                    <a:pt x="9841" y="3190"/>
                    <a:pt x="9861" y="3273"/>
                    <a:pt x="9881" y="3357"/>
                  </a:cubicBezTo>
                  <a:cubicBezTo>
                    <a:pt x="9901" y="3440"/>
                    <a:pt x="9920" y="3523"/>
                    <a:pt x="9940" y="3606"/>
                  </a:cubicBezTo>
                  <a:cubicBezTo>
                    <a:pt x="9953" y="3696"/>
                    <a:pt x="9967" y="3785"/>
                    <a:pt x="9980" y="3874"/>
                  </a:cubicBezTo>
                  <a:cubicBezTo>
                    <a:pt x="9987" y="3963"/>
                    <a:pt x="9993" y="4052"/>
                    <a:pt x="10000" y="4141"/>
                  </a:cubicBezTo>
                  <a:lnTo>
                    <a:pt x="10000" y="4392"/>
                  </a:lnTo>
                  <a:lnTo>
                    <a:pt x="10000" y="4658"/>
                  </a:lnTo>
                  <a:cubicBezTo>
                    <a:pt x="9993" y="4748"/>
                    <a:pt x="9987" y="4836"/>
                    <a:pt x="9980" y="4926"/>
                  </a:cubicBezTo>
                  <a:cubicBezTo>
                    <a:pt x="9967" y="5015"/>
                    <a:pt x="9953" y="5104"/>
                    <a:pt x="9940" y="5193"/>
                  </a:cubicBezTo>
                  <a:cubicBezTo>
                    <a:pt x="9927" y="5281"/>
                    <a:pt x="9914" y="5371"/>
                    <a:pt x="9901" y="5459"/>
                  </a:cubicBezTo>
                  <a:cubicBezTo>
                    <a:pt x="9881" y="5543"/>
                    <a:pt x="9861" y="5626"/>
                    <a:pt x="9841" y="5710"/>
                  </a:cubicBezTo>
                  <a:cubicBezTo>
                    <a:pt x="9815" y="5799"/>
                    <a:pt x="9788" y="5888"/>
                    <a:pt x="9762" y="5977"/>
                  </a:cubicBezTo>
                  <a:cubicBezTo>
                    <a:pt x="9729" y="6060"/>
                    <a:pt x="9696" y="6144"/>
                    <a:pt x="9663" y="6227"/>
                  </a:cubicBezTo>
                  <a:cubicBezTo>
                    <a:pt x="9623" y="6316"/>
                    <a:pt x="9584" y="6406"/>
                    <a:pt x="9544" y="6494"/>
                  </a:cubicBezTo>
                  <a:lnTo>
                    <a:pt x="9425" y="6745"/>
                  </a:lnTo>
                  <a:lnTo>
                    <a:pt x="9286" y="6995"/>
                  </a:lnTo>
                  <a:lnTo>
                    <a:pt x="9127" y="7229"/>
                  </a:lnTo>
                  <a:lnTo>
                    <a:pt x="8948" y="7480"/>
                  </a:lnTo>
                  <a:lnTo>
                    <a:pt x="8948" y="7480"/>
                  </a:lnTo>
                  <a:cubicBezTo>
                    <a:pt x="8889" y="7558"/>
                    <a:pt x="8829" y="7635"/>
                    <a:pt x="8770" y="7713"/>
                  </a:cubicBezTo>
                  <a:cubicBezTo>
                    <a:pt x="8704" y="7786"/>
                    <a:pt x="8637" y="7858"/>
                    <a:pt x="8571" y="7931"/>
                  </a:cubicBezTo>
                  <a:lnTo>
                    <a:pt x="8353" y="8147"/>
                  </a:lnTo>
                  <a:lnTo>
                    <a:pt x="8135" y="8347"/>
                  </a:lnTo>
                  <a:lnTo>
                    <a:pt x="7917" y="8531"/>
                  </a:lnTo>
                  <a:lnTo>
                    <a:pt x="7679" y="8715"/>
                  </a:lnTo>
                  <a:lnTo>
                    <a:pt x="7421" y="8882"/>
                  </a:lnTo>
                  <a:lnTo>
                    <a:pt x="7163" y="9032"/>
                  </a:lnTo>
                  <a:lnTo>
                    <a:pt x="6905" y="9182"/>
                  </a:lnTo>
                  <a:lnTo>
                    <a:pt x="6627" y="9316"/>
                  </a:lnTo>
                  <a:lnTo>
                    <a:pt x="6349" y="9432"/>
                  </a:lnTo>
                  <a:lnTo>
                    <a:pt x="6071" y="9549"/>
                  </a:lnTo>
                  <a:lnTo>
                    <a:pt x="5774" y="9650"/>
                  </a:lnTo>
                  <a:lnTo>
                    <a:pt x="5496" y="9733"/>
                  </a:lnTo>
                  <a:lnTo>
                    <a:pt x="5198" y="9800"/>
                  </a:lnTo>
                  <a:lnTo>
                    <a:pt x="4881" y="9866"/>
                  </a:lnTo>
                  <a:lnTo>
                    <a:pt x="4583" y="9916"/>
                  </a:lnTo>
                  <a:lnTo>
                    <a:pt x="4266" y="9950"/>
                  </a:lnTo>
                  <a:lnTo>
                    <a:pt x="3968" y="9983"/>
                  </a:lnTo>
                  <a:lnTo>
                    <a:pt x="3651" y="10000"/>
                  </a:lnTo>
                  <a:lnTo>
                    <a:pt x="3333" y="10000"/>
                  </a:lnTo>
                  <a:lnTo>
                    <a:pt x="3036" y="9983"/>
                  </a:lnTo>
                  <a:lnTo>
                    <a:pt x="2718" y="9950"/>
                  </a:lnTo>
                  <a:lnTo>
                    <a:pt x="2401" y="9916"/>
                  </a:lnTo>
                  <a:lnTo>
                    <a:pt x="2083" y="9866"/>
                  </a:lnTo>
                  <a:lnTo>
                    <a:pt x="1786" y="9800"/>
                  </a:lnTo>
                  <a:lnTo>
                    <a:pt x="1468" y="9733"/>
                  </a:lnTo>
                  <a:lnTo>
                    <a:pt x="1171" y="9633"/>
                  </a:lnTo>
                  <a:lnTo>
                    <a:pt x="873" y="9533"/>
                  </a:lnTo>
                  <a:lnTo>
                    <a:pt x="575" y="9416"/>
                  </a:lnTo>
                  <a:lnTo>
                    <a:pt x="278" y="9282"/>
                  </a:lnTo>
                  <a:lnTo>
                    <a:pt x="0" y="913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</p:grpSp>
      <p:sp>
        <p:nvSpPr>
          <p:cNvPr id="113" name="Obdélník 17"/>
          <p:cNvSpPr/>
          <p:nvPr userDrawn="1"/>
        </p:nvSpPr>
        <p:spPr>
          <a:xfrm>
            <a:off x="-1" y="-8965"/>
            <a:ext cx="3748885" cy="5162740"/>
          </a:xfrm>
          <a:custGeom>
            <a:avLst/>
            <a:gdLst>
              <a:gd name="connsiteX0" fmla="*/ 0 w 4262593"/>
              <a:gd name="connsiteY0" fmla="*/ 0 h 5152466"/>
              <a:gd name="connsiteX1" fmla="*/ 4262593 w 4262593"/>
              <a:gd name="connsiteY1" fmla="*/ 0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4262593"/>
              <a:gd name="connsiteY0" fmla="*/ 0 h 5152466"/>
              <a:gd name="connsiteX1" fmla="*/ 337865 w 4262593"/>
              <a:gd name="connsiteY1" fmla="*/ 30822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3163258"/>
              <a:gd name="connsiteY0" fmla="*/ 0 h 5152466"/>
              <a:gd name="connsiteX1" fmla="*/ 337865 w 3163258"/>
              <a:gd name="connsiteY1" fmla="*/ 30822 h 5152466"/>
              <a:gd name="connsiteX2" fmla="*/ 3163258 w 3163258"/>
              <a:gd name="connsiteY2" fmla="*/ 5029176 h 5152466"/>
              <a:gd name="connsiteX3" fmla="*/ 0 w 3163258"/>
              <a:gd name="connsiteY3" fmla="*/ 5152466 h 5152466"/>
              <a:gd name="connsiteX4" fmla="*/ 0 w 3163258"/>
              <a:gd name="connsiteY4" fmla="*/ 0 h 5152466"/>
              <a:gd name="connsiteX0" fmla="*/ 0 w 3748885"/>
              <a:gd name="connsiteY0" fmla="*/ 0 h 5162740"/>
              <a:gd name="connsiteX1" fmla="*/ 337865 w 3748885"/>
              <a:gd name="connsiteY1" fmla="*/ 3082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30332 w 3748885"/>
              <a:gd name="connsiteY1" fmla="*/ 10274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686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38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8885" h="5162740">
                <a:moveTo>
                  <a:pt x="0" y="0"/>
                </a:moveTo>
                <a:lnTo>
                  <a:pt x="450804" y="38"/>
                </a:lnTo>
                <a:lnTo>
                  <a:pt x="3748885" y="5162740"/>
                </a:lnTo>
                <a:lnTo>
                  <a:pt x="0" y="5152466"/>
                </a:lnTo>
                <a:lnTo>
                  <a:pt x="0" y="0"/>
                </a:lnTo>
                <a:close/>
              </a:path>
            </a:pathLst>
          </a:cu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17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Freeform 62"/>
          <p:cNvSpPr>
            <a:spLocks noChangeAspect="1"/>
          </p:cNvSpPr>
          <p:nvPr userDrawn="1"/>
        </p:nvSpPr>
        <p:spPr bwMode="ltGray">
          <a:xfrm flipH="1">
            <a:off x="1230670" y="1931377"/>
            <a:ext cx="1618770" cy="1987927"/>
          </a:xfrm>
          <a:custGeom>
            <a:avLst/>
            <a:gdLst>
              <a:gd name="T0" fmla="*/ 718 w 1008"/>
              <a:gd name="T1" fmla="*/ 0 h 1206"/>
              <a:gd name="T2" fmla="*/ 772 w 1008"/>
              <a:gd name="T3" fmla="*/ 38 h 1206"/>
              <a:gd name="T4" fmla="*/ 820 w 1008"/>
              <a:gd name="T5" fmla="*/ 82 h 1206"/>
              <a:gd name="T6" fmla="*/ 864 w 1008"/>
              <a:gd name="T7" fmla="*/ 128 h 1206"/>
              <a:gd name="T8" fmla="*/ 902 w 1008"/>
              <a:gd name="T9" fmla="*/ 180 h 1206"/>
              <a:gd name="T10" fmla="*/ 934 w 1008"/>
              <a:gd name="T11" fmla="*/ 234 h 1206"/>
              <a:gd name="T12" fmla="*/ 960 w 1008"/>
              <a:gd name="T13" fmla="*/ 290 h 1206"/>
              <a:gd name="T14" fmla="*/ 982 w 1008"/>
              <a:gd name="T15" fmla="*/ 350 h 1206"/>
              <a:gd name="T16" fmla="*/ 996 w 1008"/>
              <a:gd name="T17" fmla="*/ 410 h 1206"/>
              <a:gd name="T18" fmla="*/ 1006 w 1008"/>
              <a:gd name="T19" fmla="*/ 472 h 1206"/>
              <a:gd name="T20" fmla="*/ 1008 w 1008"/>
              <a:gd name="T21" fmla="*/ 534 h 1206"/>
              <a:gd name="T22" fmla="*/ 1006 w 1008"/>
              <a:gd name="T23" fmla="*/ 598 h 1206"/>
              <a:gd name="T24" fmla="*/ 998 w 1008"/>
              <a:gd name="T25" fmla="*/ 662 h 1206"/>
              <a:gd name="T26" fmla="*/ 984 w 1008"/>
              <a:gd name="T27" fmla="*/ 724 h 1206"/>
              <a:gd name="T28" fmla="*/ 962 w 1008"/>
              <a:gd name="T29" fmla="*/ 786 h 1206"/>
              <a:gd name="T30" fmla="*/ 936 w 1008"/>
              <a:gd name="T31" fmla="*/ 846 h 1206"/>
              <a:gd name="T32" fmla="*/ 902 w 1008"/>
              <a:gd name="T33" fmla="*/ 904 h 1206"/>
              <a:gd name="T34" fmla="*/ 884 w 1008"/>
              <a:gd name="T35" fmla="*/ 932 h 1206"/>
              <a:gd name="T36" fmla="*/ 842 w 1008"/>
              <a:gd name="T37" fmla="*/ 984 h 1206"/>
              <a:gd name="T38" fmla="*/ 798 w 1008"/>
              <a:gd name="T39" fmla="*/ 1030 h 1206"/>
              <a:gd name="T40" fmla="*/ 748 w 1008"/>
              <a:gd name="T41" fmla="*/ 1072 h 1206"/>
              <a:gd name="T42" fmla="*/ 696 w 1008"/>
              <a:gd name="T43" fmla="*/ 1108 h 1206"/>
              <a:gd name="T44" fmla="*/ 640 w 1008"/>
              <a:gd name="T45" fmla="*/ 1138 h 1206"/>
              <a:gd name="T46" fmla="*/ 582 w 1008"/>
              <a:gd name="T47" fmla="*/ 1164 h 1206"/>
              <a:gd name="T48" fmla="*/ 524 w 1008"/>
              <a:gd name="T49" fmla="*/ 1182 h 1206"/>
              <a:gd name="T50" fmla="*/ 462 w 1008"/>
              <a:gd name="T51" fmla="*/ 1196 h 1206"/>
              <a:gd name="T52" fmla="*/ 400 w 1008"/>
              <a:gd name="T53" fmla="*/ 1204 h 1206"/>
              <a:gd name="T54" fmla="*/ 336 w 1008"/>
              <a:gd name="T55" fmla="*/ 1206 h 1206"/>
              <a:gd name="T56" fmla="*/ 274 w 1008"/>
              <a:gd name="T57" fmla="*/ 1200 h 1206"/>
              <a:gd name="T58" fmla="*/ 210 w 1008"/>
              <a:gd name="T59" fmla="*/ 1190 h 1206"/>
              <a:gd name="T60" fmla="*/ 148 w 1008"/>
              <a:gd name="T61" fmla="*/ 1174 h 1206"/>
              <a:gd name="T62" fmla="*/ 88 w 1008"/>
              <a:gd name="T63" fmla="*/ 1150 h 1206"/>
              <a:gd name="T64" fmla="*/ 28 w 1008"/>
              <a:gd name="T65" fmla="*/ 1120 h 1206"/>
              <a:gd name="T66" fmla="*/ 718 w 1008"/>
              <a:gd name="T67" fmla="*/ 0 h 1206"/>
              <a:gd name="connsiteX0" fmla="*/ 7240 w 10000"/>
              <a:gd name="connsiteY0" fmla="*/ 65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7240 w 10000"/>
              <a:gd name="connsiteY67" fmla="*/ 65 h 10000"/>
              <a:gd name="connsiteX0" fmla="*/ 6927 w 10000"/>
              <a:gd name="connsiteY0" fmla="*/ 9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6927 w 10000"/>
              <a:gd name="connsiteY67" fmla="*/ 98 h 10000"/>
              <a:gd name="connsiteX0" fmla="*/ 0 w 10000"/>
              <a:gd name="connsiteY0" fmla="*/ 913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0" fmla="*/ 0 w 10000"/>
              <a:gd name="connsiteY0" fmla="*/ 9073 h 9935"/>
              <a:gd name="connsiteX1" fmla="*/ 7221 w 10000"/>
              <a:gd name="connsiteY1" fmla="*/ 0 h 9935"/>
              <a:gd name="connsiteX2" fmla="*/ 7401 w 10000"/>
              <a:gd name="connsiteY2" fmla="*/ 84 h 9935"/>
              <a:gd name="connsiteX3" fmla="*/ 7659 w 10000"/>
              <a:gd name="connsiteY3" fmla="*/ 250 h 9935"/>
              <a:gd name="connsiteX4" fmla="*/ 7897 w 10000"/>
              <a:gd name="connsiteY4" fmla="*/ 433 h 9935"/>
              <a:gd name="connsiteX5" fmla="*/ 8135 w 10000"/>
              <a:gd name="connsiteY5" fmla="*/ 615 h 9935"/>
              <a:gd name="connsiteX6" fmla="*/ 8353 w 10000"/>
              <a:gd name="connsiteY6" fmla="*/ 797 h 9935"/>
              <a:gd name="connsiteX7" fmla="*/ 8571 w 10000"/>
              <a:gd name="connsiteY7" fmla="*/ 996 h 9935"/>
              <a:gd name="connsiteX8" fmla="*/ 8770 w 10000"/>
              <a:gd name="connsiteY8" fmla="*/ 1212 h 9935"/>
              <a:gd name="connsiteX9" fmla="*/ 8948 w 10000"/>
              <a:gd name="connsiteY9" fmla="*/ 1428 h 9935"/>
              <a:gd name="connsiteX10" fmla="*/ 9107 w 10000"/>
              <a:gd name="connsiteY10" fmla="*/ 1643 h 9935"/>
              <a:gd name="connsiteX11" fmla="*/ 9266 w 10000"/>
              <a:gd name="connsiteY11" fmla="*/ 1875 h 9935"/>
              <a:gd name="connsiteX12" fmla="*/ 9405 w 10000"/>
              <a:gd name="connsiteY12" fmla="*/ 2107 h 9935"/>
              <a:gd name="connsiteX13" fmla="*/ 9524 w 10000"/>
              <a:gd name="connsiteY13" fmla="*/ 2340 h 9935"/>
              <a:gd name="connsiteX14" fmla="*/ 9643 w 10000"/>
              <a:gd name="connsiteY14" fmla="*/ 2588 h 9935"/>
              <a:gd name="connsiteX15" fmla="*/ 9742 w 10000"/>
              <a:gd name="connsiteY15" fmla="*/ 2837 h 9935"/>
              <a:gd name="connsiteX16" fmla="*/ 9821 w 10000"/>
              <a:gd name="connsiteY16" fmla="*/ 3086 h 9935"/>
              <a:gd name="connsiteX17" fmla="*/ 9881 w 10000"/>
              <a:gd name="connsiteY17" fmla="*/ 3335 h 9935"/>
              <a:gd name="connsiteX18" fmla="*/ 9940 w 10000"/>
              <a:gd name="connsiteY18" fmla="*/ 3583 h 9935"/>
              <a:gd name="connsiteX19" fmla="*/ 9980 w 10000"/>
              <a:gd name="connsiteY19" fmla="*/ 3849 h 9935"/>
              <a:gd name="connsiteX20" fmla="*/ 10000 w 10000"/>
              <a:gd name="connsiteY20" fmla="*/ 4114 h 9935"/>
              <a:gd name="connsiteX21" fmla="*/ 10000 w 10000"/>
              <a:gd name="connsiteY21" fmla="*/ 4363 h 9935"/>
              <a:gd name="connsiteX22" fmla="*/ 10000 w 10000"/>
              <a:gd name="connsiteY22" fmla="*/ 4628 h 9935"/>
              <a:gd name="connsiteX23" fmla="*/ 9980 w 10000"/>
              <a:gd name="connsiteY23" fmla="*/ 4894 h 9935"/>
              <a:gd name="connsiteX24" fmla="*/ 9940 w 10000"/>
              <a:gd name="connsiteY24" fmla="*/ 5159 h 9935"/>
              <a:gd name="connsiteX25" fmla="*/ 9901 w 10000"/>
              <a:gd name="connsiteY25" fmla="*/ 5424 h 9935"/>
              <a:gd name="connsiteX26" fmla="*/ 9841 w 10000"/>
              <a:gd name="connsiteY26" fmla="*/ 5673 h 9935"/>
              <a:gd name="connsiteX27" fmla="*/ 9762 w 10000"/>
              <a:gd name="connsiteY27" fmla="*/ 5938 h 9935"/>
              <a:gd name="connsiteX28" fmla="*/ 9663 w 10000"/>
              <a:gd name="connsiteY28" fmla="*/ 6187 h 9935"/>
              <a:gd name="connsiteX29" fmla="*/ 9544 w 10000"/>
              <a:gd name="connsiteY29" fmla="*/ 6452 h 9935"/>
              <a:gd name="connsiteX30" fmla="*/ 9425 w 10000"/>
              <a:gd name="connsiteY30" fmla="*/ 6701 h 9935"/>
              <a:gd name="connsiteX31" fmla="*/ 9286 w 10000"/>
              <a:gd name="connsiteY31" fmla="*/ 6950 h 9935"/>
              <a:gd name="connsiteX32" fmla="*/ 9127 w 10000"/>
              <a:gd name="connsiteY32" fmla="*/ 7182 h 9935"/>
              <a:gd name="connsiteX33" fmla="*/ 8948 w 10000"/>
              <a:gd name="connsiteY33" fmla="*/ 7431 h 9935"/>
              <a:gd name="connsiteX34" fmla="*/ 8948 w 10000"/>
              <a:gd name="connsiteY34" fmla="*/ 7431 h 9935"/>
              <a:gd name="connsiteX35" fmla="*/ 8770 w 10000"/>
              <a:gd name="connsiteY35" fmla="*/ 7663 h 9935"/>
              <a:gd name="connsiteX36" fmla="*/ 8571 w 10000"/>
              <a:gd name="connsiteY36" fmla="*/ 7879 h 9935"/>
              <a:gd name="connsiteX37" fmla="*/ 8353 w 10000"/>
              <a:gd name="connsiteY37" fmla="*/ 8094 h 9935"/>
              <a:gd name="connsiteX38" fmla="*/ 8135 w 10000"/>
              <a:gd name="connsiteY38" fmla="*/ 8293 h 9935"/>
              <a:gd name="connsiteX39" fmla="*/ 7917 w 10000"/>
              <a:gd name="connsiteY39" fmla="*/ 8476 h 9935"/>
              <a:gd name="connsiteX40" fmla="*/ 7679 w 10000"/>
              <a:gd name="connsiteY40" fmla="*/ 8658 h 9935"/>
              <a:gd name="connsiteX41" fmla="*/ 7421 w 10000"/>
              <a:gd name="connsiteY41" fmla="*/ 8824 h 9935"/>
              <a:gd name="connsiteX42" fmla="*/ 7163 w 10000"/>
              <a:gd name="connsiteY42" fmla="*/ 8973 h 9935"/>
              <a:gd name="connsiteX43" fmla="*/ 6905 w 10000"/>
              <a:gd name="connsiteY43" fmla="*/ 9122 h 9935"/>
              <a:gd name="connsiteX44" fmla="*/ 6627 w 10000"/>
              <a:gd name="connsiteY44" fmla="*/ 9255 h 9935"/>
              <a:gd name="connsiteX45" fmla="*/ 6349 w 10000"/>
              <a:gd name="connsiteY45" fmla="*/ 9371 h 9935"/>
              <a:gd name="connsiteX46" fmla="*/ 6071 w 10000"/>
              <a:gd name="connsiteY46" fmla="*/ 9487 h 9935"/>
              <a:gd name="connsiteX47" fmla="*/ 5774 w 10000"/>
              <a:gd name="connsiteY47" fmla="*/ 9587 h 9935"/>
              <a:gd name="connsiteX48" fmla="*/ 5496 w 10000"/>
              <a:gd name="connsiteY48" fmla="*/ 9670 h 9935"/>
              <a:gd name="connsiteX49" fmla="*/ 5198 w 10000"/>
              <a:gd name="connsiteY49" fmla="*/ 9736 h 9935"/>
              <a:gd name="connsiteX50" fmla="*/ 4881 w 10000"/>
              <a:gd name="connsiteY50" fmla="*/ 9802 h 9935"/>
              <a:gd name="connsiteX51" fmla="*/ 4583 w 10000"/>
              <a:gd name="connsiteY51" fmla="*/ 9852 h 9935"/>
              <a:gd name="connsiteX52" fmla="*/ 4266 w 10000"/>
              <a:gd name="connsiteY52" fmla="*/ 9885 h 9935"/>
              <a:gd name="connsiteX53" fmla="*/ 3968 w 10000"/>
              <a:gd name="connsiteY53" fmla="*/ 9918 h 9935"/>
              <a:gd name="connsiteX54" fmla="*/ 3651 w 10000"/>
              <a:gd name="connsiteY54" fmla="*/ 9935 h 9935"/>
              <a:gd name="connsiteX55" fmla="*/ 3333 w 10000"/>
              <a:gd name="connsiteY55" fmla="*/ 9935 h 9935"/>
              <a:gd name="connsiteX56" fmla="*/ 3036 w 10000"/>
              <a:gd name="connsiteY56" fmla="*/ 9918 h 9935"/>
              <a:gd name="connsiteX57" fmla="*/ 2718 w 10000"/>
              <a:gd name="connsiteY57" fmla="*/ 9885 h 9935"/>
              <a:gd name="connsiteX58" fmla="*/ 2401 w 10000"/>
              <a:gd name="connsiteY58" fmla="*/ 9852 h 9935"/>
              <a:gd name="connsiteX59" fmla="*/ 2083 w 10000"/>
              <a:gd name="connsiteY59" fmla="*/ 9802 h 9935"/>
              <a:gd name="connsiteX60" fmla="*/ 1786 w 10000"/>
              <a:gd name="connsiteY60" fmla="*/ 9736 h 9935"/>
              <a:gd name="connsiteX61" fmla="*/ 1468 w 10000"/>
              <a:gd name="connsiteY61" fmla="*/ 9670 h 9935"/>
              <a:gd name="connsiteX62" fmla="*/ 1171 w 10000"/>
              <a:gd name="connsiteY62" fmla="*/ 9570 h 9935"/>
              <a:gd name="connsiteX63" fmla="*/ 873 w 10000"/>
              <a:gd name="connsiteY63" fmla="*/ 9471 h 9935"/>
              <a:gd name="connsiteX64" fmla="*/ 575 w 10000"/>
              <a:gd name="connsiteY64" fmla="*/ 9355 h 9935"/>
              <a:gd name="connsiteX65" fmla="*/ 278 w 10000"/>
              <a:gd name="connsiteY65" fmla="*/ 9222 h 9935"/>
              <a:gd name="connsiteX66" fmla="*/ 0 w 10000"/>
              <a:gd name="connsiteY66" fmla="*/ 9073 h 9935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000" h="10000">
                <a:moveTo>
                  <a:pt x="0" y="9132"/>
                </a:moveTo>
                <a:cubicBezTo>
                  <a:pt x="-59" y="9118"/>
                  <a:pt x="7182" y="-52"/>
                  <a:pt x="7221" y="0"/>
                </a:cubicBezTo>
                <a:lnTo>
                  <a:pt x="7401" y="85"/>
                </a:lnTo>
                <a:lnTo>
                  <a:pt x="7659" y="252"/>
                </a:lnTo>
                <a:lnTo>
                  <a:pt x="7897" y="436"/>
                </a:lnTo>
                <a:lnTo>
                  <a:pt x="8135" y="619"/>
                </a:lnTo>
                <a:lnTo>
                  <a:pt x="8353" y="802"/>
                </a:lnTo>
                <a:lnTo>
                  <a:pt x="8571" y="1003"/>
                </a:lnTo>
                <a:lnTo>
                  <a:pt x="8770" y="1220"/>
                </a:lnTo>
                <a:lnTo>
                  <a:pt x="8948" y="1437"/>
                </a:lnTo>
                <a:lnTo>
                  <a:pt x="9107" y="1654"/>
                </a:lnTo>
                <a:lnTo>
                  <a:pt x="9266" y="1887"/>
                </a:lnTo>
                <a:cubicBezTo>
                  <a:pt x="9312" y="1965"/>
                  <a:pt x="9359" y="2043"/>
                  <a:pt x="9405" y="2121"/>
                </a:cubicBezTo>
                <a:cubicBezTo>
                  <a:pt x="9445" y="2199"/>
                  <a:pt x="9484" y="2277"/>
                  <a:pt x="9524" y="2355"/>
                </a:cubicBezTo>
                <a:cubicBezTo>
                  <a:pt x="9564" y="2438"/>
                  <a:pt x="9603" y="2522"/>
                  <a:pt x="9643" y="2605"/>
                </a:cubicBezTo>
                <a:cubicBezTo>
                  <a:pt x="9676" y="2689"/>
                  <a:pt x="9709" y="2772"/>
                  <a:pt x="9742" y="2856"/>
                </a:cubicBezTo>
                <a:cubicBezTo>
                  <a:pt x="9768" y="2939"/>
                  <a:pt x="9795" y="3023"/>
                  <a:pt x="9821" y="3106"/>
                </a:cubicBezTo>
                <a:cubicBezTo>
                  <a:pt x="9841" y="3190"/>
                  <a:pt x="9861" y="3273"/>
                  <a:pt x="9881" y="3357"/>
                </a:cubicBezTo>
                <a:cubicBezTo>
                  <a:pt x="9901" y="3440"/>
                  <a:pt x="9920" y="3523"/>
                  <a:pt x="9940" y="3606"/>
                </a:cubicBezTo>
                <a:cubicBezTo>
                  <a:pt x="9953" y="3696"/>
                  <a:pt x="9967" y="3785"/>
                  <a:pt x="9980" y="3874"/>
                </a:cubicBezTo>
                <a:cubicBezTo>
                  <a:pt x="9987" y="3963"/>
                  <a:pt x="9993" y="4052"/>
                  <a:pt x="10000" y="4141"/>
                </a:cubicBezTo>
                <a:lnTo>
                  <a:pt x="10000" y="4392"/>
                </a:lnTo>
                <a:lnTo>
                  <a:pt x="10000" y="4658"/>
                </a:lnTo>
                <a:cubicBezTo>
                  <a:pt x="9993" y="4748"/>
                  <a:pt x="9987" y="4836"/>
                  <a:pt x="9980" y="4926"/>
                </a:cubicBezTo>
                <a:cubicBezTo>
                  <a:pt x="9967" y="5015"/>
                  <a:pt x="9953" y="5104"/>
                  <a:pt x="9940" y="5193"/>
                </a:cubicBezTo>
                <a:cubicBezTo>
                  <a:pt x="9927" y="5281"/>
                  <a:pt x="9914" y="5371"/>
                  <a:pt x="9901" y="5459"/>
                </a:cubicBezTo>
                <a:cubicBezTo>
                  <a:pt x="9881" y="5543"/>
                  <a:pt x="9861" y="5626"/>
                  <a:pt x="9841" y="5710"/>
                </a:cubicBezTo>
                <a:cubicBezTo>
                  <a:pt x="9815" y="5799"/>
                  <a:pt x="9788" y="5888"/>
                  <a:pt x="9762" y="5977"/>
                </a:cubicBezTo>
                <a:cubicBezTo>
                  <a:pt x="9729" y="6060"/>
                  <a:pt x="9696" y="6144"/>
                  <a:pt x="9663" y="6227"/>
                </a:cubicBezTo>
                <a:cubicBezTo>
                  <a:pt x="9623" y="6316"/>
                  <a:pt x="9584" y="6406"/>
                  <a:pt x="9544" y="6494"/>
                </a:cubicBezTo>
                <a:lnTo>
                  <a:pt x="9425" y="6745"/>
                </a:lnTo>
                <a:lnTo>
                  <a:pt x="9286" y="6995"/>
                </a:lnTo>
                <a:lnTo>
                  <a:pt x="9127" y="7229"/>
                </a:lnTo>
                <a:lnTo>
                  <a:pt x="8948" y="7480"/>
                </a:lnTo>
                <a:lnTo>
                  <a:pt x="8948" y="7480"/>
                </a:lnTo>
                <a:cubicBezTo>
                  <a:pt x="8889" y="7558"/>
                  <a:pt x="8829" y="7635"/>
                  <a:pt x="8770" y="7713"/>
                </a:cubicBezTo>
                <a:cubicBezTo>
                  <a:pt x="8704" y="7786"/>
                  <a:pt x="8637" y="7858"/>
                  <a:pt x="8571" y="7931"/>
                </a:cubicBezTo>
                <a:lnTo>
                  <a:pt x="8353" y="8147"/>
                </a:lnTo>
                <a:lnTo>
                  <a:pt x="8135" y="8347"/>
                </a:lnTo>
                <a:lnTo>
                  <a:pt x="7917" y="8531"/>
                </a:lnTo>
                <a:lnTo>
                  <a:pt x="7679" y="8715"/>
                </a:lnTo>
                <a:lnTo>
                  <a:pt x="7421" y="8882"/>
                </a:lnTo>
                <a:lnTo>
                  <a:pt x="7163" y="9032"/>
                </a:lnTo>
                <a:lnTo>
                  <a:pt x="6905" y="9182"/>
                </a:lnTo>
                <a:lnTo>
                  <a:pt x="6627" y="9316"/>
                </a:lnTo>
                <a:lnTo>
                  <a:pt x="6349" y="9432"/>
                </a:lnTo>
                <a:lnTo>
                  <a:pt x="6071" y="9549"/>
                </a:lnTo>
                <a:lnTo>
                  <a:pt x="5774" y="9650"/>
                </a:lnTo>
                <a:lnTo>
                  <a:pt x="5496" y="9733"/>
                </a:lnTo>
                <a:lnTo>
                  <a:pt x="5198" y="9800"/>
                </a:lnTo>
                <a:lnTo>
                  <a:pt x="4881" y="9866"/>
                </a:lnTo>
                <a:lnTo>
                  <a:pt x="4583" y="9916"/>
                </a:lnTo>
                <a:lnTo>
                  <a:pt x="4266" y="9950"/>
                </a:lnTo>
                <a:lnTo>
                  <a:pt x="3968" y="9983"/>
                </a:lnTo>
                <a:lnTo>
                  <a:pt x="3651" y="10000"/>
                </a:lnTo>
                <a:lnTo>
                  <a:pt x="3333" y="10000"/>
                </a:lnTo>
                <a:lnTo>
                  <a:pt x="3036" y="9983"/>
                </a:lnTo>
                <a:lnTo>
                  <a:pt x="2718" y="9950"/>
                </a:lnTo>
                <a:lnTo>
                  <a:pt x="2401" y="9916"/>
                </a:lnTo>
                <a:lnTo>
                  <a:pt x="2083" y="9866"/>
                </a:lnTo>
                <a:lnTo>
                  <a:pt x="1786" y="9800"/>
                </a:lnTo>
                <a:lnTo>
                  <a:pt x="1468" y="9733"/>
                </a:lnTo>
                <a:lnTo>
                  <a:pt x="1171" y="9633"/>
                </a:lnTo>
                <a:lnTo>
                  <a:pt x="873" y="9533"/>
                </a:lnTo>
                <a:lnTo>
                  <a:pt x="575" y="9416"/>
                </a:lnTo>
                <a:lnTo>
                  <a:pt x="278" y="9282"/>
                </a:lnTo>
                <a:lnTo>
                  <a:pt x="0" y="9132"/>
                </a:lnTo>
                <a:close/>
              </a:path>
            </a:pathLst>
          </a:custGeom>
          <a:solidFill>
            <a:srgbClr val="038F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03517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115" name="Footer Placeholder 10"/>
          <p:cNvSpPr txBox="1">
            <a:spLocks/>
          </p:cNvSpPr>
          <p:nvPr userDrawn="1"/>
        </p:nvSpPr>
        <p:spPr>
          <a:xfrm>
            <a:off x="4203868" y="4080053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24282" rtl="0" eaLnBrk="1" latinLnBrk="0" hangingPunct="1">
              <a:defRPr sz="1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2140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428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642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4856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070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284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3498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9712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242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201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Ipsos.  All rights reserved. Contains Ipsos' Confidential and Proprietary information and may not be disclosed or reproduced without the prior written consent of Ipsos.</a:t>
            </a:r>
          </a:p>
        </p:txBody>
      </p:sp>
      <p:pic>
        <p:nvPicPr>
          <p:cNvPr id="117" name="Picture 11" descr="IPSOS_GAMECHANGERS_blue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0247" y="4771853"/>
            <a:ext cx="1380187" cy="277167"/>
          </a:xfrm>
          <a:prstGeom prst="rect">
            <a:avLst/>
          </a:prstGeom>
        </p:spPr>
      </p:pic>
      <p:sp>
        <p:nvSpPr>
          <p:cNvPr id="118" name="Zástupný symbol pro text 4"/>
          <p:cNvSpPr>
            <a:spLocks noGrp="1"/>
          </p:cNvSpPr>
          <p:nvPr>
            <p:ph type="body" sz="quarter" idx="16" hasCustomPrompt="1"/>
          </p:nvPr>
        </p:nvSpPr>
        <p:spPr>
          <a:xfrm>
            <a:off x="4067944" y="2463589"/>
            <a:ext cx="3807000" cy="5162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Presentation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119" name="Zástupný symbol pro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4091230" y="3665935"/>
            <a:ext cx="1816276" cy="3182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Date</a:t>
            </a:r>
            <a:endParaRPr lang="en-US" dirty="0"/>
          </a:p>
        </p:txBody>
      </p:sp>
      <p:sp>
        <p:nvSpPr>
          <p:cNvPr id="120" name="Zástupný symbol pro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4067945" y="3075658"/>
            <a:ext cx="4535487" cy="43219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2400" b="1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Additional</a:t>
            </a:r>
            <a:r>
              <a:rPr lang="cs-CZ" dirty="0"/>
              <a:t> </a:t>
            </a:r>
            <a:r>
              <a:rPr lang="cs-CZ" dirty="0" err="1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9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_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78BE8A3-6DB4-432C-A984-AD0C0AB899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7" name="Picture 11" descr="IPSOS_GAMECHANGERS_blue.png">
            <a:extLst>
              <a:ext uri="{FF2B5EF4-FFF2-40B4-BE49-F238E27FC236}">
                <a16:creationId xmlns:a16="http://schemas.microsoft.com/office/drawing/2014/main" id="{8D2898F5-7956-44F8-A726-E5BEF846A2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0247" y="4771853"/>
            <a:ext cx="1380187" cy="277167"/>
          </a:xfrm>
          <a:prstGeom prst="rect">
            <a:avLst/>
          </a:prstGeom>
        </p:spPr>
      </p:pic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9B6964CD-34BE-4CB6-9EFC-5B369FE437F7}"/>
              </a:ext>
            </a:extLst>
          </p:cNvPr>
          <p:cNvSpPr txBox="1">
            <a:spLocks/>
          </p:cNvSpPr>
          <p:nvPr userDrawn="1"/>
        </p:nvSpPr>
        <p:spPr>
          <a:xfrm>
            <a:off x="551618" y="4254321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24282" rtl="0" eaLnBrk="1" latinLnBrk="0" hangingPunct="1">
              <a:defRPr sz="1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2140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428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642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4856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070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284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3498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9712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242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201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9" name="Zástupný symbol pro text 4">
            <a:extLst>
              <a:ext uri="{FF2B5EF4-FFF2-40B4-BE49-F238E27FC236}">
                <a16:creationId xmlns:a16="http://schemas.microsoft.com/office/drawing/2014/main" id="{538B8B81-619A-4F3D-84E0-62CC0B6CA1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8332" y="2227616"/>
            <a:ext cx="3807000" cy="5162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Presentation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10" name="Zástupný symbol pro text 11">
            <a:extLst>
              <a:ext uri="{FF2B5EF4-FFF2-40B4-BE49-F238E27FC236}">
                <a16:creationId xmlns:a16="http://schemas.microsoft.com/office/drawing/2014/main" id="{E001BFB0-3685-4289-827C-5F4E013A7F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618" y="3429962"/>
            <a:ext cx="1816276" cy="3182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Date</a:t>
            </a:r>
            <a:endParaRPr lang="en-US" dirty="0"/>
          </a:p>
        </p:txBody>
      </p:sp>
      <p:sp>
        <p:nvSpPr>
          <p:cNvPr id="11" name="Zástupný symbol pro text 4">
            <a:extLst>
              <a:ext uri="{FF2B5EF4-FFF2-40B4-BE49-F238E27FC236}">
                <a16:creationId xmlns:a16="http://schemas.microsoft.com/office/drawing/2014/main" id="{2DE0F206-573A-45D3-BBBF-31F915323D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8333" y="2839685"/>
            <a:ext cx="4535487" cy="43219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2400" b="1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Additional</a:t>
            </a:r>
            <a:r>
              <a:rPr lang="cs-CZ" dirty="0"/>
              <a:t> </a:t>
            </a:r>
            <a:r>
              <a:rPr lang="cs-CZ" dirty="0" err="1"/>
              <a:t>subtitle</a:t>
            </a:r>
            <a:endParaRPr lang="en-US" dirty="0"/>
          </a:p>
        </p:txBody>
      </p:sp>
      <p:pic>
        <p:nvPicPr>
          <p:cNvPr id="12" name="Picture 10" descr="IPSOS_GAMECHANGERS_blue.png">
            <a:extLst>
              <a:ext uri="{FF2B5EF4-FFF2-40B4-BE49-F238E27FC236}">
                <a16:creationId xmlns:a16="http://schemas.microsoft.com/office/drawing/2014/main" id="{3BB5AF32-90D1-4F53-9390-5C2A0C41AC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7665" y="4737673"/>
            <a:ext cx="377327" cy="3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136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kladní snímek_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nadpis 1">
            <a:extLst>
              <a:ext uri="{FF2B5EF4-FFF2-40B4-BE49-F238E27FC236}">
                <a16:creationId xmlns:a16="http://schemas.microsoft.com/office/drawing/2014/main" id="{35B51098-01E2-4D73-9B52-AD539CB1A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00" y="122400"/>
            <a:ext cx="8733600" cy="288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TEMPLATE HEADINGS</a:t>
            </a:r>
            <a:r>
              <a:rPr lang="cs-CZ" dirty="0"/>
              <a:t> </a:t>
            </a:r>
            <a:r>
              <a:rPr lang="en-US" dirty="0"/>
              <a:t>STYLE.</a:t>
            </a:r>
            <a:endParaRPr lang="cs-CZ" dirty="0"/>
          </a:p>
        </p:txBody>
      </p:sp>
      <p:sp>
        <p:nvSpPr>
          <p:cNvPr id="6" name="Zástupný symbol pro obsah 10">
            <a:extLst>
              <a:ext uri="{FF2B5EF4-FFF2-40B4-BE49-F238E27FC236}">
                <a16:creationId xmlns:a16="http://schemas.microsoft.com/office/drawing/2014/main" id="{DF83547D-6696-47F4-A85A-A9F34ED162E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30400" y="1100137"/>
            <a:ext cx="8733600" cy="3660428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</a:defRPr>
            </a:lvl1pPr>
            <a:lvl2pPr marL="541325" indent="-201608"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</a:defRPr>
            </a:lvl2pPr>
            <a:lvl3pPr marL="901678" indent="-179384">
              <a:buSzPct val="80000"/>
              <a:buFont typeface="Courier New" panose="02070309020205020404" pitchFamily="49" charset="0"/>
              <a:buChar char="o"/>
              <a:defRPr sz="1400">
                <a:solidFill>
                  <a:srgbClr val="404040"/>
                </a:solidFill>
              </a:defRPr>
            </a:lvl3pPr>
            <a:lvl4pPr marL="1250919" indent="-179384">
              <a:buSzPct val="90000"/>
              <a:defRPr sz="1200"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BE85D5C-EA50-4B75-AB7B-D47CF2749B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8733600" cy="5928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>
                <a:solidFill>
                  <a:srgbClr val="404040"/>
                </a:solidFill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891475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snímek_šedá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nadpis 1">
            <a:extLst>
              <a:ext uri="{FF2B5EF4-FFF2-40B4-BE49-F238E27FC236}">
                <a16:creationId xmlns:a16="http://schemas.microsoft.com/office/drawing/2014/main" id="{35B51098-01E2-4D73-9B52-AD539CB1A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00" y="122400"/>
            <a:ext cx="8733600" cy="288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TEMPLATE HEADINGS</a:t>
            </a:r>
            <a:r>
              <a:rPr lang="cs-CZ" dirty="0"/>
              <a:t> </a:t>
            </a:r>
            <a:r>
              <a:rPr lang="en-US" dirty="0"/>
              <a:t>STYLE.</a:t>
            </a:r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E1E99D96-C204-4C3D-8D07-27D30B0E7BD2}"/>
              </a:ext>
            </a:extLst>
          </p:cNvPr>
          <p:cNvSpPr txBox="1">
            <a:spLocks/>
          </p:cNvSpPr>
          <p:nvPr userDrawn="1"/>
        </p:nvSpPr>
        <p:spPr>
          <a:xfrm>
            <a:off x="0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chemeClr val="bg1"/>
                </a:solidFill>
              </a:rPr>
              <a:pPr/>
              <a:t>‹#›</a:t>
            </a:fld>
            <a:endParaRPr lang="cs-CZ" sz="1000" dirty="0">
              <a:solidFill>
                <a:schemeClr val="bg1"/>
              </a:solidFill>
            </a:endParaRP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F5BA437C-43B5-448A-A78B-AB96664A93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8733600" cy="5928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10">
            <a:extLst>
              <a:ext uri="{FF2B5EF4-FFF2-40B4-BE49-F238E27FC236}">
                <a16:creationId xmlns:a16="http://schemas.microsoft.com/office/drawing/2014/main" id="{A2E99C9F-40D4-47DB-A9EA-57E03216717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30400" y="1107281"/>
            <a:ext cx="8733600" cy="365328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541325" indent="-201608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901678" indent="-179384">
              <a:buSzPct val="80000"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3pPr>
            <a:lvl4pPr marL="1250919" indent="-179384">
              <a:buSzPct val="90000"/>
              <a:defRPr sz="1200">
                <a:solidFill>
                  <a:schemeClr val="bg1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2354919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ělící sníme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C52E502-DBD9-4081-96B2-2EBBBD6A7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"/>
          <a:stretch/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7" name="Picture 10" descr="IPSOS_GAMECHANGERS_blue.png">
            <a:extLst>
              <a:ext uri="{FF2B5EF4-FFF2-40B4-BE49-F238E27FC236}">
                <a16:creationId xmlns:a16="http://schemas.microsoft.com/office/drawing/2014/main" id="{2D10B3E2-F8AD-4095-B121-051FB2331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7665" y="4737673"/>
            <a:ext cx="377327" cy="355982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035D8F56-B224-4A5B-972B-4DF693817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815893"/>
            <a:ext cx="4525200" cy="467100"/>
          </a:xfrm>
        </p:spPr>
        <p:txBody>
          <a:bodyPr anchor="b">
            <a:norm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Zástupný symbol pro text 2">
            <a:extLst>
              <a:ext uri="{FF2B5EF4-FFF2-40B4-BE49-F238E27FC236}">
                <a16:creationId xmlns:a16="http://schemas.microsoft.com/office/drawing/2014/main" id="{882B48DC-AABC-49CD-8330-B5C7A654C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2323161"/>
            <a:ext cx="7993777" cy="7371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850" b="1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E1780A47-98A5-4D56-8A9B-61E93882189C}"/>
              </a:ext>
            </a:extLst>
          </p:cNvPr>
          <p:cNvSpPr txBox="1">
            <a:spLocks/>
          </p:cNvSpPr>
          <p:nvPr userDrawn="1"/>
        </p:nvSpPr>
        <p:spPr>
          <a:xfrm>
            <a:off x="0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chemeClr val="bg1"/>
                </a:solidFill>
              </a:rPr>
              <a:pPr/>
              <a:t>‹#›</a:t>
            </a:fld>
            <a:endParaRPr lang="cs-CZ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026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0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ělící sníme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4055A25-DC4A-4F2C-AC1F-8428ACBA3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86"/>
            <a:ext cx="9144000" cy="5142358"/>
          </a:xfrm>
          <a:prstGeom prst="rect">
            <a:avLst/>
          </a:prstGeom>
        </p:spPr>
      </p:pic>
      <p:pic>
        <p:nvPicPr>
          <p:cNvPr id="7" name="Picture 10" descr="IPSOS_GAMECHANGERS_blue.png">
            <a:extLst>
              <a:ext uri="{FF2B5EF4-FFF2-40B4-BE49-F238E27FC236}">
                <a16:creationId xmlns:a16="http://schemas.microsoft.com/office/drawing/2014/main" id="{2D10B3E2-F8AD-4095-B121-051FB2331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7665" y="4737673"/>
            <a:ext cx="377327" cy="355982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035D8F56-B224-4A5B-972B-4DF693817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815893"/>
            <a:ext cx="4525200" cy="467100"/>
          </a:xfrm>
        </p:spPr>
        <p:txBody>
          <a:bodyPr anchor="b">
            <a:norm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Zástupný symbol pro text 2">
            <a:extLst>
              <a:ext uri="{FF2B5EF4-FFF2-40B4-BE49-F238E27FC236}">
                <a16:creationId xmlns:a16="http://schemas.microsoft.com/office/drawing/2014/main" id="{882B48DC-AABC-49CD-8330-B5C7A654C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2323161"/>
            <a:ext cx="7993777" cy="7371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850" b="1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pic>
        <p:nvPicPr>
          <p:cNvPr id="12" name="Picture 10" descr="IPSOS_GAMECHANGERS_blue.png">
            <a:extLst>
              <a:ext uri="{FF2B5EF4-FFF2-40B4-BE49-F238E27FC236}">
                <a16:creationId xmlns:a16="http://schemas.microsoft.com/office/drawing/2014/main" id="{9E85A8C2-F7D2-44BF-ABDF-E7D917D8E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8401" y="4738501"/>
            <a:ext cx="377327" cy="355982"/>
          </a:xfrm>
          <a:prstGeom prst="rect">
            <a:avLst/>
          </a:prstGeom>
        </p:spPr>
      </p:pic>
      <p:sp>
        <p:nvSpPr>
          <p:cNvPr id="15" name="Zástupný symbol pro číslo snímku 5">
            <a:extLst>
              <a:ext uri="{FF2B5EF4-FFF2-40B4-BE49-F238E27FC236}">
                <a16:creationId xmlns:a16="http://schemas.microsoft.com/office/drawing/2014/main" id="{F05CDC10-8151-420B-BE92-94D3BFB6060A}"/>
              </a:ext>
            </a:extLst>
          </p:cNvPr>
          <p:cNvSpPr txBox="1">
            <a:spLocks/>
          </p:cNvSpPr>
          <p:nvPr userDrawn="1"/>
        </p:nvSpPr>
        <p:spPr>
          <a:xfrm>
            <a:off x="0" y="48708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chemeClr val="bg1"/>
                </a:solidFill>
              </a:rPr>
              <a:pPr/>
              <a:t>‹#›</a:t>
            </a:fld>
            <a:endParaRPr lang="cs-CZ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312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0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F247163-2385-46E2-AE3B-50F1619290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637" y="1455774"/>
            <a:ext cx="1116000" cy="1332000"/>
          </a:xfrm>
          <a:prstGeom prst="ellipse">
            <a:avLst/>
          </a:prstGeom>
        </p:spPr>
        <p:txBody>
          <a:bodyPr/>
          <a:lstStyle>
            <a:lvl1pPr>
              <a:defRPr sz="600"/>
            </a:lvl1pPr>
          </a:lstStyle>
          <a:p>
            <a:endParaRPr lang="cs-CZ" dirty="0"/>
          </a:p>
        </p:txBody>
      </p:sp>
      <p:sp>
        <p:nvSpPr>
          <p:cNvPr id="9" name="Zástupný symbol obrázku 2">
            <a:extLst>
              <a:ext uri="{FF2B5EF4-FFF2-40B4-BE49-F238E27FC236}">
                <a16:creationId xmlns:a16="http://schemas.microsoft.com/office/drawing/2014/main" id="{CFD2FC9A-F5CB-4BFC-A6A3-1EC34F9CDA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80312" y="1455774"/>
            <a:ext cx="1116000" cy="1332000"/>
          </a:xfrm>
          <a:prstGeom prst="ellipse">
            <a:avLst/>
          </a:prstGeom>
        </p:spPr>
        <p:txBody>
          <a:bodyPr/>
          <a:lstStyle>
            <a:lvl1pPr>
              <a:defRPr sz="600"/>
            </a:lvl1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032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F247163-2385-46E2-AE3B-50F1619290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637" y="983768"/>
            <a:ext cx="1116000" cy="133200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cs-CZ" dirty="0"/>
          </a:p>
        </p:txBody>
      </p:sp>
      <p:sp>
        <p:nvSpPr>
          <p:cNvPr id="9" name="Zástupný symbol obrázku 2">
            <a:extLst>
              <a:ext uri="{FF2B5EF4-FFF2-40B4-BE49-F238E27FC236}">
                <a16:creationId xmlns:a16="http://schemas.microsoft.com/office/drawing/2014/main" id="{CFD2FC9A-F5CB-4BFC-A6A3-1EC34F9CDA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90797" y="983768"/>
            <a:ext cx="1116000" cy="133200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cs-CZ"/>
          </a:p>
        </p:txBody>
      </p:sp>
      <p:sp>
        <p:nvSpPr>
          <p:cNvPr id="10" name="Zástupný symbol obrázku 2">
            <a:extLst>
              <a:ext uri="{FF2B5EF4-FFF2-40B4-BE49-F238E27FC236}">
                <a16:creationId xmlns:a16="http://schemas.microsoft.com/office/drawing/2014/main" id="{98BA54CF-8F14-43C9-A302-89BB1AD561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420" y="2463886"/>
            <a:ext cx="1116000" cy="133200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cs-CZ"/>
          </a:p>
        </p:txBody>
      </p:sp>
      <p:sp>
        <p:nvSpPr>
          <p:cNvPr id="12" name="Zástupný symbol obrázku 2">
            <a:extLst>
              <a:ext uri="{FF2B5EF4-FFF2-40B4-BE49-F238E27FC236}">
                <a16:creationId xmlns:a16="http://schemas.microsoft.com/office/drawing/2014/main" id="{61CB0E6F-0FA2-467C-8C31-B66C227CBE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93580" y="2463886"/>
            <a:ext cx="1116000" cy="133200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30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ělící sníme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4055A25-DC4A-4F2C-AC1F-8428ACBA3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86"/>
            <a:ext cx="9144000" cy="5142358"/>
          </a:xfrm>
          <a:prstGeom prst="rect">
            <a:avLst/>
          </a:prstGeom>
        </p:spPr>
      </p:pic>
      <p:pic>
        <p:nvPicPr>
          <p:cNvPr id="7" name="Picture 10" descr="IPSOS_GAMECHANGERS_blue.png">
            <a:extLst>
              <a:ext uri="{FF2B5EF4-FFF2-40B4-BE49-F238E27FC236}">
                <a16:creationId xmlns:a16="http://schemas.microsoft.com/office/drawing/2014/main" id="{2D10B3E2-F8AD-4095-B121-051FB2331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7665" y="4737673"/>
            <a:ext cx="377327" cy="355982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035D8F56-B224-4A5B-972B-4DF693817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815893"/>
            <a:ext cx="4525200" cy="467100"/>
          </a:xfrm>
        </p:spPr>
        <p:txBody>
          <a:bodyPr anchor="b">
            <a:norm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Zástupný symbol pro text 2">
            <a:extLst>
              <a:ext uri="{FF2B5EF4-FFF2-40B4-BE49-F238E27FC236}">
                <a16:creationId xmlns:a16="http://schemas.microsoft.com/office/drawing/2014/main" id="{882B48DC-AABC-49CD-8330-B5C7A654C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2323161"/>
            <a:ext cx="7993777" cy="7371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850" b="1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pic>
        <p:nvPicPr>
          <p:cNvPr id="12" name="Picture 10" descr="IPSOS_GAMECHANGERS_blue.png">
            <a:extLst>
              <a:ext uri="{FF2B5EF4-FFF2-40B4-BE49-F238E27FC236}">
                <a16:creationId xmlns:a16="http://schemas.microsoft.com/office/drawing/2014/main" id="{9E85A8C2-F7D2-44BF-ABDF-E7D917D8E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8401" y="4738501"/>
            <a:ext cx="377327" cy="355982"/>
          </a:xfrm>
          <a:prstGeom prst="rect">
            <a:avLst/>
          </a:prstGeom>
        </p:spPr>
      </p:pic>
      <p:sp>
        <p:nvSpPr>
          <p:cNvPr id="15" name="Zástupný symbol pro číslo snímku 5">
            <a:extLst>
              <a:ext uri="{FF2B5EF4-FFF2-40B4-BE49-F238E27FC236}">
                <a16:creationId xmlns:a16="http://schemas.microsoft.com/office/drawing/2014/main" id="{F05CDC10-8151-420B-BE92-94D3BFB6060A}"/>
              </a:ext>
            </a:extLst>
          </p:cNvPr>
          <p:cNvSpPr txBox="1">
            <a:spLocks/>
          </p:cNvSpPr>
          <p:nvPr userDrawn="1"/>
        </p:nvSpPr>
        <p:spPr>
          <a:xfrm>
            <a:off x="0" y="487080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chemeClr val="bg1"/>
                </a:solidFill>
              </a:rPr>
              <a:pPr/>
              <a:t>‹#›</a:t>
            </a:fld>
            <a:endParaRPr lang="cs-CZ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584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50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49"/>
          <p:cNvSpPr>
            <a:spLocks/>
          </p:cNvSpPr>
          <p:nvPr userDrawn="1"/>
        </p:nvSpPr>
        <p:spPr bwMode="ltGray">
          <a:xfrm>
            <a:off x="107323" y="797"/>
            <a:ext cx="8429540" cy="5141881"/>
          </a:xfrm>
          <a:custGeom>
            <a:avLst/>
            <a:gdLst>
              <a:gd name="T0" fmla="*/ 3262 w 6320"/>
              <a:gd name="T1" fmla="*/ 4762 h 4762"/>
              <a:gd name="T2" fmla="*/ 0 w 6320"/>
              <a:gd name="T3" fmla="*/ 4762 h 4762"/>
              <a:gd name="T4" fmla="*/ 0 w 6320"/>
              <a:gd name="T5" fmla="*/ 0 h 4762"/>
              <a:gd name="T6" fmla="*/ 6320 w 6320"/>
              <a:gd name="T7" fmla="*/ 0 h 4762"/>
              <a:gd name="T8" fmla="*/ 3262 w 6320"/>
              <a:gd name="T9" fmla="*/ 4762 h 4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20" h="4762">
                <a:moveTo>
                  <a:pt x="3262" y="4762"/>
                </a:moveTo>
                <a:lnTo>
                  <a:pt x="0" y="4762"/>
                </a:lnTo>
                <a:lnTo>
                  <a:pt x="0" y="0"/>
                </a:lnTo>
                <a:lnTo>
                  <a:pt x="6320" y="0"/>
                </a:lnTo>
                <a:lnTo>
                  <a:pt x="3262" y="476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5882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73" name="Arc 3"/>
          <p:cNvSpPr/>
          <p:nvPr userDrawn="1"/>
        </p:nvSpPr>
        <p:spPr>
          <a:xfrm>
            <a:off x="2" y="3"/>
            <a:ext cx="1776413" cy="4251722"/>
          </a:xfrm>
          <a:custGeom>
            <a:avLst/>
            <a:gdLst/>
            <a:ahLst/>
            <a:cxnLst/>
            <a:rect l="l" t="t" r="r" b="b"/>
            <a:pathLst>
              <a:path w="1777200" h="5668420">
                <a:moveTo>
                  <a:pt x="0" y="0"/>
                </a:moveTo>
                <a:lnTo>
                  <a:pt x="1768724" y="0"/>
                </a:lnTo>
                <a:cubicBezTo>
                  <a:pt x="1842864" y="1684551"/>
                  <a:pt x="1430582" y="3384278"/>
                  <a:pt x="535352" y="4882011"/>
                </a:cubicBezTo>
                <a:cubicBezTo>
                  <a:pt x="371375" y="5156347"/>
                  <a:pt x="193756" y="5419621"/>
                  <a:pt x="0" y="566842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3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74" name="Group 4"/>
          <p:cNvGrpSpPr>
            <a:grpSpLocks noChangeAspect="1"/>
          </p:cNvGrpSpPr>
          <p:nvPr userDrawn="1"/>
        </p:nvGrpSpPr>
        <p:grpSpPr bwMode="auto">
          <a:xfrm>
            <a:off x="381000" y="381003"/>
            <a:ext cx="1079500" cy="968375"/>
            <a:chOff x="1352" y="681"/>
            <a:chExt cx="3519" cy="3153"/>
          </a:xfrm>
        </p:grpSpPr>
        <p:sp>
          <p:nvSpPr>
            <p:cNvPr id="75" name="Freeform 5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215 h 3449"/>
                <a:gd name="T2" fmla="*/ 0 w 3862"/>
                <a:gd name="T3" fmla="*/ 215 h 3449"/>
                <a:gd name="T4" fmla="*/ 0 w 3862"/>
                <a:gd name="T5" fmla="*/ 0 h 3449"/>
                <a:gd name="T6" fmla="*/ 207 w 3862"/>
                <a:gd name="T7" fmla="*/ 0 h 3449"/>
                <a:gd name="T8" fmla="*/ 186 w 3862"/>
                <a:gd name="T9" fmla="*/ 215 h 3449"/>
                <a:gd name="T10" fmla="*/ 0 w 3862"/>
                <a:gd name="T11" fmla="*/ 215 h 34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62"/>
                <a:gd name="T19" fmla="*/ 0 h 3449"/>
                <a:gd name="T20" fmla="*/ 3862 w 3862"/>
                <a:gd name="T21" fmla="*/ 3449 h 34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6" name="Freeform 6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6 w 81"/>
                <a:gd name="T1" fmla="*/ 2 h 66"/>
                <a:gd name="T2" fmla="*/ 6 w 81"/>
                <a:gd name="T3" fmla="*/ 2 h 66"/>
                <a:gd name="T4" fmla="*/ 0 w 81"/>
                <a:gd name="T5" fmla="*/ 2 h 66"/>
                <a:gd name="T6" fmla="*/ 6 w 81"/>
                <a:gd name="T7" fmla="*/ 2 h 66"/>
                <a:gd name="T8" fmla="*/ 7 w 81"/>
                <a:gd name="T9" fmla="*/ 0 h 66"/>
                <a:gd name="T10" fmla="*/ 6 w 81"/>
                <a:gd name="T11" fmla="*/ 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6"/>
                <a:gd name="T20" fmla="*/ 81 w 81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7" name="Freeform 7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 w 81"/>
                <a:gd name="T1" fmla="*/ 1 h 63"/>
                <a:gd name="T2" fmla="*/ 2 w 81"/>
                <a:gd name="T3" fmla="*/ 1 h 63"/>
                <a:gd name="T4" fmla="*/ 0 w 81"/>
                <a:gd name="T5" fmla="*/ 0 h 63"/>
                <a:gd name="T6" fmla="*/ 2 w 81"/>
                <a:gd name="T7" fmla="*/ 3 h 63"/>
                <a:gd name="T8" fmla="*/ 2 w 81"/>
                <a:gd name="T9" fmla="*/ 3 h 63"/>
                <a:gd name="T10" fmla="*/ 2 w 81"/>
                <a:gd name="T11" fmla="*/ 1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3"/>
                <a:gd name="T20" fmla="*/ 81 w 81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8" name="Freeform 8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4 w 96"/>
                <a:gd name="T1" fmla="*/ 9 h 79"/>
                <a:gd name="T2" fmla="*/ 4 w 96"/>
                <a:gd name="T3" fmla="*/ 9 h 79"/>
                <a:gd name="T4" fmla="*/ 0 w 96"/>
                <a:gd name="T5" fmla="*/ 13 h 79"/>
                <a:gd name="T6" fmla="*/ 4 w 96"/>
                <a:gd name="T7" fmla="*/ 9 h 79"/>
                <a:gd name="T8" fmla="*/ 4 w 96"/>
                <a:gd name="T9" fmla="*/ 0 h 79"/>
                <a:gd name="T10" fmla="*/ 4 w 96"/>
                <a:gd name="T11" fmla="*/ 9 h 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"/>
                <a:gd name="T19" fmla="*/ 0 h 79"/>
                <a:gd name="T20" fmla="*/ 96 w 96"/>
                <a:gd name="T21" fmla="*/ 79 h 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9" name="Freeform 9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36 w 77"/>
                <a:gd name="T1" fmla="*/ 22 h 77"/>
                <a:gd name="T2" fmla="*/ 36 w 77"/>
                <a:gd name="T3" fmla="*/ 22 h 77"/>
                <a:gd name="T4" fmla="*/ 33 w 77"/>
                <a:gd name="T5" fmla="*/ 0 h 77"/>
                <a:gd name="T6" fmla="*/ 0 w 77"/>
                <a:gd name="T7" fmla="*/ 38 h 77"/>
                <a:gd name="T8" fmla="*/ 0 w 77"/>
                <a:gd name="T9" fmla="*/ 38 h 77"/>
                <a:gd name="T10" fmla="*/ 36 w 77"/>
                <a:gd name="T11" fmla="*/ 22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"/>
                <a:gd name="T19" fmla="*/ 0 h 77"/>
                <a:gd name="T20" fmla="*/ 77 w 7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0" name="Freeform 10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3 h 74"/>
                <a:gd name="T2" fmla="*/ 0 w 90"/>
                <a:gd name="T3" fmla="*/ 3 h 74"/>
                <a:gd name="T4" fmla="*/ 11 w 90"/>
                <a:gd name="T5" fmla="*/ 3 h 74"/>
                <a:gd name="T6" fmla="*/ 19 w 90"/>
                <a:gd name="T7" fmla="*/ 3 h 74"/>
                <a:gd name="T8" fmla="*/ 23 w 90"/>
                <a:gd name="T9" fmla="*/ 3 h 74"/>
                <a:gd name="T10" fmla="*/ 0 w 90"/>
                <a:gd name="T11" fmla="*/ 3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74"/>
                <a:gd name="T20" fmla="*/ 90 w 90"/>
                <a:gd name="T21" fmla="*/ 74 h 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7" name="Freeform 11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28 h 72"/>
                <a:gd name="T6" fmla="*/ 45 w 88"/>
                <a:gd name="T7" fmla="*/ 172 h 72"/>
                <a:gd name="T8" fmla="*/ 46 w 88"/>
                <a:gd name="T9" fmla="*/ 74 h 72"/>
                <a:gd name="T10" fmla="*/ 16 w 88"/>
                <a:gd name="T11" fmla="*/ 4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8"/>
                <a:gd name="T19" fmla="*/ 0 h 72"/>
                <a:gd name="T20" fmla="*/ 88 w 88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8" name="Freeform 12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 w 86"/>
                <a:gd name="T1" fmla="*/ 7 h 92"/>
                <a:gd name="T2" fmla="*/ 4 w 86"/>
                <a:gd name="T3" fmla="*/ 7 h 92"/>
                <a:gd name="T4" fmla="*/ 4 w 86"/>
                <a:gd name="T5" fmla="*/ 0 h 92"/>
                <a:gd name="T6" fmla="*/ 4 w 86"/>
                <a:gd name="T7" fmla="*/ 11 h 92"/>
                <a:gd name="T8" fmla="*/ 4 w 86"/>
                <a:gd name="T9" fmla="*/ 17 h 92"/>
                <a:gd name="T10" fmla="*/ 4 w 86"/>
                <a:gd name="T11" fmla="*/ 7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92"/>
                <a:gd name="T20" fmla="*/ 86 w 86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9" name="Freeform 13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36 w 724"/>
                <a:gd name="T1" fmla="*/ 43 h 1845"/>
                <a:gd name="T2" fmla="*/ 36 w 724"/>
                <a:gd name="T3" fmla="*/ 43 h 1845"/>
                <a:gd name="T4" fmla="*/ 26 w 724"/>
                <a:gd name="T5" fmla="*/ 41 h 1845"/>
                <a:gd name="T6" fmla="*/ 38 w 724"/>
                <a:gd name="T7" fmla="*/ 39 h 1845"/>
                <a:gd name="T8" fmla="*/ 39 w 724"/>
                <a:gd name="T9" fmla="*/ 41 h 1845"/>
                <a:gd name="T10" fmla="*/ 36 w 724"/>
                <a:gd name="T11" fmla="*/ 43 h 1845"/>
                <a:gd name="T12" fmla="*/ 36 w 724"/>
                <a:gd name="T13" fmla="*/ 43 h 1845"/>
                <a:gd name="T14" fmla="*/ 50 w 724"/>
                <a:gd name="T15" fmla="*/ 45 h 1845"/>
                <a:gd name="T16" fmla="*/ 50 w 724"/>
                <a:gd name="T17" fmla="*/ 45 h 1845"/>
                <a:gd name="T18" fmla="*/ 46 w 724"/>
                <a:gd name="T19" fmla="*/ 37 h 1845"/>
                <a:gd name="T20" fmla="*/ 50 w 724"/>
                <a:gd name="T21" fmla="*/ 34 h 1845"/>
                <a:gd name="T22" fmla="*/ 50 w 724"/>
                <a:gd name="T23" fmla="*/ 25 h 1845"/>
                <a:gd name="T24" fmla="*/ 50 w 724"/>
                <a:gd name="T25" fmla="*/ 24 h 1845"/>
                <a:gd name="T26" fmla="*/ 50 w 724"/>
                <a:gd name="T27" fmla="*/ 22 h 1845"/>
                <a:gd name="T28" fmla="*/ 49 w 724"/>
                <a:gd name="T29" fmla="*/ 18 h 1845"/>
                <a:gd name="T30" fmla="*/ 46 w 724"/>
                <a:gd name="T31" fmla="*/ 15 h 1845"/>
                <a:gd name="T32" fmla="*/ 47 w 724"/>
                <a:gd name="T33" fmla="*/ 14 h 1845"/>
                <a:gd name="T34" fmla="*/ 44 w 724"/>
                <a:gd name="T35" fmla="*/ 13 h 1845"/>
                <a:gd name="T36" fmla="*/ 41 w 724"/>
                <a:gd name="T37" fmla="*/ 12 h 1845"/>
                <a:gd name="T38" fmla="*/ 41 w 724"/>
                <a:gd name="T39" fmla="*/ 10 h 1845"/>
                <a:gd name="T40" fmla="*/ 38 w 724"/>
                <a:gd name="T41" fmla="*/ 11 h 1845"/>
                <a:gd name="T42" fmla="*/ 38 w 724"/>
                <a:gd name="T43" fmla="*/ 8 h 1845"/>
                <a:gd name="T44" fmla="*/ 34 w 724"/>
                <a:gd name="T45" fmla="*/ 9 h 1845"/>
                <a:gd name="T46" fmla="*/ 32 w 724"/>
                <a:gd name="T47" fmla="*/ 5 h 1845"/>
                <a:gd name="T48" fmla="*/ 30 w 724"/>
                <a:gd name="T49" fmla="*/ 6 h 1845"/>
                <a:gd name="T50" fmla="*/ 28 w 724"/>
                <a:gd name="T51" fmla="*/ 8 h 1845"/>
                <a:gd name="T52" fmla="*/ 28 w 724"/>
                <a:gd name="T53" fmla="*/ 5 h 1845"/>
                <a:gd name="T54" fmla="*/ 27 w 724"/>
                <a:gd name="T55" fmla="*/ 5 h 1845"/>
                <a:gd name="T56" fmla="*/ 25 w 724"/>
                <a:gd name="T57" fmla="*/ 5 h 1845"/>
                <a:gd name="T58" fmla="*/ 22 w 724"/>
                <a:gd name="T59" fmla="*/ 5 h 1845"/>
                <a:gd name="T60" fmla="*/ 23 w 724"/>
                <a:gd name="T61" fmla="*/ 5 h 1845"/>
                <a:gd name="T62" fmla="*/ 19 w 724"/>
                <a:gd name="T63" fmla="*/ 5 h 1845"/>
                <a:gd name="T64" fmla="*/ 17 w 724"/>
                <a:gd name="T65" fmla="*/ 5 h 1845"/>
                <a:gd name="T66" fmla="*/ 21 w 724"/>
                <a:gd name="T67" fmla="*/ 5 h 1845"/>
                <a:gd name="T68" fmla="*/ 17 w 724"/>
                <a:gd name="T69" fmla="*/ 5 h 1845"/>
                <a:gd name="T70" fmla="*/ 14 w 724"/>
                <a:gd name="T71" fmla="*/ 5 h 1845"/>
                <a:gd name="T72" fmla="*/ 15 w 724"/>
                <a:gd name="T73" fmla="*/ 5 h 1845"/>
                <a:gd name="T74" fmla="*/ 14 w 724"/>
                <a:gd name="T75" fmla="*/ 5 h 1845"/>
                <a:gd name="T76" fmla="*/ 14 w 724"/>
                <a:gd name="T77" fmla="*/ 5 h 1845"/>
                <a:gd name="T78" fmla="*/ 12 w 724"/>
                <a:gd name="T79" fmla="*/ 5 h 1845"/>
                <a:gd name="T80" fmla="*/ 11 w 724"/>
                <a:gd name="T81" fmla="*/ 5 h 1845"/>
                <a:gd name="T82" fmla="*/ 6 w 724"/>
                <a:gd name="T83" fmla="*/ 5 h 1845"/>
                <a:gd name="T84" fmla="*/ 6 w 724"/>
                <a:gd name="T85" fmla="*/ 5 h 1845"/>
                <a:gd name="T86" fmla="*/ 6 w 724"/>
                <a:gd name="T87" fmla="*/ 5 h 1845"/>
                <a:gd name="T88" fmla="*/ 5 w 724"/>
                <a:gd name="T89" fmla="*/ 96 h 1845"/>
                <a:gd name="T90" fmla="*/ 0 w 724"/>
                <a:gd name="T91" fmla="*/ 96 h 1845"/>
                <a:gd name="T92" fmla="*/ 14 w 724"/>
                <a:gd name="T93" fmla="*/ 96 h 1845"/>
                <a:gd name="T94" fmla="*/ 42 w 724"/>
                <a:gd name="T95" fmla="*/ 96 h 1845"/>
                <a:gd name="T96" fmla="*/ 49 w 724"/>
                <a:gd name="T97" fmla="*/ 96 h 1845"/>
                <a:gd name="T98" fmla="*/ 33 w 724"/>
                <a:gd name="T99" fmla="*/ 95 h 1845"/>
                <a:gd name="T100" fmla="*/ 21 w 724"/>
                <a:gd name="T101" fmla="*/ 87 h 1845"/>
                <a:gd name="T102" fmla="*/ 18 w 724"/>
                <a:gd name="T103" fmla="*/ 84 h 1845"/>
                <a:gd name="T104" fmla="*/ 18 w 724"/>
                <a:gd name="T105" fmla="*/ 76 h 1845"/>
                <a:gd name="T106" fmla="*/ 25 w 724"/>
                <a:gd name="T107" fmla="*/ 74 h 1845"/>
                <a:gd name="T108" fmla="*/ 46 w 724"/>
                <a:gd name="T109" fmla="*/ 72 h 1845"/>
                <a:gd name="T110" fmla="*/ 47 w 724"/>
                <a:gd name="T111" fmla="*/ 68 h 1845"/>
                <a:gd name="T112" fmla="*/ 48 w 724"/>
                <a:gd name="T113" fmla="*/ 65 h 1845"/>
                <a:gd name="T114" fmla="*/ 50 w 724"/>
                <a:gd name="T115" fmla="*/ 62 h 1845"/>
                <a:gd name="T116" fmla="*/ 46 w 724"/>
                <a:gd name="T117" fmla="*/ 59 h 1845"/>
                <a:gd name="T118" fmla="*/ 50 w 724"/>
                <a:gd name="T119" fmla="*/ 57 h 1845"/>
                <a:gd name="T120" fmla="*/ 49 w 724"/>
                <a:gd name="T121" fmla="*/ 54 h 1845"/>
                <a:gd name="T122" fmla="*/ 54 w 724"/>
                <a:gd name="T123" fmla="*/ 50 h 1845"/>
                <a:gd name="T124" fmla="*/ 50 w 724"/>
                <a:gd name="T125" fmla="*/ 45 h 1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24"/>
                <a:gd name="T190" fmla="*/ 0 h 1845"/>
                <a:gd name="T191" fmla="*/ 724 w 724"/>
                <a:gd name="T192" fmla="*/ 1845 h 184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0" name="Freeform 14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06 w 2011"/>
                <a:gd name="T1" fmla="*/ 131 h 3449"/>
                <a:gd name="T2" fmla="*/ 0 w 2011"/>
                <a:gd name="T3" fmla="*/ 215 h 3449"/>
                <a:gd name="T4" fmla="*/ 105 w 2011"/>
                <a:gd name="T5" fmla="*/ 0 h 3449"/>
                <a:gd name="T6" fmla="*/ 106 w 2011"/>
                <a:gd name="T7" fmla="*/ 22 h 3449"/>
                <a:gd name="T8" fmla="*/ 106 w 2011"/>
                <a:gd name="T9" fmla="*/ 24 h 3449"/>
                <a:gd name="T10" fmla="*/ 101 w 2011"/>
                <a:gd name="T11" fmla="*/ 20 h 3449"/>
                <a:gd name="T12" fmla="*/ 100 w 2011"/>
                <a:gd name="T13" fmla="*/ 24 h 3449"/>
                <a:gd name="T14" fmla="*/ 98 w 2011"/>
                <a:gd name="T15" fmla="*/ 26 h 3449"/>
                <a:gd name="T16" fmla="*/ 96 w 2011"/>
                <a:gd name="T17" fmla="*/ 22 h 3449"/>
                <a:gd name="T18" fmla="*/ 94 w 2011"/>
                <a:gd name="T19" fmla="*/ 22 h 3449"/>
                <a:gd name="T20" fmla="*/ 91 w 2011"/>
                <a:gd name="T21" fmla="*/ 31 h 3449"/>
                <a:gd name="T22" fmla="*/ 87 w 2011"/>
                <a:gd name="T23" fmla="*/ 26 h 3449"/>
                <a:gd name="T24" fmla="*/ 85 w 2011"/>
                <a:gd name="T25" fmla="*/ 26 h 3449"/>
                <a:gd name="T26" fmla="*/ 86 w 2011"/>
                <a:gd name="T27" fmla="*/ 31 h 3449"/>
                <a:gd name="T28" fmla="*/ 79 w 2011"/>
                <a:gd name="T29" fmla="*/ 31 h 3449"/>
                <a:gd name="T30" fmla="*/ 79 w 2011"/>
                <a:gd name="T31" fmla="*/ 34 h 3449"/>
                <a:gd name="T32" fmla="*/ 75 w 2011"/>
                <a:gd name="T33" fmla="*/ 31 h 3449"/>
                <a:gd name="T34" fmla="*/ 79 w 2011"/>
                <a:gd name="T35" fmla="*/ 36 h 3449"/>
                <a:gd name="T36" fmla="*/ 77 w 2011"/>
                <a:gd name="T37" fmla="*/ 37 h 3449"/>
                <a:gd name="T38" fmla="*/ 76 w 2011"/>
                <a:gd name="T39" fmla="*/ 37 h 3449"/>
                <a:gd name="T40" fmla="*/ 74 w 2011"/>
                <a:gd name="T41" fmla="*/ 40 h 3449"/>
                <a:gd name="T42" fmla="*/ 76 w 2011"/>
                <a:gd name="T43" fmla="*/ 39 h 3449"/>
                <a:gd name="T44" fmla="*/ 76 w 2011"/>
                <a:gd name="T45" fmla="*/ 44 h 3449"/>
                <a:gd name="T46" fmla="*/ 73 w 2011"/>
                <a:gd name="T47" fmla="*/ 45 h 3449"/>
                <a:gd name="T48" fmla="*/ 75 w 2011"/>
                <a:gd name="T49" fmla="*/ 49 h 3449"/>
                <a:gd name="T50" fmla="*/ 70 w 2011"/>
                <a:gd name="T51" fmla="*/ 47 h 3449"/>
                <a:gd name="T52" fmla="*/ 65 w 2011"/>
                <a:gd name="T53" fmla="*/ 47 h 3449"/>
                <a:gd name="T54" fmla="*/ 64 w 2011"/>
                <a:gd name="T55" fmla="*/ 51 h 3449"/>
                <a:gd name="T56" fmla="*/ 71 w 2011"/>
                <a:gd name="T57" fmla="*/ 53 h 3449"/>
                <a:gd name="T58" fmla="*/ 69 w 2011"/>
                <a:gd name="T59" fmla="*/ 54 h 3449"/>
                <a:gd name="T60" fmla="*/ 69 w 2011"/>
                <a:gd name="T61" fmla="*/ 59 h 3449"/>
                <a:gd name="T62" fmla="*/ 72 w 2011"/>
                <a:gd name="T63" fmla="*/ 59 h 3449"/>
                <a:gd name="T64" fmla="*/ 69 w 2011"/>
                <a:gd name="T65" fmla="*/ 65 h 3449"/>
                <a:gd name="T66" fmla="*/ 70 w 2011"/>
                <a:gd name="T67" fmla="*/ 69 h 3449"/>
                <a:gd name="T68" fmla="*/ 68 w 2011"/>
                <a:gd name="T69" fmla="*/ 73 h 3449"/>
                <a:gd name="T70" fmla="*/ 65 w 2011"/>
                <a:gd name="T71" fmla="*/ 77 h 3449"/>
                <a:gd name="T72" fmla="*/ 68 w 2011"/>
                <a:gd name="T73" fmla="*/ 78 h 3449"/>
                <a:gd name="T74" fmla="*/ 69 w 2011"/>
                <a:gd name="T75" fmla="*/ 81 h 3449"/>
                <a:gd name="T76" fmla="*/ 72 w 2011"/>
                <a:gd name="T77" fmla="*/ 85 h 3449"/>
                <a:gd name="T78" fmla="*/ 76 w 2011"/>
                <a:gd name="T79" fmla="*/ 88 h 3449"/>
                <a:gd name="T80" fmla="*/ 79 w 2011"/>
                <a:gd name="T81" fmla="*/ 85 h 3449"/>
                <a:gd name="T82" fmla="*/ 79 w 2011"/>
                <a:gd name="T83" fmla="*/ 92 h 3449"/>
                <a:gd name="T84" fmla="*/ 85 w 2011"/>
                <a:gd name="T85" fmla="*/ 92 h 3449"/>
                <a:gd name="T86" fmla="*/ 84 w 2011"/>
                <a:gd name="T87" fmla="*/ 93 h 3449"/>
                <a:gd name="T88" fmla="*/ 86 w 2011"/>
                <a:gd name="T89" fmla="*/ 96 h 3449"/>
                <a:gd name="T90" fmla="*/ 87 w 2011"/>
                <a:gd name="T91" fmla="*/ 100 h 3449"/>
                <a:gd name="T92" fmla="*/ 89 w 2011"/>
                <a:gd name="T93" fmla="*/ 99 h 3449"/>
                <a:gd name="T94" fmla="*/ 92 w 2011"/>
                <a:gd name="T95" fmla="*/ 94 h 3449"/>
                <a:gd name="T96" fmla="*/ 95 w 2011"/>
                <a:gd name="T97" fmla="*/ 98 h 3449"/>
                <a:gd name="T98" fmla="*/ 96 w 2011"/>
                <a:gd name="T99" fmla="*/ 105 h 3449"/>
                <a:gd name="T100" fmla="*/ 99 w 2011"/>
                <a:gd name="T101" fmla="*/ 105 h 3449"/>
                <a:gd name="T102" fmla="*/ 96 w 2011"/>
                <a:gd name="T103" fmla="*/ 115 h 3449"/>
                <a:gd name="T104" fmla="*/ 76 w 2011"/>
                <a:gd name="T105" fmla="*/ 129 h 3449"/>
                <a:gd name="T106" fmla="*/ 87 w 2011"/>
                <a:gd name="T107" fmla="*/ 131 h 3449"/>
                <a:gd name="T108" fmla="*/ 106 w 2011"/>
                <a:gd name="T109" fmla="*/ 131 h 34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1"/>
                <a:gd name="T166" fmla="*/ 0 h 3449"/>
                <a:gd name="T167" fmla="*/ 2011 w 2011"/>
                <a:gd name="T168" fmla="*/ 3449 h 34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1" name="Freeform 15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17 w 639"/>
                <a:gd name="T1" fmla="*/ 43 h 621"/>
                <a:gd name="T2" fmla="*/ 17 w 639"/>
                <a:gd name="T3" fmla="*/ 43 h 621"/>
                <a:gd name="T4" fmla="*/ 34 w 639"/>
                <a:gd name="T5" fmla="*/ 22 h 621"/>
                <a:gd name="T6" fmla="*/ 17 w 639"/>
                <a:gd name="T7" fmla="*/ 0 h 621"/>
                <a:gd name="T8" fmla="*/ 0 w 639"/>
                <a:gd name="T9" fmla="*/ 22 h 621"/>
                <a:gd name="T10" fmla="*/ 17 w 639"/>
                <a:gd name="T11" fmla="*/ 43 h 621"/>
                <a:gd name="T12" fmla="*/ 17 w 639"/>
                <a:gd name="T13" fmla="*/ 43 h 621"/>
                <a:gd name="T14" fmla="*/ 9 w 639"/>
                <a:gd name="T15" fmla="*/ 22 h 621"/>
                <a:gd name="T16" fmla="*/ 9 w 639"/>
                <a:gd name="T17" fmla="*/ 22 h 621"/>
                <a:gd name="T18" fmla="*/ 17 w 639"/>
                <a:gd name="T19" fmla="*/ 9 h 621"/>
                <a:gd name="T20" fmla="*/ 25 w 639"/>
                <a:gd name="T21" fmla="*/ 22 h 621"/>
                <a:gd name="T22" fmla="*/ 17 w 639"/>
                <a:gd name="T23" fmla="*/ 35 h 621"/>
                <a:gd name="T24" fmla="*/ 9 w 639"/>
                <a:gd name="T25" fmla="*/ 22 h 6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9"/>
                <a:gd name="T40" fmla="*/ 0 h 621"/>
                <a:gd name="T41" fmla="*/ 639 w 639"/>
                <a:gd name="T42" fmla="*/ 621 h 6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2" name="Freeform 16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6 w 441"/>
                <a:gd name="T1" fmla="*/ 10 h 621"/>
                <a:gd name="T2" fmla="*/ 36 w 441"/>
                <a:gd name="T3" fmla="*/ 10 h 621"/>
                <a:gd name="T4" fmla="*/ 27 w 441"/>
                <a:gd name="T5" fmla="*/ 8 h 621"/>
                <a:gd name="T6" fmla="*/ 16 w 441"/>
                <a:gd name="T7" fmla="*/ 12 h 621"/>
                <a:gd name="T8" fmla="*/ 29 w 441"/>
                <a:gd name="T9" fmla="*/ 18 h 621"/>
                <a:gd name="T10" fmla="*/ 43 w 441"/>
                <a:gd name="T11" fmla="*/ 30 h 621"/>
                <a:gd name="T12" fmla="*/ 18 w 441"/>
                <a:gd name="T13" fmla="*/ 43 h 621"/>
                <a:gd name="T14" fmla="*/ 6 w 441"/>
                <a:gd name="T15" fmla="*/ 42 h 621"/>
                <a:gd name="T16" fmla="*/ 6 w 441"/>
                <a:gd name="T17" fmla="*/ 33 h 621"/>
                <a:gd name="T18" fmla="*/ 19 w 441"/>
                <a:gd name="T19" fmla="*/ 36 h 621"/>
                <a:gd name="T20" fmla="*/ 27 w 441"/>
                <a:gd name="T21" fmla="*/ 31 h 621"/>
                <a:gd name="T22" fmla="*/ 15 w 441"/>
                <a:gd name="T23" fmla="*/ 25 h 621"/>
                <a:gd name="T24" fmla="*/ 0 w 441"/>
                <a:gd name="T25" fmla="*/ 12 h 621"/>
                <a:gd name="T26" fmla="*/ 24 w 441"/>
                <a:gd name="T27" fmla="*/ 0 h 621"/>
                <a:gd name="T28" fmla="*/ 36 w 441"/>
                <a:gd name="T29" fmla="*/ 6 h 621"/>
                <a:gd name="T30" fmla="*/ 36 w 441"/>
                <a:gd name="T31" fmla="*/ 10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1"/>
                <a:gd name="T49" fmla="*/ 0 h 621"/>
                <a:gd name="T50" fmla="*/ 441 w 441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3" name="Freeform 17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8 w 229"/>
                <a:gd name="T1" fmla="*/ 43 h 817"/>
                <a:gd name="T2" fmla="*/ 8 w 229"/>
                <a:gd name="T3" fmla="*/ 43 h 817"/>
                <a:gd name="T4" fmla="*/ 8 w 229"/>
                <a:gd name="T5" fmla="*/ 32 h 817"/>
                <a:gd name="T6" fmla="*/ 8 w 229"/>
                <a:gd name="T7" fmla="*/ 15 h 817"/>
                <a:gd name="T8" fmla="*/ 0 w 229"/>
                <a:gd name="T9" fmla="*/ 0 h 817"/>
                <a:gd name="T10" fmla="*/ 31 w 229"/>
                <a:gd name="T11" fmla="*/ 0 h 817"/>
                <a:gd name="T12" fmla="*/ 29 w 229"/>
                <a:gd name="T13" fmla="*/ 13 h 817"/>
                <a:gd name="T14" fmla="*/ 29 w 229"/>
                <a:gd name="T15" fmla="*/ 28 h 817"/>
                <a:gd name="T16" fmla="*/ 33 w 229"/>
                <a:gd name="T17" fmla="*/ 43 h 817"/>
                <a:gd name="T18" fmla="*/ 8 w 229"/>
                <a:gd name="T19" fmla="*/ 43 h 8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9"/>
                <a:gd name="T31" fmla="*/ 0 h 817"/>
                <a:gd name="T32" fmla="*/ 229 w 229"/>
                <a:gd name="T33" fmla="*/ 817 h 8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4" name="Freeform 18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11 w 662"/>
                <a:gd name="T1" fmla="*/ 45 h 863"/>
                <a:gd name="T2" fmla="*/ 11 w 662"/>
                <a:gd name="T3" fmla="*/ 45 h 863"/>
                <a:gd name="T4" fmla="*/ 11 w 662"/>
                <a:gd name="T5" fmla="*/ 34 h 863"/>
                <a:gd name="T6" fmla="*/ 11 w 662"/>
                <a:gd name="T7" fmla="*/ 31 h 863"/>
                <a:gd name="T8" fmla="*/ 21 w 662"/>
                <a:gd name="T9" fmla="*/ 34 h 863"/>
                <a:gd name="T10" fmla="*/ 35 w 662"/>
                <a:gd name="T11" fmla="*/ 17 h 863"/>
                <a:gd name="T12" fmla="*/ 20 w 662"/>
                <a:gd name="T13" fmla="*/ 0 h 863"/>
                <a:gd name="T14" fmla="*/ 9 w 662"/>
                <a:gd name="T15" fmla="*/ 5 h 863"/>
                <a:gd name="T16" fmla="*/ 8 w 662"/>
                <a:gd name="T17" fmla="*/ 5 h 863"/>
                <a:gd name="T18" fmla="*/ 0 w 662"/>
                <a:gd name="T19" fmla="*/ 5 h 863"/>
                <a:gd name="T20" fmla="*/ 5 w 662"/>
                <a:gd name="T21" fmla="*/ 17 h 863"/>
                <a:gd name="T22" fmla="*/ 5 w 662"/>
                <a:gd name="T23" fmla="*/ 31 h 863"/>
                <a:gd name="T24" fmla="*/ 5 w 662"/>
                <a:gd name="T25" fmla="*/ 45 h 863"/>
                <a:gd name="T26" fmla="*/ 11 w 662"/>
                <a:gd name="T27" fmla="*/ 45 h 863"/>
                <a:gd name="T28" fmla="*/ 11 w 662"/>
                <a:gd name="T29" fmla="*/ 45 h 863"/>
                <a:gd name="T30" fmla="*/ 10 w 662"/>
                <a:gd name="T31" fmla="*/ 17 h 863"/>
                <a:gd name="T32" fmla="*/ 10 w 662"/>
                <a:gd name="T33" fmla="*/ 17 h 863"/>
                <a:gd name="T34" fmla="*/ 17 w 662"/>
                <a:gd name="T35" fmla="*/ 6 h 863"/>
                <a:gd name="T36" fmla="*/ 26 w 662"/>
                <a:gd name="T37" fmla="*/ 17 h 863"/>
                <a:gd name="T38" fmla="*/ 18 w 662"/>
                <a:gd name="T39" fmla="*/ 25 h 863"/>
                <a:gd name="T40" fmla="*/ 10 w 662"/>
                <a:gd name="T41" fmla="*/ 17 h 8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2"/>
                <a:gd name="T64" fmla="*/ 0 h 863"/>
                <a:gd name="T65" fmla="*/ 662 w 662"/>
                <a:gd name="T66" fmla="*/ 863 h 8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5" name="Freeform 19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16 w 440"/>
                <a:gd name="T1" fmla="*/ 9 h 621"/>
                <a:gd name="T2" fmla="*/ 16 w 440"/>
                <a:gd name="T3" fmla="*/ 9 h 621"/>
                <a:gd name="T4" fmla="*/ 12 w 440"/>
                <a:gd name="T5" fmla="*/ 8 h 621"/>
                <a:gd name="T6" fmla="*/ 7 w 440"/>
                <a:gd name="T7" fmla="*/ 12 h 621"/>
                <a:gd name="T8" fmla="*/ 13 w 440"/>
                <a:gd name="T9" fmla="*/ 18 h 621"/>
                <a:gd name="T10" fmla="*/ 20 w 440"/>
                <a:gd name="T11" fmla="*/ 30 h 621"/>
                <a:gd name="T12" fmla="*/ 8 w 440"/>
                <a:gd name="T13" fmla="*/ 43 h 621"/>
                <a:gd name="T14" fmla="*/ 5 w 440"/>
                <a:gd name="T15" fmla="*/ 42 h 621"/>
                <a:gd name="T16" fmla="*/ 5 w 440"/>
                <a:gd name="T17" fmla="*/ 33 h 621"/>
                <a:gd name="T18" fmla="*/ 9 w 440"/>
                <a:gd name="T19" fmla="*/ 36 h 621"/>
                <a:gd name="T20" fmla="*/ 12 w 440"/>
                <a:gd name="T21" fmla="*/ 31 h 621"/>
                <a:gd name="T22" fmla="*/ 6 w 440"/>
                <a:gd name="T23" fmla="*/ 25 h 621"/>
                <a:gd name="T24" fmla="*/ 0 w 440"/>
                <a:gd name="T25" fmla="*/ 12 h 621"/>
                <a:gd name="T26" fmla="*/ 11 w 440"/>
                <a:gd name="T27" fmla="*/ 0 h 621"/>
                <a:gd name="T28" fmla="*/ 18 w 440"/>
                <a:gd name="T29" fmla="*/ 6 h 621"/>
                <a:gd name="T30" fmla="*/ 16 w 440"/>
                <a:gd name="T31" fmla="*/ 9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0"/>
                <a:gd name="T49" fmla="*/ 0 h 621"/>
                <a:gd name="T50" fmla="*/ 440 w 440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  <p:grpSp>
        <p:nvGrpSpPr>
          <p:cNvPr id="106" name="Group 29"/>
          <p:cNvGrpSpPr/>
          <p:nvPr userDrawn="1"/>
        </p:nvGrpSpPr>
        <p:grpSpPr>
          <a:xfrm>
            <a:off x="423344" y="540"/>
            <a:ext cx="4512063" cy="5142960"/>
            <a:chOff x="622299" y="794"/>
            <a:chExt cx="6632576" cy="7562056"/>
          </a:xfrm>
        </p:grpSpPr>
        <p:sp>
          <p:nvSpPr>
            <p:cNvPr id="107" name="Freeform 49"/>
            <p:cNvSpPr>
              <a:spLocks/>
            </p:cNvSpPr>
            <p:nvPr userDrawn="1"/>
          </p:nvSpPr>
          <p:spPr bwMode="ltGray">
            <a:xfrm flipH="1">
              <a:off x="622299" y="794"/>
              <a:ext cx="5346701" cy="7562056"/>
            </a:xfrm>
            <a:custGeom>
              <a:avLst/>
              <a:gdLst/>
              <a:ahLst/>
              <a:cxnLst/>
              <a:rect l="l" t="t" r="r" b="b"/>
              <a:pathLst>
                <a:path w="5346701" h="7562056">
                  <a:moveTo>
                    <a:pt x="5346701" y="0"/>
                  </a:moveTo>
                  <a:lnTo>
                    <a:pt x="0" y="0"/>
                  </a:lnTo>
                  <a:lnTo>
                    <a:pt x="0" y="7562056"/>
                  </a:lnTo>
                  <a:lnTo>
                    <a:pt x="474459" y="75620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08" name="Freeform 51"/>
            <p:cNvSpPr>
              <a:spLocks/>
            </p:cNvSpPr>
            <p:nvPr userDrawn="1"/>
          </p:nvSpPr>
          <p:spPr bwMode="ltGray">
            <a:xfrm flipH="1">
              <a:off x="622300" y="794"/>
              <a:ext cx="6632575" cy="4038600"/>
            </a:xfrm>
            <a:custGeom>
              <a:avLst/>
              <a:gdLst>
                <a:gd name="T0" fmla="*/ 0 w 4178"/>
                <a:gd name="T1" fmla="*/ 0 h 2544"/>
                <a:gd name="T2" fmla="*/ 2544 w 4178"/>
                <a:gd name="T3" fmla="*/ 2544 h 2544"/>
                <a:gd name="T4" fmla="*/ 4178 w 4178"/>
                <a:gd name="T5" fmla="*/ 0 h 2544"/>
                <a:gd name="T6" fmla="*/ 0 w 4178"/>
                <a:gd name="T7" fmla="*/ 0 h 2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78" h="2544">
                  <a:moveTo>
                    <a:pt x="0" y="0"/>
                  </a:moveTo>
                  <a:lnTo>
                    <a:pt x="2544" y="2544"/>
                  </a:lnTo>
                  <a:lnTo>
                    <a:pt x="41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09" name="Freeform 53"/>
            <p:cNvSpPr>
              <a:spLocks/>
            </p:cNvSpPr>
            <p:nvPr/>
          </p:nvSpPr>
          <p:spPr bwMode="ltGray">
            <a:xfrm flipH="1">
              <a:off x="1730375" y="1470819"/>
              <a:ext cx="2584450" cy="3092450"/>
            </a:xfrm>
            <a:custGeom>
              <a:avLst/>
              <a:gdLst>
                <a:gd name="T0" fmla="*/ 490 w 1628"/>
                <a:gd name="T1" fmla="*/ 1948 h 1948"/>
                <a:gd name="T2" fmla="*/ 402 w 1628"/>
                <a:gd name="T3" fmla="*/ 1886 h 1948"/>
                <a:gd name="T4" fmla="*/ 322 w 1628"/>
                <a:gd name="T5" fmla="*/ 1816 h 1948"/>
                <a:gd name="T6" fmla="*/ 250 w 1628"/>
                <a:gd name="T7" fmla="*/ 1740 h 1948"/>
                <a:gd name="T8" fmla="*/ 188 w 1628"/>
                <a:gd name="T9" fmla="*/ 1658 h 1948"/>
                <a:gd name="T10" fmla="*/ 134 w 1628"/>
                <a:gd name="T11" fmla="*/ 1570 h 1948"/>
                <a:gd name="T12" fmla="*/ 88 w 1628"/>
                <a:gd name="T13" fmla="*/ 1480 h 1948"/>
                <a:gd name="T14" fmla="*/ 52 w 1628"/>
                <a:gd name="T15" fmla="*/ 1384 h 1948"/>
                <a:gd name="T16" fmla="*/ 26 w 1628"/>
                <a:gd name="T17" fmla="*/ 1286 h 1948"/>
                <a:gd name="T18" fmla="*/ 8 w 1628"/>
                <a:gd name="T19" fmla="*/ 1186 h 1948"/>
                <a:gd name="T20" fmla="*/ 0 w 1628"/>
                <a:gd name="T21" fmla="*/ 1086 h 1948"/>
                <a:gd name="T22" fmla="*/ 2 w 1628"/>
                <a:gd name="T23" fmla="*/ 984 h 1948"/>
                <a:gd name="T24" fmla="*/ 14 w 1628"/>
                <a:gd name="T25" fmla="*/ 882 h 1948"/>
                <a:gd name="T26" fmla="*/ 36 w 1628"/>
                <a:gd name="T27" fmla="*/ 780 h 1948"/>
                <a:gd name="T28" fmla="*/ 70 w 1628"/>
                <a:gd name="T29" fmla="*/ 682 h 1948"/>
                <a:gd name="T30" fmla="*/ 112 w 1628"/>
                <a:gd name="T31" fmla="*/ 584 h 1948"/>
                <a:gd name="T32" fmla="*/ 166 w 1628"/>
                <a:gd name="T33" fmla="*/ 490 h 1948"/>
                <a:gd name="T34" fmla="*/ 196 w 1628"/>
                <a:gd name="T35" fmla="*/ 444 h 1948"/>
                <a:gd name="T36" fmla="*/ 262 w 1628"/>
                <a:gd name="T37" fmla="*/ 360 h 1948"/>
                <a:gd name="T38" fmla="*/ 334 w 1628"/>
                <a:gd name="T39" fmla="*/ 284 h 1948"/>
                <a:gd name="T40" fmla="*/ 414 w 1628"/>
                <a:gd name="T41" fmla="*/ 218 h 1948"/>
                <a:gd name="T42" fmla="*/ 498 w 1628"/>
                <a:gd name="T43" fmla="*/ 160 h 1948"/>
                <a:gd name="T44" fmla="*/ 588 w 1628"/>
                <a:gd name="T45" fmla="*/ 110 h 1948"/>
                <a:gd name="T46" fmla="*/ 682 w 1628"/>
                <a:gd name="T47" fmla="*/ 68 h 1948"/>
                <a:gd name="T48" fmla="*/ 778 w 1628"/>
                <a:gd name="T49" fmla="*/ 38 h 1948"/>
                <a:gd name="T50" fmla="*/ 876 w 1628"/>
                <a:gd name="T51" fmla="*/ 16 h 1948"/>
                <a:gd name="T52" fmla="*/ 978 w 1628"/>
                <a:gd name="T53" fmla="*/ 2 h 1948"/>
                <a:gd name="T54" fmla="*/ 1080 w 1628"/>
                <a:gd name="T55" fmla="*/ 0 h 1948"/>
                <a:gd name="T56" fmla="*/ 1182 w 1628"/>
                <a:gd name="T57" fmla="*/ 8 h 1948"/>
                <a:gd name="T58" fmla="*/ 1282 w 1628"/>
                <a:gd name="T59" fmla="*/ 24 h 1948"/>
                <a:gd name="T60" fmla="*/ 1382 w 1628"/>
                <a:gd name="T61" fmla="*/ 52 h 1948"/>
                <a:gd name="T62" fmla="*/ 1482 w 1628"/>
                <a:gd name="T63" fmla="*/ 88 h 1948"/>
                <a:gd name="T64" fmla="*/ 1576 w 1628"/>
                <a:gd name="T65" fmla="*/ 136 h 1948"/>
                <a:gd name="T66" fmla="*/ 1624 w 1628"/>
                <a:gd name="T67" fmla="*/ 164 h 1948"/>
                <a:gd name="T68" fmla="*/ 490 w 1628"/>
                <a:gd name="T69" fmla="*/ 1948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8" h="1948">
                  <a:moveTo>
                    <a:pt x="490" y="1948"/>
                  </a:moveTo>
                  <a:lnTo>
                    <a:pt x="490" y="1948"/>
                  </a:lnTo>
                  <a:lnTo>
                    <a:pt x="444" y="1918"/>
                  </a:lnTo>
                  <a:lnTo>
                    <a:pt x="402" y="1886"/>
                  </a:lnTo>
                  <a:lnTo>
                    <a:pt x="360" y="1852"/>
                  </a:lnTo>
                  <a:lnTo>
                    <a:pt x="322" y="1816"/>
                  </a:lnTo>
                  <a:lnTo>
                    <a:pt x="286" y="1778"/>
                  </a:lnTo>
                  <a:lnTo>
                    <a:pt x="250" y="1740"/>
                  </a:lnTo>
                  <a:lnTo>
                    <a:pt x="218" y="1700"/>
                  </a:lnTo>
                  <a:lnTo>
                    <a:pt x="188" y="1658"/>
                  </a:lnTo>
                  <a:lnTo>
                    <a:pt x="160" y="1614"/>
                  </a:lnTo>
                  <a:lnTo>
                    <a:pt x="134" y="1570"/>
                  </a:lnTo>
                  <a:lnTo>
                    <a:pt x="110" y="1526"/>
                  </a:lnTo>
                  <a:lnTo>
                    <a:pt x="88" y="1480"/>
                  </a:lnTo>
                  <a:lnTo>
                    <a:pt x="70" y="1432"/>
                  </a:lnTo>
                  <a:lnTo>
                    <a:pt x="52" y="1384"/>
                  </a:lnTo>
                  <a:lnTo>
                    <a:pt x="38" y="1336"/>
                  </a:lnTo>
                  <a:lnTo>
                    <a:pt x="26" y="1286"/>
                  </a:lnTo>
                  <a:lnTo>
                    <a:pt x="16" y="1236"/>
                  </a:lnTo>
                  <a:lnTo>
                    <a:pt x="8" y="1186"/>
                  </a:lnTo>
                  <a:lnTo>
                    <a:pt x="4" y="1136"/>
                  </a:lnTo>
                  <a:lnTo>
                    <a:pt x="0" y="1086"/>
                  </a:lnTo>
                  <a:lnTo>
                    <a:pt x="0" y="1034"/>
                  </a:lnTo>
                  <a:lnTo>
                    <a:pt x="2" y="984"/>
                  </a:lnTo>
                  <a:lnTo>
                    <a:pt x="8" y="932"/>
                  </a:lnTo>
                  <a:lnTo>
                    <a:pt x="14" y="882"/>
                  </a:lnTo>
                  <a:lnTo>
                    <a:pt x="24" y="830"/>
                  </a:lnTo>
                  <a:lnTo>
                    <a:pt x="36" y="780"/>
                  </a:lnTo>
                  <a:lnTo>
                    <a:pt x="52" y="730"/>
                  </a:lnTo>
                  <a:lnTo>
                    <a:pt x="70" y="682"/>
                  </a:lnTo>
                  <a:lnTo>
                    <a:pt x="90" y="632"/>
                  </a:lnTo>
                  <a:lnTo>
                    <a:pt x="112" y="584"/>
                  </a:lnTo>
                  <a:lnTo>
                    <a:pt x="138" y="536"/>
                  </a:lnTo>
                  <a:lnTo>
                    <a:pt x="166" y="490"/>
                  </a:lnTo>
                  <a:lnTo>
                    <a:pt x="166" y="490"/>
                  </a:lnTo>
                  <a:lnTo>
                    <a:pt x="196" y="444"/>
                  </a:lnTo>
                  <a:lnTo>
                    <a:pt x="228" y="402"/>
                  </a:lnTo>
                  <a:lnTo>
                    <a:pt x="262" y="360"/>
                  </a:lnTo>
                  <a:lnTo>
                    <a:pt x="298" y="322"/>
                  </a:lnTo>
                  <a:lnTo>
                    <a:pt x="334" y="284"/>
                  </a:lnTo>
                  <a:lnTo>
                    <a:pt x="374" y="250"/>
                  </a:lnTo>
                  <a:lnTo>
                    <a:pt x="414" y="218"/>
                  </a:lnTo>
                  <a:lnTo>
                    <a:pt x="456" y="188"/>
                  </a:lnTo>
                  <a:lnTo>
                    <a:pt x="498" y="160"/>
                  </a:lnTo>
                  <a:lnTo>
                    <a:pt x="542" y="134"/>
                  </a:lnTo>
                  <a:lnTo>
                    <a:pt x="588" y="110"/>
                  </a:lnTo>
                  <a:lnTo>
                    <a:pt x="634" y="88"/>
                  </a:lnTo>
                  <a:lnTo>
                    <a:pt x="682" y="68"/>
                  </a:lnTo>
                  <a:lnTo>
                    <a:pt x="730" y="52"/>
                  </a:lnTo>
                  <a:lnTo>
                    <a:pt x="778" y="38"/>
                  </a:lnTo>
                  <a:lnTo>
                    <a:pt x="828" y="26"/>
                  </a:lnTo>
                  <a:lnTo>
                    <a:pt x="876" y="16"/>
                  </a:lnTo>
                  <a:lnTo>
                    <a:pt x="926" y="8"/>
                  </a:lnTo>
                  <a:lnTo>
                    <a:pt x="978" y="2"/>
                  </a:lnTo>
                  <a:lnTo>
                    <a:pt x="1028" y="0"/>
                  </a:lnTo>
                  <a:lnTo>
                    <a:pt x="1080" y="0"/>
                  </a:lnTo>
                  <a:lnTo>
                    <a:pt x="1130" y="2"/>
                  </a:lnTo>
                  <a:lnTo>
                    <a:pt x="1182" y="8"/>
                  </a:lnTo>
                  <a:lnTo>
                    <a:pt x="1232" y="14"/>
                  </a:lnTo>
                  <a:lnTo>
                    <a:pt x="1282" y="24"/>
                  </a:lnTo>
                  <a:lnTo>
                    <a:pt x="1332" y="36"/>
                  </a:lnTo>
                  <a:lnTo>
                    <a:pt x="1382" y="52"/>
                  </a:lnTo>
                  <a:lnTo>
                    <a:pt x="1432" y="68"/>
                  </a:lnTo>
                  <a:lnTo>
                    <a:pt x="1482" y="88"/>
                  </a:lnTo>
                  <a:lnTo>
                    <a:pt x="1530" y="112"/>
                  </a:lnTo>
                  <a:lnTo>
                    <a:pt x="1576" y="136"/>
                  </a:lnTo>
                  <a:lnTo>
                    <a:pt x="1624" y="164"/>
                  </a:lnTo>
                  <a:lnTo>
                    <a:pt x="1624" y="164"/>
                  </a:lnTo>
                  <a:lnTo>
                    <a:pt x="1628" y="168"/>
                  </a:lnTo>
                  <a:lnTo>
                    <a:pt x="490" y="1948"/>
                  </a:lnTo>
                  <a:close/>
                </a:path>
              </a:pathLst>
            </a:custGeom>
            <a:solidFill>
              <a:srgbClr val="1F4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10" name="Freeform 55"/>
            <p:cNvSpPr>
              <a:spLocks/>
            </p:cNvSpPr>
            <p:nvPr userDrawn="1"/>
          </p:nvSpPr>
          <p:spPr bwMode="ltGray">
            <a:xfrm flipH="1">
              <a:off x="4149725" y="858044"/>
              <a:ext cx="863600" cy="863600"/>
            </a:xfrm>
            <a:custGeom>
              <a:avLst/>
              <a:gdLst>
                <a:gd name="T0" fmla="*/ 0 w 544"/>
                <a:gd name="T1" fmla="*/ 272 h 544"/>
                <a:gd name="T2" fmla="*/ 4 w 544"/>
                <a:gd name="T3" fmla="*/ 218 h 544"/>
                <a:gd name="T4" fmla="*/ 20 w 544"/>
                <a:gd name="T5" fmla="*/ 166 h 544"/>
                <a:gd name="T6" fmla="*/ 46 w 544"/>
                <a:gd name="T7" fmla="*/ 120 h 544"/>
                <a:gd name="T8" fmla="*/ 80 w 544"/>
                <a:gd name="T9" fmla="*/ 80 h 544"/>
                <a:gd name="T10" fmla="*/ 120 w 544"/>
                <a:gd name="T11" fmla="*/ 46 h 544"/>
                <a:gd name="T12" fmla="*/ 166 w 544"/>
                <a:gd name="T13" fmla="*/ 20 h 544"/>
                <a:gd name="T14" fmla="*/ 216 w 544"/>
                <a:gd name="T15" fmla="*/ 4 h 544"/>
                <a:gd name="T16" fmla="*/ 272 w 544"/>
                <a:gd name="T17" fmla="*/ 0 h 544"/>
                <a:gd name="T18" fmla="*/ 300 w 544"/>
                <a:gd name="T19" fmla="*/ 0 h 544"/>
                <a:gd name="T20" fmla="*/ 352 w 544"/>
                <a:gd name="T21" fmla="*/ 12 h 544"/>
                <a:gd name="T22" fmla="*/ 402 w 544"/>
                <a:gd name="T23" fmla="*/ 32 h 544"/>
                <a:gd name="T24" fmla="*/ 446 w 544"/>
                <a:gd name="T25" fmla="*/ 62 h 544"/>
                <a:gd name="T26" fmla="*/ 482 w 544"/>
                <a:gd name="T27" fmla="*/ 98 h 544"/>
                <a:gd name="T28" fmla="*/ 512 w 544"/>
                <a:gd name="T29" fmla="*/ 142 h 544"/>
                <a:gd name="T30" fmla="*/ 532 w 544"/>
                <a:gd name="T31" fmla="*/ 190 h 544"/>
                <a:gd name="T32" fmla="*/ 544 w 544"/>
                <a:gd name="T33" fmla="*/ 244 h 544"/>
                <a:gd name="T34" fmla="*/ 544 w 544"/>
                <a:gd name="T35" fmla="*/ 272 h 544"/>
                <a:gd name="T36" fmla="*/ 538 w 544"/>
                <a:gd name="T37" fmla="*/ 326 h 544"/>
                <a:gd name="T38" fmla="*/ 524 w 544"/>
                <a:gd name="T39" fmla="*/ 378 h 544"/>
                <a:gd name="T40" fmla="*/ 498 w 544"/>
                <a:gd name="T41" fmla="*/ 424 h 544"/>
                <a:gd name="T42" fmla="*/ 464 w 544"/>
                <a:gd name="T43" fmla="*/ 464 h 544"/>
                <a:gd name="T44" fmla="*/ 424 w 544"/>
                <a:gd name="T45" fmla="*/ 498 h 544"/>
                <a:gd name="T46" fmla="*/ 378 w 544"/>
                <a:gd name="T47" fmla="*/ 524 h 544"/>
                <a:gd name="T48" fmla="*/ 326 w 544"/>
                <a:gd name="T49" fmla="*/ 540 h 544"/>
                <a:gd name="T50" fmla="*/ 272 w 544"/>
                <a:gd name="T51" fmla="*/ 544 h 544"/>
                <a:gd name="T52" fmla="*/ 244 w 544"/>
                <a:gd name="T53" fmla="*/ 544 h 544"/>
                <a:gd name="T54" fmla="*/ 190 w 544"/>
                <a:gd name="T55" fmla="*/ 532 h 544"/>
                <a:gd name="T56" fmla="*/ 142 w 544"/>
                <a:gd name="T57" fmla="*/ 512 h 544"/>
                <a:gd name="T58" fmla="*/ 98 w 544"/>
                <a:gd name="T59" fmla="*/ 482 h 544"/>
                <a:gd name="T60" fmla="*/ 62 w 544"/>
                <a:gd name="T61" fmla="*/ 446 h 544"/>
                <a:gd name="T62" fmla="*/ 32 w 544"/>
                <a:gd name="T63" fmla="*/ 402 h 544"/>
                <a:gd name="T64" fmla="*/ 12 w 544"/>
                <a:gd name="T65" fmla="*/ 354 h 544"/>
                <a:gd name="T66" fmla="*/ 0 w 544"/>
                <a:gd name="T67" fmla="*/ 300 h 544"/>
                <a:gd name="T68" fmla="*/ 0 w 544"/>
                <a:gd name="T69" fmla="*/ 272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4" h="544">
                  <a:moveTo>
                    <a:pt x="0" y="272"/>
                  </a:moveTo>
                  <a:lnTo>
                    <a:pt x="0" y="272"/>
                  </a:lnTo>
                  <a:lnTo>
                    <a:pt x="0" y="244"/>
                  </a:lnTo>
                  <a:lnTo>
                    <a:pt x="4" y="218"/>
                  </a:lnTo>
                  <a:lnTo>
                    <a:pt x="12" y="190"/>
                  </a:lnTo>
                  <a:lnTo>
                    <a:pt x="20" y="166"/>
                  </a:lnTo>
                  <a:lnTo>
                    <a:pt x="32" y="142"/>
                  </a:lnTo>
                  <a:lnTo>
                    <a:pt x="46" y="120"/>
                  </a:lnTo>
                  <a:lnTo>
                    <a:pt x="62" y="98"/>
                  </a:lnTo>
                  <a:lnTo>
                    <a:pt x="80" y="80"/>
                  </a:lnTo>
                  <a:lnTo>
                    <a:pt x="98" y="62"/>
                  </a:lnTo>
                  <a:lnTo>
                    <a:pt x="120" y="46"/>
                  </a:lnTo>
                  <a:lnTo>
                    <a:pt x="142" y="32"/>
                  </a:lnTo>
                  <a:lnTo>
                    <a:pt x="166" y="20"/>
                  </a:lnTo>
                  <a:lnTo>
                    <a:pt x="190" y="12"/>
                  </a:lnTo>
                  <a:lnTo>
                    <a:pt x="216" y="4"/>
                  </a:lnTo>
                  <a:lnTo>
                    <a:pt x="244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300" y="0"/>
                  </a:lnTo>
                  <a:lnTo>
                    <a:pt x="326" y="4"/>
                  </a:lnTo>
                  <a:lnTo>
                    <a:pt x="352" y="12"/>
                  </a:lnTo>
                  <a:lnTo>
                    <a:pt x="378" y="20"/>
                  </a:lnTo>
                  <a:lnTo>
                    <a:pt x="402" y="32"/>
                  </a:lnTo>
                  <a:lnTo>
                    <a:pt x="424" y="46"/>
                  </a:lnTo>
                  <a:lnTo>
                    <a:pt x="446" y="62"/>
                  </a:lnTo>
                  <a:lnTo>
                    <a:pt x="464" y="80"/>
                  </a:lnTo>
                  <a:lnTo>
                    <a:pt x="482" y="98"/>
                  </a:lnTo>
                  <a:lnTo>
                    <a:pt x="498" y="120"/>
                  </a:lnTo>
                  <a:lnTo>
                    <a:pt x="512" y="142"/>
                  </a:lnTo>
                  <a:lnTo>
                    <a:pt x="524" y="166"/>
                  </a:lnTo>
                  <a:lnTo>
                    <a:pt x="532" y="190"/>
                  </a:lnTo>
                  <a:lnTo>
                    <a:pt x="538" y="218"/>
                  </a:lnTo>
                  <a:lnTo>
                    <a:pt x="544" y="244"/>
                  </a:lnTo>
                  <a:lnTo>
                    <a:pt x="544" y="272"/>
                  </a:lnTo>
                  <a:lnTo>
                    <a:pt x="544" y="272"/>
                  </a:lnTo>
                  <a:lnTo>
                    <a:pt x="544" y="300"/>
                  </a:lnTo>
                  <a:lnTo>
                    <a:pt x="538" y="326"/>
                  </a:lnTo>
                  <a:lnTo>
                    <a:pt x="532" y="354"/>
                  </a:lnTo>
                  <a:lnTo>
                    <a:pt x="524" y="378"/>
                  </a:lnTo>
                  <a:lnTo>
                    <a:pt x="512" y="402"/>
                  </a:lnTo>
                  <a:lnTo>
                    <a:pt x="498" y="424"/>
                  </a:lnTo>
                  <a:lnTo>
                    <a:pt x="482" y="446"/>
                  </a:lnTo>
                  <a:lnTo>
                    <a:pt x="464" y="464"/>
                  </a:lnTo>
                  <a:lnTo>
                    <a:pt x="446" y="482"/>
                  </a:lnTo>
                  <a:lnTo>
                    <a:pt x="424" y="498"/>
                  </a:lnTo>
                  <a:lnTo>
                    <a:pt x="402" y="512"/>
                  </a:lnTo>
                  <a:lnTo>
                    <a:pt x="378" y="524"/>
                  </a:lnTo>
                  <a:lnTo>
                    <a:pt x="352" y="532"/>
                  </a:lnTo>
                  <a:lnTo>
                    <a:pt x="326" y="540"/>
                  </a:lnTo>
                  <a:lnTo>
                    <a:pt x="300" y="544"/>
                  </a:lnTo>
                  <a:lnTo>
                    <a:pt x="272" y="544"/>
                  </a:lnTo>
                  <a:lnTo>
                    <a:pt x="272" y="544"/>
                  </a:lnTo>
                  <a:lnTo>
                    <a:pt x="244" y="544"/>
                  </a:lnTo>
                  <a:lnTo>
                    <a:pt x="216" y="540"/>
                  </a:lnTo>
                  <a:lnTo>
                    <a:pt x="190" y="532"/>
                  </a:lnTo>
                  <a:lnTo>
                    <a:pt x="166" y="524"/>
                  </a:lnTo>
                  <a:lnTo>
                    <a:pt x="142" y="512"/>
                  </a:lnTo>
                  <a:lnTo>
                    <a:pt x="120" y="498"/>
                  </a:lnTo>
                  <a:lnTo>
                    <a:pt x="98" y="482"/>
                  </a:lnTo>
                  <a:lnTo>
                    <a:pt x="80" y="464"/>
                  </a:lnTo>
                  <a:lnTo>
                    <a:pt x="62" y="446"/>
                  </a:lnTo>
                  <a:lnTo>
                    <a:pt x="46" y="424"/>
                  </a:lnTo>
                  <a:lnTo>
                    <a:pt x="32" y="402"/>
                  </a:lnTo>
                  <a:lnTo>
                    <a:pt x="20" y="378"/>
                  </a:lnTo>
                  <a:lnTo>
                    <a:pt x="12" y="354"/>
                  </a:lnTo>
                  <a:lnTo>
                    <a:pt x="4" y="326"/>
                  </a:lnTo>
                  <a:lnTo>
                    <a:pt x="0" y="300"/>
                  </a:lnTo>
                  <a:lnTo>
                    <a:pt x="0" y="272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11" name="Freeform 61"/>
            <p:cNvSpPr>
              <a:spLocks/>
            </p:cNvSpPr>
            <p:nvPr userDrawn="1"/>
          </p:nvSpPr>
          <p:spPr bwMode="ltGray">
            <a:xfrm flipH="1">
              <a:off x="5730875" y="972344"/>
              <a:ext cx="654050" cy="647700"/>
            </a:xfrm>
            <a:custGeom>
              <a:avLst/>
              <a:gdLst>
                <a:gd name="T0" fmla="*/ 412 w 412"/>
                <a:gd name="T1" fmla="*/ 336 h 408"/>
                <a:gd name="T2" fmla="*/ 412 w 412"/>
                <a:gd name="T3" fmla="*/ 336 h 408"/>
                <a:gd name="T4" fmla="*/ 394 w 412"/>
                <a:gd name="T5" fmla="*/ 352 h 408"/>
                <a:gd name="T6" fmla="*/ 374 w 412"/>
                <a:gd name="T7" fmla="*/ 368 h 408"/>
                <a:gd name="T8" fmla="*/ 354 w 412"/>
                <a:gd name="T9" fmla="*/ 380 h 408"/>
                <a:gd name="T10" fmla="*/ 334 w 412"/>
                <a:gd name="T11" fmla="*/ 390 h 408"/>
                <a:gd name="T12" fmla="*/ 312 w 412"/>
                <a:gd name="T13" fmla="*/ 398 h 408"/>
                <a:gd name="T14" fmla="*/ 288 w 412"/>
                <a:gd name="T15" fmla="*/ 404 h 408"/>
                <a:gd name="T16" fmla="*/ 266 w 412"/>
                <a:gd name="T17" fmla="*/ 406 h 408"/>
                <a:gd name="T18" fmla="*/ 244 w 412"/>
                <a:gd name="T19" fmla="*/ 408 h 408"/>
                <a:gd name="T20" fmla="*/ 220 w 412"/>
                <a:gd name="T21" fmla="*/ 408 h 408"/>
                <a:gd name="T22" fmla="*/ 198 w 412"/>
                <a:gd name="T23" fmla="*/ 404 h 408"/>
                <a:gd name="T24" fmla="*/ 174 w 412"/>
                <a:gd name="T25" fmla="*/ 400 h 408"/>
                <a:gd name="T26" fmla="*/ 152 w 412"/>
                <a:gd name="T27" fmla="*/ 392 h 408"/>
                <a:gd name="T28" fmla="*/ 132 w 412"/>
                <a:gd name="T29" fmla="*/ 382 h 408"/>
                <a:gd name="T30" fmla="*/ 110 w 412"/>
                <a:gd name="T31" fmla="*/ 370 h 408"/>
                <a:gd name="T32" fmla="*/ 92 w 412"/>
                <a:gd name="T33" fmla="*/ 356 h 408"/>
                <a:gd name="T34" fmla="*/ 72 w 412"/>
                <a:gd name="T35" fmla="*/ 340 h 408"/>
                <a:gd name="T36" fmla="*/ 72 w 412"/>
                <a:gd name="T37" fmla="*/ 340 h 408"/>
                <a:gd name="T38" fmla="*/ 56 w 412"/>
                <a:gd name="T39" fmla="*/ 322 h 408"/>
                <a:gd name="T40" fmla="*/ 42 w 412"/>
                <a:gd name="T41" fmla="*/ 302 h 408"/>
                <a:gd name="T42" fmla="*/ 30 w 412"/>
                <a:gd name="T43" fmla="*/ 282 h 408"/>
                <a:gd name="T44" fmla="*/ 20 w 412"/>
                <a:gd name="T45" fmla="*/ 262 h 408"/>
                <a:gd name="T46" fmla="*/ 12 w 412"/>
                <a:gd name="T47" fmla="*/ 240 h 408"/>
                <a:gd name="T48" fmla="*/ 6 w 412"/>
                <a:gd name="T49" fmla="*/ 218 h 408"/>
                <a:gd name="T50" fmla="*/ 2 w 412"/>
                <a:gd name="T51" fmla="*/ 194 h 408"/>
                <a:gd name="T52" fmla="*/ 0 w 412"/>
                <a:gd name="T53" fmla="*/ 172 h 408"/>
                <a:gd name="T54" fmla="*/ 2 w 412"/>
                <a:gd name="T55" fmla="*/ 148 h 408"/>
                <a:gd name="T56" fmla="*/ 4 w 412"/>
                <a:gd name="T57" fmla="*/ 126 h 408"/>
                <a:gd name="T58" fmla="*/ 10 w 412"/>
                <a:gd name="T59" fmla="*/ 104 h 408"/>
                <a:gd name="T60" fmla="*/ 18 w 412"/>
                <a:gd name="T61" fmla="*/ 80 h 408"/>
                <a:gd name="T62" fmla="*/ 26 w 412"/>
                <a:gd name="T63" fmla="*/ 60 h 408"/>
                <a:gd name="T64" fmla="*/ 38 w 412"/>
                <a:gd name="T65" fmla="*/ 40 h 408"/>
                <a:gd name="T66" fmla="*/ 52 w 412"/>
                <a:gd name="T67" fmla="*/ 20 h 408"/>
                <a:gd name="T68" fmla="*/ 68 w 412"/>
                <a:gd name="T69" fmla="*/ 2 h 408"/>
                <a:gd name="T70" fmla="*/ 70 w 412"/>
                <a:gd name="T71" fmla="*/ 0 h 408"/>
                <a:gd name="T72" fmla="*/ 412 w 412"/>
                <a:gd name="T73" fmla="*/ 3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2" h="408">
                  <a:moveTo>
                    <a:pt x="412" y="336"/>
                  </a:moveTo>
                  <a:lnTo>
                    <a:pt x="412" y="336"/>
                  </a:lnTo>
                  <a:lnTo>
                    <a:pt x="394" y="352"/>
                  </a:lnTo>
                  <a:lnTo>
                    <a:pt x="374" y="368"/>
                  </a:lnTo>
                  <a:lnTo>
                    <a:pt x="354" y="380"/>
                  </a:lnTo>
                  <a:lnTo>
                    <a:pt x="334" y="390"/>
                  </a:lnTo>
                  <a:lnTo>
                    <a:pt x="312" y="398"/>
                  </a:lnTo>
                  <a:lnTo>
                    <a:pt x="288" y="404"/>
                  </a:lnTo>
                  <a:lnTo>
                    <a:pt x="266" y="406"/>
                  </a:lnTo>
                  <a:lnTo>
                    <a:pt x="244" y="408"/>
                  </a:lnTo>
                  <a:lnTo>
                    <a:pt x="220" y="408"/>
                  </a:lnTo>
                  <a:lnTo>
                    <a:pt x="198" y="404"/>
                  </a:lnTo>
                  <a:lnTo>
                    <a:pt x="174" y="400"/>
                  </a:lnTo>
                  <a:lnTo>
                    <a:pt x="152" y="392"/>
                  </a:lnTo>
                  <a:lnTo>
                    <a:pt x="132" y="382"/>
                  </a:lnTo>
                  <a:lnTo>
                    <a:pt x="110" y="370"/>
                  </a:lnTo>
                  <a:lnTo>
                    <a:pt x="92" y="356"/>
                  </a:lnTo>
                  <a:lnTo>
                    <a:pt x="72" y="340"/>
                  </a:lnTo>
                  <a:lnTo>
                    <a:pt x="72" y="340"/>
                  </a:lnTo>
                  <a:lnTo>
                    <a:pt x="56" y="322"/>
                  </a:lnTo>
                  <a:lnTo>
                    <a:pt x="42" y="302"/>
                  </a:lnTo>
                  <a:lnTo>
                    <a:pt x="30" y="282"/>
                  </a:lnTo>
                  <a:lnTo>
                    <a:pt x="20" y="262"/>
                  </a:lnTo>
                  <a:lnTo>
                    <a:pt x="12" y="240"/>
                  </a:lnTo>
                  <a:lnTo>
                    <a:pt x="6" y="218"/>
                  </a:lnTo>
                  <a:lnTo>
                    <a:pt x="2" y="194"/>
                  </a:lnTo>
                  <a:lnTo>
                    <a:pt x="0" y="172"/>
                  </a:lnTo>
                  <a:lnTo>
                    <a:pt x="2" y="148"/>
                  </a:lnTo>
                  <a:lnTo>
                    <a:pt x="4" y="126"/>
                  </a:lnTo>
                  <a:lnTo>
                    <a:pt x="10" y="104"/>
                  </a:lnTo>
                  <a:lnTo>
                    <a:pt x="18" y="80"/>
                  </a:lnTo>
                  <a:lnTo>
                    <a:pt x="26" y="60"/>
                  </a:lnTo>
                  <a:lnTo>
                    <a:pt x="38" y="40"/>
                  </a:lnTo>
                  <a:lnTo>
                    <a:pt x="52" y="20"/>
                  </a:lnTo>
                  <a:lnTo>
                    <a:pt x="68" y="2"/>
                  </a:lnTo>
                  <a:lnTo>
                    <a:pt x="70" y="0"/>
                  </a:lnTo>
                  <a:lnTo>
                    <a:pt x="412" y="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12" name="Freeform 62"/>
            <p:cNvSpPr>
              <a:spLocks/>
            </p:cNvSpPr>
            <p:nvPr userDrawn="1"/>
          </p:nvSpPr>
          <p:spPr bwMode="ltGray">
            <a:xfrm flipH="1">
              <a:off x="3006725" y="4140994"/>
              <a:ext cx="944562" cy="1122604"/>
            </a:xfrm>
            <a:custGeom>
              <a:avLst/>
              <a:gdLst>
                <a:gd name="T0" fmla="*/ 718 w 1008"/>
                <a:gd name="T1" fmla="*/ 0 h 1206"/>
                <a:gd name="T2" fmla="*/ 772 w 1008"/>
                <a:gd name="T3" fmla="*/ 38 h 1206"/>
                <a:gd name="T4" fmla="*/ 820 w 1008"/>
                <a:gd name="T5" fmla="*/ 82 h 1206"/>
                <a:gd name="T6" fmla="*/ 864 w 1008"/>
                <a:gd name="T7" fmla="*/ 128 h 1206"/>
                <a:gd name="T8" fmla="*/ 902 w 1008"/>
                <a:gd name="T9" fmla="*/ 180 h 1206"/>
                <a:gd name="T10" fmla="*/ 934 w 1008"/>
                <a:gd name="T11" fmla="*/ 234 h 1206"/>
                <a:gd name="T12" fmla="*/ 960 w 1008"/>
                <a:gd name="T13" fmla="*/ 290 h 1206"/>
                <a:gd name="T14" fmla="*/ 982 w 1008"/>
                <a:gd name="T15" fmla="*/ 350 h 1206"/>
                <a:gd name="T16" fmla="*/ 996 w 1008"/>
                <a:gd name="T17" fmla="*/ 410 h 1206"/>
                <a:gd name="T18" fmla="*/ 1006 w 1008"/>
                <a:gd name="T19" fmla="*/ 472 h 1206"/>
                <a:gd name="T20" fmla="*/ 1008 w 1008"/>
                <a:gd name="T21" fmla="*/ 534 h 1206"/>
                <a:gd name="T22" fmla="*/ 1006 w 1008"/>
                <a:gd name="T23" fmla="*/ 598 h 1206"/>
                <a:gd name="T24" fmla="*/ 998 w 1008"/>
                <a:gd name="T25" fmla="*/ 662 h 1206"/>
                <a:gd name="T26" fmla="*/ 984 w 1008"/>
                <a:gd name="T27" fmla="*/ 724 h 1206"/>
                <a:gd name="T28" fmla="*/ 962 w 1008"/>
                <a:gd name="T29" fmla="*/ 786 h 1206"/>
                <a:gd name="T30" fmla="*/ 936 w 1008"/>
                <a:gd name="T31" fmla="*/ 846 h 1206"/>
                <a:gd name="T32" fmla="*/ 902 w 1008"/>
                <a:gd name="T33" fmla="*/ 904 h 1206"/>
                <a:gd name="T34" fmla="*/ 884 w 1008"/>
                <a:gd name="T35" fmla="*/ 932 h 1206"/>
                <a:gd name="T36" fmla="*/ 842 w 1008"/>
                <a:gd name="T37" fmla="*/ 984 h 1206"/>
                <a:gd name="T38" fmla="*/ 798 w 1008"/>
                <a:gd name="T39" fmla="*/ 1030 h 1206"/>
                <a:gd name="T40" fmla="*/ 748 w 1008"/>
                <a:gd name="T41" fmla="*/ 1072 h 1206"/>
                <a:gd name="T42" fmla="*/ 696 w 1008"/>
                <a:gd name="T43" fmla="*/ 1108 h 1206"/>
                <a:gd name="T44" fmla="*/ 640 w 1008"/>
                <a:gd name="T45" fmla="*/ 1138 h 1206"/>
                <a:gd name="T46" fmla="*/ 582 w 1008"/>
                <a:gd name="T47" fmla="*/ 1164 h 1206"/>
                <a:gd name="T48" fmla="*/ 524 w 1008"/>
                <a:gd name="T49" fmla="*/ 1182 h 1206"/>
                <a:gd name="T50" fmla="*/ 462 w 1008"/>
                <a:gd name="T51" fmla="*/ 1196 h 1206"/>
                <a:gd name="T52" fmla="*/ 400 w 1008"/>
                <a:gd name="T53" fmla="*/ 1204 h 1206"/>
                <a:gd name="T54" fmla="*/ 336 w 1008"/>
                <a:gd name="T55" fmla="*/ 1206 h 1206"/>
                <a:gd name="T56" fmla="*/ 274 w 1008"/>
                <a:gd name="T57" fmla="*/ 1200 h 1206"/>
                <a:gd name="T58" fmla="*/ 210 w 1008"/>
                <a:gd name="T59" fmla="*/ 1190 h 1206"/>
                <a:gd name="T60" fmla="*/ 148 w 1008"/>
                <a:gd name="T61" fmla="*/ 1174 h 1206"/>
                <a:gd name="T62" fmla="*/ 88 w 1008"/>
                <a:gd name="T63" fmla="*/ 1150 h 1206"/>
                <a:gd name="T64" fmla="*/ 28 w 1008"/>
                <a:gd name="T65" fmla="*/ 1120 h 1206"/>
                <a:gd name="T66" fmla="*/ 718 w 1008"/>
                <a:gd name="T67" fmla="*/ 0 h 1206"/>
                <a:gd name="connsiteX0" fmla="*/ 7240 w 10000"/>
                <a:gd name="connsiteY0" fmla="*/ 65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7240 w 10000"/>
                <a:gd name="connsiteY67" fmla="*/ 65 h 10000"/>
                <a:gd name="connsiteX0" fmla="*/ 6927 w 10000"/>
                <a:gd name="connsiteY0" fmla="*/ 9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6927 w 10000"/>
                <a:gd name="connsiteY67" fmla="*/ 98 h 10000"/>
                <a:gd name="connsiteX0" fmla="*/ 0 w 10000"/>
                <a:gd name="connsiteY0" fmla="*/ 913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0" fmla="*/ 0 w 10000"/>
                <a:gd name="connsiteY0" fmla="*/ 9073 h 9935"/>
                <a:gd name="connsiteX1" fmla="*/ 7221 w 10000"/>
                <a:gd name="connsiteY1" fmla="*/ 0 h 9935"/>
                <a:gd name="connsiteX2" fmla="*/ 7401 w 10000"/>
                <a:gd name="connsiteY2" fmla="*/ 84 h 9935"/>
                <a:gd name="connsiteX3" fmla="*/ 7659 w 10000"/>
                <a:gd name="connsiteY3" fmla="*/ 250 h 9935"/>
                <a:gd name="connsiteX4" fmla="*/ 7897 w 10000"/>
                <a:gd name="connsiteY4" fmla="*/ 433 h 9935"/>
                <a:gd name="connsiteX5" fmla="*/ 8135 w 10000"/>
                <a:gd name="connsiteY5" fmla="*/ 615 h 9935"/>
                <a:gd name="connsiteX6" fmla="*/ 8353 w 10000"/>
                <a:gd name="connsiteY6" fmla="*/ 797 h 9935"/>
                <a:gd name="connsiteX7" fmla="*/ 8571 w 10000"/>
                <a:gd name="connsiteY7" fmla="*/ 996 h 9935"/>
                <a:gd name="connsiteX8" fmla="*/ 8770 w 10000"/>
                <a:gd name="connsiteY8" fmla="*/ 1212 h 9935"/>
                <a:gd name="connsiteX9" fmla="*/ 8948 w 10000"/>
                <a:gd name="connsiteY9" fmla="*/ 1428 h 9935"/>
                <a:gd name="connsiteX10" fmla="*/ 9107 w 10000"/>
                <a:gd name="connsiteY10" fmla="*/ 1643 h 9935"/>
                <a:gd name="connsiteX11" fmla="*/ 9266 w 10000"/>
                <a:gd name="connsiteY11" fmla="*/ 1875 h 9935"/>
                <a:gd name="connsiteX12" fmla="*/ 9405 w 10000"/>
                <a:gd name="connsiteY12" fmla="*/ 2107 h 9935"/>
                <a:gd name="connsiteX13" fmla="*/ 9524 w 10000"/>
                <a:gd name="connsiteY13" fmla="*/ 2340 h 9935"/>
                <a:gd name="connsiteX14" fmla="*/ 9643 w 10000"/>
                <a:gd name="connsiteY14" fmla="*/ 2588 h 9935"/>
                <a:gd name="connsiteX15" fmla="*/ 9742 w 10000"/>
                <a:gd name="connsiteY15" fmla="*/ 2837 h 9935"/>
                <a:gd name="connsiteX16" fmla="*/ 9821 w 10000"/>
                <a:gd name="connsiteY16" fmla="*/ 3086 h 9935"/>
                <a:gd name="connsiteX17" fmla="*/ 9881 w 10000"/>
                <a:gd name="connsiteY17" fmla="*/ 3335 h 9935"/>
                <a:gd name="connsiteX18" fmla="*/ 9940 w 10000"/>
                <a:gd name="connsiteY18" fmla="*/ 3583 h 9935"/>
                <a:gd name="connsiteX19" fmla="*/ 9980 w 10000"/>
                <a:gd name="connsiteY19" fmla="*/ 3849 h 9935"/>
                <a:gd name="connsiteX20" fmla="*/ 10000 w 10000"/>
                <a:gd name="connsiteY20" fmla="*/ 4114 h 9935"/>
                <a:gd name="connsiteX21" fmla="*/ 10000 w 10000"/>
                <a:gd name="connsiteY21" fmla="*/ 4363 h 9935"/>
                <a:gd name="connsiteX22" fmla="*/ 10000 w 10000"/>
                <a:gd name="connsiteY22" fmla="*/ 4628 h 9935"/>
                <a:gd name="connsiteX23" fmla="*/ 9980 w 10000"/>
                <a:gd name="connsiteY23" fmla="*/ 4894 h 9935"/>
                <a:gd name="connsiteX24" fmla="*/ 9940 w 10000"/>
                <a:gd name="connsiteY24" fmla="*/ 5159 h 9935"/>
                <a:gd name="connsiteX25" fmla="*/ 9901 w 10000"/>
                <a:gd name="connsiteY25" fmla="*/ 5424 h 9935"/>
                <a:gd name="connsiteX26" fmla="*/ 9841 w 10000"/>
                <a:gd name="connsiteY26" fmla="*/ 5673 h 9935"/>
                <a:gd name="connsiteX27" fmla="*/ 9762 w 10000"/>
                <a:gd name="connsiteY27" fmla="*/ 5938 h 9935"/>
                <a:gd name="connsiteX28" fmla="*/ 9663 w 10000"/>
                <a:gd name="connsiteY28" fmla="*/ 6187 h 9935"/>
                <a:gd name="connsiteX29" fmla="*/ 9544 w 10000"/>
                <a:gd name="connsiteY29" fmla="*/ 6452 h 9935"/>
                <a:gd name="connsiteX30" fmla="*/ 9425 w 10000"/>
                <a:gd name="connsiteY30" fmla="*/ 6701 h 9935"/>
                <a:gd name="connsiteX31" fmla="*/ 9286 w 10000"/>
                <a:gd name="connsiteY31" fmla="*/ 6950 h 9935"/>
                <a:gd name="connsiteX32" fmla="*/ 9127 w 10000"/>
                <a:gd name="connsiteY32" fmla="*/ 7182 h 9935"/>
                <a:gd name="connsiteX33" fmla="*/ 8948 w 10000"/>
                <a:gd name="connsiteY33" fmla="*/ 7431 h 9935"/>
                <a:gd name="connsiteX34" fmla="*/ 8948 w 10000"/>
                <a:gd name="connsiteY34" fmla="*/ 7431 h 9935"/>
                <a:gd name="connsiteX35" fmla="*/ 8770 w 10000"/>
                <a:gd name="connsiteY35" fmla="*/ 7663 h 9935"/>
                <a:gd name="connsiteX36" fmla="*/ 8571 w 10000"/>
                <a:gd name="connsiteY36" fmla="*/ 7879 h 9935"/>
                <a:gd name="connsiteX37" fmla="*/ 8353 w 10000"/>
                <a:gd name="connsiteY37" fmla="*/ 8094 h 9935"/>
                <a:gd name="connsiteX38" fmla="*/ 8135 w 10000"/>
                <a:gd name="connsiteY38" fmla="*/ 8293 h 9935"/>
                <a:gd name="connsiteX39" fmla="*/ 7917 w 10000"/>
                <a:gd name="connsiteY39" fmla="*/ 8476 h 9935"/>
                <a:gd name="connsiteX40" fmla="*/ 7679 w 10000"/>
                <a:gd name="connsiteY40" fmla="*/ 8658 h 9935"/>
                <a:gd name="connsiteX41" fmla="*/ 7421 w 10000"/>
                <a:gd name="connsiteY41" fmla="*/ 8824 h 9935"/>
                <a:gd name="connsiteX42" fmla="*/ 7163 w 10000"/>
                <a:gd name="connsiteY42" fmla="*/ 8973 h 9935"/>
                <a:gd name="connsiteX43" fmla="*/ 6905 w 10000"/>
                <a:gd name="connsiteY43" fmla="*/ 9122 h 9935"/>
                <a:gd name="connsiteX44" fmla="*/ 6627 w 10000"/>
                <a:gd name="connsiteY44" fmla="*/ 9255 h 9935"/>
                <a:gd name="connsiteX45" fmla="*/ 6349 w 10000"/>
                <a:gd name="connsiteY45" fmla="*/ 9371 h 9935"/>
                <a:gd name="connsiteX46" fmla="*/ 6071 w 10000"/>
                <a:gd name="connsiteY46" fmla="*/ 9487 h 9935"/>
                <a:gd name="connsiteX47" fmla="*/ 5774 w 10000"/>
                <a:gd name="connsiteY47" fmla="*/ 9587 h 9935"/>
                <a:gd name="connsiteX48" fmla="*/ 5496 w 10000"/>
                <a:gd name="connsiteY48" fmla="*/ 9670 h 9935"/>
                <a:gd name="connsiteX49" fmla="*/ 5198 w 10000"/>
                <a:gd name="connsiteY49" fmla="*/ 9736 h 9935"/>
                <a:gd name="connsiteX50" fmla="*/ 4881 w 10000"/>
                <a:gd name="connsiteY50" fmla="*/ 9802 h 9935"/>
                <a:gd name="connsiteX51" fmla="*/ 4583 w 10000"/>
                <a:gd name="connsiteY51" fmla="*/ 9852 h 9935"/>
                <a:gd name="connsiteX52" fmla="*/ 4266 w 10000"/>
                <a:gd name="connsiteY52" fmla="*/ 9885 h 9935"/>
                <a:gd name="connsiteX53" fmla="*/ 3968 w 10000"/>
                <a:gd name="connsiteY53" fmla="*/ 9918 h 9935"/>
                <a:gd name="connsiteX54" fmla="*/ 3651 w 10000"/>
                <a:gd name="connsiteY54" fmla="*/ 9935 h 9935"/>
                <a:gd name="connsiteX55" fmla="*/ 3333 w 10000"/>
                <a:gd name="connsiteY55" fmla="*/ 9935 h 9935"/>
                <a:gd name="connsiteX56" fmla="*/ 3036 w 10000"/>
                <a:gd name="connsiteY56" fmla="*/ 9918 h 9935"/>
                <a:gd name="connsiteX57" fmla="*/ 2718 w 10000"/>
                <a:gd name="connsiteY57" fmla="*/ 9885 h 9935"/>
                <a:gd name="connsiteX58" fmla="*/ 2401 w 10000"/>
                <a:gd name="connsiteY58" fmla="*/ 9852 h 9935"/>
                <a:gd name="connsiteX59" fmla="*/ 2083 w 10000"/>
                <a:gd name="connsiteY59" fmla="*/ 9802 h 9935"/>
                <a:gd name="connsiteX60" fmla="*/ 1786 w 10000"/>
                <a:gd name="connsiteY60" fmla="*/ 9736 h 9935"/>
                <a:gd name="connsiteX61" fmla="*/ 1468 w 10000"/>
                <a:gd name="connsiteY61" fmla="*/ 9670 h 9935"/>
                <a:gd name="connsiteX62" fmla="*/ 1171 w 10000"/>
                <a:gd name="connsiteY62" fmla="*/ 9570 h 9935"/>
                <a:gd name="connsiteX63" fmla="*/ 873 w 10000"/>
                <a:gd name="connsiteY63" fmla="*/ 9471 h 9935"/>
                <a:gd name="connsiteX64" fmla="*/ 575 w 10000"/>
                <a:gd name="connsiteY64" fmla="*/ 9355 h 9935"/>
                <a:gd name="connsiteX65" fmla="*/ 278 w 10000"/>
                <a:gd name="connsiteY65" fmla="*/ 9222 h 9935"/>
                <a:gd name="connsiteX66" fmla="*/ 0 w 10000"/>
                <a:gd name="connsiteY66" fmla="*/ 9073 h 9935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0000" h="10000">
                  <a:moveTo>
                    <a:pt x="0" y="9132"/>
                  </a:moveTo>
                  <a:cubicBezTo>
                    <a:pt x="-59" y="9118"/>
                    <a:pt x="7182" y="-52"/>
                    <a:pt x="7221" y="0"/>
                  </a:cubicBezTo>
                  <a:lnTo>
                    <a:pt x="7401" y="85"/>
                  </a:lnTo>
                  <a:lnTo>
                    <a:pt x="7659" y="252"/>
                  </a:lnTo>
                  <a:lnTo>
                    <a:pt x="7897" y="436"/>
                  </a:lnTo>
                  <a:lnTo>
                    <a:pt x="8135" y="619"/>
                  </a:lnTo>
                  <a:lnTo>
                    <a:pt x="8353" y="802"/>
                  </a:lnTo>
                  <a:lnTo>
                    <a:pt x="8571" y="1003"/>
                  </a:lnTo>
                  <a:lnTo>
                    <a:pt x="8770" y="1220"/>
                  </a:lnTo>
                  <a:lnTo>
                    <a:pt x="8948" y="1437"/>
                  </a:lnTo>
                  <a:lnTo>
                    <a:pt x="9107" y="1654"/>
                  </a:lnTo>
                  <a:lnTo>
                    <a:pt x="9266" y="1887"/>
                  </a:lnTo>
                  <a:cubicBezTo>
                    <a:pt x="9312" y="1965"/>
                    <a:pt x="9359" y="2043"/>
                    <a:pt x="9405" y="2121"/>
                  </a:cubicBezTo>
                  <a:cubicBezTo>
                    <a:pt x="9445" y="2199"/>
                    <a:pt x="9484" y="2277"/>
                    <a:pt x="9524" y="2355"/>
                  </a:cubicBezTo>
                  <a:cubicBezTo>
                    <a:pt x="9564" y="2438"/>
                    <a:pt x="9603" y="2522"/>
                    <a:pt x="9643" y="2605"/>
                  </a:cubicBezTo>
                  <a:cubicBezTo>
                    <a:pt x="9676" y="2689"/>
                    <a:pt x="9709" y="2772"/>
                    <a:pt x="9742" y="2856"/>
                  </a:cubicBezTo>
                  <a:cubicBezTo>
                    <a:pt x="9768" y="2939"/>
                    <a:pt x="9795" y="3023"/>
                    <a:pt x="9821" y="3106"/>
                  </a:cubicBezTo>
                  <a:cubicBezTo>
                    <a:pt x="9841" y="3190"/>
                    <a:pt x="9861" y="3273"/>
                    <a:pt x="9881" y="3357"/>
                  </a:cubicBezTo>
                  <a:cubicBezTo>
                    <a:pt x="9901" y="3440"/>
                    <a:pt x="9920" y="3523"/>
                    <a:pt x="9940" y="3606"/>
                  </a:cubicBezTo>
                  <a:cubicBezTo>
                    <a:pt x="9953" y="3696"/>
                    <a:pt x="9967" y="3785"/>
                    <a:pt x="9980" y="3874"/>
                  </a:cubicBezTo>
                  <a:cubicBezTo>
                    <a:pt x="9987" y="3963"/>
                    <a:pt x="9993" y="4052"/>
                    <a:pt x="10000" y="4141"/>
                  </a:cubicBezTo>
                  <a:lnTo>
                    <a:pt x="10000" y="4392"/>
                  </a:lnTo>
                  <a:lnTo>
                    <a:pt x="10000" y="4658"/>
                  </a:lnTo>
                  <a:cubicBezTo>
                    <a:pt x="9993" y="4748"/>
                    <a:pt x="9987" y="4836"/>
                    <a:pt x="9980" y="4926"/>
                  </a:cubicBezTo>
                  <a:cubicBezTo>
                    <a:pt x="9967" y="5015"/>
                    <a:pt x="9953" y="5104"/>
                    <a:pt x="9940" y="5193"/>
                  </a:cubicBezTo>
                  <a:cubicBezTo>
                    <a:pt x="9927" y="5281"/>
                    <a:pt x="9914" y="5371"/>
                    <a:pt x="9901" y="5459"/>
                  </a:cubicBezTo>
                  <a:cubicBezTo>
                    <a:pt x="9881" y="5543"/>
                    <a:pt x="9861" y="5626"/>
                    <a:pt x="9841" y="5710"/>
                  </a:cubicBezTo>
                  <a:cubicBezTo>
                    <a:pt x="9815" y="5799"/>
                    <a:pt x="9788" y="5888"/>
                    <a:pt x="9762" y="5977"/>
                  </a:cubicBezTo>
                  <a:cubicBezTo>
                    <a:pt x="9729" y="6060"/>
                    <a:pt x="9696" y="6144"/>
                    <a:pt x="9663" y="6227"/>
                  </a:cubicBezTo>
                  <a:cubicBezTo>
                    <a:pt x="9623" y="6316"/>
                    <a:pt x="9584" y="6406"/>
                    <a:pt x="9544" y="6494"/>
                  </a:cubicBezTo>
                  <a:lnTo>
                    <a:pt x="9425" y="6745"/>
                  </a:lnTo>
                  <a:lnTo>
                    <a:pt x="9286" y="6995"/>
                  </a:lnTo>
                  <a:lnTo>
                    <a:pt x="9127" y="7229"/>
                  </a:lnTo>
                  <a:lnTo>
                    <a:pt x="8948" y="7480"/>
                  </a:lnTo>
                  <a:lnTo>
                    <a:pt x="8948" y="7480"/>
                  </a:lnTo>
                  <a:cubicBezTo>
                    <a:pt x="8889" y="7558"/>
                    <a:pt x="8829" y="7635"/>
                    <a:pt x="8770" y="7713"/>
                  </a:cubicBezTo>
                  <a:cubicBezTo>
                    <a:pt x="8704" y="7786"/>
                    <a:pt x="8637" y="7858"/>
                    <a:pt x="8571" y="7931"/>
                  </a:cubicBezTo>
                  <a:lnTo>
                    <a:pt x="8353" y="8147"/>
                  </a:lnTo>
                  <a:lnTo>
                    <a:pt x="8135" y="8347"/>
                  </a:lnTo>
                  <a:lnTo>
                    <a:pt x="7917" y="8531"/>
                  </a:lnTo>
                  <a:lnTo>
                    <a:pt x="7679" y="8715"/>
                  </a:lnTo>
                  <a:lnTo>
                    <a:pt x="7421" y="8882"/>
                  </a:lnTo>
                  <a:lnTo>
                    <a:pt x="7163" y="9032"/>
                  </a:lnTo>
                  <a:lnTo>
                    <a:pt x="6905" y="9182"/>
                  </a:lnTo>
                  <a:lnTo>
                    <a:pt x="6627" y="9316"/>
                  </a:lnTo>
                  <a:lnTo>
                    <a:pt x="6349" y="9432"/>
                  </a:lnTo>
                  <a:lnTo>
                    <a:pt x="6071" y="9549"/>
                  </a:lnTo>
                  <a:lnTo>
                    <a:pt x="5774" y="9650"/>
                  </a:lnTo>
                  <a:lnTo>
                    <a:pt x="5496" y="9733"/>
                  </a:lnTo>
                  <a:lnTo>
                    <a:pt x="5198" y="9800"/>
                  </a:lnTo>
                  <a:lnTo>
                    <a:pt x="4881" y="9866"/>
                  </a:lnTo>
                  <a:lnTo>
                    <a:pt x="4583" y="9916"/>
                  </a:lnTo>
                  <a:lnTo>
                    <a:pt x="4266" y="9950"/>
                  </a:lnTo>
                  <a:lnTo>
                    <a:pt x="3968" y="9983"/>
                  </a:lnTo>
                  <a:lnTo>
                    <a:pt x="3651" y="10000"/>
                  </a:lnTo>
                  <a:lnTo>
                    <a:pt x="3333" y="10000"/>
                  </a:lnTo>
                  <a:lnTo>
                    <a:pt x="3036" y="9983"/>
                  </a:lnTo>
                  <a:lnTo>
                    <a:pt x="2718" y="9950"/>
                  </a:lnTo>
                  <a:lnTo>
                    <a:pt x="2401" y="9916"/>
                  </a:lnTo>
                  <a:lnTo>
                    <a:pt x="2083" y="9866"/>
                  </a:lnTo>
                  <a:lnTo>
                    <a:pt x="1786" y="9800"/>
                  </a:lnTo>
                  <a:lnTo>
                    <a:pt x="1468" y="9733"/>
                  </a:lnTo>
                  <a:lnTo>
                    <a:pt x="1171" y="9633"/>
                  </a:lnTo>
                  <a:lnTo>
                    <a:pt x="873" y="9533"/>
                  </a:lnTo>
                  <a:lnTo>
                    <a:pt x="575" y="9416"/>
                  </a:lnTo>
                  <a:lnTo>
                    <a:pt x="278" y="9282"/>
                  </a:lnTo>
                  <a:lnTo>
                    <a:pt x="0" y="913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</p:grpSp>
      <p:sp>
        <p:nvSpPr>
          <p:cNvPr id="113" name="Obdélník 17"/>
          <p:cNvSpPr/>
          <p:nvPr userDrawn="1"/>
        </p:nvSpPr>
        <p:spPr>
          <a:xfrm>
            <a:off x="-1" y="-8965"/>
            <a:ext cx="3748885" cy="5162740"/>
          </a:xfrm>
          <a:custGeom>
            <a:avLst/>
            <a:gdLst>
              <a:gd name="connsiteX0" fmla="*/ 0 w 4262593"/>
              <a:gd name="connsiteY0" fmla="*/ 0 h 5152466"/>
              <a:gd name="connsiteX1" fmla="*/ 4262593 w 4262593"/>
              <a:gd name="connsiteY1" fmla="*/ 0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4262593"/>
              <a:gd name="connsiteY0" fmla="*/ 0 h 5152466"/>
              <a:gd name="connsiteX1" fmla="*/ 337865 w 4262593"/>
              <a:gd name="connsiteY1" fmla="*/ 30822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3163258"/>
              <a:gd name="connsiteY0" fmla="*/ 0 h 5152466"/>
              <a:gd name="connsiteX1" fmla="*/ 337865 w 3163258"/>
              <a:gd name="connsiteY1" fmla="*/ 30822 h 5152466"/>
              <a:gd name="connsiteX2" fmla="*/ 3163258 w 3163258"/>
              <a:gd name="connsiteY2" fmla="*/ 5029176 h 5152466"/>
              <a:gd name="connsiteX3" fmla="*/ 0 w 3163258"/>
              <a:gd name="connsiteY3" fmla="*/ 5152466 h 5152466"/>
              <a:gd name="connsiteX4" fmla="*/ 0 w 3163258"/>
              <a:gd name="connsiteY4" fmla="*/ 0 h 5152466"/>
              <a:gd name="connsiteX0" fmla="*/ 0 w 3748885"/>
              <a:gd name="connsiteY0" fmla="*/ 0 h 5162740"/>
              <a:gd name="connsiteX1" fmla="*/ 337865 w 3748885"/>
              <a:gd name="connsiteY1" fmla="*/ 3082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30332 w 3748885"/>
              <a:gd name="connsiteY1" fmla="*/ 10274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686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38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8885" h="5162740">
                <a:moveTo>
                  <a:pt x="0" y="0"/>
                </a:moveTo>
                <a:lnTo>
                  <a:pt x="450804" y="38"/>
                </a:lnTo>
                <a:lnTo>
                  <a:pt x="3748885" y="5162740"/>
                </a:lnTo>
                <a:lnTo>
                  <a:pt x="0" y="5152466"/>
                </a:lnTo>
                <a:lnTo>
                  <a:pt x="0" y="0"/>
                </a:lnTo>
                <a:close/>
              </a:path>
            </a:pathLst>
          </a:cu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1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Freeform 62"/>
          <p:cNvSpPr>
            <a:spLocks noChangeAspect="1"/>
          </p:cNvSpPr>
          <p:nvPr userDrawn="1"/>
        </p:nvSpPr>
        <p:spPr bwMode="ltGray">
          <a:xfrm flipH="1">
            <a:off x="1230670" y="1931379"/>
            <a:ext cx="1618770" cy="1987927"/>
          </a:xfrm>
          <a:custGeom>
            <a:avLst/>
            <a:gdLst>
              <a:gd name="T0" fmla="*/ 718 w 1008"/>
              <a:gd name="T1" fmla="*/ 0 h 1206"/>
              <a:gd name="T2" fmla="*/ 772 w 1008"/>
              <a:gd name="T3" fmla="*/ 38 h 1206"/>
              <a:gd name="T4" fmla="*/ 820 w 1008"/>
              <a:gd name="T5" fmla="*/ 82 h 1206"/>
              <a:gd name="T6" fmla="*/ 864 w 1008"/>
              <a:gd name="T7" fmla="*/ 128 h 1206"/>
              <a:gd name="T8" fmla="*/ 902 w 1008"/>
              <a:gd name="T9" fmla="*/ 180 h 1206"/>
              <a:gd name="T10" fmla="*/ 934 w 1008"/>
              <a:gd name="T11" fmla="*/ 234 h 1206"/>
              <a:gd name="T12" fmla="*/ 960 w 1008"/>
              <a:gd name="T13" fmla="*/ 290 h 1206"/>
              <a:gd name="T14" fmla="*/ 982 w 1008"/>
              <a:gd name="T15" fmla="*/ 350 h 1206"/>
              <a:gd name="T16" fmla="*/ 996 w 1008"/>
              <a:gd name="T17" fmla="*/ 410 h 1206"/>
              <a:gd name="T18" fmla="*/ 1006 w 1008"/>
              <a:gd name="T19" fmla="*/ 472 h 1206"/>
              <a:gd name="T20" fmla="*/ 1008 w 1008"/>
              <a:gd name="T21" fmla="*/ 534 h 1206"/>
              <a:gd name="T22" fmla="*/ 1006 w 1008"/>
              <a:gd name="T23" fmla="*/ 598 h 1206"/>
              <a:gd name="T24" fmla="*/ 998 w 1008"/>
              <a:gd name="T25" fmla="*/ 662 h 1206"/>
              <a:gd name="T26" fmla="*/ 984 w 1008"/>
              <a:gd name="T27" fmla="*/ 724 h 1206"/>
              <a:gd name="T28" fmla="*/ 962 w 1008"/>
              <a:gd name="T29" fmla="*/ 786 h 1206"/>
              <a:gd name="T30" fmla="*/ 936 w 1008"/>
              <a:gd name="T31" fmla="*/ 846 h 1206"/>
              <a:gd name="T32" fmla="*/ 902 w 1008"/>
              <a:gd name="T33" fmla="*/ 904 h 1206"/>
              <a:gd name="T34" fmla="*/ 884 w 1008"/>
              <a:gd name="T35" fmla="*/ 932 h 1206"/>
              <a:gd name="T36" fmla="*/ 842 w 1008"/>
              <a:gd name="T37" fmla="*/ 984 h 1206"/>
              <a:gd name="T38" fmla="*/ 798 w 1008"/>
              <a:gd name="T39" fmla="*/ 1030 h 1206"/>
              <a:gd name="T40" fmla="*/ 748 w 1008"/>
              <a:gd name="T41" fmla="*/ 1072 h 1206"/>
              <a:gd name="T42" fmla="*/ 696 w 1008"/>
              <a:gd name="T43" fmla="*/ 1108 h 1206"/>
              <a:gd name="T44" fmla="*/ 640 w 1008"/>
              <a:gd name="T45" fmla="*/ 1138 h 1206"/>
              <a:gd name="T46" fmla="*/ 582 w 1008"/>
              <a:gd name="T47" fmla="*/ 1164 h 1206"/>
              <a:gd name="T48" fmla="*/ 524 w 1008"/>
              <a:gd name="T49" fmla="*/ 1182 h 1206"/>
              <a:gd name="T50" fmla="*/ 462 w 1008"/>
              <a:gd name="T51" fmla="*/ 1196 h 1206"/>
              <a:gd name="T52" fmla="*/ 400 w 1008"/>
              <a:gd name="T53" fmla="*/ 1204 h 1206"/>
              <a:gd name="T54" fmla="*/ 336 w 1008"/>
              <a:gd name="T55" fmla="*/ 1206 h 1206"/>
              <a:gd name="T56" fmla="*/ 274 w 1008"/>
              <a:gd name="T57" fmla="*/ 1200 h 1206"/>
              <a:gd name="T58" fmla="*/ 210 w 1008"/>
              <a:gd name="T59" fmla="*/ 1190 h 1206"/>
              <a:gd name="T60" fmla="*/ 148 w 1008"/>
              <a:gd name="T61" fmla="*/ 1174 h 1206"/>
              <a:gd name="T62" fmla="*/ 88 w 1008"/>
              <a:gd name="T63" fmla="*/ 1150 h 1206"/>
              <a:gd name="T64" fmla="*/ 28 w 1008"/>
              <a:gd name="T65" fmla="*/ 1120 h 1206"/>
              <a:gd name="T66" fmla="*/ 718 w 1008"/>
              <a:gd name="T67" fmla="*/ 0 h 1206"/>
              <a:gd name="connsiteX0" fmla="*/ 7240 w 10000"/>
              <a:gd name="connsiteY0" fmla="*/ 65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7240 w 10000"/>
              <a:gd name="connsiteY67" fmla="*/ 65 h 10000"/>
              <a:gd name="connsiteX0" fmla="*/ 6927 w 10000"/>
              <a:gd name="connsiteY0" fmla="*/ 9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6927 w 10000"/>
              <a:gd name="connsiteY67" fmla="*/ 98 h 10000"/>
              <a:gd name="connsiteX0" fmla="*/ 0 w 10000"/>
              <a:gd name="connsiteY0" fmla="*/ 913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0" fmla="*/ 0 w 10000"/>
              <a:gd name="connsiteY0" fmla="*/ 9073 h 9935"/>
              <a:gd name="connsiteX1" fmla="*/ 7221 w 10000"/>
              <a:gd name="connsiteY1" fmla="*/ 0 h 9935"/>
              <a:gd name="connsiteX2" fmla="*/ 7401 w 10000"/>
              <a:gd name="connsiteY2" fmla="*/ 84 h 9935"/>
              <a:gd name="connsiteX3" fmla="*/ 7659 w 10000"/>
              <a:gd name="connsiteY3" fmla="*/ 250 h 9935"/>
              <a:gd name="connsiteX4" fmla="*/ 7897 w 10000"/>
              <a:gd name="connsiteY4" fmla="*/ 433 h 9935"/>
              <a:gd name="connsiteX5" fmla="*/ 8135 w 10000"/>
              <a:gd name="connsiteY5" fmla="*/ 615 h 9935"/>
              <a:gd name="connsiteX6" fmla="*/ 8353 w 10000"/>
              <a:gd name="connsiteY6" fmla="*/ 797 h 9935"/>
              <a:gd name="connsiteX7" fmla="*/ 8571 w 10000"/>
              <a:gd name="connsiteY7" fmla="*/ 996 h 9935"/>
              <a:gd name="connsiteX8" fmla="*/ 8770 w 10000"/>
              <a:gd name="connsiteY8" fmla="*/ 1212 h 9935"/>
              <a:gd name="connsiteX9" fmla="*/ 8948 w 10000"/>
              <a:gd name="connsiteY9" fmla="*/ 1428 h 9935"/>
              <a:gd name="connsiteX10" fmla="*/ 9107 w 10000"/>
              <a:gd name="connsiteY10" fmla="*/ 1643 h 9935"/>
              <a:gd name="connsiteX11" fmla="*/ 9266 w 10000"/>
              <a:gd name="connsiteY11" fmla="*/ 1875 h 9935"/>
              <a:gd name="connsiteX12" fmla="*/ 9405 w 10000"/>
              <a:gd name="connsiteY12" fmla="*/ 2107 h 9935"/>
              <a:gd name="connsiteX13" fmla="*/ 9524 w 10000"/>
              <a:gd name="connsiteY13" fmla="*/ 2340 h 9935"/>
              <a:gd name="connsiteX14" fmla="*/ 9643 w 10000"/>
              <a:gd name="connsiteY14" fmla="*/ 2588 h 9935"/>
              <a:gd name="connsiteX15" fmla="*/ 9742 w 10000"/>
              <a:gd name="connsiteY15" fmla="*/ 2837 h 9935"/>
              <a:gd name="connsiteX16" fmla="*/ 9821 w 10000"/>
              <a:gd name="connsiteY16" fmla="*/ 3086 h 9935"/>
              <a:gd name="connsiteX17" fmla="*/ 9881 w 10000"/>
              <a:gd name="connsiteY17" fmla="*/ 3335 h 9935"/>
              <a:gd name="connsiteX18" fmla="*/ 9940 w 10000"/>
              <a:gd name="connsiteY18" fmla="*/ 3583 h 9935"/>
              <a:gd name="connsiteX19" fmla="*/ 9980 w 10000"/>
              <a:gd name="connsiteY19" fmla="*/ 3849 h 9935"/>
              <a:gd name="connsiteX20" fmla="*/ 10000 w 10000"/>
              <a:gd name="connsiteY20" fmla="*/ 4114 h 9935"/>
              <a:gd name="connsiteX21" fmla="*/ 10000 w 10000"/>
              <a:gd name="connsiteY21" fmla="*/ 4363 h 9935"/>
              <a:gd name="connsiteX22" fmla="*/ 10000 w 10000"/>
              <a:gd name="connsiteY22" fmla="*/ 4628 h 9935"/>
              <a:gd name="connsiteX23" fmla="*/ 9980 w 10000"/>
              <a:gd name="connsiteY23" fmla="*/ 4894 h 9935"/>
              <a:gd name="connsiteX24" fmla="*/ 9940 w 10000"/>
              <a:gd name="connsiteY24" fmla="*/ 5159 h 9935"/>
              <a:gd name="connsiteX25" fmla="*/ 9901 w 10000"/>
              <a:gd name="connsiteY25" fmla="*/ 5424 h 9935"/>
              <a:gd name="connsiteX26" fmla="*/ 9841 w 10000"/>
              <a:gd name="connsiteY26" fmla="*/ 5673 h 9935"/>
              <a:gd name="connsiteX27" fmla="*/ 9762 w 10000"/>
              <a:gd name="connsiteY27" fmla="*/ 5938 h 9935"/>
              <a:gd name="connsiteX28" fmla="*/ 9663 w 10000"/>
              <a:gd name="connsiteY28" fmla="*/ 6187 h 9935"/>
              <a:gd name="connsiteX29" fmla="*/ 9544 w 10000"/>
              <a:gd name="connsiteY29" fmla="*/ 6452 h 9935"/>
              <a:gd name="connsiteX30" fmla="*/ 9425 w 10000"/>
              <a:gd name="connsiteY30" fmla="*/ 6701 h 9935"/>
              <a:gd name="connsiteX31" fmla="*/ 9286 w 10000"/>
              <a:gd name="connsiteY31" fmla="*/ 6950 h 9935"/>
              <a:gd name="connsiteX32" fmla="*/ 9127 w 10000"/>
              <a:gd name="connsiteY32" fmla="*/ 7182 h 9935"/>
              <a:gd name="connsiteX33" fmla="*/ 8948 w 10000"/>
              <a:gd name="connsiteY33" fmla="*/ 7431 h 9935"/>
              <a:gd name="connsiteX34" fmla="*/ 8948 w 10000"/>
              <a:gd name="connsiteY34" fmla="*/ 7431 h 9935"/>
              <a:gd name="connsiteX35" fmla="*/ 8770 w 10000"/>
              <a:gd name="connsiteY35" fmla="*/ 7663 h 9935"/>
              <a:gd name="connsiteX36" fmla="*/ 8571 w 10000"/>
              <a:gd name="connsiteY36" fmla="*/ 7879 h 9935"/>
              <a:gd name="connsiteX37" fmla="*/ 8353 w 10000"/>
              <a:gd name="connsiteY37" fmla="*/ 8094 h 9935"/>
              <a:gd name="connsiteX38" fmla="*/ 8135 w 10000"/>
              <a:gd name="connsiteY38" fmla="*/ 8293 h 9935"/>
              <a:gd name="connsiteX39" fmla="*/ 7917 w 10000"/>
              <a:gd name="connsiteY39" fmla="*/ 8476 h 9935"/>
              <a:gd name="connsiteX40" fmla="*/ 7679 w 10000"/>
              <a:gd name="connsiteY40" fmla="*/ 8658 h 9935"/>
              <a:gd name="connsiteX41" fmla="*/ 7421 w 10000"/>
              <a:gd name="connsiteY41" fmla="*/ 8824 h 9935"/>
              <a:gd name="connsiteX42" fmla="*/ 7163 w 10000"/>
              <a:gd name="connsiteY42" fmla="*/ 8973 h 9935"/>
              <a:gd name="connsiteX43" fmla="*/ 6905 w 10000"/>
              <a:gd name="connsiteY43" fmla="*/ 9122 h 9935"/>
              <a:gd name="connsiteX44" fmla="*/ 6627 w 10000"/>
              <a:gd name="connsiteY44" fmla="*/ 9255 h 9935"/>
              <a:gd name="connsiteX45" fmla="*/ 6349 w 10000"/>
              <a:gd name="connsiteY45" fmla="*/ 9371 h 9935"/>
              <a:gd name="connsiteX46" fmla="*/ 6071 w 10000"/>
              <a:gd name="connsiteY46" fmla="*/ 9487 h 9935"/>
              <a:gd name="connsiteX47" fmla="*/ 5774 w 10000"/>
              <a:gd name="connsiteY47" fmla="*/ 9587 h 9935"/>
              <a:gd name="connsiteX48" fmla="*/ 5496 w 10000"/>
              <a:gd name="connsiteY48" fmla="*/ 9670 h 9935"/>
              <a:gd name="connsiteX49" fmla="*/ 5198 w 10000"/>
              <a:gd name="connsiteY49" fmla="*/ 9736 h 9935"/>
              <a:gd name="connsiteX50" fmla="*/ 4881 w 10000"/>
              <a:gd name="connsiteY50" fmla="*/ 9802 h 9935"/>
              <a:gd name="connsiteX51" fmla="*/ 4583 w 10000"/>
              <a:gd name="connsiteY51" fmla="*/ 9852 h 9935"/>
              <a:gd name="connsiteX52" fmla="*/ 4266 w 10000"/>
              <a:gd name="connsiteY52" fmla="*/ 9885 h 9935"/>
              <a:gd name="connsiteX53" fmla="*/ 3968 w 10000"/>
              <a:gd name="connsiteY53" fmla="*/ 9918 h 9935"/>
              <a:gd name="connsiteX54" fmla="*/ 3651 w 10000"/>
              <a:gd name="connsiteY54" fmla="*/ 9935 h 9935"/>
              <a:gd name="connsiteX55" fmla="*/ 3333 w 10000"/>
              <a:gd name="connsiteY55" fmla="*/ 9935 h 9935"/>
              <a:gd name="connsiteX56" fmla="*/ 3036 w 10000"/>
              <a:gd name="connsiteY56" fmla="*/ 9918 h 9935"/>
              <a:gd name="connsiteX57" fmla="*/ 2718 w 10000"/>
              <a:gd name="connsiteY57" fmla="*/ 9885 h 9935"/>
              <a:gd name="connsiteX58" fmla="*/ 2401 w 10000"/>
              <a:gd name="connsiteY58" fmla="*/ 9852 h 9935"/>
              <a:gd name="connsiteX59" fmla="*/ 2083 w 10000"/>
              <a:gd name="connsiteY59" fmla="*/ 9802 h 9935"/>
              <a:gd name="connsiteX60" fmla="*/ 1786 w 10000"/>
              <a:gd name="connsiteY60" fmla="*/ 9736 h 9935"/>
              <a:gd name="connsiteX61" fmla="*/ 1468 w 10000"/>
              <a:gd name="connsiteY61" fmla="*/ 9670 h 9935"/>
              <a:gd name="connsiteX62" fmla="*/ 1171 w 10000"/>
              <a:gd name="connsiteY62" fmla="*/ 9570 h 9935"/>
              <a:gd name="connsiteX63" fmla="*/ 873 w 10000"/>
              <a:gd name="connsiteY63" fmla="*/ 9471 h 9935"/>
              <a:gd name="connsiteX64" fmla="*/ 575 w 10000"/>
              <a:gd name="connsiteY64" fmla="*/ 9355 h 9935"/>
              <a:gd name="connsiteX65" fmla="*/ 278 w 10000"/>
              <a:gd name="connsiteY65" fmla="*/ 9222 h 9935"/>
              <a:gd name="connsiteX66" fmla="*/ 0 w 10000"/>
              <a:gd name="connsiteY66" fmla="*/ 9073 h 9935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000" h="10000">
                <a:moveTo>
                  <a:pt x="0" y="9132"/>
                </a:moveTo>
                <a:cubicBezTo>
                  <a:pt x="-59" y="9118"/>
                  <a:pt x="7182" y="-52"/>
                  <a:pt x="7221" y="0"/>
                </a:cubicBezTo>
                <a:lnTo>
                  <a:pt x="7401" y="85"/>
                </a:lnTo>
                <a:lnTo>
                  <a:pt x="7659" y="252"/>
                </a:lnTo>
                <a:lnTo>
                  <a:pt x="7897" y="436"/>
                </a:lnTo>
                <a:lnTo>
                  <a:pt x="8135" y="619"/>
                </a:lnTo>
                <a:lnTo>
                  <a:pt x="8353" y="802"/>
                </a:lnTo>
                <a:lnTo>
                  <a:pt x="8571" y="1003"/>
                </a:lnTo>
                <a:lnTo>
                  <a:pt x="8770" y="1220"/>
                </a:lnTo>
                <a:lnTo>
                  <a:pt x="8948" y="1437"/>
                </a:lnTo>
                <a:lnTo>
                  <a:pt x="9107" y="1654"/>
                </a:lnTo>
                <a:lnTo>
                  <a:pt x="9266" y="1887"/>
                </a:lnTo>
                <a:cubicBezTo>
                  <a:pt x="9312" y="1965"/>
                  <a:pt x="9359" y="2043"/>
                  <a:pt x="9405" y="2121"/>
                </a:cubicBezTo>
                <a:cubicBezTo>
                  <a:pt x="9445" y="2199"/>
                  <a:pt x="9484" y="2277"/>
                  <a:pt x="9524" y="2355"/>
                </a:cubicBezTo>
                <a:cubicBezTo>
                  <a:pt x="9564" y="2438"/>
                  <a:pt x="9603" y="2522"/>
                  <a:pt x="9643" y="2605"/>
                </a:cubicBezTo>
                <a:cubicBezTo>
                  <a:pt x="9676" y="2689"/>
                  <a:pt x="9709" y="2772"/>
                  <a:pt x="9742" y="2856"/>
                </a:cubicBezTo>
                <a:cubicBezTo>
                  <a:pt x="9768" y="2939"/>
                  <a:pt x="9795" y="3023"/>
                  <a:pt x="9821" y="3106"/>
                </a:cubicBezTo>
                <a:cubicBezTo>
                  <a:pt x="9841" y="3190"/>
                  <a:pt x="9861" y="3273"/>
                  <a:pt x="9881" y="3357"/>
                </a:cubicBezTo>
                <a:cubicBezTo>
                  <a:pt x="9901" y="3440"/>
                  <a:pt x="9920" y="3523"/>
                  <a:pt x="9940" y="3606"/>
                </a:cubicBezTo>
                <a:cubicBezTo>
                  <a:pt x="9953" y="3696"/>
                  <a:pt x="9967" y="3785"/>
                  <a:pt x="9980" y="3874"/>
                </a:cubicBezTo>
                <a:cubicBezTo>
                  <a:pt x="9987" y="3963"/>
                  <a:pt x="9993" y="4052"/>
                  <a:pt x="10000" y="4141"/>
                </a:cubicBezTo>
                <a:lnTo>
                  <a:pt x="10000" y="4392"/>
                </a:lnTo>
                <a:lnTo>
                  <a:pt x="10000" y="4658"/>
                </a:lnTo>
                <a:cubicBezTo>
                  <a:pt x="9993" y="4748"/>
                  <a:pt x="9987" y="4836"/>
                  <a:pt x="9980" y="4926"/>
                </a:cubicBezTo>
                <a:cubicBezTo>
                  <a:pt x="9967" y="5015"/>
                  <a:pt x="9953" y="5104"/>
                  <a:pt x="9940" y="5193"/>
                </a:cubicBezTo>
                <a:cubicBezTo>
                  <a:pt x="9927" y="5281"/>
                  <a:pt x="9914" y="5371"/>
                  <a:pt x="9901" y="5459"/>
                </a:cubicBezTo>
                <a:cubicBezTo>
                  <a:pt x="9881" y="5543"/>
                  <a:pt x="9861" y="5626"/>
                  <a:pt x="9841" y="5710"/>
                </a:cubicBezTo>
                <a:cubicBezTo>
                  <a:pt x="9815" y="5799"/>
                  <a:pt x="9788" y="5888"/>
                  <a:pt x="9762" y="5977"/>
                </a:cubicBezTo>
                <a:cubicBezTo>
                  <a:pt x="9729" y="6060"/>
                  <a:pt x="9696" y="6144"/>
                  <a:pt x="9663" y="6227"/>
                </a:cubicBezTo>
                <a:cubicBezTo>
                  <a:pt x="9623" y="6316"/>
                  <a:pt x="9584" y="6406"/>
                  <a:pt x="9544" y="6494"/>
                </a:cubicBezTo>
                <a:lnTo>
                  <a:pt x="9425" y="6745"/>
                </a:lnTo>
                <a:lnTo>
                  <a:pt x="9286" y="6995"/>
                </a:lnTo>
                <a:lnTo>
                  <a:pt x="9127" y="7229"/>
                </a:lnTo>
                <a:lnTo>
                  <a:pt x="8948" y="7480"/>
                </a:lnTo>
                <a:lnTo>
                  <a:pt x="8948" y="7480"/>
                </a:lnTo>
                <a:cubicBezTo>
                  <a:pt x="8889" y="7558"/>
                  <a:pt x="8829" y="7635"/>
                  <a:pt x="8770" y="7713"/>
                </a:cubicBezTo>
                <a:cubicBezTo>
                  <a:pt x="8704" y="7786"/>
                  <a:pt x="8637" y="7858"/>
                  <a:pt x="8571" y="7931"/>
                </a:cubicBezTo>
                <a:lnTo>
                  <a:pt x="8353" y="8147"/>
                </a:lnTo>
                <a:lnTo>
                  <a:pt x="8135" y="8347"/>
                </a:lnTo>
                <a:lnTo>
                  <a:pt x="7917" y="8531"/>
                </a:lnTo>
                <a:lnTo>
                  <a:pt x="7679" y="8715"/>
                </a:lnTo>
                <a:lnTo>
                  <a:pt x="7421" y="8882"/>
                </a:lnTo>
                <a:lnTo>
                  <a:pt x="7163" y="9032"/>
                </a:lnTo>
                <a:lnTo>
                  <a:pt x="6905" y="9182"/>
                </a:lnTo>
                <a:lnTo>
                  <a:pt x="6627" y="9316"/>
                </a:lnTo>
                <a:lnTo>
                  <a:pt x="6349" y="9432"/>
                </a:lnTo>
                <a:lnTo>
                  <a:pt x="6071" y="9549"/>
                </a:lnTo>
                <a:lnTo>
                  <a:pt x="5774" y="9650"/>
                </a:lnTo>
                <a:lnTo>
                  <a:pt x="5496" y="9733"/>
                </a:lnTo>
                <a:lnTo>
                  <a:pt x="5198" y="9800"/>
                </a:lnTo>
                <a:lnTo>
                  <a:pt x="4881" y="9866"/>
                </a:lnTo>
                <a:lnTo>
                  <a:pt x="4583" y="9916"/>
                </a:lnTo>
                <a:lnTo>
                  <a:pt x="4266" y="9950"/>
                </a:lnTo>
                <a:lnTo>
                  <a:pt x="3968" y="9983"/>
                </a:lnTo>
                <a:lnTo>
                  <a:pt x="3651" y="10000"/>
                </a:lnTo>
                <a:lnTo>
                  <a:pt x="3333" y="10000"/>
                </a:lnTo>
                <a:lnTo>
                  <a:pt x="3036" y="9983"/>
                </a:lnTo>
                <a:lnTo>
                  <a:pt x="2718" y="9950"/>
                </a:lnTo>
                <a:lnTo>
                  <a:pt x="2401" y="9916"/>
                </a:lnTo>
                <a:lnTo>
                  <a:pt x="2083" y="9866"/>
                </a:lnTo>
                <a:lnTo>
                  <a:pt x="1786" y="9800"/>
                </a:lnTo>
                <a:lnTo>
                  <a:pt x="1468" y="9733"/>
                </a:lnTo>
                <a:lnTo>
                  <a:pt x="1171" y="9633"/>
                </a:lnTo>
                <a:lnTo>
                  <a:pt x="873" y="9533"/>
                </a:lnTo>
                <a:lnTo>
                  <a:pt x="575" y="9416"/>
                </a:lnTo>
                <a:lnTo>
                  <a:pt x="278" y="9282"/>
                </a:lnTo>
                <a:lnTo>
                  <a:pt x="0" y="9132"/>
                </a:lnTo>
                <a:close/>
              </a:path>
            </a:pathLst>
          </a:custGeom>
          <a:solidFill>
            <a:srgbClr val="038F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0351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115" name="Footer Placeholder 10"/>
          <p:cNvSpPr txBox="1">
            <a:spLocks/>
          </p:cNvSpPr>
          <p:nvPr userDrawn="1"/>
        </p:nvSpPr>
        <p:spPr>
          <a:xfrm>
            <a:off x="4203869" y="4080054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24282" rtl="0" eaLnBrk="1" latinLnBrk="0" hangingPunct="1">
              <a:defRPr sz="1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2140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428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642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4856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070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284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3498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9712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24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201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Ipsos.  All rights reserved. Contains Ipsos' Confidential and Proprietary information and may not be disclosed or reproduced without the prior written consent of Ipsos.</a:t>
            </a:r>
          </a:p>
        </p:txBody>
      </p:sp>
      <p:pic>
        <p:nvPicPr>
          <p:cNvPr id="117" name="Picture 11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7080248" y="4771853"/>
            <a:ext cx="1380187" cy="277167"/>
          </a:xfrm>
          <a:prstGeom prst="rect">
            <a:avLst/>
          </a:prstGeom>
        </p:spPr>
      </p:pic>
      <p:sp>
        <p:nvSpPr>
          <p:cNvPr id="118" name="Zástupný symbol pro text 4"/>
          <p:cNvSpPr>
            <a:spLocks noGrp="1"/>
          </p:cNvSpPr>
          <p:nvPr>
            <p:ph type="body" sz="quarter" idx="16" hasCustomPrompt="1"/>
          </p:nvPr>
        </p:nvSpPr>
        <p:spPr>
          <a:xfrm>
            <a:off x="4067944" y="2463591"/>
            <a:ext cx="3807000" cy="5162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0" b="1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Presentation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119" name="Zástupný symbol pro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4091231" y="3665937"/>
            <a:ext cx="1816276" cy="3182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Date</a:t>
            </a:r>
            <a:endParaRPr lang="en-US" dirty="0"/>
          </a:p>
        </p:txBody>
      </p:sp>
      <p:sp>
        <p:nvSpPr>
          <p:cNvPr id="120" name="Zástupný symbol pro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4067945" y="3075660"/>
            <a:ext cx="4535487" cy="43219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2700" b="1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Additional</a:t>
            </a:r>
            <a:r>
              <a:rPr lang="cs-CZ" dirty="0"/>
              <a:t> </a:t>
            </a:r>
            <a:r>
              <a:rPr lang="cs-CZ" dirty="0" err="1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354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snímek_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nadpis 1">
            <a:extLst>
              <a:ext uri="{FF2B5EF4-FFF2-40B4-BE49-F238E27FC236}">
                <a16:creationId xmlns:a16="http://schemas.microsoft.com/office/drawing/2014/main" id="{35B51098-01E2-4D73-9B52-AD539CB1A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00" y="122400"/>
            <a:ext cx="8733600" cy="288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TEMPLATE HEADINGS</a:t>
            </a:r>
            <a:r>
              <a:rPr lang="cs-CZ" dirty="0"/>
              <a:t> </a:t>
            </a:r>
            <a:r>
              <a:rPr lang="en-US" dirty="0"/>
              <a:t>STYLE.</a:t>
            </a:r>
            <a:endParaRPr lang="cs-CZ" dirty="0"/>
          </a:p>
        </p:txBody>
      </p:sp>
      <p:sp>
        <p:nvSpPr>
          <p:cNvPr id="6" name="Zástupný symbol pro obsah 10">
            <a:extLst>
              <a:ext uri="{FF2B5EF4-FFF2-40B4-BE49-F238E27FC236}">
                <a16:creationId xmlns:a16="http://schemas.microsoft.com/office/drawing/2014/main" id="{DF83547D-6696-47F4-A85A-A9F34ED162E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30400" y="1100137"/>
            <a:ext cx="8733600" cy="3660428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buFont typeface="Arial" panose="020B0604020202020204" pitchFamily="34" charset="0"/>
              <a:buChar char="•"/>
              <a:defRPr sz="1500">
                <a:solidFill>
                  <a:srgbClr val="404040"/>
                </a:solidFill>
              </a:defRPr>
            </a:lvl1pPr>
            <a:lvl2pPr marL="541312" indent="-201603">
              <a:buFont typeface="Arial" panose="020B0604020202020204" pitchFamily="34" charset="0"/>
              <a:buChar char="•"/>
              <a:defRPr sz="1500">
                <a:solidFill>
                  <a:srgbClr val="404040"/>
                </a:solidFill>
              </a:defRPr>
            </a:lvl2pPr>
            <a:lvl3pPr marL="901655" indent="-179380">
              <a:buSzPct val="80000"/>
              <a:buFont typeface="Courier New" panose="02070309020205020404" pitchFamily="49" charset="0"/>
              <a:buChar char="o"/>
              <a:defRPr sz="1350">
                <a:solidFill>
                  <a:srgbClr val="404040"/>
                </a:solidFill>
              </a:defRPr>
            </a:lvl3pPr>
            <a:lvl4pPr marL="1250888" indent="-179380">
              <a:buSzPct val="90000"/>
              <a:defRPr sz="1050"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BE85D5C-EA50-4B75-AB7B-D47CF2749B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8733600" cy="5928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950" b="1">
                <a:solidFill>
                  <a:srgbClr val="404040"/>
                </a:solidFill>
              </a:defRPr>
            </a:lvl1pPr>
            <a:lvl2pPr marL="457178" indent="0">
              <a:buNone/>
              <a:defRPr/>
            </a:lvl2pPr>
            <a:lvl3pPr marL="914355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10444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snímek_šedá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nadpis 1">
            <a:extLst>
              <a:ext uri="{FF2B5EF4-FFF2-40B4-BE49-F238E27FC236}">
                <a16:creationId xmlns:a16="http://schemas.microsoft.com/office/drawing/2014/main" id="{35B51098-01E2-4D73-9B52-AD539CB1A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00" y="122400"/>
            <a:ext cx="8733600" cy="288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TEMPLATE HEADINGS</a:t>
            </a:r>
            <a:r>
              <a:rPr lang="cs-CZ" dirty="0"/>
              <a:t> </a:t>
            </a:r>
            <a:r>
              <a:rPr lang="en-US" dirty="0"/>
              <a:t>STYLE.</a:t>
            </a:r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E1E99D96-C204-4C3D-8D07-27D30B0E7BD2}"/>
              </a:ext>
            </a:extLst>
          </p:cNvPr>
          <p:cNvSpPr txBox="1">
            <a:spLocks/>
          </p:cNvSpPr>
          <p:nvPr userDrawn="1"/>
        </p:nvSpPr>
        <p:spPr>
          <a:xfrm>
            <a:off x="0" y="486965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chemeClr val="bg1"/>
                </a:solidFill>
              </a:rPr>
              <a:pPr/>
              <a:t>‹#›</a:t>
            </a:fld>
            <a:endParaRPr lang="cs-CZ" sz="1000" dirty="0">
              <a:solidFill>
                <a:schemeClr val="bg1"/>
              </a:solidFill>
            </a:endParaRP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F5BA437C-43B5-448A-A78B-AB96664A93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8733600" cy="5928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950" b="1">
                <a:solidFill>
                  <a:schemeClr val="bg1"/>
                </a:solidFill>
              </a:defRPr>
            </a:lvl1pPr>
            <a:lvl2pPr marL="457178" indent="0">
              <a:buNone/>
              <a:defRPr/>
            </a:lvl2pPr>
            <a:lvl3pPr marL="914355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10">
            <a:extLst>
              <a:ext uri="{FF2B5EF4-FFF2-40B4-BE49-F238E27FC236}">
                <a16:creationId xmlns:a16="http://schemas.microsoft.com/office/drawing/2014/main" id="{A2E99C9F-40D4-47DB-A9EA-57E03216717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30400" y="1107282"/>
            <a:ext cx="8733600" cy="365328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</a:defRPr>
            </a:lvl1pPr>
            <a:lvl2pPr marL="541312" indent="-201603"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</a:defRPr>
            </a:lvl2pPr>
            <a:lvl3pPr marL="901655" indent="-179380">
              <a:buSzPct val="80000"/>
              <a:buFont typeface="Courier New" panose="02070309020205020404" pitchFamily="49" charset="0"/>
              <a:buChar char="o"/>
              <a:defRPr sz="1350">
                <a:solidFill>
                  <a:schemeClr val="bg1"/>
                </a:solidFill>
              </a:defRPr>
            </a:lvl3pPr>
            <a:lvl4pPr marL="1250888" indent="-179380">
              <a:buSzPct val="90000"/>
              <a:defRPr sz="1050">
                <a:solidFill>
                  <a:schemeClr val="bg1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1896784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ělící sníme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32D1930B-5687-498F-8A86-E25F3BE8C9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" r="-50"/>
          <a:stretch/>
        </p:blipFill>
        <p:spPr>
          <a:xfrm>
            <a:off x="2" y="-5433"/>
            <a:ext cx="9143999" cy="5159438"/>
          </a:xfrm>
          <a:prstGeom prst="rect">
            <a:avLst/>
          </a:prstGeom>
        </p:spPr>
      </p:pic>
      <p:pic>
        <p:nvPicPr>
          <p:cNvPr id="7" name="Picture 10" descr="IPSOS_GAMECHANGERS_blue.png">
            <a:extLst>
              <a:ext uri="{FF2B5EF4-FFF2-40B4-BE49-F238E27FC236}">
                <a16:creationId xmlns:a16="http://schemas.microsoft.com/office/drawing/2014/main" id="{2D10B3E2-F8AD-4095-B121-051FB2331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617666" y="4737675"/>
            <a:ext cx="377327" cy="355982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035D8F56-B224-4A5B-972B-4DF693817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815893"/>
            <a:ext cx="4525200" cy="467100"/>
          </a:xfrm>
        </p:spPr>
        <p:txBody>
          <a:bodyPr anchor="b">
            <a:norm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Zástupný symbol pro text 2">
            <a:extLst>
              <a:ext uri="{FF2B5EF4-FFF2-40B4-BE49-F238E27FC236}">
                <a16:creationId xmlns:a16="http://schemas.microsoft.com/office/drawing/2014/main" id="{882B48DC-AABC-49CD-8330-B5C7A654C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323161"/>
            <a:ext cx="7993777" cy="7371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850" b="1">
                <a:solidFill>
                  <a:schemeClr val="bg1"/>
                </a:solidFill>
                <a:latin typeface="+mn-lt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E1780A47-98A5-4D56-8A9B-61E93882189C}"/>
              </a:ext>
            </a:extLst>
          </p:cNvPr>
          <p:cNvSpPr txBox="1">
            <a:spLocks/>
          </p:cNvSpPr>
          <p:nvPr userDrawn="1"/>
        </p:nvSpPr>
        <p:spPr>
          <a:xfrm>
            <a:off x="0" y="486965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chemeClr val="bg1"/>
                </a:solidFill>
              </a:rPr>
              <a:pPr/>
              <a:t>‹#›</a:t>
            </a:fld>
            <a:endParaRPr lang="cs-CZ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993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50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ělící sníme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4055A25-DC4A-4F2C-AC1F-8428ACBA3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42358"/>
          </a:xfrm>
          <a:prstGeom prst="rect">
            <a:avLst/>
          </a:prstGeom>
        </p:spPr>
      </p:pic>
      <p:pic>
        <p:nvPicPr>
          <p:cNvPr id="7" name="Picture 10" descr="IPSOS_GAMECHANGERS_blue.png">
            <a:extLst>
              <a:ext uri="{FF2B5EF4-FFF2-40B4-BE49-F238E27FC236}">
                <a16:creationId xmlns:a16="http://schemas.microsoft.com/office/drawing/2014/main" id="{2D10B3E2-F8AD-4095-B121-051FB2331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617666" y="4737675"/>
            <a:ext cx="377327" cy="355982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035D8F56-B224-4A5B-972B-4DF693817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815893"/>
            <a:ext cx="4525200" cy="467100"/>
          </a:xfrm>
        </p:spPr>
        <p:txBody>
          <a:bodyPr anchor="b">
            <a:norm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Zástupný symbol pro text 2">
            <a:extLst>
              <a:ext uri="{FF2B5EF4-FFF2-40B4-BE49-F238E27FC236}">
                <a16:creationId xmlns:a16="http://schemas.microsoft.com/office/drawing/2014/main" id="{882B48DC-AABC-49CD-8330-B5C7A654C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323161"/>
            <a:ext cx="7993777" cy="7371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850" b="1">
                <a:solidFill>
                  <a:schemeClr val="bg1"/>
                </a:solidFill>
                <a:latin typeface="+mn-lt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pic>
        <p:nvPicPr>
          <p:cNvPr id="12" name="Picture 10" descr="IPSOS_GAMECHANGERS_blue.png">
            <a:extLst>
              <a:ext uri="{FF2B5EF4-FFF2-40B4-BE49-F238E27FC236}">
                <a16:creationId xmlns:a16="http://schemas.microsoft.com/office/drawing/2014/main" id="{9E85A8C2-F7D2-44BF-ABDF-E7D917D8E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618402" y="4738502"/>
            <a:ext cx="377327" cy="355982"/>
          </a:xfrm>
          <a:prstGeom prst="rect">
            <a:avLst/>
          </a:prstGeom>
        </p:spPr>
      </p:pic>
      <p:sp>
        <p:nvSpPr>
          <p:cNvPr id="15" name="Zástupný symbol pro číslo snímku 5">
            <a:extLst>
              <a:ext uri="{FF2B5EF4-FFF2-40B4-BE49-F238E27FC236}">
                <a16:creationId xmlns:a16="http://schemas.microsoft.com/office/drawing/2014/main" id="{F05CDC10-8151-420B-BE92-94D3BFB6060A}"/>
              </a:ext>
            </a:extLst>
          </p:cNvPr>
          <p:cNvSpPr txBox="1">
            <a:spLocks/>
          </p:cNvSpPr>
          <p:nvPr userDrawn="1"/>
        </p:nvSpPr>
        <p:spPr>
          <a:xfrm>
            <a:off x="0" y="487080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chemeClr val="bg1"/>
                </a:solidFill>
              </a:rPr>
              <a:pPr/>
              <a:t>‹#›</a:t>
            </a:fld>
            <a:endParaRPr lang="cs-CZ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69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50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49"/>
          <p:cNvSpPr>
            <a:spLocks/>
          </p:cNvSpPr>
          <p:nvPr userDrawn="1"/>
        </p:nvSpPr>
        <p:spPr bwMode="ltGray">
          <a:xfrm>
            <a:off x="107323" y="797"/>
            <a:ext cx="8429540" cy="5141881"/>
          </a:xfrm>
          <a:custGeom>
            <a:avLst/>
            <a:gdLst>
              <a:gd name="T0" fmla="*/ 3262 w 6320"/>
              <a:gd name="T1" fmla="*/ 4762 h 4762"/>
              <a:gd name="T2" fmla="*/ 0 w 6320"/>
              <a:gd name="T3" fmla="*/ 4762 h 4762"/>
              <a:gd name="T4" fmla="*/ 0 w 6320"/>
              <a:gd name="T5" fmla="*/ 0 h 4762"/>
              <a:gd name="T6" fmla="*/ 6320 w 6320"/>
              <a:gd name="T7" fmla="*/ 0 h 4762"/>
              <a:gd name="T8" fmla="*/ 3262 w 6320"/>
              <a:gd name="T9" fmla="*/ 4762 h 4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20" h="4762">
                <a:moveTo>
                  <a:pt x="3262" y="4762"/>
                </a:moveTo>
                <a:lnTo>
                  <a:pt x="0" y="4762"/>
                </a:lnTo>
                <a:lnTo>
                  <a:pt x="0" y="0"/>
                </a:lnTo>
                <a:lnTo>
                  <a:pt x="6320" y="0"/>
                </a:lnTo>
                <a:lnTo>
                  <a:pt x="3262" y="476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5882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73" name="Arc 3"/>
          <p:cNvSpPr/>
          <p:nvPr userDrawn="1"/>
        </p:nvSpPr>
        <p:spPr>
          <a:xfrm>
            <a:off x="2" y="3"/>
            <a:ext cx="1776413" cy="4251722"/>
          </a:xfrm>
          <a:custGeom>
            <a:avLst/>
            <a:gdLst/>
            <a:ahLst/>
            <a:cxnLst/>
            <a:rect l="l" t="t" r="r" b="b"/>
            <a:pathLst>
              <a:path w="1777200" h="5668420">
                <a:moveTo>
                  <a:pt x="0" y="0"/>
                </a:moveTo>
                <a:lnTo>
                  <a:pt x="1768724" y="0"/>
                </a:lnTo>
                <a:cubicBezTo>
                  <a:pt x="1842864" y="1684551"/>
                  <a:pt x="1430582" y="3384278"/>
                  <a:pt x="535352" y="4882011"/>
                </a:cubicBezTo>
                <a:cubicBezTo>
                  <a:pt x="371375" y="5156347"/>
                  <a:pt x="193756" y="5419621"/>
                  <a:pt x="0" y="566842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3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74" name="Group 4"/>
          <p:cNvGrpSpPr>
            <a:grpSpLocks noChangeAspect="1"/>
          </p:cNvGrpSpPr>
          <p:nvPr userDrawn="1"/>
        </p:nvGrpSpPr>
        <p:grpSpPr bwMode="auto">
          <a:xfrm>
            <a:off x="381000" y="381003"/>
            <a:ext cx="1079500" cy="968375"/>
            <a:chOff x="1352" y="681"/>
            <a:chExt cx="3519" cy="3153"/>
          </a:xfrm>
        </p:grpSpPr>
        <p:sp>
          <p:nvSpPr>
            <p:cNvPr id="75" name="Freeform 5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215 h 3449"/>
                <a:gd name="T2" fmla="*/ 0 w 3862"/>
                <a:gd name="T3" fmla="*/ 215 h 3449"/>
                <a:gd name="T4" fmla="*/ 0 w 3862"/>
                <a:gd name="T5" fmla="*/ 0 h 3449"/>
                <a:gd name="T6" fmla="*/ 207 w 3862"/>
                <a:gd name="T7" fmla="*/ 0 h 3449"/>
                <a:gd name="T8" fmla="*/ 186 w 3862"/>
                <a:gd name="T9" fmla="*/ 215 h 3449"/>
                <a:gd name="T10" fmla="*/ 0 w 3862"/>
                <a:gd name="T11" fmla="*/ 215 h 34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62"/>
                <a:gd name="T19" fmla="*/ 0 h 3449"/>
                <a:gd name="T20" fmla="*/ 3862 w 3862"/>
                <a:gd name="T21" fmla="*/ 3449 h 34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6" name="Freeform 6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6 w 81"/>
                <a:gd name="T1" fmla="*/ 2 h 66"/>
                <a:gd name="T2" fmla="*/ 6 w 81"/>
                <a:gd name="T3" fmla="*/ 2 h 66"/>
                <a:gd name="T4" fmla="*/ 0 w 81"/>
                <a:gd name="T5" fmla="*/ 2 h 66"/>
                <a:gd name="T6" fmla="*/ 6 w 81"/>
                <a:gd name="T7" fmla="*/ 2 h 66"/>
                <a:gd name="T8" fmla="*/ 7 w 81"/>
                <a:gd name="T9" fmla="*/ 0 h 66"/>
                <a:gd name="T10" fmla="*/ 6 w 81"/>
                <a:gd name="T11" fmla="*/ 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6"/>
                <a:gd name="T20" fmla="*/ 81 w 81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7" name="Freeform 7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 w 81"/>
                <a:gd name="T1" fmla="*/ 1 h 63"/>
                <a:gd name="T2" fmla="*/ 2 w 81"/>
                <a:gd name="T3" fmla="*/ 1 h 63"/>
                <a:gd name="T4" fmla="*/ 0 w 81"/>
                <a:gd name="T5" fmla="*/ 0 h 63"/>
                <a:gd name="T6" fmla="*/ 2 w 81"/>
                <a:gd name="T7" fmla="*/ 3 h 63"/>
                <a:gd name="T8" fmla="*/ 2 w 81"/>
                <a:gd name="T9" fmla="*/ 3 h 63"/>
                <a:gd name="T10" fmla="*/ 2 w 81"/>
                <a:gd name="T11" fmla="*/ 1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3"/>
                <a:gd name="T20" fmla="*/ 81 w 81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8" name="Freeform 8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4 w 96"/>
                <a:gd name="T1" fmla="*/ 9 h 79"/>
                <a:gd name="T2" fmla="*/ 4 w 96"/>
                <a:gd name="T3" fmla="*/ 9 h 79"/>
                <a:gd name="T4" fmla="*/ 0 w 96"/>
                <a:gd name="T5" fmla="*/ 13 h 79"/>
                <a:gd name="T6" fmla="*/ 4 w 96"/>
                <a:gd name="T7" fmla="*/ 9 h 79"/>
                <a:gd name="T8" fmla="*/ 4 w 96"/>
                <a:gd name="T9" fmla="*/ 0 h 79"/>
                <a:gd name="T10" fmla="*/ 4 w 96"/>
                <a:gd name="T11" fmla="*/ 9 h 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"/>
                <a:gd name="T19" fmla="*/ 0 h 79"/>
                <a:gd name="T20" fmla="*/ 96 w 96"/>
                <a:gd name="T21" fmla="*/ 79 h 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9" name="Freeform 9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36 w 77"/>
                <a:gd name="T1" fmla="*/ 22 h 77"/>
                <a:gd name="T2" fmla="*/ 36 w 77"/>
                <a:gd name="T3" fmla="*/ 22 h 77"/>
                <a:gd name="T4" fmla="*/ 33 w 77"/>
                <a:gd name="T5" fmla="*/ 0 h 77"/>
                <a:gd name="T6" fmla="*/ 0 w 77"/>
                <a:gd name="T7" fmla="*/ 38 h 77"/>
                <a:gd name="T8" fmla="*/ 0 w 77"/>
                <a:gd name="T9" fmla="*/ 38 h 77"/>
                <a:gd name="T10" fmla="*/ 36 w 77"/>
                <a:gd name="T11" fmla="*/ 22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"/>
                <a:gd name="T19" fmla="*/ 0 h 77"/>
                <a:gd name="T20" fmla="*/ 77 w 7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0" name="Freeform 10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3 h 74"/>
                <a:gd name="T2" fmla="*/ 0 w 90"/>
                <a:gd name="T3" fmla="*/ 3 h 74"/>
                <a:gd name="T4" fmla="*/ 11 w 90"/>
                <a:gd name="T5" fmla="*/ 3 h 74"/>
                <a:gd name="T6" fmla="*/ 19 w 90"/>
                <a:gd name="T7" fmla="*/ 3 h 74"/>
                <a:gd name="T8" fmla="*/ 23 w 90"/>
                <a:gd name="T9" fmla="*/ 3 h 74"/>
                <a:gd name="T10" fmla="*/ 0 w 90"/>
                <a:gd name="T11" fmla="*/ 3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74"/>
                <a:gd name="T20" fmla="*/ 90 w 90"/>
                <a:gd name="T21" fmla="*/ 74 h 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7" name="Freeform 11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28 h 72"/>
                <a:gd name="T6" fmla="*/ 45 w 88"/>
                <a:gd name="T7" fmla="*/ 172 h 72"/>
                <a:gd name="T8" fmla="*/ 46 w 88"/>
                <a:gd name="T9" fmla="*/ 74 h 72"/>
                <a:gd name="T10" fmla="*/ 16 w 88"/>
                <a:gd name="T11" fmla="*/ 4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8"/>
                <a:gd name="T19" fmla="*/ 0 h 72"/>
                <a:gd name="T20" fmla="*/ 88 w 88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8" name="Freeform 12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 w 86"/>
                <a:gd name="T1" fmla="*/ 7 h 92"/>
                <a:gd name="T2" fmla="*/ 4 w 86"/>
                <a:gd name="T3" fmla="*/ 7 h 92"/>
                <a:gd name="T4" fmla="*/ 4 w 86"/>
                <a:gd name="T5" fmla="*/ 0 h 92"/>
                <a:gd name="T6" fmla="*/ 4 w 86"/>
                <a:gd name="T7" fmla="*/ 11 h 92"/>
                <a:gd name="T8" fmla="*/ 4 w 86"/>
                <a:gd name="T9" fmla="*/ 17 h 92"/>
                <a:gd name="T10" fmla="*/ 4 w 86"/>
                <a:gd name="T11" fmla="*/ 7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92"/>
                <a:gd name="T20" fmla="*/ 86 w 86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9" name="Freeform 13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36 w 724"/>
                <a:gd name="T1" fmla="*/ 43 h 1845"/>
                <a:gd name="T2" fmla="*/ 36 w 724"/>
                <a:gd name="T3" fmla="*/ 43 h 1845"/>
                <a:gd name="T4" fmla="*/ 26 w 724"/>
                <a:gd name="T5" fmla="*/ 41 h 1845"/>
                <a:gd name="T6" fmla="*/ 38 w 724"/>
                <a:gd name="T7" fmla="*/ 39 h 1845"/>
                <a:gd name="T8" fmla="*/ 39 w 724"/>
                <a:gd name="T9" fmla="*/ 41 h 1845"/>
                <a:gd name="T10" fmla="*/ 36 w 724"/>
                <a:gd name="T11" fmla="*/ 43 h 1845"/>
                <a:gd name="T12" fmla="*/ 36 w 724"/>
                <a:gd name="T13" fmla="*/ 43 h 1845"/>
                <a:gd name="T14" fmla="*/ 50 w 724"/>
                <a:gd name="T15" fmla="*/ 45 h 1845"/>
                <a:gd name="T16" fmla="*/ 50 w 724"/>
                <a:gd name="T17" fmla="*/ 45 h 1845"/>
                <a:gd name="T18" fmla="*/ 46 w 724"/>
                <a:gd name="T19" fmla="*/ 37 h 1845"/>
                <a:gd name="T20" fmla="*/ 50 w 724"/>
                <a:gd name="T21" fmla="*/ 34 h 1845"/>
                <a:gd name="T22" fmla="*/ 50 w 724"/>
                <a:gd name="T23" fmla="*/ 25 h 1845"/>
                <a:gd name="T24" fmla="*/ 50 w 724"/>
                <a:gd name="T25" fmla="*/ 24 h 1845"/>
                <a:gd name="T26" fmla="*/ 50 w 724"/>
                <a:gd name="T27" fmla="*/ 22 h 1845"/>
                <a:gd name="T28" fmla="*/ 49 w 724"/>
                <a:gd name="T29" fmla="*/ 18 h 1845"/>
                <a:gd name="T30" fmla="*/ 46 w 724"/>
                <a:gd name="T31" fmla="*/ 15 h 1845"/>
                <a:gd name="T32" fmla="*/ 47 w 724"/>
                <a:gd name="T33" fmla="*/ 14 h 1845"/>
                <a:gd name="T34" fmla="*/ 44 w 724"/>
                <a:gd name="T35" fmla="*/ 13 h 1845"/>
                <a:gd name="T36" fmla="*/ 41 w 724"/>
                <a:gd name="T37" fmla="*/ 12 h 1845"/>
                <a:gd name="T38" fmla="*/ 41 w 724"/>
                <a:gd name="T39" fmla="*/ 10 h 1845"/>
                <a:gd name="T40" fmla="*/ 38 w 724"/>
                <a:gd name="T41" fmla="*/ 11 h 1845"/>
                <a:gd name="T42" fmla="*/ 38 w 724"/>
                <a:gd name="T43" fmla="*/ 8 h 1845"/>
                <a:gd name="T44" fmla="*/ 34 w 724"/>
                <a:gd name="T45" fmla="*/ 9 h 1845"/>
                <a:gd name="T46" fmla="*/ 32 w 724"/>
                <a:gd name="T47" fmla="*/ 5 h 1845"/>
                <a:gd name="T48" fmla="*/ 30 w 724"/>
                <a:gd name="T49" fmla="*/ 6 h 1845"/>
                <a:gd name="T50" fmla="*/ 28 w 724"/>
                <a:gd name="T51" fmla="*/ 8 h 1845"/>
                <a:gd name="T52" fmla="*/ 28 w 724"/>
                <a:gd name="T53" fmla="*/ 5 h 1845"/>
                <a:gd name="T54" fmla="*/ 27 w 724"/>
                <a:gd name="T55" fmla="*/ 5 h 1845"/>
                <a:gd name="T56" fmla="*/ 25 w 724"/>
                <a:gd name="T57" fmla="*/ 5 h 1845"/>
                <a:gd name="T58" fmla="*/ 22 w 724"/>
                <a:gd name="T59" fmla="*/ 5 h 1845"/>
                <a:gd name="T60" fmla="*/ 23 w 724"/>
                <a:gd name="T61" fmla="*/ 5 h 1845"/>
                <a:gd name="T62" fmla="*/ 19 w 724"/>
                <a:gd name="T63" fmla="*/ 5 h 1845"/>
                <a:gd name="T64" fmla="*/ 17 w 724"/>
                <a:gd name="T65" fmla="*/ 5 h 1845"/>
                <a:gd name="T66" fmla="*/ 21 w 724"/>
                <a:gd name="T67" fmla="*/ 5 h 1845"/>
                <a:gd name="T68" fmla="*/ 17 w 724"/>
                <a:gd name="T69" fmla="*/ 5 h 1845"/>
                <a:gd name="T70" fmla="*/ 14 w 724"/>
                <a:gd name="T71" fmla="*/ 5 h 1845"/>
                <a:gd name="T72" fmla="*/ 15 w 724"/>
                <a:gd name="T73" fmla="*/ 5 h 1845"/>
                <a:gd name="T74" fmla="*/ 14 w 724"/>
                <a:gd name="T75" fmla="*/ 5 h 1845"/>
                <a:gd name="T76" fmla="*/ 14 w 724"/>
                <a:gd name="T77" fmla="*/ 5 h 1845"/>
                <a:gd name="T78" fmla="*/ 12 w 724"/>
                <a:gd name="T79" fmla="*/ 5 h 1845"/>
                <a:gd name="T80" fmla="*/ 11 w 724"/>
                <a:gd name="T81" fmla="*/ 5 h 1845"/>
                <a:gd name="T82" fmla="*/ 6 w 724"/>
                <a:gd name="T83" fmla="*/ 5 h 1845"/>
                <a:gd name="T84" fmla="*/ 6 w 724"/>
                <a:gd name="T85" fmla="*/ 5 h 1845"/>
                <a:gd name="T86" fmla="*/ 6 w 724"/>
                <a:gd name="T87" fmla="*/ 5 h 1845"/>
                <a:gd name="T88" fmla="*/ 5 w 724"/>
                <a:gd name="T89" fmla="*/ 96 h 1845"/>
                <a:gd name="T90" fmla="*/ 0 w 724"/>
                <a:gd name="T91" fmla="*/ 96 h 1845"/>
                <a:gd name="T92" fmla="*/ 14 w 724"/>
                <a:gd name="T93" fmla="*/ 96 h 1845"/>
                <a:gd name="T94" fmla="*/ 42 w 724"/>
                <a:gd name="T95" fmla="*/ 96 h 1845"/>
                <a:gd name="T96" fmla="*/ 49 w 724"/>
                <a:gd name="T97" fmla="*/ 96 h 1845"/>
                <a:gd name="T98" fmla="*/ 33 w 724"/>
                <a:gd name="T99" fmla="*/ 95 h 1845"/>
                <a:gd name="T100" fmla="*/ 21 w 724"/>
                <a:gd name="T101" fmla="*/ 87 h 1845"/>
                <a:gd name="T102" fmla="*/ 18 w 724"/>
                <a:gd name="T103" fmla="*/ 84 h 1845"/>
                <a:gd name="T104" fmla="*/ 18 w 724"/>
                <a:gd name="T105" fmla="*/ 76 h 1845"/>
                <a:gd name="T106" fmla="*/ 25 w 724"/>
                <a:gd name="T107" fmla="*/ 74 h 1845"/>
                <a:gd name="T108" fmla="*/ 46 w 724"/>
                <a:gd name="T109" fmla="*/ 72 h 1845"/>
                <a:gd name="T110" fmla="*/ 47 w 724"/>
                <a:gd name="T111" fmla="*/ 68 h 1845"/>
                <a:gd name="T112" fmla="*/ 48 w 724"/>
                <a:gd name="T113" fmla="*/ 65 h 1845"/>
                <a:gd name="T114" fmla="*/ 50 w 724"/>
                <a:gd name="T115" fmla="*/ 62 h 1845"/>
                <a:gd name="T116" fmla="*/ 46 w 724"/>
                <a:gd name="T117" fmla="*/ 59 h 1845"/>
                <a:gd name="T118" fmla="*/ 50 w 724"/>
                <a:gd name="T119" fmla="*/ 57 h 1845"/>
                <a:gd name="T120" fmla="*/ 49 w 724"/>
                <a:gd name="T121" fmla="*/ 54 h 1845"/>
                <a:gd name="T122" fmla="*/ 54 w 724"/>
                <a:gd name="T123" fmla="*/ 50 h 1845"/>
                <a:gd name="T124" fmla="*/ 50 w 724"/>
                <a:gd name="T125" fmla="*/ 45 h 1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24"/>
                <a:gd name="T190" fmla="*/ 0 h 1845"/>
                <a:gd name="T191" fmla="*/ 724 w 724"/>
                <a:gd name="T192" fmla="*/ 1845 h 184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0" name="Freeform 14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06 w 2011"/>
                <a:gd name="T1" fmla="*/ 131 h 3449"/>
                <a:gd name="T2" fmla="*/ 0 w 2011"/>
                <a:gd name="T3" fmla="*/ 215 h 3449"/>
                <a:gd name="T4" fmla="*/ 105 w 2011"/>
                <a:gd name="T5" fmla="*/ 0 h 3449"/>
                <a:gd name="T6" fmla="*/ 106 w 2011"/>
                <a:gd name="T7" fmla="*/ 22 h 3449"/>
                <a:gd name="T8" fmla="*/ 106 w 2011"/>
                <a:gd name="T9" fmla="*/ 24 h 3449"/>
                <a:gd name="T10" fmla="*/ 101 w 2011"/>
                <a:gd name="T11" fmla="*/ 20 h 3449"/>
                <a:gd name="T12" fmla="*/ 100 w 2011"/>
                <a:gd name="T13" fmla="*/ 24 h 3449"/>
                <a:gd name="T14" fmla="*/ 98 w 2011"/>
                <a:gd name="T15" fmla="*/ 26 h 3449"/>
                <a:gd name="T16" fmla="*/ 96 w 2011"/>
                <a:gd name="T17" fmla="*/ 22 h 3449"/>
                <a:gd name="T18" fmla="*/ 94 w 2011"/>
                <a:gd name="T19" fmla="*/ 22 h 3449"/>
                <a:gd name="T20" fmla="*/ 91 w 2011"/>
                <a:gd name="T21" fmla="*/ 31 h 3449"/>
                <a:gd name="T22" fmla="*/ 87 w 2011"/>
                <a:gd name="T23" fmla="*/ 26 h 3449"/>
                <a:gd name="T24" fmla="*/ 85 w 2011"/>
                <a:gd name="T25" fmla="*/ 26 h 3449"/>
                <a:gd name="T26" fmla="*/ 86 w 2011"/>
                <a:gd name="T27" fmla="*/ 31 h 3449"/>
                <a:gd name="T28" fmla="*/ 79 w 2011"/>
                <a:gd name="T29" fmla="*/ 31 h 3449"/>
                <a:gd name="T30" fmla="*/ 79 w 2011"/>
                <a:gd name="T31" fmla="*/ 34 h 3449"/>
                <a:gd name="T32" fmla="*/ 75 w 2011"/>
                <a:gd name="T33" fmla="*/ 31 h 3449"/>
                <a:gd name="T34" fmla="*/ 79 w 2011"/>
                <a:gd name="T35" fmla="*/ 36 h 3449"/>
                <a:gd name="T36" fmla="*/ 77 w 2011"/>
                <a:gd name="T37" fmla="*/ 37 h 3449"/>
                <a:gd name="T38" fmla="*/ 76 w 2011"/>
                <a:gd name="T39" fmla="*/ 37 h 3449"/>
                <a:gd name="T40" fmla="*/ 74 w 2011"/>
                <a:gd name="T41" fmla="*/ 40 h 3449"/>
                <a:gd name="T42" fmla="*/ 76 w 2011"/>
                <a:gd name="T43" fmla="*/ 39 h 3449"/>
                <a:gd name="T44" fmla="*/ 76 w 2011"/>
                <a:gd name="T45" fmla="*/ 44 h 3449"/>
                <a:gd name="T46" fmla="*/ 73 w 2011"/>
                <a:gd name="T47" fmla="*/ 45 h 3449"/>
                <a:gd name="T48" fmla="*/ 75 w 2011"/>
                <a:gd name="T49" fmla="*/ 49 h 3449"/>
                <a:gd name="T50" fmla="*/ 70 w 2011"/>
                <a:gd name="T51" fmla="*/ 47 h 3449"/>
                <a:gd name="T52" fmla="*/ 65 w 2011"/>
                <a:gd name="T53" fmla="*/ 47 h 3449"/>
                <a:gd name="T54" fmla="*/ 64 w 2011"/>
                <a:gd name="T55" fmla="*/ 51 h 3449"/>
                <a:gd name="T56" fmla="*/ 71 w 2011"/>
                <a:gd name="T57" fmla="*/ 53 h 3449"/>
                <a:gd name="T58" fmla="*/ 69 w 2011"/>
                <a:gd name="T59" fmla="*/ 54 h 3449"/>
                <a:gd name="T60" fmla="*/ 69 w 2011"/>
                <a:gd name="T61" fmla="*/ 59 h 3449"/>
                <a:gd name="T62" fmla="*/ 72 w 2011"/>
                <a:gd name="T63" fmla="*/ 59 h 3449"/>
                <a:gd name="T64" fmla="*/ 69 w 2011"/>
                <a:gd name="T65" fmla="*/ 65 h 3449"/>
                <a:gd name="T66" fmla="*/ 70 w 2011"/>
                <a:gd name="T67" fmla="*/ 69 h 3449"/>
                <a:gd name="T68" fmla="*/ 68 w 2011"/>
                <a:gd name="T69" fmla="*/ 73 h 3449"/>
                <a:gd name="T70" fmla="*/ 65 w 2011"/>
                <a:gd name="T71" fmla="*/ 77 h 3449"/>
                <a:gd name="T72" fmla="*/ 68 w 2011"/>
                <a:gd name="T73" fmla="*/ 78 h 3449"/>
                <a:gd name="T74" fmla="*/ 69 w 2011"/>
                <a:gd name="T75" fmla="*/ 81 h 3449"/>
                <a:gd name="T76" fmla="*/ 72 w 2011"/>
                <a:gd name="T77" fmla="*/ 85 h 3449"/>
                <a:gd name="T78" fmla="*/ 76 w 2011"/>
                <a:gd name="T79" fmla="*/ 88 h 3449"/>
                <a:gd name="T80" fmla="*/ 79 w 2011"/>
                <a:gd name="T81" fmla="*/ 85 h 3449"/>
                <a:gd name="T82" fmla="*/ 79 w 2011"/>
                <a:gd name="T83" fmla="*/ 92 h 3449"/>
                <a:gd name="T84" fmla="*/ 85 w 2011"/>
                <a:gd name="T85" fmla="*/ 92 h 3449"/>
                <a:gd name="T86" fmla="*/ 84 w 2011"/>
                <a:gd name="T87" fmla="*/ 93 h 3449"/>
                <a:gd name="T88" fmla="*/ 86 w 2011"/>
                <a:gd name="T89" fmla="*/ 96 h 3449"/>
                <a:gd name="T90" fmla="*/ 87 w 2011"/>
                <a:gd name="T91" fmla="*/ 100 h 3449"/>
                <a:gd name="T92" fmla="*/ 89 w 2011"/>
                <a:gd name="T93" fmla="*/ 99 h 3449"/>
                <a:gd name="T94" fmla="*/ 92 w 2011"/>
                <a:gd name="T95" fmla="*/ 94 h 3449"/>
                <a:gd name="T96" fmla="*/ 95 w 2011"/>
                <a:gd name="T97" fmla="*/ 98 h 3449"/>
                <a:gd name="T98" fmla="*/ 96 w 2011"/>
                <a:gd name="T99" fmla="*/ 105 h 3449"/>
                <a:gd name="T100" fmla="*/ 99 w 2011"/>
                <a:gd name="T101" fmla="*/ 105 h 3449"/>
                <a:gd name="T102" fmla="*/ 96 w 2011"/>
                <a:gd name="T103" fmla="*/ 115 h 3449"/>
                <a:gd name="T104" fmla="*/ 76 w 2011"/>
                <a:gd name="T105" fmla="*/ 129 h 3449"/>
                <a:gd name="T106" fmla="*/ 87 w 2011"/>
                <a:gd name="T107" fmla="*/ 131 h 3449"/>
                <a:gd name="T108" fmla="*/ 106 w 2011"/>
                <a:gd name="T109" fmla="*/ 131 h 34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1"/>
                <a:gd name="T166" fmla="*/ 0 h 3449"/>
                <a:gd name="T167" fmla="*/ 2011 w 2011"/>
                <a:gd name="T168" fmla="*/ 3449 h 34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1" name="Freeform 15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17 w 639"/>
                <a:gd name="T1" fmla="*/ 43 h 621"/>
                <a:gd name="T2" fmla="*/ 17 w 639"/>
                <a:gd name="T3" fmla="*/ 43 h 621"/>
                <a:gd name="T4" fmla="*/ 34 w 639"/>
                <a:gd name="T5" fmla="*/ 22 h 621"/>
                <a:gd name="T6" fmla="*/ 17 w 639"/>
                <a:gd name="T7" fmla="*/ 0 h 621"/>
                <a:gd name="T8" fmla="*/ 0 w 639"/>
                <a:gd name="T9" fmla="*/ 22 h 621"/>
                <a:gd name="T10" fmla="*/ 17 w 639"/>
                <a:gd name="T11" fmla="*/ 43 h 621"/>
                <a:gd name="T12" fmla="*/ 17 w 639"/>
                <a:gd name="T13" fmla="*/ 43 h 621"/>
                <a:gd name="T14" fmla="*/ 9 w 639"/>
                <a:gd name="T15" fmla="*/ 22 h 621"/>
                <a:gd name="T16" fmla="*/ 9 w 639"/>
                <a:gd name="T17" fmla="*/ 22 h 621"/>
                <a:gd name="T18" fmla="*/ 17 w 639"/>
                <a:gd name="T19" fmla="*/ 9 h 621"/>
                <a:gd name="T20" fmla="*/ 25 w 639"/>
                <a:gd name="T21" fmla="*/ 22 h 621"/>
                <a:gd name="T22" fmla="*/ 17 w 639"/>
                <a:gd name="T23" fmla="*/ 35 h 621"/>
                <a:gd name="T24" fmla="*/ 9 w 639"/>
                <a:gd name="T25" fmla="*/ 22 h 6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9"/>
                <a:gd name="T40" fmla="*/ 0 h 621"/>
                <a:gd name="T41" fmla="*/ 639 w 639"/>
                <a:gd name="T42" fmla="*/ 621 h 6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2" name="Freeform 16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6 w 441"/>
                <a:gd name="T1" fmla="*/ 10 h 621"/>
                <a:gd name="T2" fmla="*/ 36 w 441"/>
                <a:gd name="T3" fmla="*/ 10 h 621"/>
                <a:gd name="T4" fmla="*/ 27 w 441"/>
                <a:gd name="T5" fmla="*/ 8 h 621"/>
                <a:gd name="T6" fmla="*/ 16 w 441"/>
                <a:gd name="T7" fmla="*/ 12 h 621"/>
                <a:gd name="T8" fmla="*/ 29 w 441"/>
                <a:gd name="T9" fmla="*/ 18 h 621"/>
                <a:gd name="T10" fmla="*/ 43 w 441"/>
                <a:gd name="T11" fmla="*/ 30 h 621"/>
                <a:gd name="T12" fmla="*/ 18 w 441"/>
                <a:gd name="T13" fmla="*/ 43 h 621"/>
                <a:gd name="T14" fmla="*/ 6 w 441"/>
                <a:gd name="T15" fmla="*/ 42 h 621"/>
                <a:gd name="T16" fmla="*/ 6 w 441"/>
                <a:gd name="T17" fmla="*/ 33 h 621"/>
                <a:gd name="T18" fmla="*/ 19 w 441"/>
                <a:gd name="T19" fmla="*/ 36 h 621"/>
                <a:gd name="T20" fmla="*/ 27 w 441"/>
                <a:gd name="T21" fmla="*/ 31 h 621"/>
                <a:gd name="T22" fmla="*/ 15 w 441"/>
                <a:gd name="T23" fmla="*/ 25 h 621"/>
                <a:gd name="T24" fmla="*/ 0 w 441"/>
                <a:gd name="T25" fmla="*/ 12 h 621"/>
                <a:gd name="T26" fmla="*/ 24 w 441"/>
                <a:gd name="T27" fmla="*/ 0 h 621"/>
                <a:gd name="T28" fmla="*/ 36 w 441"/>
                <a:gd name="T29" fmla="*/ 6 h 621"/>
                <a:gd name="T30" fmla="*/ 36 w 441"/>
                <a:gd name="T31" fmla="*/ 10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1"/>
                <a:gd name="T49" fmla="*/ 0 h 621"/>
                <a:gd name="T50" fmla="*/ 441 w 441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3" name="Freeform 17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8 w 229"/>
                <a:gd name="T1" fmla="*/ 43 h 817"/>
                <a:gd name="T2" fmla="*/ 8 w 229"/>
                <a:gd name="T3" fmla="*/ 43 h 817"/>
                <a:gd name="T4" fmla="*/ 8 w 229"/>
                <a:gd name="T5" fmla="*/ 32 h 817"/>
                <a:gd name="T6" fmla="*/ 8 w 229"/>
                <a:gd name="T7" fmla="*/ 15 h 817"/>
                <a:gd name="T8" fmla="*/ 0 w 229"/>
                <a:gd name="T9" fmla="*/ 0 h 817"/>
                <a:gd name="T10" fmla="*/ 31 w 229"/>
                <a:gd name="T11" fmla="*/ 0 h 817"/>
                <a:gd name="T12" fmla="*/ 29 w 229"/>
                <a:gd name="T13" fmla="*/ 13 h 817"/>
                <a:gd name="T14" fmla="*/ 29 w 229"/>
                <a:gd name="T15" fmla="*/ 28 h 817"/>
                <a:gd name="T16" fmla="*/ 33 w 229"/>
                <a:gd name="T17" fmla="*/ 43 h 817"/>
                <a:gd name="T18" fmla="*/ 8 w 229"/>
                <a:gd name="T19" fmla="*/ 43 h 8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9"/>
                <a:gd name="T31" fmla="*/ 0 h 817"/>
                <a:gd name="T32" fmla="*/ 229 w 229"/>
                <a:gd name="T33" fmla="*/ 817 h 8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4" name="Freeform 18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11 w 662"/>
                <a:gd name="T1" fmla="*/ 45 h 863"/>
                <a:gd name="T2" fmla="*/ 11 w 662"/>
                <a:gd name="T3" fmla="*/ 45 h 863"/>
                <a:gd name="T4" fmla="*/ 11 w 662"/>
                <a:gd name="T5" fmla="*/ 34 h 863"/>
                <a:gd name="T6" fmla="*/ 11 w 662"/>
                <a:gd name="T7" fmla="*/ 31 h 863"/>
                <a:gd name="T8" fmla="*/ 21 w 662"/>
                <a:gd name="T9" fmla="*/ 34 h 863"/>
                <a:gd name="T10" fmla="*/ 35 w 662"/>
                <a:gd name="T11" fmla="*/ 17 h 863"/>
                <a:gd name="T12" fmla="*/ 20 w 662"/>
                <a:gd name="T13" fmla="*/ 0 h 863"/>
                <a:gd name="T14" fmla="*/ 9 w 662"/>
                <a:gd name="T15" fmla="*/ 5 h 863"/>
                <a:gd name="T16" fmla="*/ 8 w 662"/>
                <a:gd name="T17" fmla="*/ 5 h 863"/>
                <a:gd name="T18" fmla="*/ 0 w 662"/>
                <a:gd name="T19" fmla="*/ 5 h 863"/>
                <a:gd name="T20" fmla="*/ 5 w 662"/>
                <a:gd name="T21" fmla="*/ 17 h 863"/>
                <a:gd name="T22" fmla="*/ 5 w 662"/>
                <a:gd name="T23" fmla="*/ 31 h 863"/>
                <a:gd name="T24" fmla="*/ 5 w 662"/>
                <a:gd name="T25" fmla="*/ 45 h 863"/>
                <a:gd name="T26" fmla="*/ 11 w 662"/>
                <a:gd name="T27" fmla="*/ 45 h 863"/>
                <a:gd name="T28" fmla="*/ 11 w 662"/>
                <a:gd name="T29" fmla="*/ 45 h 863"/>
                <a:gd name="T30" fmla="*/ 10 w 662"/>
                <a:gd name="T31" fmla="*/ 17 h 863"/>
                <a:gd name="T32" fmla="*/ 10 w 662"/>
                <a:gd name="T33" fmla="*/ 17 h 863"/>
                <a:gd name="T34" fmla="*/ 17 w 662"/>
                <a:gd name="T35" fmla="*/ 6 h 863"/>
                <a:gd name="T36" fmla="*/ 26 w 662"/>
                <a:gd name="T37" fmla="*/ 17 h 863"/>
                <a:gd name="T38" fmla="*/ 18 w 662"/>
                <a:gd name="T39" fmla="*/ 25 h 863"/>
                <a:gd name="T40" fmla="*/ 10 w 662"/>
                <a:gd name="T41" fmla="*/ 17 h 8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2"/>
                <a:gd name="T64" fmla="*/ 0 h 863"/>
                <a:gd name="T65" fmla="*/ 662 w 662"/>
                <a:gd name="T66" fmla="*/ 863 h 8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5" name="Freeform 19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16 w 440"/>
                <a:gd name="T1" fmla="*/ 9 h 621"/>
                <a:gd name="T2" fmla="*/ 16 w 440"/>
                <a:gd name="T3" fmla="*/ 9 h 621"/>
                <a:gd name="T4" fmla="*/ 12 w 440"/>
                <a:gd name="T5" fmla="*/ 8 h 621"/>
                <a:gd name="T6" fmla="*/ 7 w 440"/>
                <a:gd name="T7" fmla="*/ 12 h 621"/>
                <a:gd name="T8" fmla="*/ 13 w 440"/>
                <a:gd name="T9" fmla="*/ 18 h 621"/>
                <a:gd name="T10" fmla="*/ 20 w 440"/>
                <a:gd name="T11" fmla="*/ 30 h 621"/>
                <a:gd name="T12" fmla="*/ 8 w 440"/>
                <a:gd name="T13" fmla="*/ 43 h 621"/>
                <a:gd name="T14" fmla="*/ 5 w 440"/>
                <a:gd name="T15" fmla="*/ 42 h 621"/>
                <a:gd name="T16" fmla="*/ 5 w 440"/>
                <a:gd name="T17" fmla="*/ 33 h 621"/>
                <a:gd name="T18" fmla="*/ 9 w 440"/>
                <a:gd name="T19" fmla="*/ 36 h 621"/>
                <a:gd name="T20" fmla="*/ 12 w 440"/>
                <a:gd name="T21" fmla="*/ 31 h 621"/>
                <a:gd name="T22" fmla="*/ 6 w 440"/>
                <a:gd name="T23" fmla="*/ 25 h 621"/>
                <a:gd name="T24" fmla="*/ 0 w 440"/>
                <a:gd name="T25" fmla="*/ 12 h 621"/>
                <a:gd name="T26" fmla="*/ 11 w 440"/>
                <a:gd name="T27" fmla="*/ 0 h 621"/>
                <a:gd name="T28" fmla="*/ 18 w 440"/>
                <a:gd name="T29" fmla="*/ 6 h 621"/>
                <a:gd name="T30" fmla="*/ 16 w 440"/>
                <a:gd name="T31" fmla="*/ 9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0"/>
                <a:gd name="T49" fmla="*/ 0 h 621"/>
                <a:gd name="T50" fmla="*/ 440 w 440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35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  <p:grpSp>
        <p:nvGrpSpPr>
          <p:cNvPr id="106" name="Group 29"/>
          <p:cNvGrpSpPr/>
          <p:nvPr userDrawn="1"/>
        </p:nvGrpSpPr>
        <p:grpSpPr>
          <a:xfrm>
            <a:off x="423344" y="540"/>
            <a:ext cx="4512063" cy="5142960"/>
            <a:chOff x="622299" y="794"/>
            <a:chExt cx="6632576" cy="7562056"/>
          </a:xfrm>
        </p:grpSpPr>
        <p:sp>
          <p:nvSpPr>
            <p:cNvPr id="107" name="Freeform 49"/>
            <p:cNvSpPr>
              <a:spLocks/>
            </p:cNvSpPr>
            <p:nvPr userDrawn="1"/>
          </p:nvSpPr>
          <p:spPr bwMode="ltGray">
            <a:xfrm flipH="1">
              <a:off x="622299" y="794"/>
              <a:ext cx="5346701" cy="7562056"/>
            </a:xfrm>
            <a:custGeom>
              <a:avLst/>
              <a:gdLst/>
              <a:ahLst/>
              <a:cxnLst/>
              <a:rect l="l" t="t" r="r" b="b"/>
              <a:pathLst>
                <a:path w="5346701" h="7562056">
                  <a:moveTo>
                    <a:pt x="5346701" y="0"/>
                  </a:moveTo>
                  <a:lnTo>
                    <a:pt x="0" y="0"/>
                  </a:lnTo>
                  <a:lnTo>
                    <a:pt x="0" y="7562056"/>
                  </a:lnTo>
                  <a:lnTo>
                    <a:pt x="474459" y="75620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08" name="Freeform 51"/>
            <p:cNvSpPr>
              <a:spLocks/>
            </p:cNvSpPr>
            <p:nvPr userDrawn="1"/>
          </p:nvSpPr>
          <p:spPr bwMode="ltGray">
            <a:xfrm flipH="1">
              <a:off x="622300" y="794"/>
              <a:ext cx="6632575" cy="4038600"/>
            </a:xfrm>
            <a:custGeom>
              <a:avLst/>
              <a:gdLst>
                <a:gd name="T0" fmla="*/ 0 w 4178"/>
                <a:gd name="T1" fmla="*/ 0 h 2544"/>
                <a:gd name="T2" fmla="*/ 2544 w 4178"/>
                <a:gd name="T3" fmla="*/ 2544 h 2544"/>
                <a:gd name="T4" fmla="*/ 4178 w 4178"/>
                <a:gd name="T5" fmla="*/ 0 h 2544"/>
                <a:gd name="T6" fmla="*/ 0 w 4178"/>
                <a:gd name="T7" fmla="*/ 0 h 2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78" h="2544">
                  <a:moveTo>
                    <a:pt x="0" y="0"/>
                  </a:moveTo>
                  <a:lnTo>
                    <a:pt x="2544" y="2544"/>
                  </a:lnTo>
                  <a:lnTo>
                    <a:pt x="41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09" name="Freeform 53"/>
            <p:cNvSpPr>
              <a:spLocks/>
            </p:cNvSpPr>
            <p:nvPr/>
          </p:nvSpPr>
          <p:spPr bwMode="ltGray">
            <a:xfrm flipH="1">
              <a:off x="1730375" y="1470819"/>
              <a:ext cx="2584450" cy="3092450"/>
            </a:xfrm>
            <a:custGeom>
              <a:avLst/>
              <a:gdLst>
                <a:gd name="T0" fmla="*/ 490 w 1628"/>
                <a:gd name="T1" fmla="*/ 1948 h 1948"/>
                <a:gd name="T2" fmla="*/ 402 w 1628"/>
                <a:gd name="T3" fmla="*/ 1886 h 1948"/>
                <a:gd name="T4" fmla="*/ 322 w 1628"/>
                <a:gd name="T5" fmla="*/ 1816 h 1948"/>
                <a:gd name="T6" fmla="*/ 250 w 1628"/>
                <a:gd name="T7" fmla="*/ 1740 h 1948"/>
                <a:gd name="T8" fmla="*/ 188 w 1628"/>
                <a:gd name="T9" fmla="*/ 1658 h 1948"/>
                <a:gd name="T10" fmla="*/ 134 w 1628"/>
                <a:gd name="T11" fmla="*/ 1570 h 1948"/>
                <a:gd name="T12" fmla="*/ 88 w 1628"/>
                <a:gd name="T13" fmla="*/ 1480 h 1948"/>
                <a:gd name="T14" fmla="*/ 52 w 1628"/>
                <a:gd name="T15" fmla="*/ 1384 h 1948"/>
                <a:gd name="T16" fmla="*/ 26 w 1628"/>
                <a:gd name="T17" fmla="*/ 1286 h 1948"/>
                <a:gd name="T18" fmla="*/ 8 w 1628"/>
                <a:gd name="T19" fmla="*/ 1186 h 1948"/>
                <a:gd name="T20" fmla="*/ 0 w 1628"/>
                <a:gd name="T21" fmla="*/ 1086 h 1948"/>
                <a:gd name="T22" fmla="*/ 2 w 1628"/>
                <a:gd name="T23" fmla="*/ 984 h 1948"/>
                <a:gd name="T24" fmla="*/ 14 w 1628"/>
                <a:gd name="T25" fmla="*/ 882 h 1948"/>
                <a:gd name="T26" fmla="*/ 36 w 1628"/>
                <a:gd name="T27" fmla="*/ 780 h 1948"/>
                <a:gd name="T28" fmla="*/ 70 w 1628"/>
                <a:gd name="T29" fmla="*/ 682 h 1948"/>
                <a:gd name="T30" fmla="*/ 112 w 1628"/>
                <a:gd name="T31" fmla="*/ 584 h 1948"/>
                <a:gd name="T32" fmla="*/ 166 w 1628"/>
                <a:gd name="T33" fmla="*/ 490 h 1948"/>
                <a:gd name="T34" fmla="*/ 196 w 1628"/>
                <a:gd name="T35" fmla="*/ 444 h 1948"/>
                <a:gd name="T36" fmla="*/ 262 w 1628"/>
                <a:gd name="T37" fmla="*/ 360 h 1948"/>
                <a:gd name="T38" fmla="*/ 334 w 1628"/>
                <a:gd name="T39" fmla="*/ 284 h 1948"/>
                <a:gd name="T40" fmla="*/ 414 w 1628"/>
                <a:gd name="T41" fmla="*/ 218 h 1948"/>
                <a:gd name="T42" fmla="*/ 498 w 1628"/>
                <a:gd name="T43" fmla="*/ 160 h 1948"/>
                <a:gd name="T44" fmla="*/ 588 w 1628"/>
                <a:gd name="T45" fmla="*/ 110 h 1948"/>
                <a:gd name="T46" fmla="*/ 682 w 1628"/>
                <a:gd name="T47" fmla="*/ 68 h 1948"/>
                <a:gd name="T48" fmla="*/ 778 w 1628"/>
                <a:gd name="T49" fmla="*/ 38 h 1948"/>
                <a:gd name="T50" fmla="*/ 876 w 1628"/>
                <a:gd name="T51" fmla="*/ 16 h 1948"/>
                <a:gd name="T52" fmla="*/ 978 w 1628"/>
                <a:gd name="T53" fmla="*/ 2 h 1948"/>
                <a:gd name="T54" fmla="*/ 1080 w 1628"/>
                <a:gd name="T55" fmla="*/ 0 h 1948"/>
                <a:gd name="T56" fmla="*/ 1182 w 1628"/>
                <a:gd name="T57" fmla="*/ 8 h 1948"/>
                <a:gd name="T58" fmla="*/ 1282 w 1628"/>
                <a:gd name="T59" fmla="*/ 24 h 1948"/>
                <a:gd name="T60" fmla="*/ 1382 w 1628"/>
                <a:gd name="T61" fmla="*/ 52 h 1948"/>
                <a:gd name="T62" fmla="*/ 1482 w 1628"/>
                <a:gd name="T63" fmla="*/ 88 h 1948"/>
                <a:gd name="T64" fmla="*/ 1576 w 1628"/>
                <a:gd name="T65" fmla="*/ 136 h 1948"/>
                <a:gd name="T66" fmla="*/ 1624 w 1628"/>
                <a:gd name="T67" fmla="*/ 164 h 1948"/>
                <a:gd name="T68" fmla="*/ 490 w 1628"/>
                <a:gd name="T69" fmla="*/ 1948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8" h="1948">
                  <a:moveTo>
                    <a:pt x="490" y="1948"/>
                  </a:moveTo>
                  <a:lnTo>
                    <a:pt x="490" y="1948"/>
                  </a:lnTo>
                  <a:lnTo>
                    <a:pt x="444" y="1918"/>
                  </a:lnTo>
                  <a:lnTo>
                    <a:pt x="402" y="1886"/>
                  </a:lnTo>
                  <a:lnTo>
                    <a:pt x="360" y="1852"/>
                  </a:lnTo>
                  <a:lnTo>
                    <a:pt x="322" y="1816"/>
                  </a:lnTo>
                  <a:lnTo>
                    <a:pt x="286" y="1778"/>
                  </a:lnTo>
                  <a:lnTo>
                    <a:pt x="250" y="1740"/>
                  </a:lnTo>
                  <a:lnTo>
                    <a:pt x="218" y="1700"/>
                  </a:lnTo>
                  <a:lnTo>
                    <a:pt x="188" y="1658"/>
                  </a:lnTo>
                  <a:lnTo>
                    <a:pt x="160" y="1614"/>
                  </a:lnTo>
                  <a:lnTo>
                    <a:pt x="134" y="1570"/>
                  </a:lnTo>
                  <a:lnTo>
                    <a:pt x="110" y="1526"/>
                  </a:lnTo>
                  <a:lnTo>
                    <a:pt x="88" y="1480"/>
                  </a:lnTo>
                  <a:lnTo>
                    <a:pt x="70" y="1432"/>
                  </a:lnTo>
                  <a:lnTo>
                    <a:pt x="52" y="1384"/>
                  </a:lnTo>
                  <a:lnTo>
                    <a:pt x="38" y="1336"/>
                  </a:lnTo>
                  <a:lnTo>
                    <a:pt x="26" y="1286"/>
                  </a:lnTo>
                  <a:lnTo>
                    <a:pt x="16" y="1236"/>
                  </a:lnTo>
                  <a:lnTo>
                    <a:pt x="8" y="1186"/>
                  </a:lnTo>
                  <a:lnTo>
                    <a:pt x="4" y="1136"/>
                  </a:lnTo>
                  <a:lnTo>
                    <a:pt x="0" y="1086"/>
                  </a:lnTo>
                  <a:lnTo>
                    <a:pt x="0" y="1034"/>
                  </a:lnTo>
                  <a:lnTo>
                    <a:pt x="2" y="984"/>
                  </a:lnTo>
                  <a:lnTo>
                    <a:pt x="8" y="932"/>
                  </a:lnTo>
                  <a:lnTo>
                    <a:pt x="14" y="882"/>
                  </a:lnTo>
                  <a:lnTo>
                    <a:pt x="24" y="830"/>
                  </a:lnTo>
                  <a:lnTo>
                    <a:pt x="36" y="780"/>
                  </a:lnTo>
                  <a:lnTo>
                    <a:pt x="52" y="730"/>
                  </a:lnTo>
                  <a:lnTo>
                    <a:pt x="70" y="682"/>
                  </a:lnTo>
                  <a:lnTo>
                    <a:pt x="90" y="632"/>
                  </a:lnTo>
                  <a:lnTo>
                    <a:pt x="112" y="584"/>
                  </a:lnTo>
                  <a:lnTo>
                    <a:pt x="138" y="536"/>
                  </a:lnTo>
                  <a:lnTo>
                    <a:pt x="166" y="490"/>
                  </a:lnTo>
                  <a:lnTo>
                    <a:pt x="166" y="490"/>
                  </a:lnTo>
                  <a:lnTo>
                    <a:pt x="196" y="444"/>
                  </a:lnTo>
                  <a:lnTo>
                    <a:pt x="228" y="402"/>
                  </a:lnTo>
                  <a:lnTo>
                    <a:pt x="262" y="360"/>
                  </a:lnTo>
                  <a:lnTo>
                    <a:pt x="298" y="322"/>
                  </a:lnTo>
                  <a:lnTo>
                    <a:pt x="334" y="284"/>
                  </a:lnTo>
                  <a:lnTo>
                    <a:pt x="374" y="250"/>
                  </a:lnTo>
                  <a:lnTo>
                    <a:pt x="414" y="218"/>
                  </a:lnTo>
                  <a:lnTo>
                    <a:pt x="456" y="188"/>
                  </a:lnTo>
                  <a:lnTo>
                    <a:pt x="498" y="160"/>
                  </a:lnTo>
                  <a:lnTo>
                    <a:pt x="542" y="134"/>
                  </a:lnTo>
                  <a:lnTo>
                    <a:pt x="588" y="110"/>
                  </a:lnTo>
                  <a:lnTo>
                    <a:pt x="634" y="88"/>
                  </a:lnTo>
                  <a:lnTo>
                    <a:pt x="682" y="68"/>
                  </a:lnTo>
                  <a:lnTo>
                    <a:pt x="730" y="52"/>
                  </a:lnTo>
                  <a:lnTo>
                    <a:pt x="778" y="38"/>
                  </a:lnTo>
                  <a:lnTo>
                    <a:pt x="828" y="26"/>
                  </a:lnTo>
                  <a:lnTo>
                    <a:pt x="876" y="16"/>
                  </a:lnTo>
                  <a:lnTo>
                    <a:pt x="926" y="8"/>
                  </a:lnTo>
                  <a:lnTo>
                    <a:pt x="978" y="2"/>
                  </a:lnTo>
                  <a:lnTo>
                    <a:pt x="1028" y="0"/>
                  </a:lnTo>
                  <a:lnTo>
                    <a:pt x="1080" y="0"/>
                  </a:lnTo>
                  <a:lnTo>
                    <a:pt x="1130" y="2"/>
                  </a:lnTo>
                  <a:lnTo>
                    <a:pt x="1182" y="8"/>
                  </a:lnTo>
                  <a:lnTo>
                    <a:pt x="1232" y="14"/>
                  </a:lnTo>
                  <a:lnTo>
                    <a:pt x="1282" y="24"/>
                  </a:lnTo>
                  <a:lnTo>
                    <a:pt x="1332" y="36"/>
                  </a:lnTo>
                  <a:lnTo>
                    <a:pt x="1382" y="52"/>
                  </a:lnTo>
                  <a:lnTo>
                    <a:pt x="1432" y="68"/>
                  </a:lnTo>
                  <a:lnTo>
                    <a:pt x="1482" y="88"/>
                  </a:lnTo>
                  <a:lnTo>
                    <a:pt x="1530" y="112"/>
                  </a:lnTo>
                  <a:lnTo>
                    <a:pt x="1576" y="136"/>
                  </a:lnTo>
                  <a:lnTo>
                    <a:pt x="1624" y="164"/>
                  </a:lnTo>
                  <a:lnTo>
                    <a:pt x="1624" y="164"/>
                  </a:lnTo>
                  <a:lnTo>
                    <a:pt x="1628" y="168"/>
                  </a:lnTo>
                  <a:lnTo>
                    <a:pt x="490" y="1948"/>
                  </a:lnTo>
                  <a:close/>
                </a:path>
              </a:pathLst>
            </a:custGeom>
            <a:solidFill>
              <a:srgbClr val="1F4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10" name="Freeform 55"/>
            <p:cNvSpPr>
              <a:spLocks/>
            </p:cNvSpPr>
            <p:nvPr userDrawn="1"/>
          </p:nvSpPr>
          <p:spPr bwMode="ltGray">
            <a:xfrm flipH="1">
              <a:off x="4149725" y="858044"/>
              <a:ext cx="863600" cy="863600"/>
            </a:xfrm>
            <a:custGeom>
              <a:avLst/>
              <a:gdLst>
                <a:gd name="T0" fmla="*/ 0 w 544"/>
                <a:gd name="T1" fmla="*/ 272 h 544"/>
                <a:gd name="T2" fmla="*/ 4 w 544"/>
                <a:gd name="T3" fmla="*/ 218 h 544"/>
                <a:gd name="T4" fmla="*/ 20 w 544"/>
                <a:gd name="T5" fmla="*/ 166 h 544"/>
                <a:gd name="T6" fmla="*/ 46 w 544"/>
                <a:gd name="T7" fmla="*/ 120 h 544"/>
                <a:gd name="T8" fmla="*/ 80 w 544"/>
                <a:gd name="T9" fmla="*/ 80 h 544"/>
                <a:gd name="T10" fmla="*/ 120 w 544"/>
                <a:gd name="T11" fmla="*/ 46 h 544"/>
                <a:gd name="T12" fmla="*/ 166 w 544"/>
                <a:gd name="T13" fmla="*/ 20 h 544"/>
                <a:gd name="T14" fmla="*/ 216 w 544"/>
                <a:gd name="T15" fmla="*/ 4 h 544"/>
                <a:gd name="T16" fmla="*/ 272 w 544"/>
                <a:gd name="T17" fmla="*/ 0 h 544"/>
                <a:gd name="T18" fmla="*/ 300 w 544"/>
                <a:gd name="T19" fmla="*/ 0 h 544"/>
                <a:gd name="T20" fmla="*/ 352 w 544"/>
                <a:gd name="T21" fmla="*/ 12 h 544"/>
                <a:gd name="T22" fmla="*/ 402 w 544"/>
                <a:gd name="T23" fmla="*/ 32 h 544"/>
                <a:gd name="T24" fmla="*/ 446 w 544"/>
                <a:gd name="T25" fmla="*/ 62 h 544"/>
                <a:gd name="T26" fmla="*/ 482 w 544"/>
                <a:gd name="T27" fmla="*/ 98 h 544"/>
                <a:gd name="T28" fmla="*/ 512 w 544"/>
                <a:gd name="T29" fmla="*/ 142 h 544"/>
                <a:gd name="T30" fmla="*/ 532 w 544"/>
                <a:gd name="T31" fmla="*/ 190 h 544"/>
                <a:gd name="T32" fmla="*/ 544 w 544"/>
                <a:gd name="T33" fmla="*/ 244 h 544"/>
                <a:gd name="T34" fmla="*/ 544 w 544"/>
                <a:gd name="T35" fmla="*/ 272 h 544"/>
                <a:gd name="T36" fmla="*/ 538 w 544"/>
                <a:gd name="T37" fmla="*/ 326 h 544"/>
                <a:gd name="T38" fmla="*/ 524 w 544"/>
                <a:gd name="T39" fmla="*/ 378 h 544"/>
                <a:gd name="T40" fmla="*/ 498 w 544"/>
                <a:gd name="T41" fmla="*/ 424 h 544"/>
                <a:gd name="T42" fmla="*/ 464 w 544"/>
                <a:gd name="T43" fmla="*/ 464 h 544"/>
                <a:gd name="T44" fmla="*/ 424 w 544"/>
                <a:gd name="T45" fmla="*/ 498 h 544"/>
                <a:gd name="T46" fmla="*/ 378 w 544"/>
                <a:gd name="T47" fmla="*/ 524 h 544"/>
                <a:gd name="T48" fmla="*/ 326 w 544"/>
                <a:gd name="T49" fmla="*/ 540 h 544"/>
                <a:gd name="T50" fmla="*/ 272 w 544"/>
                <a:gd name="T51" fmla="*/ 544 h 544"/>
                <a:gd name="T52" fmla="*/ 244 w 544"/>
                <a:gd name="T53" fmla="*/ 544 h 544"/>
                <a:gd name="T54" fmla="*/ 190 w 544"/>
                <a:gd name="T55" fmla="*/ 532 h 544"/>
                <a:gd name="T56" fmla="*/ 142 w 544"/>
                <a:gd name="T57" fmla="*/ 512 h 544"/>
                <a:gd name="T58" fmla="*/ 98 w 544"/>
                <a:gd name="T59" fmla="*/ 482 h 544"/>
                <a:gd name="T60" fmla="*/ 62 w 544"/>
                <a:gd name="T61" fmla="*/ 446 h 544"/>
                <a:gd name="T62" fmla="*/ 32 w 544"/>
                <a:gd name="T63" fmla="*/ 402 h 544"/>
                <a:gd name="T64" fmla="*/ 12 w 544"/>
                <a:gd name="T65" fmla="*/ 354 h 544"/>
                <a:gd name="T66" fmla="*/ 0 w 544"/>
                <a:gd name="T67" fmla="*/ 300 h 544"/>
                <a:gd name="T68" fmla="*/ 0 w 544"/>
                <a:gd name="T69" fmla="*/ 272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4" h="544">
                  <a:moveTo>
                    <a:pt x="0" y="272"/>
                  </a:moveTo>
                  <a:lnTo>
                    <a:pt x="0" y="272"/>
                  </a:lnTo>
                  <a:lnTo>
                    <a:pt x="0" y="244"/>
                  </a:lnTo>
                  <a:lnTo>
                    <a:pt x="4" y="218"/>
                  </a:lnTo>
                  <a:lnTo>
                    <a:pt x="12" y="190"/>
                  </a:lnTo>
                  <a:lnTo>
                    <a:pt x="20" y="166"/>
                  </a:lnTo>
                  <a:lnTo>
                    <a:pt x="32" y="142"/>
                  </a:lnTo>
                  <a:lnTo>
                    <a:pt x="46" y="120"/>
                  </a:lnTo>
                  <a:lnTo>
                    <a:pt x="62" y="98"/>
                  </a:lnTo>
                  <a:lnTo>
                    <a:pt x="80" y="80"/>
                  </a:lnTo>
                  <a:lnTo>
                    <a:pt x="98" y="62"/>
                  </a:lnTo>
                  <a:lnTo>
                    <a:pt x="120" y="46"/>
                  </a:lnTo>
                  <a:lnTo>
                    <a:pt x="142" y="32"/>
                  </a:lnTo>
                  <a:lnTo>
                    <a:pt x="166" y="20"/>
                  </a:lnTo>
                  <a:lnTo>
                    <a:pt x="190" y="12"/>
                  </a:lnTo>
                  <a:lnTo>
                    <a:pt x="216" y="4"/>
                  </a:lnTo>
                  <a:lnTo>
                    <a:pt x="244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300" y="0"/>
                  </a:lnTo>
                  <a:lnTo>
                    <a:pt x="326" y="4"/>
                  </a:lnTo>
                  <a:lnTo>
                    <a:pt x="352" y="12"/>
                  </a:lnTo>
                  <a:lnTo>
                    <a:pt x="378" y="20"/>
                  </a:lnTo>
                  <a:lnTo>
                    <a:pt x="402" y="32"/>
                  </a:lnTo>
                  <a:lnTo>
                    <a:pt x="424" y="46"/>
                  </a:lnTo>
                  <a:lnTo>
                    <a:pt x="446" y="62"/>
                  </a:lnTo>
                  <a:lnTo>
                    <a:pt x="464" y="80"/>
                  </a:lnTo>
                  <a:lnTo>
                    <a:pt x="482" y="98"/>
                  </a:lnTo>
                  <a:lnTo>
                    <a:pt x="498" y="120"/>
                  </a:lnTo>
                  <a:lnTo>
                    <a:pt x="512" y="142"/>
                  </a:lnTo>
                  <a:lnTo>
                    <a:pt x="524" y="166"/>
                  </a:lnTo>
                  <a:lnTo>
                    <a:pt x="532" y="190"/>
                  </a:lnTo>
                  <a:lnTo>
                    <a:pt x="538" y="218"/>
                  </a:lnTo>
                  <a:lnTo>
                    <a:pt x="544" y="244"/>
                  </a:lnTo>
                  <a:lnTo>
                    <a:pt x="544" y="272"/>
                  </a:lnTo>
                  <a:lnTo>
                    <a:pt x="544" y="272"/>
                  </a:lnTo>
                  <a:lnTo>
                    <a:pt x="544" y="300"/>
                  </a:lnTo>
                  <a:lnTo>
                    <a:pt x="538" y="326"/>
                  </a:lnTo>
                  <a:lnTo>
                    <a:pt x="532" y="354"/>
                  </a:lnTo>
                  <a:lnTo>
                    <a:pt x="524" y="378"/>
                  </a:lnTo>
                  <a:lnTo>
                    <a:pt x="512" y="402"/>
                  </a:lnTo>
                  <a:lnTo>
                    <a:pt x="498" y="424"/>
                  </a:lnTo>
                  <a:lnTo>
                    <a:pt x="482" y="446"/>
                  </a:lnTo>
                  <a:lnTo>
                    <a:pt x="464" y="464"/>
                  </a:lnTo>
                  <a:lnTo>
                    <a:pt x="446" y="482"/>
                  </a:lnTo>
                  <a:lnTo>
                    <a:pt x="424" y="498"/>
                  </a:lnTo>
                  <a:lnTo>
                    <a:pt x="402" y="512"/>
                  </a:lnTo>
                  <a:lnTo>
                    <a:pt x="378" y="524"/>
                  </a:lnTo>
                  <a:lnTo>
                    <a:pt x="352" y="532"/>
                  </a:lnTo>
                  <a:lnTo>
                    <a:pt x="326" y="540"/>
                  </a:lnTo>
                  <a:lnTo>
                    <a:pt x="300" y="544"/>
                  </a:lnTo>
                  <a:lnTo>
                    <a:pt x="272" y="544"/>
                  </a:lnTo>
                  <a:lnTo>
                    <a:pt x="272" y="544"/>
                  </a:lnTo>
                  <a:lnTo>
                    <a:pt x="244" y="544"/>
                  </a:lnTo>
                  <a:lnTo>
                    <a:pt x="216" y="540"/>
                  </a:lnTo>
                  <a:lnTo>
                    <a:pt x="190" y="532"/>
                  </a:lnTo>
                  <a:lnTo>
                    <a:pt x="166" y="524"/>
                  </a:lnTo>
                  <a:lnTo>
                    <a:pt x="142" y="512"/>
                  </a:lnTo>
                  <a:lnTo>
                    <a:pt x="120" y="498"/>
                  </a:lnTo>
                  <a:lnTo>
                    <a:pt x="98" y="482"/>
                  </a:lnTo>
                  <a:lnTo>
                    <a:pt x="80" y="464"/>
                  </a:lnTo>
                  <a:lnTo>
                    <a:pt x="62" y="446"/>
                  </a:lnTo>
                  <a:lnTo>
                    <a:pt x="46" y="424"/>
                  </a:lnTo>
                  <a:lnTo>
                    <a:pt x="32" y="402"/>
                  </a:lnTo>
                  <a:lnTo>
                    <a:pt x="20" y="378"/>
                  </a:lnTo>
                  <a:lnTo>
                    <a:pt x="12" y="354"/>
                  </a:lnTo>
                  <a:lnTo>
                    <a:pt x="4" y="326"/>
                  </a:lnTo>
                  <a:lnTo>
                    <a:pt x="0" y="300"/>
                  </a:lnTo>
                  <a:lnTo>
                    <a:pt x="0" y="272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11" name="Freeform 61"/>
            <p:cNvSpPr>
              <a:spLocks/>
            </p:cNvSpPr>
            <p:nvPr userDrawn="1"/>
          </p:nvSpPr>
          <p:spPr bwMode="ltGray">
            <a:xfrm flipH="1">
              <a:off x="5730875" y="972344"/>
              <a:ext cx="654050" cy="647700"/>
            </a:xfrm>
            <a:custGeom>
              <a:avLst/>
              <a:gdLst>
                <a:gd name="T0" fmla="*/ 412 w 412"/>
                <a:gd name="T1" fmla="*/ 336 h 408"/>
                <a:gd name="T2" fmla="*/ 412 w 412"/>
                <a:gd name="T3" fmla="*/ 336 h 408"/>
                <a:gd name="T4" fmla="*/ 394 w 412"/>
                <a:gd name="T5" fmla="*/ 352 h 408"/>
                <a:gd name="T6" fmla="*/ 374 w 412"/>
                <a:gd name="T7" fmla="*/ 368 h 408"/>
                <a:gd name="T8" fmla="*/ 354 w 412"/>
                <a:gd name="T9" fmla="*/ 380 h 408"/>
                <a:gd name="T10" fmla="*/ 334 w 412"/>
                <a:gd name="T11" fmla="*/ 390 h 408"/>
                <a:gd name="T12" fmla="*/ 312 w 412"/>
                <a:gd name="T13" fmla="*/ 398 h 408"/>
                <a:gd name="T14" fmla="*/ 288 w 412"/>
                <a:gd name="T15" fmla="*/ 404 h 408"/>
                <a:gd name="T16" fmla="*/ 266 w 412"/>
                <a:gd name="T17" fmla="*/ 406 h 408"/>
                <a:gd name="T18" fmla="*/ 244 w 412"/>
                <a:gd name="T19" fmla="*/ 408 h 408"/>
                <a:gd name="T20" fmla="*/ 220 w 412"/>
                <a:gd name="T21" fmla="*/ 408 h 408"/>
                <a:gd name="T22" fmla="*/ 198 w 412"/>
                <a:gd name="T23" fmla="*/ 404 h 408"/>
                <a:gd name="T24" fmla="*/ 174 w 412"/>
                <a:gd name="T25" fmla="*/ 400 h 408"/>
                <a:gd name="T26" fmla="*/ 152 w 412"/>
                <a:gd name="T27" fmla="*/ 392 h 408"/>
                <a:gd name="T28" fmla="*/ 132 w 412"/>
                <a:gd name="T29" fmla="*/ 382 h 408"/>
                <a:gd name="T30" fmla="*/ 110 w 412"/>
                <a:gd name="T31" fmla="*/ 370 h 408"/>
                <a:gd name="T32" fmla="*/ 92 w 412"/>
                <a:gd name="T33" fmla="*/ 356 h 408"/>
                <a:gd name="T34" fmla="*/ 72 w 412"/>
                <a:gd name="T35" fmla="*/ 340 h 408"/>
                <a:gd name="T36" fmla="*/ 72 w 412"/>
                <a:gd name="T37" fmla="*/ 340 h 408"/>
                <a:gd name="T38" fmla="*/ 56 w 412"/>
                <a:gd name="T39" fmla="*/ 322 h 408"/>
                <a:gd name="T40" fmla="*/ 42 w 412"/>
                <a:gd name="T41" fmla="*/ 302 h 408"/>
                <a:gd name="T42" fmla="*/ 30 w 412"/>
                <a:gd name="T43" fmla="*/ 282 h 408"/>
                <a:gd name="T44" fmla="*/ 20 w 412"/>
                <a:gd name="T45" fmla="*/ 262 h 408"/>
                <a:gd name="T46" fmla="*/ 12 w 412"/>
                <a:gd name="T47" fmla="*/ 240 h 408"/>
                <a:gd name="T48" fmla="*/ 6 w 412"/>
                <a:gd name="T49" fmla="*/ 218 h 408"/>
                <a:gd name="T50" fmla="*/ 2 w 412"/>
                <a:gd name="T51" fmla="*/ 194 h 408"/>
                <a:gd name="T52" fmla="*/ 0 w 412"/>
                <a:gd name="T53" fmla="*/ 172 h 408"/>
                <a:gd name="T54" fmla="*/ 2 w 412"/>
                <a:gd name="T55" fmla="*/ 148 h 408"/>
                <a:gd name="T56" fmla="*/ 4 w 412"/>
                <a:gd name="T57" fmla="*/ 126 h 408"/>
                <a:gd name="T58" fmla="*/ 10 w 412"/>
                <a:gd name="T59" fmla="*/ 104 h 408"/>
                <a:gd name="T60" fmla="*/ 18 w 412"/>
                <a:gd name="T61" fmla="*/ 80 h 408"/>
                <a:gd name="T62" fmla="*/ 26 w 412"/>
                <a:gd name="T63" fmla="*/ 60 h 408"/>
                <a:gd name="T64" fmla="*/ 38 w 412"/>
                <a:gd name="T65" fmla="*/ 40 h 408"/>
                <a:gd name="T66" fmla="*/ 52 w 412"/>
                <a:gd name="T67" fmla="*/ 20 h 408"/>
                <a:gd name="T68" fmla="*/ 68 w 412"/>
                <a:gd name="T69" fmla="*/ 2 h 408"/>
                <a:gd name="T70" fmla="*/ 70 w 412"/>
                <a:gd name="T71" fmla="*/ 0 h 408"/>
                <a:gd name="T72" fmla="*/ 412 w 412"/>
                <a:gd name="T73" fmla="*/ 3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2" h="408">
                  <a:moveTo>
                    <a:pt x="412" y="336"/>
                  </a:moveTo>
                  <a:lnTo>
                    <a:pt x="412" y="336"/>
                  </a:lnTo>
                  <a:lnTo>
                    <a:pt x="394" y="352"/>
                  </a:lnTo>
                  <a:lnTo>
                    <a:pt x="374" y="368"/>
                  </a:lnTo>
                  <a:lnTo>
                    <a:pt x="354" y="380"/>
                  </a:lnTo>
                  <a:lnTo>
                    <a:pt x="334" y="390"/>
                  </a:lnTo>
                  <a:lnTo>
                    <a:pt x="312" y="398"/>
                  </a:lnTo>
                  <a:lnTo>
                    <a:pt x="288" y="404"/>
                  </a:lnTo>
                  <a:lnTo>
                    <a:pt x="266" y="406"/>
                  </a:lnTo>
                  <a:lnTo>
                    <a:pt x="244" y="408"/>
                  </a:lnTo>
                  <a:lnTo>
                    <a:pt x="220" y="408"/>
                  </a:lnTo>
                  <a:lnTo>
                    <a:pt x="198" y="404"/>
                  </a:lnTo>
                  <a:lnTo>
                    <a:pt x="174" y="400"/>
                  </a:lnTo>
                  <a:lnTo>
                    <a:pt x="152" y="392"/>
                  </a:lnTo>
                  <a:lnTo>
                    <a:pt x="132" y="382"/>
                  </a:lnTo>
                  <a:lnTo>
                    <a:pt x="110" y="370"/>
                  </a:lnTo>
                  <a:lnTo>
                    <a:pt x="92" y="356"/>
                  </a:lnTo>
                  <a:lnTo>
                    <a:pt x="72" y="340"/>
                  </a:lnTo>
                  <a:lnTo>
                    <a:pt x="72" y="340"/>
                  </a:lnTo>
                  <a:lnTo>
                    <a:pt x="56" y="322"/>
                  </a:lnTo>
                  <a:lnTo>
                    <a:pt x="42" y="302"/>
                  </a:lnTo>
                  <a:lnTo>
                    <a:pt x="30" y="282"/>
                  </a:lnTo>
                  <a:lnTo>
                    <a:pt x="20" y="262"/>
                  </a:lnTo>
                  <a:lnTo>
                    <a:pt x="12" y="240"/>
                  </a:lnTo>
                  <a:lnTo>
                    <a:pt x="6" y="218"/>
                  </a:lnTo>
                  <a:lnTo>
                    <a:pt x="2" y="194"/>
                  </a:lnTo>
                  <a:lnTo>
                    <a:pt x="0" y="172"/>
                  </a:lnTo>
                  <a:lnTo>
                    <a:pt x="2" y="148"/>
                  </a:lnTo>
                  <a:lnTo>
                    <a:pt x="4" y="126"/>
                  </a:lnTo>
                  <a:lnTo>
                    <a:pt x="10" y="104"/>
                  </a:lnTo>
                  <a:lnTo>
                    <a:pt x="18" y="80"/>
                  </a:lnTo>
                  <a:lnTo>
                    <a:pt x="26" y="60"/>
                  </a:lnTo>
                  <a:lnTo>
                    <a:pt x="38" y="40"/>
                  </a:lnTo>
                  <a:lnTo>
                    <a:pt x="52" y="20"/>
                  </a:lnTo>
                  <a:lnTo>
                    <a:pt x="68" y="2"/>
                  </a:lnTo>
                  <a:lnTo>
                    <a:pt x="70" y="0"/>
                  </a:lnTo>
                  <a:lnTo>
                    <a:pt x="412" y="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  <p:sp>
          <p:nvSpPr>
            <p:cNvPr id="112" name="Freeform 62"/>
            <p:cNvSpPr>
              <a:spLocks/>
            </p:cNvSpPr>
            <p:nvPr userDrawn="1"/>
          </p:nvSpPr>
          <p:spPr bwMode="ltGray">
            <a:xfrm flipH="1">
              <a:off x="3006725" y="4140994"/>
              <a:ext cx="944562" cy="1122604"/>
            </a:xfrm>
            <a:custGeom>
              <a:avLst/>
              <a:gdLst>
                <a:gd name="T0" fmla="*/ 718 w 1008"/>
                <a:gd name="T1" fmla="*/ 0 h 1206"/>
                <a:gd name="T2" fmla="*/ 772 w 1008"/>
                <a:gd name="T3" fmla="*/ 38 h 1206"/>
                <a:gd name="T4" fmla="*/ 820 w 1008"/>
                <a:gd name="T5" fmla="*/ 82 h 1206"/>
                <a:gd name="T6" fmla="*/ 864 w 1008"/>
                <a:gd name="T7" fmla="*/ 128 h 1206"/>
                <a:gd name="T8" fmla="*/ 902 w 1008"/>
                <a:gd name="T9" fmla="*/ 180 h 1206"/>
                <a:gd name="T10" fmla="*/ 934 w 1008"/>
                <a:gd name="T11" fmla="*/ 234 h 1206"/>
                <a:gd name="T12" fmla="*/ 960 w 1008"/>
                <a:gd name="T13" fmla="*/ 290 h 1206"/>
                <a:gd name="T14" fmla="*/ 982 w 1008"/>
                <a:gd name="T15" fmla="*/ 350 h 1206"/>
                <a:gd name="T16" fmla="*/ 996 w 1008"/>
                <a:gd name="T17" fmla="*/ 410 h 1206"/>
                <a:gd name="T18" fmla="*/ 1006 w 1008"/>
                <a:gd name="T19" fmla="*/ 472 h 1206"/>
                <a:gd name="T20" fmla="*/ 1008 w 1008"/>
                <a:gd name="T21" fmla="*/ 534 h 1206"/>
                <a:gd name="T22" fmla="*/ 1006 w 1008"/>
                <a:gd name="T23" fmla="*/ 598 h 1206"/>
                <a:gd name="T24" fmla="*/ 998 w 1008"/>
                <a:gd name="T25" fmla="*/ 662 h 1206"/>
                <a:gd name="T26" fmla="*/ 984 w 1008"/>
                <a:gd name="T27" fmla="*/ 724 h 1206"/>
                <a:gd name="T28" fmla="*/ 962 w 1008"/>
                <a:gd name="T29" fmla="*/ 786 h 1206"/>
                <a:gd name="T30" fmla="*/ 936 w 1008"/>
                <a:gd name="T31" fmla="*/ 846 h 1206"/>
                <a:gd name="T32" fmla="*/ 902 w 1008"/>
                <a:gd name="T33" fmla="*/ 904 h 1206"/>
                <a:gd name="T34" fmla="*/ 884 w 1008"/>
                <a:gd name="T35" fmla="*/ 932 h 1206"/>
                <a:gd name="T36" fmla="*/ 842 w 1008"/>
                <a:gd name="T37" fmla="*/ 984 h 1206"/>
                <a:gd name="T38" fmla="*/ 798 w 1008"/>
                <a:gd name="T39" fmla="*/ 1030 h 1206"/>
                <a:gd name="T40" fmla="*/ 748 w 1008"/>
                <a:gd name="T41" fmla="*/ 1072 h 1206"/>
                <a:gd name="T42" fmla="*/ 696 w 1008"/>
                <a:gd name="T43" fmla="*/ 1108 h 1206"/>
                <a:gd name="T44" fmla="*/ 640 w 1008"/>
                <a:gd name="T45" fmla="*/ 1138 h 1206"/>
                <a:gd name="T46" fmla="*/ 582 w 1008"/>
                <a:gd name="T47" fmla="*/ 1164 h 1206"/>
                <a:gd name="T48" fmla="*/ 524 w 1008"/>
                <a:gd name="T49" fmla="*/ 1182 h 1206"/>
                <a:gd name="T50" fmla="*/ 462 w 1008"/>
                <a:gd name="T51" fmla="*/ 1196 h 1206"/>
                <a:gd name="T52" fmla="*/ 400 w 1008"/>
                <a:gd name="T53" fmla="*/ 1204 h 1206"/>
                <a:gd name="T54" fmla="*/ 336 w 1008"/>
                <a:gd name="T55" fmla="*/ 1206 h 1206"/>
                <a:gd name="T56" fmla="*/ 274 w 1008"/>
                <a:gd name="T57" fmla="*/ 1200 h 1206"/>
                <a:gd name="T58" fmla="*/ 210 w 1008"/>
                <a:gd name="T59" fmla="*/ 1190 h 1206"/>
                <a:gd name="T60" fmla="*/ 148 w 1008"/>
                <a:gd name="T61" fmla="*/ 1174 h 1206"/>
                <a:gd name="T62" fmla="*/ 88 w 1008"/>
                <a:gd name="T63" fmla="*/ 1150 h 1206"/>
                <a:gd name="T64" fmla="*/ 28 w 1008"/>
                <a:gd name="T65" fmla="*/ 1120 h 1206"/>
                <a:gd name="T66" fmla="*/ 718 w 1008"/>
                <a:gd name="T67" fmla="*/ 0 h 1206"/>
                <a:gd name="connsiteX0" fmla="*/ 7240 w 10000"/>
                <a:gd name="connsiteY0" fmla="*/ 65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7240 w 10000"/>
                <a:gd name="connsiteY67" fmla="*/ 65 h 10000"/>
                <a:gd name="connsiteX0" fmla="*/ 6927 w 10000"/>
                <a:gd name="connsiteY0" fmla="*/ 9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6927 w 10000"/>
                <a:gd name="connsiteY67" fmla="*/ 98 h 10000"/>
                <a:gd name="connsiteX0" fmla="*/ 0 w 10000"/>
                <a:gd name="connsiteY0" fmla="*/ 913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0" fmla="*/ 0 w 10000"/>
                <a:gd name="connsiteY0" fmla="*/ 9073 h 9935"/>
                <a:gd name="connsiteX1" fmla="*/ 7221 w 10000"/>
                <a:gd name="connsiteY1" fmla="*/ 0 h 9935"/>
                <a:gd name="connsiteX2" fmla="*/ 7401 w 10000"/>
                <a:gd name="connsiteY2" fmla="*/ 84 h 9935"/>
                <a:gd name="connsiteX3" fmla="*/ 7659 w 10000"/>
                <a:gd name="connsiteY3" fmla="*/ 250 h 9935"/>
                <a:gd name="connsiteX4" fmla="*/ 7897 w 10000"/>
                <a:gd name="connsiteY4" fmla="*/ 433 h 9935"/>
                <a:gd name="connsiteX5" fmla="*/ 8135 w 10000"/>
                <a:gd name="connsiteY5" fmla="*/ 615 h 9935"/>
                <a:gd name="connsiteX6" fmla="*/ 8353 w 10000"/>
                <a:gd name="connsiteY6" fmla="*/ 797 h 9935"/>
                <a:gd name="connsiteX7" fmla="*/ 8571 w 10000"/>
                <a:gd name="connsiteY7" fmla="*/ 996 h 9935"/>
                <a:gd name="connsiteX8" fmla="*/ 8770 w 10000"/>
                <a:gd name="connsiteY8" fmla="*/ 1212 h 9935"/>
                <a:gd name="connsiteX9" fmla="*/ 8948 w 10000"/>
                <a:gd name="connsiteY9" fmla="*/ 1428 h 9935"/>
                <a:gd name="connsiteX10" fmla="*/ 9107 w 10000"/>
                <a:gd name="connsiteY10" fmla="*/ 1643 h 9935"/>
                <a:gd name="connsiteX11" fmla="*/ 9266 w 10000"/>
                <a:gd name="connsiteY11" fmla="*/ 1875 h 9935"/>
                <a:gd name="connsiteX12" fmla="*/ 9405 w 10000"/>
                <a:gd name="connsiteY12" fmla="*/ 2107 h 9935"/>
                <a:gd name="connsiteX13" fmla="*/ 9524 w 10000"/>
                <a:gd name="connsiteY13" fmla="*/ 2340 h 9935"/>
                <a:gd name="connsiteX14" fmla="*/ 9643 w 10000"/>
                <a:gd name="connsiteY14" fmla="*/ 2588 h 9935"/>
                <a:gd name="connsiteX15" fmla="*/ 9742 w 10000"/>
                <a:gd name="connsiteY15" fmla="*/ 2837 h 9935"/>
                <a:gd name="connsiteX16" fmla="*/ 9821 w 10000"/>
                <a:gd name="connsiteY16" fmla="*/ 3086 h 9935"/>
                <a:gd name="connsiteX17" fmla="*/ 9881 w 10000"/>
                <a:gd name="connsiteY17" fmla="*/ 3335 h 9935"/>
                <a:gd name="connsiteX18" fmla="*/ 9940 w 10000"/>
                <a:gd name="connsiteY18" fmla="*/ 3583 h 9935"/>
                <a:gd name="connsiteX19" fmla="*/ 9980 w 10000"/>
                <a:gd name="connsiteY19" fmla="*/ 3849 h 9935"/>
                <a:gd name="connsiteX20" fmla="*/ 10000 w 10000"/>
                <a:gd name="connsiteY20" fmla="*/ 4114 h 9935"/>
                <a:gd name="connsiteX21" fmla="*/ 10000 w 10000"/>
                <a:gd name="connsiteY21" fmla="*/ 4363 h 9935"/>
                <a:gd name="connsiteX22" fmla="*/ 10000 w 10000"/>
                <a:gd name="connsiteY22" fmla="*/ 4628 h 9935"/>
                <a:gd name="connsiteX23" fmla="*/ 9980 w 10000"/>
                <a:gd name="connsiteY23" fmla="*/ 4894 h 9935"/>
                <a:gd name="connsiteX24" fmla="*/ 9940 w 10000"/>
                <a:gd name="connsiteY24" fmla="*/ 5159 h 9935"/>
                <a:gd name="connsiteX25" fmla="*/ 9901 w 10000"/>
                <a:gd name="connsiteY25" fmla="*/ 5424 h 9935"/>
                <a:gd name="connsiteX26" fmla="*/ 9841 w 10000"/>
                <a:gd name="connsiteY26" fmla="*/ 5673 h 9935"/>
                <a:gd name="connsiteX27" fmla="*/ 9762 w 10000"/>
                <a:gd name="connsiteY27" fmla="*/ 5938 h 9935"/>
                <a:gd name="connsiteX28" fmla="*/ 9663 w 10000"/>
                <a:gd name="connsiteY28" fmla="*/ 6187 h 9935"/>
                <a:gd name="connsiteX29" fmla="*/ 9544 w 10000"/>
                <a:gd name="connsiteY29" fmla="*/ 6452 h 9935"/>
                <a:gd name="connsiteX30" fmla="*/ 9425 w 10000"/>
                <a:gd name="connsiteY30" fmla="*/ 6701 h 9935"/>
                <a:gd name="connsiteX31" fmla="*/ 9286 w 10000"/>
                <a:gd name="connsiteY31" fmla="*/ 6950 h 9935"/>
                <a:gd name="connsiteX32" fmla="*/ 9127 w 10000"/>
                <a:gd name="connsiteY32" fmla="*/ 7182 h 9935"/>
                <a:gd name="connsiteX33" fmla="*/ 8948 w 10000"/>
                <a:gd name="connsiteY33" fmla="*/ 7431 h 9935"/>
                <a:gd name="connsiteX34" fmla="*/ 8948 w 10000"/>
                <a:gd name="connsiteY34" fmla="*/ 7431 h 9935"/>
                <a:gd name="connsiteX35" fmla="*/ 8770 w 10000"/>
                <a:gd name="connsiteY35" fmla="*/ 7663 h 9935"/>
                <a:gd name="connsiteX36" fmla="*/ 8571 w 10000"/>
                <a:gd name="connsiteY36" fmla="*/ 7879 h 9935"/>
                <a:gd name="connsiteX37" fmla="*/ 8353 w 10000"/>
                <a:gd name="connsiteY37" fmla="*/ 8094 h 9935"/>
                <a:gd name="connsiteX38" fmla="*/ 8135 w 10000"/>
                <a:gd name="connsiteY38" fmla="*/ 8293 h 9935"/>
                <a:gd name="connsiteX39" fmla="*/ 7917 w 10000"/>
                <a:gd name="connsiteY39" fmla="*/ 8476 h 9935"/>
                <a:gd name="connsiteX40" fmla="*/ 7679 w 10000"/>
                <a:gd name="connsiteY40" fmla="*/ 8658 h 9935"/>
                <a:gd name="connsiteX41" fmla="*/ 7421 w 10000"/>
                <a:gd name="connsiteY41" fmla="*/ 8824 h 9935"/>
                <a:gd name="connsiteX42" fmla="*/ 7163 w 10000"/>
                <a:gd name="connsiteY42" fmla="*/ 8973 h 9935"/>
                <a:gd name="connsiteX43" fmla="*/ 6905 w 10000"/>
                <a:gd name="connsiteY43" fmla="*/ 9122 h 9935"/>
                <a:gd name="connsiteX44" fmla="*/ 6627 w 10000"/>
                <a:gd name="connsiteY44" fmla="*/ 9255 h 9935"/>
                <a:gd name="connsiteX45" fmla="*/ 6349 w 10000"/>
                <a:gd name="connsiteY45" fmla="*/ 9371 h 9935"/>
                <a:gd name="connsiteX46" fmla="*/ 6071 w 10000"/>
                <a:gd name="connsiteY46" fmla="*/ 9487 h 9935"/>
                <a:gd name="connsiteX47" fmla="*/ 5774 w 10000"/>
                <a:gd name="connsiteY47" fmla="*/ 9587 h 9935"/>
                <a:gd name="connsiteX48" fmla="*/ 5496 w 10000"/>
                <a:gd name="connsiteY48" fmla="*/ 9670 h 9935"/>
                <a:gd name="connsiteX49" fmla="*/ 5198 w 10000"/>
                <a:gd name="connsiteY49" fmla="*/ 9736 h 9935"/>
                <a:gd name="connsiteX50" fmla="*/ 4881 w 10000"/>
                <a:gd name="connsiteY50" fmla="*/ 9802 h 9935"/>
                <a:gd name="connsiteX51" fmla="*/ 4583 w 10000"/>
                <a:gd name="connsiteY51" fmla="*/ 9852 h 9935"/>
                <a:gd name="connsiteX52" fmla="*/ 4266 w 10000"/>
                <a:gd name="connsiteY52" fmla="*/ 9885 h 9935"/>
                <a:gd name="connsiteX53" fmla="*/ 3968 w 10000"/>
                <a:gd name="connsiteY53" fmla="*/ 9918 h 9935"/>
                <a:gd name="connsiteX54" fmla="*/ 3651 w 10000"/>
                <a:gd name="connsiteY54" fmla="*/ 9935 h 9935"/>
                <a:gd name="connsiteX55" fmla="*/ 3333 w 10000"/>
                <a:gd name="connsiteY55" fmla="*/ 9935 h 9935"/>
                <a:gd name="connsiteX56" fmla="*/ 3036 w 10000"/>
                <a:gd name="connsiteY56" fmla="*/ 9918 h 9935"/>
                <a:gd name="connsiteX57" fmla="*/ 2718 w 10000"/>
                <a:gd name="connsiteY57" fmla="*/ 9885 h 9935"/>
                <a:gd name="connsiteX58" fmla="*/ 2401 w 10000"/>
                <a:gd name="connsiteY58" fmla="*/ 9852 h 9935"/>
                <a:gd name="connsiteX59" fmla="*/ 2083 w 10000"/>
                <a:gd name="connsiteY59" fmla="*/ 9802 h 9935"/>
                <a:gd name="connsiteX60" fmla="*/ 1786 w 10000"/>
                <a:gd name="connsiteY60" fmla="*/ 9736 h 9935"/>
                <a:gd name="connsiteX61" fmla="*/ 1468 w 10000"/>
                <a:gd name="connsiteY61" fmla="*/ 9670 h 9935"/>
                <a:gd name="connsiteX62" fmla="*/ 1171 w 10000"/>
                <a:gd name="connsiteY62" fmla="*/ 9570 h 9935"/>
                <a:gd name="connsiteX63" fmla="*/ 873 w 10000"/>
                <a:gd name="connsiteY63" fmla="*/ 9471 h 9935"/>
                <a:gd name="connsiteX64" fmla="*/ 575 w 10000"/>
                <a:gd name="connsiteY64" fmla="*/ 9355 h 9935"/>
                <a:gd name="connsiteX65" fmla="*/ 278 w 10000"/>
                <a:gd name="connsiteY65" fmla="*/ 9222 h 9935"/>
                <a:gd name="connsiteX66" fmla="*/ 0 w 10000"/>
                <a:gd name="connsiteY66" fmla="*/ 9073 h 9935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0000" h="10000">
                  <a:moveTo>
                    <a:pt x="0" y="9132"/>
                  </a:moveTo>
                  <a:cubicBezTo>
                    <a:pt x="-59" y="9118"/>
                    <a:pt x="7182" y="-52"/>
                    <a:pt x="7221" y="0"/>
                  </a:cubicBezTo>
                  <a:lnTo>
                    <a:pt x="7401" y="85"/>
                  </a:lnTo>
                  <a:lnTo>
                    <a:pt x="7659" y="252"/>
                  </a:lnTo>
                  <a:lnTo>
                    <a:pt x="7897" y="436"/>
                  </a:lnTo>
                  <a:lnTo>
                    <a:pt x="8135" y="619"/>
                  </a:lnTo>
                  <a:lnTo>
                    <a:pt x="8353" y="802"/>
                  </a:lnTo>
                  <a:lnTo>
                    <a:pt x="8571" y="1003"/>
                  </a:lnTo>
                  <a:lnTo>
                    <a:pt x="8770" y="1220"/>
                  </a:lnTo>
                  <a:lnTo>
                    <a:pt x="8948" y="1437"/>
                  </a:lnTo>
                  <a:lnTo>
                    <a:pt x="9107" y="1654"/>
                  </a:lnTo>
                  <a:lnTo>
                    <a:pt x="9266" y="1887"/>
                  </a:lnTo>
                  <a:cubicBezTo>
                    <a:pt x="9312" y="1965"/>
                    <a:pt x="9359" y="2043"/>
                    <a:pt x="9405" y="2121"/>
                  </a:cubicBezTo>
                  <a:cubicBezTo>
                    <a:pt x="9445" y="2199"/>
                    <a:pt x="9484" y="2277"/>
                    <a:pt x="9524" y="2355"/>
                  </a:cubicBezTo>
                  <a:cubicBezTo>
                    <a:pt x="9564" y="2438"/>
                    <a:pt x="9603" y="2522"/>
                    <a:pt x="9643" y="2605"/>
                  </a:cubicBezTo>
                  <a:cubicBezTo>
                    <a:pt x="9676" y="2689"/>
                    <a:pt x="9709" y="2772"/>
                    <a:pt x="9742" y="2856"/>
                  </a:cubicBezTo>
                  <a:cubicBezTo>
                    <a:pt x="9768" y="2939"/>
                    <a:pt x="9795" y="3023"/>
                    <a:pt x="9821" y="3106"/>
                  </a:cubicBezTo>
                  <a:cubicBezTo>
                    <a:pt x="9841" y="3190"/>
                    <a:pt x="9861" y="3273"/>
                    <a:pt x="9881" y="3357"/>
                  </a:cubicBezTo>
                  <a:cubicBezTo>
                    <a:pt x="9901" y="3440"/>
                    <a:pt x="9920" y="3523"/>
                    <a:pt x="9940" y="3606"/>
                  </a:cubicBezTo>
                  <a:cubicBezTo>
                    <a:pt x="9953" y="3696"/>
                    <a:pt x="9967" y="3785"/>
                    <a:pt x="9980" y="3874"/>
                  </a:cubicBezTo>
                  <a:cubicBezTo>
                    <a:pt x="9987" y="3963"/>
                    <a:pt x="9993" y="4052"/>
                    <a:pt x="10000" y="4141"/>
                  </a:cubicBezTo>
                  <a:lnTo>
                    <a:pt x="10000" y="4392"/>
                  </a:lnTo>
                  <a:lnTo>
                    <a:pt x="10000" y="4658"/>
                  </a:lnTo>
                  <a:cubicBezTo>
                    <a:pt x="9993" y="4748"/>
                    <a:pt x="9987" y="4836"/>
                    <a:pt x="9980" y="4926"/>
                  </a:cubicBezTo>
                  <a:cubicBezTo>
                    <a:pt x="9967" y="5015"/>
                    <a:pt x="9953" y="5104"/>
                    <a:pt x="9940" y="5193"/>
                  </a:cubicBezTo>
                  <a:cubicBezTo>
                    <a:pt x="9927" y="5281"/>
                    <a:pt x="9914" y="5371"/>
                    <a:pt x="9901" y="5459"/>
                  </a:cubicBezTo>
                  <a:cubicBezTo>
                    <a:pt x="9881" y="5543"/>
                    <a:pt x="9861" y="5626"/>
                    <a:pt x="9841" y="5710"/>
                  </a:cubicBezTo>
                  <a:cubicBezTo>
                    <a:pt x="9815" y="5799"/>
                    <a:pt x="9788" y="5888"/>
                    <a:pt x="9762" y="5977"/>
                  </a:cubicBezTo>
                  <a:cubicBezTo>
                    <a:pt x="9729" y="6060"/>
                    <a:pt x="9696" y="6144"/>
                    <a:pt x="9663" y="6227"/>
                  </a:cubicBezTo>
                  <a:cubicBezTo>
                    <a:pt x="9623" y="6316"/>
                    <a:pt x="9584" y="6406"/>
                    <a:pt x="9544" y="6494"/>
                  </a:cubicBezTo>
                  <a:lnTo>
                    <a:pt x="9425" y="6745"/>
                  </a:lnTo>
                  <a:lnTo>
                    <a:pt x="9286" y="6995"/>
                  </a:lnTo>
                  <a:lnTo>
                    <a:pt x="9127" y="7229"/>
                  </a:lnTo>
                  <a:lnTo>
                    <a:pt x="8948" y="7480"/>
                  </a:lnTo>
                  <a:lnTo>
                    <a:pt x="8948" y="7480"/>
                  </a:lnTo>
                  <a:cubicBezTo>
                    <a:pt x="8889" y="7558"/>
                    <a:pt x="8829" y="7635"/>
                    <a:pt x="8770" y="7713"/>
                  </a:cubicBezTo>
                  <a:cubicBezTo>
                    <a:pt x="8704" y="7786"/>
                    <a:pt x="8637" y="7858"/>
                    <a:pt x="8571" y="7931"/>
                  </a:cubicBezTo>
                  <a:lnTo>
                    <a:pt x="8353" y="8147"/>
                  </a:lnTo>
                  <a:lnTo>
                    <a:pt x="8135" y="8347"/>
                  </a:lnTo>
                  <a:lnTo>
                    <a:pt x="7917" y="8531"/>
                  </a:lnTo>
                  <a:lnTo>
                    <a:pt x="7679" y="8715"/>
                  </a:lnTo>
                  <a:lnTo>
                    <a:pt x="7421" y="8882"/>
                  </a:lnTo>
                  <a:lnTo>
                    <a:pt x="7163" y="9032"/>
                  </a:lnTo>
                  <a:lnTo>
                    <a:pt x="6905" y="9182"/>
                  </a:lnTo>
                  <a:lnTo>
                    <a:pt x="6627" y="9316"/>
                  </a:lnTo>
                  <a:lnTo>
                    <a:pt x="6349" y="9432"/>
                  </a:lnTo>
                  <a:lnTo>
                    <a:pt x="6071" y="9549"/>
                  </a:lnTo>
                  <a:lnTo>
                    <a:pt x="5774" y="9650"/>
                  </a:lnTo>
                  <a:lnTo>
                    <a:pt x="5496" y="9733"/>
                  </a:lnTo>
                  <a:lnTo>
                    <a:pt x="5198" y="9800"/>
                  </a:lnTo>
                  <a:lnTo>
                    <a:pt x="4881" y="9866"/>
                  </a:lnTo>
                  <a:lnTo>
                    <a:pt x="4583" y="9916"/>
                  </a:lnTo>
                  <a:lnTo>
                    <a:pt x="4266" y="9950"/>
                  </a:lnTo>
                  <a:lnTo>
                    <a:pt x="3968" y="9983"/>
                  </a:lnTo>
                  <a:lnTo>
                    <a:pt x="3651" y="10000"/>
                  </a:lnTo>
                  <a:lnTo>
                    <a:pt x="3333" y="10000"/>
                  </a:lnTo>
                  <a:lnTo>
                    <a:pt x="3036" y="9983"/>
                  </a:lnTo>
                  <a:lnTo>
                    <a:pt x="2718" y="9950"/>
                  </a:lnTo>
                  <a:lnTo>
                    <a:pt x="2401" y="9916"/>
                  </a:lnTo>
                  <a:lnTo>
                    <a:pt x="2083" y="9866"/>
                  </a:lnTo>
                  <a:lnTo>
                    <a:pt x="1786" y="9800"/>
                  </a:lnTo>
                  <a:lnTo>
                    <a:pt x="1468" y="9733"/>
                  </a:lnTo>
                  <a:lnTo>
                    <a:pt x="1171" y="9633"/>
                  </a:lnTo>
                  <a:lnTo>
                    <a:pt x="873" y="9533"/>
                  </a:lnTo>
                  <a:lnTo>
                    <a:pt x="575" y="9416"/>
                  </a:lnTo>
                  <a:lnTo>
                    <a:pt x="278" y="9282"/>
                  </a:lnTo>
                  <a:lnTo>
                    <a:pt x="0" y="913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dirty="0"/>
            </a:p>
          </p:txBody>
        </p:sp>
      </p:grpSp>
      <p:sp>
        <p:nvSpPr>
          <p:cNvPr id="113" name="Obdélník 17"/>
          <p:cNvSpPr/>
          <p:nvPr userDrawn="1"/>
        </p:nvSpPr>
        <p:spPr>
          <a:xfrm>
            <a:off x="-1" y="-8965"/>
            <a:ext cx="3748885" cy="5162740"/>
          </a:xfrm>
          <a:custGeom>
            <a:avLst/>
            <a:gdLst>
              <a:gd name="connsiteX0" fmla="*/ 0 w 4262593"/>
              <a:gd name="connsiteY0" fmla="*/ 0 h 5152466"/>
              <a:gd name="connsiteX1" fmla="*/ 4262593 w 4262593"/>
              <a:gd name="connsiteY1" fmla="*/ 0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4262593"/>
              <a:gd name="connsiteY0" fmla="*/ 0 h 5152466"/>
              <a:gd name="connsiteX1" fmla="*/ 337865 w 4262593"/>
              <a:gd name="connsiteY1" fmla="*/ 30822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3163258"/>
              <a:gd name="connsiteY0" fmla="*/ 0 h 5152466"/>
              <a:gd name="connsiteX1" fmla="*/ 337865 w 3163258"/>
              <a:gd name="connsiteY1" fmla="*/ 30822 h 5152466"/>
              <a:gd name="connsiteX2" fmla="*/ 3163258 w 3163258"/>
              <a:gd name="connsiteY2" fmla="*/ 5029176 h 5152466"/>
              <a:gd name="connsiteX3" fmla="*/ 0 w 3163258"/>
              <a:gd name="connsiteY3" fmla="*/ 5152466 h 5152466"/>
              <a:gd name="connsiteX4" fmla="*/ 0 w 3163258"/>
              <a:gd name="connsiteY4" fmla="*/ 0 h 5152466"/>
              <a:gd name="connsiteX0" fmla="*/ 0 w 3748885"/>
              <a:gd name="connsiteY0" fmla="*/ 0 h 5162740"/>
              <a:gd name="connsiteX1" fmla="*/ 337865 w 3748885"/>
              <a:gd name="connsiteY1" fmla="*/ 3082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30332 w 3748885"/>
              <a:gd name="connsiteY1" fmla="*/ 10274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686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38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8885" h="5162740">
                <a:moveTo>
                  <a:pt x="0" y="0"/>
                </a:moveTo>
                <a:lnTo>
                  <a:pt x="450804" y="38"/>
                </a:lnTo>
                <a:lnTo>
                  <a:pt x="3748885" y="5162740"/>
                </a:lnTo>
                <a:lnTo>
                  <a:pt x="0" y="5152466"/>
                </a:lnTo>
                <a:lnTo>
                  <a:pt x="0" y="0"/>
                </a:lnTo>
                <a:close/>
              </a:path>
            </a:pathLst>
          </a:custGeom>
          <a:solidFill>
            <a:srgbClr val="58595B"/>
          </a:solidFill>
          <a:ln w="25400" cap="flat" cmpd="sng" algn="ctr">
            <a:noFill/>
            <a:prstDash val="solid"/>
          </a:ln>
          <a:effectLst/>
        </p:spPr>
        <p:txBody>
          <a:bodyPr lIns="69659" tIns="34829" rIns="69659" bIns="34829" rtlCol="0" anchor="ctr"/>
          <a:lstStyle/>
          <a:p>
            <a:pPr marL="0" marR="0" lvl="0" indent="0" algn="ctr" defTabSz="10351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Freeform 62"/>
          <p:cNvSpPr>
            <a:spLocks noChangeAspect="1"/>
          </p:cNvSpPr>
          <p:nvPr userDrawn="1"/>
        </p:nvSpPr>
        <p:spPr bwMode="ltGray">
          <a:xfrm flipH="1">
            <a:off x="1230670" y="1931379"/>
            <a:ext cx="1618770" cy="1987927"/>
          </a:xfrm>
          <a:custGeom>
            <a:avLst/>
            <a:gdLst>
              <a:gd name="T0" fmla="*/ 718 w 1008"/>
              <a:gd name="T1" fmla="*/ 0 h 1206"/>
              <a:gd name="T2" fmla="*/ 772 w 1008"/>
              <a:gd name="T3" fmla="*/ 38 h 1206"/>
              <a:gd name="T4" fmla="*/ 820 w 1008"/>
              <a:gd name="T5" fmla="*/ 82 h 1206"/>
              <a:gd name="T6" fmla="*/ 864 w 1008"/>
              <a:gd name="T7" fmla="*/ 128 h 1206"/>
              <a:gd name="T8" fmla="*/ 902 w 1008"/>
              <a:gd name="T9" fmla="*/ 180 h 1206"/>
              <a:gd name="T10" fmla="*/ 934 w 1008"/>
              <a:gd name="T11" fmla="*/ 234 h 1206"/>
              <a:gd name="T12" fmla="*/ 960 w 1008"/>
              <a:gd name="T13" fmla="*/ 290 h 1206"/>
              <a:gd name="T14" fmla="*/ 982 w 1008"/>
              <a:gd name="T15" fmla="*/ 350 h 1206"/>
              <a:gd name="T16" fmla="*/ 996 w 1008"/>
              <a:gd name="T17" fmla="*/ 410 h 1206"/>
              <a:gd name="T18" fmla="*/ 1006 w 1008"/>
              <a:gd name="T19" fmla="*/ 472 h 1206"/>
              <a:gd name="T20" fmla="*/ 1008 w 1008"/>
              <a:gd name="T21" fmla="*/ 534 h 1206"/>
              <a:gd name="T22" fmla="*/ 1006 w 1008"/>
              <a:gd name="T23" fmla="*/ 598 h 1206"/>
              <a:gd name="T24" fmla="*/ 998 w 1008"/>
              <a:gd name="T25" fmla="*/ 662 h 1206"/>
              <a:gd name="T26" fmla="*/ 984 w 1008"/>
              <a:gd name="T27" fmla="*/ 724 h 1206"/>
              <a:gd name="T28" fmla="*/ 962 w 1008"/>
              <a:gd name="T29" fmla="*/ 786 h 1206"/>
              <a:gd name="T30" fmla="*/ 936 w 1008"/>
              <a:gd name="T31" fmla="*/ 846 h 1206"/>
              <a:gd name="T32" fmla="*/ 902 w 1008"/>
              <a:gd name="T33" fmla="*/ 904 h 1206"/>
              <a:gd name="T34" fmla="*/ 884 w 1008"/>
              <a:gd name="T35" fmla="*/ 932 h 1206"/>
              <a:gd name="T36" fmla="*/ 842 w 1008"/>
              <a:gd name="T37" fmla="*/ 984 h 1206"/>
              <a:gd name="T38" fmla="*/ 798 w 1008"/>
              <a:gd name="T39" fmla="*/ 1030 h 1206"/>
              <a:gd name="T40" fmla="*/ 748 w 1008"/>
              <a:gd name="T41" fmla="*/ 1072 h 1206"/>
              <a:gd name="T42" fmla="*/ 696 w 1008"/>
              <a:gd name="T43" fmla="*/ 1108 h 1206"/>
              <a:gd name="T44" fmla="*/ 640 w 1008"/>
              <a:gd name="T45" fmla="*/ 1138 h 1206"/>
              <a:gd name="T46" fmla="*/ 582 w 1008"/>
              <a:gd name="T47" fmla="*/ 1164 h 1206"/>
              <a:gd name="T48" fmla="*/ 524 w 1008"/>
              <a:gd name="T49" fmla="*/ 1182 h 1206"/>
              <a:gd name="T50" fmla="*/ 462 w 1008"/>
              <a:gd name="T51" fmla="*/ 1196 h 1206"/>
              <a:gd name="T52" fmla="*/ 400 w 1008"/>
              <a:gd name="T53" fmla="*/ 1204 h 1206"/>
              <a:gd name="T54" fmla="*/ 336 w 1008"/>
              <a:gd name="T55" fmla="*/ 1206 h 1206"/>
              <a:gd name="T56" fmla="*/ 274 w 1008"/>
              <a:gd name="T57" fmla="*/ 1200 h 1206"/>
              <a:gd name="T58" fmla="*/ 210 w 1008"/>
              <a:gd name="T59" fmla="*/ 1190 h 1206"/>
              <a:gd name="T60" fmla="*/ 148 w 1008"/>
              <a:gd name="T61" fmla="*/ 1174 h 1206"/>
              <a:gd name="T62" fmla="*/ 88 w 1008"/>
              <a:gd name="T63" fmla="*/ 1150 h 1206"/>
              <a:gd name="T64" fmla="*/ 28 w 1008"/>
              <a:gd name="T65" fmla="*/ 1120 h 1206"/>
              <a:gd name="T66" fmla="*/ 718 w 1008"/>
              <a:gd name="T67" fmla="*/ 0 h 1206"/>
              <a:gd name="connsiteX0" fmla="*/ 7240 w 10000"/>
              <a:gd name="connsiteY0" fmla="*/ 65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7240 w 10000"/>
              <a:gd name="connsiteY67" fmla="*/ 65 h 10000"/>
              <a:gd name="connsiteX0" fmla="*/ 6927 w 10000"/>
              <a:gd name="connsiteY0" fmla="*/ 9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6927 w 10000"/>
              <a:gd name="connsiteY67" fmla="*/ 98 h 10000"/>
              <a:gd name="connsiteX0" fmla="*/ 0 w 10000"/>
              <a:gd name="connsiteY0" fmla="*/ 913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0" fmla="*/ 0 w 10000"/>
              <a:gd name="connsiteY0" fmla="*/ 9073 h 9935"/>
              <a:gd name="connsiteX1" fmla="*/ 7221 w 10000"/>
              <a:gd name="connsiteY1" fmla="*/ 0 h 9935"/>
              <a:gd name="connsiteX2" fmla="*/ 7401 w 10000"/>
              <a:gd name="connsiteY2" fmla="*/ 84 h 9935"/>
              <a:gd name="connsiteX3" fmla="*/ 7659 w 10000"/>
              <a:gd name="connsiteY3" fmla="*/ 250 h 9935"/>
              <a:gd name="connsiteX4" fmla="*/ 7897 w 10000"/>
              <a:gd name="connsiteY4" fmla="*/ 433 h 9935"/>
              <a:gd name="connsiteX5" fmla="*/ 8135 w 10000"/>
              <a:gd name="connsiteY5" fmla="*/ 615 h 9935"/>
              <a:gd name="connsiteX6" fmla="*/ 8353 w 10000"/>
              <a:gd name="connsiteY6" fmla="*/ 797 h 9935"/>
              <a:gd name="connsiteX7" fmla="*/ 8571 w 10000"/>
              <a:gd name="connsiteY7" fmla="*/ 996 h 9935"/>
              <a:gd name="connsiteX8" fmla="*/ 8770 w 10000"/>
              <a:gd name="connsiteY8" fmla="*/ 1212 h 9935"/>
              <a:gd name="connsiteX9" fmla="*/ 8948 w 10000"/>
              <a:gd name="connsiteY9" fmla="*/ 1428 h 9935"/>
              <a:gd name="connsiteX10" fmla="*/ 9107 w 10000"/>
              <a:gd name="connsiteY10" fmla="*/ 1643 h 9935"/>
              <a:gd name="connsiteX11" fmla="*/ 9266 w 10000"/>
              <a:gd name="connsiteY11" fmla="*/ 1875 h 9935"/>
              <a:gd name="connsiteX12" fmla="*/ 9405 w 10000"/>
              <a:gd name="connsiteY12" fmla="*/ 2107 h 9935"/>
              <a:gd name="connsiteX13" fmla="*/ 9524 w 10000"/>
              <a:gd name="connsiteY13" fmla="*/ 2340 h 9935"/>
              <a:gd name="connsiteX14" fmla="*/ 9643 w 10000"/>
              <a:gd name="connsiteY14" fmla="*/ 2588 h 9935"/>
              <a:gd name="connsiteX15" fmla="*/ 9742 w 10000"/>
              <a:gd name="connsiteY15" fmla="*/ 2837 h 9935"/>
              <a:gd name="connsiteX16" fmla="*/ 9821 w 10000"/>
              <a:gd name="connsiteY16" fmla="*/ 3086 h 9935"/>
              <a:gd name="connsiteX17" fmla="*/ 9881 w 10000"/>
              <a:gd name="connsiteY17" fmla="*/ 3335 h 9935"/>
              <a:gd name="connsiteX18" fmla="*/ 9940 w 10000"/>
              <a:gd name="connsiteY18" fmla="*/ 3583 h 9935"/>
              <a:gd name="connsiteX19" fmla="*/ 9980 w 10000"/>
              <a:gd name="connsiteY19" fmla="*/ 3849 h 9935"/>
              <a:gd name="connsiteX20" fmla="*/ 10000 w 10000"/>
              <a:gd name="connsiteY20" fmla="*/ 4114 h 9935"/>
              <a:gd name="connsiteX21" fmla="*/ 10000 w 10000"/>
              <a:gd name="connsiteY21" fmla="*/ 4363 h 9935"/>
              <a:gd name="connsiteX22" fmla="*/ 10000 w 10000"/>
              <a:gd name="connsiteY22" fmla="*/ 4628 h 9935"/>
              <a:gd name="connsiteX23" fmla="*/ 9980 w 10000"/>
              <a:gd name="connsiteY23" fmla="*/ 4894 h 9935"/>
              <a:gd name="connsiteX24" fmla="*/ 9940 w 10000"/>
              <a:gd name="connsiteY24" fmla="*/ 5159 h 9935"/>
              <a:gd name="connsiteX25" fmla="*/ 9901 w 10000"/>
              <a:gd name="connsiteY25" fmla="*/ 5424 h 9935"/>
              <a:gd name="connsiteX26" fmla="*/ 9841 w 10000"/>
              <a:gd name="connsiteY26" fmla="*/ 5673 h 9935"/>
              <a:gd name="connsiteX27" fmla="*/ 9762 w 10000"/>
              <a:gd name="connsiteY27" fmla="*/ 5938 h 9935"/>
              <a:gd name="connsiteX28" fmla="*/ 9663 w 10000"/>
              <a:gd name="connsiteY28" fmla="*/ 6187 h 9935"/>
              <a:gd name="connsiteX29" fmla="*/ 9544 w 10000"/>
              <a:gd name="connsiteY29" fmla="*/ 6452 h 9935"/>
              <a:gd name="connsiteX30" fmla="*/ 9425 w 10000"/>
              <a:gd name="connsiteY30" fmla="*/ 6701 h 9935"/>
              <a:gd name="connsiteX31" fmla="*/ 9286 w 10000"/>
              <a:gd name="connsiteY31" fmla="*/ 6950 h 9935"/>
              <a:gd name="connsiteX32" fmla="*/ 9127 w 10000"/>
              <a:gd name="connsiteY32" fmla="*/ 7182 h 9935"/>
              <a:gd name="connsiteX33" fmla="*/ 8948 w 10000"/>
              <a:gd name="connsiteY33" fmla="*/ 7431 h 9935"/>
              <a:gd name="connsiteX34" fmla="*/ 8948 w 10000"/>
              <a:gd name="connsiteY34" fmla="*/ 7431 h 9935"/>
              <a:gd name="connsiteX35" fmla="*/ 8770 w 10000"/>
              <a:gd name="connsiteY35" fmla="*/ 7663 h 9935"/>
              <a:gd name="connsiteX36" fmla="*/ 8571 w 10000"/>
              <a:gd name="connsiteY36" fmla="*/ 7879 h 9935"/>
              <a:gd name="connsiteX37" fmla="*/ 8353 w 10000"/>
              <a:gd name="connsiteY37" fmla="*/ 8094 h 9935"/>
              <a:gd name="connsiteX38" fmla="*/ 8135 w 10000"/>
              <a:gd name="connsiteY38" fmla="*/ 8293 h 9935"/>
              <a:gd name="connsiteX39" fmla="*/ 7917 w 10000"/>
              <a:gd name="connsiteY39" fmla="*/ 8476 h 9935"/>
              <a:gd name="connsiteX40" fmla="*/ 7679 w 10000"/>
              <a:gd name="connsiteY40" fmla="*/ 8658 h 9935"/>
              <a:gd name="connsiteX41" fmla="*/ 7421 w 10000"/>
              <a:gd name="connsiteY41" fmla="*/ 8824 h 9935"/>
              <a:gd name="connsiteX42" fmla="*/ 7163 w 10000"/>
              <a:gd name="connsiteY42" fmla="*/ 8973 h 9935"/>
              <a:gd name="connsiteX43" fmla="*/ 6905 w 10000"/>
              <a:gd name="connsiteY43" fmla="*/ 9122 h 9935"/>
              <a:gd name="connsiteX44" fmla="*/ 6627 w 10000"/>
              <a:gd name="connsiteY44" fmla="*/ 9255 h 9935"/>
              <a:gd name="connsiteX45" fmla="*/ 6349 w 10000"/>
              <a:gd name="connsiteY45" fmla="*/ 9371 h 9935"/>
              <a:gd name="connsiteX46" fmla="*/ 6071 w 10000"/>
              <a:gd name="connsiteY46" fmla="*/ 9487 h 9935"/>
              <a:gd name="connsiteX47" fmla="*/ 5774 w 10000"/>
              <a:gd name="connsiteY47" fmla="*/ 9587 h 9935"/>
              <a:gd name="connsiteX48" fmla="*/ 5496 w 10000"/>
              <a:gd name="connsiteY48" fmla="*/ 9670 h 9935"/>
              <a:gd name="connsiteX49" fmla="*/ 5198 w 10000"/>
              <a:gd name="connsiteY49" fmla="*/ 9736 h 9935"/>
              <a:gd name="connsiteX50" fmla="*/ 4881 w 10000"/>
              <a:gd name="connsiteY50" fmla="*/ 9802 h 9935"/>
              <a:gd name="connsiteX51" fmla="*/ 4583 w 10000"/>
              <a:gd name="connsiteY51" fmla="*/ 9852 h 9935"/>
              <a:gd name="connsiteX52" fmla="*/ 4266 w 10000"/>
              <a:gd name="connsiteY52" fmla="*/ 9885 h 9935"/>
              <a:gd name="connsiteX53" fmla="*/ 3968 w 10000"/>
              <a:gd name="connsiteY53" fmla="*/ 9918 h 9935"/>
              <a:gd name="connsiteX54" fmla="*/ 3651 w 10000"/>
              <a:gd name="connsiteY54" fmla="*/ 9935 h 9935"/>
              <a:gd name="connsiteX55" fmla="*/ 3333 w 10000"/>
              <a:gd name="connsiteY55" fmla="*/ 9935 h 9935"/>
              <a:gd name="connsiteX56" fmla="*/ 3036 w 10000"/>
              <a:gd name="connsiteY56" fmla="*/ 9918 h 9935"/>
              <a:gd name="connsiteX57" fmla="*/ 2718 w 10000"/>
              <a:gd name="connsiteY57" fmla="*/ 9885 h 9935"/>
              <a:gd name="connsiteX58" fmla="*/ 2401 w 10000"/>
              <a:gd name="connsiteY58" fmla="*/ 9852 h 9935"/>
              <a:gd name="connsiteX59" fmla="*/ 2083 w 10000"/>
              <a:gd name="connsiteY59" fmla="*/ 9802 h 9935"/>
              <a:gd name="connsiteX60" fmla="*/ 1786 w 10000"/>
              <a:gd name="connsiteY60" fmla="*/ 9736 h 9935"/>
              <a:gd name="connsiteX61" fmla="*/ 1468 w 10000"/>
              <a:gd name="connsiteY61" fmla="*/ 9670 h 9935"/>
              <a:gd name="connsiteX62" fmla="*/ 1171 w 10000"/>
              <a:gd name="connsiteY62" fmla="*/ 9570 h 9935"/>
              <a:gd name="connsiteX63" fmla="*/ 873 w 10000"/>
              <a:gd name="connsiteY63" fmla="*/ 9471 h 9935"/>
              <a:gd name="connsiteX64" fmla="*/ 575 w 10000"/>
              <a:gd name="connsiteY64" fmla="*/ 9355 h 9935"/>
              <a:gd name="connsiteX65" fmla="*/ 278 w 10000"/>
              <a:gd name="connsiteY65" fmla="*/ 9222 h 9935"/>
              <a:gd name="connsiteX66" fmla="*/ 0 w 10000"/>
              <a:gd name="connsiteY66" fmla="*/ 9073 h 9935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000" h="10000">
                <a:moveTo>
                  <a:pt x="0" y="9132"/>
                </a:moveTo>
                <a:cubicBezTo>
                  <a:pt x="-59" y="9118"/>
                  <a:pt x="7182" y="-52"/>
                  <a:pt x="7221" y="0"/>
                </a:cubicBezTo>
                <a:lnTo>
                  <a:pt x="7401" y="85"/>
                </a:lnTo>
                <a:lnTo>
                  <a:pt x="7659" y="252"/>
                </a:lnTo>
                <a:lnTo>
                  <a:pt x="7897" y="436"/>
                </a:lnTo>
                <a:lnTo>
                  <a:pt x="8135" y="619"/>
                </a:lnTo>
                <a:lnTo>
                  <a:pt x="8353" y="802"/>
                </a:lnTo>
                <a:lnTo>
                  <a:pt x="8571" y="1003"/>
                </a:lnTo>
                <a:lnTo>
                  <a:pt x="8770" y="1220"/>
                </a:lnTo>
                <a:lnTo>
                  <a:pt x="8948" y="1437"/>
                </a:lnTo>
                <a:lnTo>
                  <a:pt x="9107" y="1654"/>
                </a:lnTo>
                <a:lnTo>
                  <a:pt x="9266" y="1887"/>
                </a:lnTo>
                <a:cubicBezTo>
                  <a:pt x="9312" y="1965"/>
                  <a:pt x="9359" y="2043"/>
                  <a:pt x="9405" y="2121"/>
                </a:cubicBezTo>
                <a:cubicBezTo>
                  <a:pt x="9445" y="2199"/>
                  <a:pt x="9484" y="2277"/>
                  <a:pt x="9524" y="2355"/>
                </a:cubicBezTo>
                <a:cubicBezTo>
                  <a:pt x="9564" y="2438"/>
                  <a:pt x="9603" y="2522"/>
                  <a:pt x="9643" y="2605"/>
                </a:cubicBezTo>
                <a:cubicBezTo>
                  <a:pt x="9676" y="2689"/>
                  <a:pt x="9709" y="2772"/>
                  <a:pt x="9742" y="2856"/>
                </a:cubicBezTo>
                <a:cubicBezTo>
                  <a:pt x="9768" y="2939"/>
                  <a:pt x="9795" y="3023"/>
                  <a:pt x="9821" y="3106"/>
                </a:cubicBezTo>
                <a:cubicBezTo>
                  <a:pt x="9841" y="3190"/>
                  <a:pt x="9861" y="3273"/>
                  <a:pt x="9881" y="3357"/>
                </a:cubicBezTo>
                <a:cubicBezTo>
                  <a:pt x="9901" y="3440"/>
                  <a:pt x="9920" y="3523"/>
                  <a:pt x="9940" y="3606"/>
                </a:cubicBezTo>
                <a:cubicBezTo>
                  <a:pt x="9953" y="3696"/>
                  <a:pt x="9967" y="3785"/>
                  <a:pt x="9980" y="3874"/>
                </a:cubicBezTo>
                <a:cubicBezTo>
                  <a:pt x="9987" y="3963"/>
                  <a:pt x="9993" y="4052"/>
                  <a:pt x="10000" y="4141"/>
                </a:cubicBezTo>
                <a:lnTo>
                  <a:pt x="10000" y="4392"/>
                </a:lnTo>
                <a:lnTo>
                  <a:pt x="10000" y="4658"/>
                </a:lnTo>
                <a:cubicBezTo>
                  <a:pt x="9993" y="4748"/>
                  <a:pt x="9987" y="4836"/>
                  <a:pt x="9980" y="4926"/>
                </a:cubicBezTo>
                <a:cubicBezTo>
                  <a:pt x="9967" y="5015"/>
                  <a:pt x="9953" y="5104"/>
                  <a:pt x="9940" y="5193"/>
                </a:cubicBezTo>
                <a:cubicBezTo>
                  <a:pt x="9927" y="5281"/>
                  <a:pt x="9914" y="5371"/>
                  <a:pt x="9901" y="5459"/>
                </a:cubicBezTo>
                <a:cubicBezTo>
                  <a:pt x="9881" y="5543"/>
                  <a:pt x="9861" y="5626"/>
                  <a:pt x="9841" y="5710"/>
                </a:cubicBezTo>
                <a:cubicBezTo>
                  <a:pt x="9815" y="5799"/>
                  <a:pt x="9788" y="5888"/>
                  <a:pt x="9762" y="5977"/>
                </a:cubicBezTo>
                <a:cubicBezTo>
                  <a:pt x="9729" y="6060"/>
                  <a:pt x="9696" y="6144"/>
                  <a:pt x="9663" y="6227"/>
                </a:cubicBezTo>
                <a:cubicBezTo>
                  <a:pt x="9623" y="6316"/>
                  <a:pt x="9584" y="6406"/>
                  <a:pt x="9544" y="6494"/>
                </a:cubicBezTo>
                <a:lnTo>
                  <a:pt x="9425" y="6745"/>
                </a:lnTo>
                <a:lnTo>
                  <a:pt x="9286" y="6995"/>
                </a:lnTo>
                <a:lnTo>
                  <a:pt x="9127" y="7229"/>
                </a:lnTo>
                <a:lnTo>
                  <a:pt x="8948" y="7480"/>
                </a:lnTo>
                <a:lnTo>
                  <a:pt x="8948" y="7480"/>
                </a:lnTo>
                <a:cubicBezTo>
                  <a:pt x="8889" y="7558"/>
                  <a:pt x="8829" y="7635"/>
                  <a:pt x="8770" y="7713"/>
                </a:cubicBezTo>
                <a:cubicBezTo>
                  <a:pt x="8704" y="7786"/>
                  <a:pt x="8637" y="7858"/>
                  <a:pt x="8571" y="7931"/>
                </a:cubicBezTo>
                <a:lnTo>
                  <a:pt x="8353" y="8147"/>
                </a:lnTo>
                <a:lnTo>
                  <a:pt x="8135" y="8347"/>
                </a:lnTo>
                <a:lnTo>
                  <a:pt x="7917" y="8531"/>
                </a:lnTo>
                <a:lnTo>
                  <a:pt x="7679" y="8715"/>
                </a:lnTo>
                <a:lnTo>
                  <a:pt x="7421" y="8882"/>
                </a:lnTo>
                <a:lnTo>
                  <a:pt x="7163" y="9032"/>
                </a:lnTo>
                <a:lnTo>
                  <a:pt x="6905" y="9182"/>
                </a:lnTo>
                <a:lnTo>
                  <a:pt x="6627" y="9316"/>
                </a:lnTo>
                <a:lnTo>
                  <a:pt x="6349" y="9432"/>
                </a:lnTo>
                <a:lnTo>
                  <a:pt x="6071" y="9549"/>
                </a:lnTo>
                <a:lnTo>
                  <a:pt x="5774" y="9650"/>
                </a:lnTo>
                <a:lnTo>
                  <a:pt x="5496" y="9733"/>
                </a:lnTo>
                <a:lnTo>
                  <a:pt x="5198" y="9800"/>
                </a:lnTo>
                <a:lnTo>
                  <a:pt x="4881" y="9866"/>
                </a:lnTo>
                <a:lnTo>
                  <a:pt x="4583" y="9916"/>
                </a:lnTo>
                <a:lnTo>
                  <a:pt x="4266" y="9950"/>
                </a:lnTo>
                <a:lnTo>
                  <a:pt x="3968" y="9983"/>
                </a:lnTo>
                <a:lnTo>
                  <a:pt x="3651" y="10000"/>
                </a:lnTo>
                <a:lnTo>
                  <a:pt x="3333" y="10000"/>
                </a:lnTo>
                <a:lnTo>
                  <a:pt x="3036" y="9983"/>
                </a:lnTo>
                <a:lnTo>
                  <a:pt x="2718" y="9950"/>
                </a:lnTo>
                <a:lnTo>
                  <a:pt x="2401" y="9916"/>
                </a:lnTo>
                <a:lnTo>
                  <a:pt x="2083" y="9866"/>
                </a:lnTo>
                <a:lnTo>
                  <a:pt x="1786" y="9800"/>
                </a:lnTo>
                <a:lnTo>
                  <a:pt x="1468" y="9733"/>
                </a:lnTo>
                <a:lnTo>
                  <a:pt x="1171" y="9633"/>
                </a:lnTo>
                <a:lnTo>
                  <a:pt x="873" y="9533"/>
                </a:lnTo>
                <a:lnTo>
                  <a:pt x="575" y="9416"/>
                </a:lnTo>
                <a:lnTo>
                  <a:pt x="278" y="9282"/>
                </a:lnTo>
                <a:lnTo>
                  <a:pt x="0" y="9132"/>
                </a:lnTo>
                <a:close/>
              </a:path>
            </a:pathLst>
          </a:custGeom>
          <a:solidFill>
            <a:srgbClr val="038F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0351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115" name="Footer Placeholder 10"/>
          <p:cNvSpPr txBox="1">
            <a:spLocks/>
          </p:cNvSpPr>
          <p:nvPr userDrawn="1"/>
        </p:nvSpPr>
        <p:spPr>
          <a:xfrm>
            <a:off x="4203869" y="4080054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24282" rtl="0" eaLnBrk="1" latinLnBrk="0" hangingPunct="1">
              <a:defRPr sz="1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2140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428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642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4856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070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284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3498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9712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24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201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Ipsos.  All rights reserved. Contains Ipsos' Confidential and Proprietary information and may not be disclosed or reproduced without the prior written consent of Ipsos.</a:t>
            </a:r>
          </a:p>
        </p:txBody>
      </p:sp>
      <p:pic>
        <p:nvPicPr>
          <p:cNvPr id="117" name="Picture 11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7080248" y="4771853"/>
            <a:ext cx="1380187" cy="277167"/>
          </a:xfrm>
          <a:prstGeom prst="rect">
            <a:avLst/>
          </a:prstGeom>
        </p:spPr>
      </p:pic>
      <p:sp>
        <p:nvSpPr>
          <p:cNvPr id="118" name="Zástupný symbol pro text 4"/>
          <p:cNvSpPr>
            <a:spLocks noGrp="1"/>
          </p:cNvSpPr>
          <p:nvPr>
            <p:ph type="body" sz="quarter" idx="16" hasCustomPrompt="1"/>
          </p:nvPr>
        </p:nvSpPr>
        <p:spPr>
          <a:xfrm>
            <a:off x="4067944" y="2463591"/>
            <a:ext cx="3807000" cy="5162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0" b="1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Presentation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119" name="Zástupný symbol pro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4091231" y="3665937"/>
            <a:ext cx="1816276" cy="3182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Date</a:t>
            </a:r>
            <a:endParaRPr lang="en-US" dirty="0"/>
          </a:p>
        </p:txBody>
      </p:sp>
      <p:sp>
        <p:nvSpPr>
          <p:cNvPr id="120" name="Zástupný symbol pro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4067945" y="3075660"/>
            <a:ext cx="4535487" cy="43219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2700" b="1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 err="1"/>
              <a:t>Additional</a:t>
            </a:r>
            <a:r>
              <a:rPr lang="cs-CZ" dirty="0"/>
              <a:t> </a:t>
            </a:r>
            <a:r>
              <a:rPr lang="cs-CZ" dirty="0" err="1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868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snímek_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nadpis 1">
            <a:extLst>
              <a:ext uri="{FF2B5EF4-FFF2-40B4-BE49-F238E27FC236}">
                <a16:creationId xmlns:a16="http://schemas.microsoft.com/office/drawing/2014/main" id="{35B51098-01E2-4D73-9B52-AD539CB1A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00" y="122400"/>
            <a:ext cx="8733600" cy="288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TEMPLATE HEADINGS</a:t>
            </a:r>
            <a:r>
              <a:rPr lang="cs-CZ" dirty="0"/>
              <a:t> </a:t>
            </a:r>
            <a:r>
              <a:rPr lang="en-US" dirty="0"/>
              <a:t>STYLE.</a:t>
            </a:r>
            <a:endParaRPr lang="cs-CZ" dirty="0"/>
          </a:p>
        </p:txBody>
      </p:sp>
      <p:sp>
        <p:nvSpPr>
          <p:cNvPr id="6" name="Zástupný symbol pro obsah 10">
            <a:extLst>
              <a:ext uri="{FF2B5EF4-FFF2-40B4-BE49-F238E27FC236}">
                <a16:creationId xmlns:a16="http://schemas.microsoft.com/office/drawing/2014/main" id="{DF83547D-6696-47F4-A85A-A9F34ED162E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30400" y="1100137"/>
            <a:ext cx="8733600" cy="3660428"/>
          </a:xfrm>
          <a:prstGeom prst="rect">
            <a:avLst/>
          </a:prstGeom>
        </p:spPr>
        <p:txBody>
          <a:bodyPr lIns="0" tIns="0" rIns="0" bIns="0"/>
          <a:lstStyle>
            <a:lvl1pPr marL="180967" indent="-180967">
              <a:buFont typeface="Wingdings" panose="05000000000000000000" pitchFamily="2" charset="2"/>
              <a:buChar char="§"/>
              <a:defRPr sz="1500">
                <a:solidFill>
                  <a:srgbClr val="404040"/>
                </a:solidFill>
              </a:defRPr>
            </a:lvl1pPr>
            <a:lvl2pPr marL="541312" indent="-201603">
              <a:buFont typeface="Arial" panose="020B0604020202020204" pitchFamily="34" charset="0"/>
              <a:buChar char="•"/>
              <a:defRPr sz="1500">
                <a:solidFill>
                  <a:srgbClr val="404040"/>
                </a:solidFill>
              </a:defRPr>
            </a:lvl2pPr>
            <a:lvl3pPr marL="901655" indent="-179380">
              <a:buSzPct val="80000"/>
              <a:buFont typeface="Courier New" panose="02070309020205020404" pitchFamily="49" charset="0"/>
              <a:buChar char="o"/>
              <a:defRPr sz="1350">
                <a:solidFill>
                  <a:srgbClr val="404040"/>
                </a:solidFill>
              </a:defRPr>
            </a:lvl3pPr>
            <a:lvl4pPr marL="1250888" indent="-179380">
              <a:buSzPct val="90000"/>
              <a:defRPr sz="1050"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BE85D5C-EA50-4B75-AB7B-D47CF2749B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8733600" cy="5928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950" b="1">
                <a:solidFill>
                  <a:srgbClr val="404040"/>
                </a:solidFill>
              </a:defRPr>
            </a:lvl1pPr>
            <a:lvl2pPr marL="457178" indent="0">
              <a:buNone/>
              <a:defRPr/>
            </a:lvl2pPr>
            <a:lvl3pPr marL="914355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134509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snímek_šedá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nadpis 1">
            <a:extLst>
              <a:ext uri="{FF2B5EF4-FFF2-40B4-BE49-F238E27FC236}">
                <a16:creationId xmlns:a16="http://schemas.microsoft.com/office/drawing/2014/main" id="{35B51098-01E2-4D73-9B52-AD539CB1A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00" y="122400"/>
            <a:ext cx="8733600" cy="288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TEMPLATE HEADINGS</a:t>
            </a:r>
            <a:r>
              <a:rPr lang="cs-CZ" dirty="0"/>
              <a:t> </a:t>
            </a:r>
            <a:r>
              <a:rPr lang="en-US" dirty="0"/>
              <a:t>STYLE.</a:t>
            </a:r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E1E99D96-C204-4C3D-8D07-27D30B0E7BD2}"/>
              </a:ext>
            </a:extLst>
          </p:cNvPr>
          <p:cNvSpPr txBox="1">
            <a:spLocks/>
          </p:cNvSpPr>
          <p:nvPr userDrawn="1"/>
        </p:nvSpPr>
        <p:spPr>
          <a:xfrm>
            <a:off x="0" y="486965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chemeClr val="bg1"/>
                </a:solidFill>
              </a:rPr>
              <a:pPr/>
              <a:t>‹#›</a:t>
            </a:fld>
            <a:endParaRPr lang="cs-CZ" sz="1000" dirty="0">
              <a:solidFill>
                <a:schemeClr val="bg1"/>
              </a:solidFill>
            </a:endParaRP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F5BA437C-43B5-448A-A78B-AB96664A93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8733600" cy="5928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950" b="1">
                <a:solidFill>
                  <a:schemeClr val="bg1"/>
                </a:solidFill>
              </a:defRPr>
            </a:lvl1pPr>
            <a:lvl2pPr marL="457178" indent="0">
              <a:buNone/>
              <a:defRPr/>
            </a:lvl2pPr>
            <a:lvl3pPr marL="914355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10">
            <a:extLst>
              <a:ext uri="{FF2B5EF4-FFF2-40B4-BE49-F238E27FC236}">
                <a16:creationId xmlns:a16="http://schemas.microsoft.com/office/drawing/2014/main" id="{A2E99C9F-40D4-47DB-A9EA-57E03216717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30400" y="1107282"/>
            <a:ext cx="8733600" cy="3653284"/>
          </a:xfrm>
          <a:prstGeom prst="rect">
            <a:avLst/>
          </a:prstGeom>
        </p:spPr>
        <p:txBody>
          <a:bodyPr lIns="0" tIns="0" rIns="0" bIns="0"/>
          <a:lstStyle>
            <a:lvl1pPr marL="180967" indent="-180967">
              <a:buFont typeface="Wingdings" panose="05000000000000000000" pitchFamily="2" charset="2"/>
              <a:buChar char="§"/>
              <a:defRPr sz="1500">
                <a:solidFill>
                  <a:schemeClr val="bg1"/>
                </a:solidFill>
              </a:defRPr>
            </a:lvl1pPr>
            <a:lvl2pPr marL="541312" indent="-201603"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</a:defRPr>
            </a:lvl2pPr>
            <a:lvl3pPr marL="901655" indent="-179380">
              <a:buSzPct val="80000"/>
              <a:buFont typeface="Courier New" panose="02070309020205020404" pitchFamily="49" charset="0"/>
              <a:buChar char="o"/>
              <a:defRPr sz="1350">
                <a:solidFill>
                  <a:schemeClr val="bg1"/>
                </a:solidFill>
              </a:defRPr>
            </a:lvl3pPr>
            <a:lvl4pPr marL="1250888" indent="-179380">
              <a:buSzPct val="90000"/>
              <a:defRPr sz="1050">
                <a:solidFill>
                  <a:schemeClr val="bg1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1224890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ělící sníme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32D1930B-5687-498F-8A86-E25F3BE8C9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" r="-50"/>
          <a:stretch/>
        </p:blipFill>
        <p:spPr>
          <a:xfrm>
            <a:off x="2" y="-5433"/>
            <a:ext cx="9143999" cy="5159438"/>
          </a:xfrm>
          <a:prstGeom prst="rect">
            <a:avLst/>
          </a:prstGeom>
        </p:spPr>
      </p:pic>
      <p:pic>
        <p:nvPicPr>
          <p:cNvPr id="7" name="Picture 10" descr="IPSOS_GAMECHANGERS_blue.png">
            <a:extLst>
              <a:ext uri="{FF2B5EF4-FFF2-40B4-BE49-F238E27FC236}">
                <a16:creationId xmlns:a16="http://schemas.microsoft.com/office/drawing/2014/main" id="{2D10B3E2-F8AD-4095-B121-051FB2331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617666" y="4737675"/>
            <a:ext cx="377327" cy="355982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035D8F56-B224-4A5B-972B-4DF693817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815893"/>
            <a:ext cx="4525200" cy="467100"/>
          </a:xfrm>
        </p:spPr>
        <p:txBody>
          <a:bodyPr anchor="b">
            <a:norm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Zástupný symbol pro text 2">
            <a:extLst>
              <a:ext uri="{FF2B5EF4-FFF2-40B4-BE49-F238E27FC236}">
                <a16:creationId xmlns:a16="http://schemas.microsoft.com/office/drawing/2014/main" id="{882B48DC-AABC-49CD-8330-B5C7A654C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323161"/>
            <a:ext cx="7993777" cy="7371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850" b="1">
                <a:solidFill>
                  <a:schemeClr val="bg1"/>
                </a:solidFill>
                <a:latin typeface="+mn-lt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E1780A47-98A5-4D56-8A9B-61E93882189C}"/>
              </a:ext>
            </a:extLst>
          </p:cNvPr>
          <p:cNvSpPr txBox="1">
            <a:spLocks/>
          </p:cNvSpPr>
          <p:nvPr userDrawn="1"/>
        </p:nvSpPr>
        <p:spPr>
          <a:xfrm>
            <a:off x="0" y="486965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chemeClr val="bg1"/>
                </a:solidFill>
              </a:rPr>
              <a:pPr/>
              <a:t>‹#›</a:t>
            </a:fld>
            <a:endParaRPr lang="cs-CZ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357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50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ělící sníme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4055A25-DC4A-4F2C-AC1F-8428ACBA3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42358"/>
          </a:xfrm>
          <a:prstGeom prst="rect">
            <a:avLst/>
          </a:prstGeom>
        </p:spPr>
      </p:pic>
      <p:pic>
        <p:nvPicPr>
          <p:cNvPr id="7" name="Picture 10" descr="IPSOS_GAMECHANGERS_blue.png">
            <a:extLst>
              <a:ext uri="{FF2B5EF4-FFF2-40B4-BE49-F238E27FC236}">
                <a16:creationId xmlns:a16="http://schemas.microsoft.com/office/drawing/2014/main" id="{2D10B3E2-F8AD-4095-B121-051FB2331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617666" y="4737675"/>
            <a:ext cx="377327" cy="355982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035D8F56-B224-4A5B-972B-4DF693817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815893"/>
            <a:ext cx="4525200" cy="467100"/>
          </a:xfrm>
        </p:spPr>
        <p:txBody>
          <a:bodyPr anchor="b">
            <a:norm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Zástupný symbol pro text 2">
            <a:extLst>
              <a:ext uri="{FF2B5EF4-FFF2-40B4-BE49-F238E27FC236}">
                <a16:creationId xmlns:a16="http://schemas.microsoft.com/office/drawing/2014/main" id="{882B48DC-AABC-49CD-8330-B5C7A654C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323161"/>
            <a:ext cx="7993777" cy="7371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850" b="1">
                <a:solidFill>
                  <a:schemeClr val="bg1"/>
                </a:solidFill>
                <a:latin typeface="+mn-lt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pic>
        <p:nvPicPr>
          <p:cNvPr id="12" name="Picture 10" descr="IPSOS_GAMECHANGERS_blue.png">
            <a:extLst>
              <a:ext uri="{FF2B5EF4-FFF2-40B4-BE49-F238E27FC236}">
                <a16:creationId xmlns:a16="http://schemas.microsoft.com/office/drawing/2014/main" id="{9E85A8C2-F7D2-44BF-ABDF-E7D917D8E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618402" y="4738502"/>
            <a:ext cx="377327" cy="355982"/>
          </a:xfrm>
          <a:prstGeom prst="rect">
            <a:avLst/>
          </a:prstGeom>
        </p:spPr>
      </p:pic>
      <p:sp>
        <p:nvSpPr>
          <p:cNvPr id="15" name="Zástupný symbol pro číslo snímku 5">
            <a:extLst>
              <a:ext uri="{FF2B5EF4-FFF2-40B4-BE49-F238E27FC236}">
                <a16:creationId xmlns:a16="http://schemas.microsoft.com/office/drawing/2014/main" id="{F05CDC10-8151-420B-BE92-94D3BFB6060A}"/>
              </a:ext>
            </a:extLst>
          </p:cNvPr>
          <p:cNvSpPr txBox="1">
            <a:spLocks/>
          </p:cNvSpPr>
          <p:nvPr userDrawn="1"/>
        </p:nvSpPr>
        <p:spPr>
          <a:xfrm>
            <a:off x="0" y="487080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chemeClr val="bg1"/>
                </a:solidFill>
              </a:rPr>
              <a:pPr/>
              <a:t>‹#›</a:t>
            </a:fld>
            <a:endParaRPr lang="cs-CZ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681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50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IPSOS_GAMECHANGERS_blue.png"/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7665" y="4737673"/>
            <a:ext cx="377327" cy="355982"/>
          </a:xfrm>
          <a:prstGeom prst="rect">
            <a:avLst/>
          </a:prstGeom>
        </p:spPr>
      </p:pic>
      <p:sp>
        <p:nvSpPr>
          <p:cNvPr id="8" name="Zástupný symbol pro číslo snímku 5"/>
          <p:cNvSpPr txBox="1">
            <a:spLocks/>
          </p:cNvSpPr>
          <p:nvPr userDrawn="1"/>
        </p:nvSpPr>
        <p:spPr>
          <a:xfrm>
            <a:off x="0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rgbClr val="404040"/>
                </a:solidFill>
              </a:rPr>
              <a:pPr/>
              <a:t>‹#›</a:t>
            </a:fld>
            <a:endParaRPr lang="cs-CZ" sz="1000" dirty="0">
              <a:solidFill>
                <a:srgbClr val="404040"/>
              </a:solidFill>
            </a:endParaRPr>
          </a:p>
        </p:txBody>
      </p:sp>
      <p:sp>
        <p:nvSpPr>
          <p:cNvPr id="9" name="Zástupný symbol pro nadpis 1"/>
          <p:cNvSpPr>
            <a:spLocks noGrp="1"/>
          </p:cNvSpPr>
          <p:nvPr>
            <p:ph type="title"/>
          </p:nvPr>
        </p:nvSpPr>
        <p:spPr>
          <a:xfrm>
            <a:off x="230400" y="122400"/>
            <a:ext cx="8733600" cy="288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TEMPLATE HEADINGS</a:t>
            </a:r>
            <a:r>
              <a:rPr lang="cs-CZ" dirty="0"/>
              <a:t> </a:t>
            </a:r>
            <a:r>
              <a:rPr lang="en-US" dirty="0"/>
              <a:t>STYLE.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1367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3" r:id="rId2"/>
    <p:sldLayoutId id="2147483692" r:id="rId3"/>
    <p:sldLayoutId id="2147483674" r:id="rId4"/>
    <p:sldLayoutId id="2147483681" r:id="rId5"/>
    <p:sldLayoutId id="2147483682" r:id="rId6"/>
  </p:sldLayoutIdLst>
  <p:hf sldNum="0" hdr="0" ftr="0" dt="0"/>
  <p:txStyles>
    <p:titleStyle>
      <a:lvl1pPr algn="l" defTabSz="914378" rtl="0" eaLnBrk="1" latinLnBrk="0" hangingPunct="1">
        <a:spcBef>
          <a:spcPct val="0"/>
        </a:spcBef>
        <a:buNone/>
        <a:defRPr sz="1600" b="0" kern="1200">
          <a:solidFill>
            <a:srgbClr val="404040"/>
          </a:solidFill>
          <a:latin typeface="+mj-lt"/>
          <a:ea typeface="+mj-ea"/>
          <a:cs typeface="Arial" pitchFamily="34" charset="0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IPSOS_GAMECHANGERS_blue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7665" y="4737673"/>
            <a:ext cx="377327" cy="355982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667EFCC9-AA14-4D6C-948C-38D2954301BE}"/>
              </a:ext>
            </a:extLst>
          </p:cNvPr>
          <p:cNvSpPr txBox="1"/>
          <p:nvPr userDrawn="1"/>
        </p:nvSpPr>
        <p:spPr>
          <a:xfrm>
            <a:off x="68401" y="10800"/>
            <a:ext cx="1219364" cy="461665"/>
          </a:xfrm>
          <a:prstGeom prst="rect">
            <a:avLst/>
          </a:prstGeom>
        </p:spPr>
        <p:txBody>
          <a:bodyPr wrap="none" lIns="36000" rIns="36000" rtlCol="0">
            <a:sp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Kontakty</a:t>
            </a:r>
            <a:endParaRPr lang="cs-CZ" sz="2400" dirty="0">
              <a:solidFill>
                <a:srgbClr val="40404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BC9A831-014C-43C6-970C-91F64EFF86D4}"/>
              </a:ext>
            </a:extLst>
          </p:cNvPr>
          <p:cNvSpPr/>
          <p:nvPr userDrawn="1"/>
        </p:nvSpPr>
        <p:spPr>
          <a:xfrm>
            <a:off x="2759822" y="4142034"/>
            <a:ext cx="38284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25" algn="l"/>
              </a:tabLst>
              <a:defRPr/>
            </a:pPr>
            <a:r>
              <a:rPr lang="cs-CZ" sz="1400" kern="0" noProof="1">
                <a:solidFill>
                  <a:srgbClr val="404040"/>
                </a:solidFill>
                <a:cs typeface="Calibri" pitchFamily="34" charset="0"/>
              </a:rPr>
              <a:t>Na Příkopě 22, Slovanský dům</a:t>
            </a:r>
            <a:r>
              <a:rPr lang="en-US" sz="1400" kern="0" noProof="1">
                <a:solidFill>
                  <a:srgbClr val="404040"/>
                </a:solidFill>
                <a:cs typeface="Calibri" pitchFamily="34" charset="0"/>
              </a:rPr>
              <a:t>, 110 00 </a:t>
            </a:r>
            <a:r>
              <a:rPr lang="cs-CZ" sz="1400" kern="0" noProof="1">
                <a:solidFill>
                  <a:srgbClr val="404040"/>
                </a:solidFill>
                <a:cs typeface="Calibri" pitchFamily="34" charset="0"/>
              </a:rPr>
              <a:t>Praha </a:t>
            </a:r>
            <a:r>
              <a:rPr lang="en-US" sz="1400" kern="0" noProof="1">
                <a:solidFill>
                  <a:srgbClr val="404040"/>
                </a:solidFill>
                <a:cs typeface="Calibri" pitchFamily="34" charset="0"/>
              </a:rPr>
              <a:t>1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1D2B63B2-55C0-4854-BD42-0E4673D4CB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89306" y="4444500"/>
            <a:ext cx="6136597" cy="40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hangingPunct="0">
              <a:tabLst>
                <a:tab pos="1516025" algn="l"/>
              </a:tabLst>
            </a:pP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000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pic>
        <p:nvPicPr>
          <p:cNvPr id="7" name="Obrázek 6" descr="ceska_vlajka_4.png">
            <a:extLst>
              <a:ext uri="{FF2B5EF4-FFF2-40B4-BE49-F238E27FC236}">
                <a16:creationId xmlns:a16="http://schemas.microsoft.com/office/drawing/2014/main" id="{CA8DF331-181D-4D1C-B088-BFF99397F6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4804" y="4142034"/>
            <a:ext cx="452120" cy="25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4008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defTabSz="914378" rtl="0" eaLnBrk="1" latinLnBrk="0" hangingPunct="1">
        <a:spcBef>
          <a:spcPct val="0"/>
        </a:spcBef>
        <a:buNone/>
        <a:defRPr sz="2800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174621" indent="-174621" algn="l" defTabSz="914378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444489" indent="-203195" algn="l" defTabSz="914378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622285" indent="-126997" algn="l" defTabSz="914378" rtl="0" eaLnBrk="1" latinLnBrk="0" hangingPunct="1">
        <a:spcBef>
          <a:spcPct val="20000"/>
        </a:spcBef>
        <a:buSzPct val="100000"/>
        <a:buFont typeface="Arial" pitchFamily="34" charset="0"/>
        <a:buNone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901678" indent="-139697" algn="l" defTabSz="914378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257269" indent="-139697" algn="l" defTabSz="914378" rtl="0" eaLnBrk="1" latinLnBrk="0" hangingPunct="1">
        <a:spcBef>
          <a:spcPct val="20000"/>
        </a:spcBef>
        <a:buFont typeface="Arial" pitchFamily="34" charset="0"/>
        <a:buNone/>
        <a:defRPr sz="1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IPSOS_GAMECHANGERS_blue.png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7665" y="4737673"/>
            <a:ext cx="377327" cy="355982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667EFCC9-AA14-4D6C-948C-38D2954301BE}"/>
              </a:ext>
            </a:extLst>
          </p:cNvPr>
          <p:cNvSpPr txBox="1"/>
          <p:nvPr userDrawn="1"/>
        </p:nvSpPr>
        <p:spPr>
          <a:xfrm>
            <a:off x="68401" y="10800"/>
            <a:ext cx="5756823" cy="461665"/>
          </a:xfrm>
          <a:prstGeom prst="rect">
            <a:avLst/>
          </a:prstGeom>
        </p:spPr>
        <p:txBody>
          <a:bodyPr wrap="none" lIns="36000" rIns="36000" rtlCol="0">
            <a:sp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Looking forward to a successful partnership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!</a:t>
            </a:r>
            <a:endParaRPr lang="cs-CZ" sz="2400" dirty="0">
              <a:solidFill>
                <a:srgbClr val="40404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BC9A831-014C-43C6-970C-91F64EFF86D4}"/>
              </a:ext>
            </a:extLst>
          </p:cNvPr>
          <p:cNvSpPr/>
          <p:nvPr userDrawn="1"/>
        </p:nvSpPr>
        <p:spPr>
          <a:xfrm>
            <a:off x="2759822" y="4142034"/>
            <a:ext cx="38284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516025" algn="l"/>
              </a:tabLst>
              <a:defRPr/>
            </a:pPr>
            <a:r>
              <a:rPr lang="cs-CZ" sz="1400" kern="0" noProof="1">
                <a:solidFill>
                  <a:srgbClr val="404040"/>
                </a:solidFill>
                <a:cs typeface="Calibri" pitchFamily="34" charset="0"/>
              </a:rPr>
              <a:t>Na Příkopě 22, Slovanský dům</a:t>
            </a:r>
            <a:r>
              <a:rPr lang="en-US" sz="1400" kern="0" noProof="1">
                <a:solidFill>
                  <a:srgbClr val="404040"/>
                </a:solidFill>
                <a:cs typeface="Calibri" pitchFamily="34" charset="0"/>
              </a:rPr>
              <a:t>, 110 00 </a:t>
            </a:r>
            <a:r>
              <a:rPr lang="cs-CZ" sz="1400" kern="0" noProof="1">
                <a:solidFill>
                  <a:srgbClr val="404040"/>
                </a:solidFill>
                <a:cs typeface="Calibri" pitchFamily="34" charset="0"/>
              </a:rPr>
              <a:t>Prague </a:t>
            </a:r>
            <a:r>
              <a:rPr lang="en-US" sz="1400" kern="0" noProof="1">
                <a:solidFill>
                  <a:srgbClr val="404040"/>
                </a:solidFill>
                <a:cs typeface="Calibri" pitchFamily="34" charset="0"/>
              </a:rPr>
              <a:t>1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1D2B63B2-55C0-4854-BD42-0E4673D4CB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89306" y="4444500"/>
            <a:ext cx="6136597" cy="40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03" tIns="46005" rIns="92003" bIns="46005">
            <a:spAutoFit/>
          </a:bodyPr>
          <a:lstStyle/>
          <a:p>
            <a:pPr algn="ctr" eaLnBrk="0" hangingPunct="0">
              <a:tabLst>
                <a:tab pos="1516025" algn="l"/>
              </a:tabLst>
            </a:pP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000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000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pic>
        <p:nvPicPr>
          <p:cNvPr id="7" name="Obrázek 6" descr="ceska_vlajka_4.png">
            <a:extLst>
              <a:ext uri="{FF2B5EF4-FFF2-40B4-BE49-F238E27FC236}">
                <a16:creationId xmlns:a16="http://schemas.microsoft.com/office/drawing/2014/main" id="{CA8DF331-181D-4D1C-B088-BFF99397F67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4804" y="4142034"/>
            <a:ext cx="452120" cy="25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1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hf sldNum="0" hdr="0" ftr="0" dt="0"/>
  <p:txStyles>
    <p:titleStyle>
      <a:lvl1pPr algn="l" defTabSz="914378" rtl="0" eaLnBrk="1" latinLnBrk="0" hangingPunct="1">
        <a:spcBef>
          <a:spcPct val="0"/>
        </a:spcBef>
        <a:buNone/>
        <a:defRPr sz="2800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174621" indent="-174621" algn="l" defTabSz="914378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444489" indent="-203195" algn="l" defTabSz="914378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622285" indent="-126997" algn="l" defTabSz="914378" rtl="0" eaLnBrk="1" latinLnBrk="0" hangingPunct="1">
        <a:spcBef>
          <a:spcPct val="20000"/>
        </a:spcBef>
        <a:buSzPct val="100000"/>
        <a:buFont typeface="Arial" pitchFamily="34" charset="0"/>
        <a:buNone/>
        <a:defRPr sz="18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901678" indent="-139697" algn="l" defTabSz="914378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257269" indent="-139697" algn="l" defTabSz="914378" rtl="0" eaLnBrk="1" latinLnBrk="0" hangingPunct="1">
        <a:spcBef>
          <a:spcPct val="20000"/>
        </a:spcBef>
        <a:buFont typeface="Arial" pitchFamily="34" charset="0"/>
        <a:buNone/>
        <a:defRPr sz="1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IPSOS_GAMECHANGERS_blue.png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617666" y="4737675"/>
            <a:ext cx="377327" cy="355982"/>
          </a:xfrm>
          <a:prstGeom prst="rect">
            <a:avLst/>
          </a:prstGeom>
        </p:spPr>
      </p:pic>
      <p:sp>
        <p:nvSpPr>
          <p:cNvPr id="8" name="Zástupný symbol pro číslo snímku 5"/>
          <p:cNvSpPr txBox="1">
            <a:spLocks/>
          </p:cNvSpPr>
          <p:nvPr userDrawn="1"/>
        </p:nvSpPr>
        <p:spPr>
          <a:xfrm>
            <a:off x="0" y="486965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rgbClr val="404040"/>
                </a:solidFill>
              </a:rPr>
              <a:pPr/>
              <a:t>‹#›</a:t>
            </a:fld>
            <a:endParaRPr lang="cs-CZ" sz="1000" dirty="0">
              <a:solidFill>
                <a:srgbClr val="404040"/>
              </a:solidFill>
            </a:endParaRPr>
          </a:p>
        </p:txBody>
      </p:sp>
      <p:sp>
        <p:nvSpPr>
          <p:cNvPr id="9" name="Zástupný symbol pro nadpis 1"/>
          <p:cNvSpPr>
            <a:spLocks noGrp="1"/>
          </p:cNvSpPr>
          <p:nvPr>
            <p:ph type="title"/>
          </p:nvPr>
        </p:nvSpPr>
        <p:spPr>
          <a:xfrm>
            <a:off x="230400" y="122400"/>
            <a:ext cx="8733600" cy="288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TEMPLATE HEADINGS</a:t>
            </a:r>
            <a:r>
              <a:rPr lang="cs-CZ" dirty="0"/>
              <a:t> </a:t>
            </a:r>
            <a:r>
              <a:rPr lang="en-US" dirty="0"/>
              <a:t>STYLE.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544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</p:sldLayoutIdLst>
  <p:hf sldNum="0" hdr="0" ftr="0" dt="0"/>
  <p:txStyles>
    <p:titleStyle>
      <a:lvl1pPr algn="l" defTabSz="914355" rtl="0" eaLnBrk="1" latinLnBrk="0" hangingPunct="1">
        <a:spcBef>
          <a:spcPct val="0"/>
        </a:spcBef>
        <a:buNone/>
        <a:defRPr sz="1500" b="0" kern="1200">
          <a:solidFill>
            <a:srgbClr val="404040"/>
          </a:solidFill>
          <a:latin typeface="+mj-lt"/>
          <a:ea typeface="+mj-ea"/>
          <a:cs typeface="Arial" pitchFamily="34" charset="0"/>
        </a:defRPr>
      </a:lvl1pPr>
    </p:titleStyle>
    <p:bodyStyle>
      <a:lvl1pPr marL="342884" indent="-342884" algn="l" defTabSz="91435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defTabSz="91435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IPSOS_GAMECHANGERS_blue.png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617666" y="4737675"/>
            <a:ext cx="377327" cy="355982"/>
          </a:xfrm>
          <a:prstGeom prst="rect">
            <a:avLst/>
          </a:prstGeom>
        </p:spPr>
      </p:pic>
      <p:sp>
        <p:nvSpPr>
          <p:cNvPr id="8" name="Zástupný symbol pro číslo snímku 5"/>
          <p:cNvSpPr txBox="1">
            <a:spLocks/>
          </p:cNvSpPr>
          <p:nvPr userDrawn="1"/>
        </p:nvSpPr>
        <p:spPr>
          <a:xfrm>
            <a:off x="0" y="486965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000" smtClean="0">
                <a:solidFill>
                  <a:srgbClr val="404040"/>
                </a:solidFill>
              </a:rPr>
              <a:pPr/>
              <a:t>‹#›</a:t>
            </a:fld>
            <a:endParaRPr lang="cs-CZ" sz="1000" dirty="0">
              <a:solidFill>
                <a:srgbClr val="404040"/>
              </a:solidFill>
            </a:endParaRPr>
          </a:p>
        </p:txBody>
      </p:sp>
      <p:sp>
        <p:nvSpPr>
          <p:cNvPr id="9" name="Zástupný symbol pro nadpis 1"/>
          <p:cNvSpPr>
            <a:spLocks noGrp="1"/>
          </p:cNvSpPr>
          <p:nvPr>
            <p:ph type="title"/>
          </p:nvPr>
        </p:nvSpPr>
        <p:spPr>
          <a:xfrm>
            <a:off x="230400" y="122400"/>
            <a:ext cx="8733600" cy="288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TEMPLATE HEADINGS</a:t>
            </a:r>
            <a:r>
              <a:rPr lang="cs-CZ" dirty="0"/>
              <a:t> </a:t>
            </a:r>
            <a:r>
              <a:rPr lang="en-US" dirty="0"/>
              <a:t>STYLE.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388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</p:sldLayoutIdLst>
  <p:hf sldNum="0" hdr="0" ftr="0" dt="0"/>
  <p:txStyles>
    <p:titleStyle>
      <a:lvl1pPr algn="l" defTabSz="914355" rtl="0" eaLnBrk="1" latinLnBrk="0" hangingPunct="1">
        <a:spcBef>
          <a:spcPct val="0"/>
        </a:spcBef>
        <a:buNone/>
        <a:defRPr sz="1500" b="0" kern="1200">
          <a:solidFill>
            <a:srgbClr val="404040"/>
          </a:solidFill>
          <a:latin typeface="+mj-lt"/>
          <a:ea typeface="+mj-ea"/>
          <a:cs typeface="Arial" pitchFamily="34" charset="0"/>
        </a:defRPr>
      </a:lvl1pPr>
    </p:titleStyle>
    <p:bodyStyle>
      <a:lvl1pPr marL="342884" indent="-342884" algn="l" defTabSz="91435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defTabSz="91435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084BA32-2E7F-42AA-BBF7-4FD36CC50D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3900" y="377557"/>
            <a:ext cx="7307867" cy="516239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Rodinné firmy – nástupci a nástupkyně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45412EA2-0931-4D59-9E8D-A7F12391B8B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7187" y="3844652"/>
            <a:ext cx="1816276" cy="318289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Duben 2019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AFAFEDF-81FE-48E5-8F60-2ECADF3B06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902" y="3371337"/>
            <a:ext cx="4535487" cy="432197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Ipsos pro AMSP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29546E7C-9141-4793-A334-D1DE096EAD6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730" y="3571070"/>
            <a:ext cx="512966" cy="54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43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A9ACF9-1F5B-44E5-9F31-F9098D22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POZADÍ VÝZKUMU, JEHO CÍLE A METODOLOGIE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9495C18-30EB-43CB-B1E4-FAB3354D2E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cs-CZ" dirty="0"/>
              <a:t>Proběhlo 8 hloubkových rozhovorů s nástupníky v rodinných firmách.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9197D43-9FCA-4EC3-AF06-6AF0999A9F68}"/>
              </a:ext>
            </a:extLst>
          </p:cNvPr>
          <p:cNvSpPr txBox="1"/>
          <p:nvPr/>
        </p:nvSpPr>
        <p:spPr>
          <a:xfrm>
            <a:off x="225028" y="4876497"/>
            <a:ext cx="45881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FF38A257-AD91-4F7A-8560-AD47CDDE08AC}"/>
              </a:ext>
            </a:extLst>
          </p:cNvPr>
          <p:cNvSpPr/>
          <p:nvPr/>
        </p:nvSpPr>
        <p:spPr>
          <a:xfrm>
            <a:off x="231651" y="1015116"/>
            <a:ext cx="3441700" cy="1730042"/>
          </a:xfrm>
          <a:custGeom>
            <a:avLst/>
            <a:gdLst/>
            <a:ahLst/>
            <a:cxnLst/>
            <a:rect l="l" t="t" r="r" b="b"/>
            <a:pathLst>
              <a:path w="2054225" h="1398905">
                <a:moveTo>
                  <a:pt x="0" y="1398397"/>
                </a:moveTo>
                <a:lnTo>
                  <a:pt x="2054098" y="1398397"/>
                </a:lnTo>
                <a:lnTo>
                  <a:pt x="2054098" y="0"/>
                </a:lnTo>
                <a:lnTo>
                  <a:pt x="0" y="0"/>
                </a:lnTo>
                <a:lnTo>
                  <a:pt x="0" y="1398397"/>
                </a:lnTo>
                <a:close/>
              </a:path>
            </a:pathLst>
          </a:custGeom>
          <a:solidFill>
            <a:srgbClr val="281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defTabSz="914169">
              <a:defRPr/>
            </a:pPr>
            <a:r>
              <a:rPr lang="cs-CZ" sz="1600" b="1" kern="0" dirty="0">
                <a:solidFill>
                  <a:schemeClr val="bg1"/>
                </a:solidFill>
                <a:latin typeface="Calibri"/>
              </a:rPr>
              <a:t>Pozadí výzkumu</a:t>
            </a:r>
          </a:p>
          <a:p>
            <a:pPr defTabSz="914169">
              <a:defRPr/>
            </a:pPr>
            <a:endParaRPr lang="cs-CZ" b="1" kern="0" dirty="0">
              <a:solidFill>
                <a:schemeClr val="bg1"/>
              </a:solidFill>
              <a:latin typeface="Calibri"/>
            </a:endParaRPr>
          </a:p>
          <a:p>
            <a:pPr marL="92075" indent="-92075" algn="just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kern="0" dirty="0">
                <a:solidFill>
                  <a:schemeClr val="bg1"/>
                </a:solidFill>
                <a:latin typeface="Calibri"/>
              </a:rPr>
              <a:t>AMSP ČR je neziskovou organizací, která reprezentuje a zastupuje zájmy malých a středních podniků a živnostníků. Vytváří odborný servis napříč jednotlivými podnikatelskými segmenty a pomáhá začínajícím podnikatelům, řemeslníkům či rodinným firmám v jejich rozvoji.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BD5DE09E-7E16-49D9-843A-5F256CE486D5}"/>
              </a:ext>
            </a:extLst>
          </p:cNvPr>
          <p:cNvSpPr/>
          <p:nvPr/>
        </p:nvSpPr>
        <p:spPr>
          <a:xfrm>
            <a:off x="3821259" y="1015116"/>
            <a:ext cx="5152474" cy="3699752"/>
          </a:xfrm>
          <a:custGeom>
            <a:avLst/>
            <a:gdLst/>
            <a:ahLst/>
            <a:cxnLst/>
            <a:rect l="l" t="t" r="r" b="b"/>
            <a:pathLst>
              <a:path w="2054225" h="1398905">
                <a:moveTo>
                  <a:pt x="0" y="1398397"/>
                </a:moveTo>
                <a:lnTo>
                  <a:pt x="2054098" y="1398397"/>
                </a:lnTo>
                <a:lnTo>
                  <a:pt x="2054098" y="0"/>
                </a:lnTo>
                <a:lnTo>
                  <a:pt x="0" y="0"/>
                </a:lnTo>
                <a:lnTo>
                  <a:pt x="0" y="1398397"/>
                </a:lnTo>
                <a:close/>
              </a:path>
            </a:pathLst>
          </a:custGeom>
          <a:solidFill>
            <a:srgbClr val="008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defTabSz="914169">
              <a:defRPr/>
            </a:pPr>
            <a:r>
              <a:rPr lang="cs-CZ" sz="1600" b="1" kern="0" dirty="0">
                <a:solidFill>
                  <a:schemeClr val="bg1"/>
                </a:solidFill>
                <a:latin typeface="Calibri"/>
              </a:rPr>
              <a:t>Cíle výzkumu</a:t>
            </a:r>
          </a:p>
          <a:p>
            <a:pPr defTabSz="914169">
              <a:defRPr/>
            </a:pPr>
            <a:endParaRPr lang="cs-CZ" b="1" kern="0" dirty="0">
              <a:solidFill>
                <a:schemeClr val="bg1"/>
              </a:solidFill>
              <a:latin typeface="Calibri"/>
            </a:endParaRPr>
          </a:p>
          <a:p>
            <a:pPr marL="92075" lvl="0" indent="-92075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dirty="0"/>
              <a:t>Jak probíhá / proběhlo předání řízení rodinné firmy případně i majetku nástupcům.</a:t>
            </a:r>
          </a:p>
          <a:p>
            <a:pPr marL="92075" lvl="0" indent="-92075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dirty="0"/>
              <a:t>S jakou vizí a plány a také s jakými pocity přebírají nástupci vedení rodinných firem.</a:t>
            </a:r>
          </a:p>
          <a:p>
            <a:pPr marL="92075" lvl="0" indent="-92075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dirty="0"/>
              <a:t>Jak nástupci vnímají vztah se zakladateli a ostatními členy rodiny, kteří jsou ve firmě zaměstnaní.</a:t>
            </a:r>
          </a:p>
          <a:p>
            <a:pPr marL="92075" lvl="0" indent="-92075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dirty="0"/>
              <a:t>Na základě čeho se nástupci rozhodují pro pokračování a rozvíjení tradice rodinné firmy.</a:t>
            </a:r>
          </a:p>
          <a:p>
            <a:pPr marL="92075" lvl="0" indent="-92075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dirty="0"/>
              <a:t>Co jsou rizika fungování rodinných firem z pohledu nástupců a jak jim předcházejí.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0D287240-13D3-4E90-BF45-68C1512B9E67}"/>
              </a:ext>
            </a:extLst>
          </p:cNvPr>
          <p:cNvSpPr/>
          <p:nvPr/>
        </p:nvSpPr>
        <p:spPr>
          <a:xfrm>
            <a:off x="231651" y="2870525"/>
            <a:ext cx="3441699" cy="1844343"/>
          </a:xfrm>
          <a:custGeom>
            <a:avLst/>
            <a:gdLst/>
            <a:ahLst/>
            <a:cxnLst/>
            <a:rect l="l" t="t" r="r" b="b"/>
            <a:pathLst>
              <a:path w="2054225" h="1398905">
                <a:moveTo>
                  <a:pt x="0" y="1398397"/>
                </a:moveTo>
                <a:lnTo>
                  <a:pt x="2054098" y="1398397"/>
                </a:lnTo>
                <a:lnTo>
                  <a:pt x="2054098" y="0"/>
                </a:lnTo>
                <a:lnTo>
                  <a:pt x="0" y="0"/>
                </a:lnTo>
                <a:lnTo>
                  <a:pt x="0" y="1398397"/>
                </a:lnTo>
                <a:close/>
              </a:path>
            </a:pathLst>
          </a:custGeom>
          <a:solidFill>
            <a:srgbClr val="008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defTabSz="914169">
              <a:defRPr/>
            </a:pPr>
            <a:r>
              <a:rPr lang="cs-CZ" sz="1600" b="1" kern="0" dirty="0">
                <a:solidFill>
                  <a:schemeClr val="bg1"/>
                </a:solidFill>
                <a:latin typeface="Calibri"/>
              </a:rPr>
              <a:t>Metodologie a cílová skupina</a:t>
            </a:r>
          </a:p>
          <a:p>
            <a:pPr defTabSz="914169">
              <a:defRPr/>
            </a:pPr>
            <a:endParaRPr lang="cs-CZ" kern="0" dirty="0">
              <a:solidFill>
                <a:schemeClr val="bg1"/>
              </a:solidFill>
              <a:latin typeface="Calibri"/>
            </a:endParaRPr>
          </a:p>
          <a:p>
            <a:pPr marL="92075" indent="-92075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dirty="0"/>
              <a:t>8 individuálních hloubkových rozhovorů (</a:t>
            </a:r>
            <a:r>
              <a:rPr lang="cs-CZ" sz="1200" dirty="0" err="1"/>
              <a:t>IDIs</a:t>
            </a:r>
            <a:r>
              <a:rPr lang="cs-CZ" sz="1200" dirty="0"/>
              <a:t>)</a:t>
            </a:r>
          </a:p>
          <a:p>
            <a:pPr marL="92075" indent="-92075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dirty="0"/>
              <a:t>Nástupníci v rodinných firmách (5 mužů a 3 ženy)</a:t>
            </a:r>
          </a:p>
          <a:p>
            <a:pPr marL="92075" indent="-92075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dirty="0"/>
              <a:t>8 různých rodinných firem</a:t>
            </a:r>
          </a:p>
          <a:p>
            <a:pPr marL="92075" indent="-92075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dirty="0"/>
              <a:t>60 min / rozhovor</a:t>
            </a:r>
          </a:p>
          <a:p>
            <a:pPr marL="92075" indent="-92075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dirty="0"/>
              <a:t>Osobně nebo telefonicky</a:t>
            </a:r>
          </a:p>
          <a:p>
            <a:pPr marL="92075" indent="-92075" defTabSz="914169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cs-CZ" sz="1200" dirty="0"/>
              <a:t>Duben 2019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CF1299A-FFD7-4EA0-AB39-2BEEA6AF2CC6}"/>
              </a:ext>
            </a:extLst>
          </p:cNvPr>
          <p:cNvSpPr/>
          <p:nvPr/>
        </p:nvSpPr>
        <p:spPr>
          <a:xfrm>
            <a:off x="3002246" y="4069310"/>
            <a:ext cx="608155" cy="5728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69">
              <a:defRPr/>
            </a:pPr>
            <a:endParaRPr lang="cs-CZ" kern="0" dirty="0">
              <a:solidFill>
                <a:srgbClr val="444444"/>
              </a:solidFill>
              <a:latin typeface="Calibri"/>
            </a:endParaRP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39E0C622-E4D5-437B-A2A9-CE00FFEDD1B6}"/>
              </a:ext>
            </a:extLst>
          </p:cNvPr>
          <p:cNvSpPr/>
          <p:nvPr/>
        </p:nvSpPr>
        <p:spPr>
          <a:xfrm>
            <a:off x="8372658" y="1050365"/>
            <a:ext cx="526398" cy="5263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69">
              <a:defRPr/>
            </a:pPr>
            <a:endParaRPr lang="cs-CZ" kern="0" dirty="0">
              <a:solidFill>
                <a:srgbClr val="444444"/>
              </a:solidFill>
              <a:latin typeface="Calibri"/>
            </a:endParaRPr>
          </a:p>
        </p:txBody>
      </p:sp>
      <p:sp>
        <p:nvSpPr>
          <p:cNvPr id="11" name="Oval 8">
            <a:extLst>
              <a:ext uri="{FF2B5EF4-FFF2-40B4-BE49-F238E27FC236}">
                <a16:creationId xmlns:a16="http://schemas.microsoft.com/office/drawing/2014/main" id="{7A5EA57C-4211-4312-B725-FA17DFD9E235}"/>
              </a:ext>
            </a:extLst>
          </p:cNvPr>
          <p:cNvSpPr/>
          <p:nvPr/>
        </p:nvSpPr>
        <p:spPr>
          <a:xfrm>
            <a:off x="3084003" y="1050365"/>
            <a:ext cx="526398" cy="5263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69">
              <a:defRPr/>
            </a:pPr>
            <a:endParaRPr lang="cs-CZ" kern="0" dirty="0">
              <a:solidFill>
                <a:srgbClr val="444444"/>
              </a:solidFill>
              <a:latin typeface="Calibri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8259C1A5-AAD8-425E-B00C-6D58596B224F}"/>
              </a:ext>
            </a:extLst>
          </p:cNvPr>
          <p:cNvSpPr>
            <a:spLocks noChangeAspect="1"/>
          </p:cNvSpPr>
          <p:nvPr/>
        </p:nvSpPr>
        <p:spPr bwMode="auto">
          <a:xfrm>
            <a:off x="8456103" y="1138194"/>
            <a:ext cx="359509" cy="350740"/>
          </a:xfrm>
          <a:custGeom>
            <a:avLst/>
            <a:gdLst/>
            <a:ahLst/>
            <a:cxnLst>
              <a:cxn ang="0">
                <a:pos x="134" y="129"/>
              </a:cxn>
              <a:cxn ang="0">
                <a:pos x="119" y="133"/>
              </a:cxn>
              <a:cxn ang="0">
                <a:pos x="106" y="132"/>
              </a:cxn>
              <a:cxn ang="0">
                <a:pos x="193" y="52"/>
              </a:cxn>
              <a:cxn ang="0">
                <a:pos x="217" y="51"/>
              </a:cxn>
              <a:cxn ang="0">
                <a:pos x="238" y="28"/>
              </a:cxn>
              <a:cxn ang="0">
                <a:pos x="218" y="27"/>
              </a:cxn>
              <a:cxn ang="0">
                <a:pos x="219" y="19"/>
              </a:cxn>
              <a:cxn ang="0">
                <a:pos x="211" y="20"/>
              </a:cxn>
              <a:cxn ang="0">
                <a:pos x="210" y="0"/>
              </a:cxn>
              <a:cxn ang="0">
                <a:pos x="187" y="21"/>
              </a:cxn>
              <a:cxn ang="0">
                <a:pos x="186" y="45"/>
              </a:cxn>
              <a:cxn ang="0">
                <a:pos x="109" y="19"/>
              </a:cxn>
              <a:cxn ang="0">
                <a:pos x="0" y="129"/>
              </a:cxn>
              <a:cxn ang="0">
                <a:pos x="109" y="238"/>
              </a:cxn>
              <a:cxn ang="0">
                <a:pos x="219" y="129"/>
              </a:cxn>
              <a:cxn ang="0">
                <a:pos x="178" y="75"/>
              </a:cxn>
              <a:cxn ang="0">
                <a:pos x="171" y="190"/>
              </a:cxn>
              <a:cxn ang="0">
                <a:pos x="48" y="190"/>
              </a:cxn>
              <a:cxn ang="0">
                <a:pos x="48" y="67"/>
              </a:cxn>
              <a:cxn ang="0">
                <a:pos x="167" y="64"/>
              </a:cxn>
              <a:cxn ang="0">
                <a:pos x="109" y="61"/>
              </a:cxn>
              <a:cxn ang="0">
                <a:pos x="42" y="129"/>
              </a:cxn>
              <a:cxn ang="0">
                <a:pos x="109" y="196"/>
              </a:cxn>
              <a:cxn ang="0">
                <a:pos x="177" y="129"/>
              </a:cxn>
              <a:cxn ang="0">
                <a:pos x="147" y="105"/>
              </a:cxn>
              <a:cxn ang="0">
                <a:pos x="141" y="161"/>
              </a:cxn>
              <a:cxn ang="0">
                <a:pos x="77" y="161"/>
              </a:cxn>
              <a:cxn ang="0">
                <a:pos x="77" y="97"/>
              </a:cxn>
              <a:cxn ang="0">
                <a:pos x="138" y="94"/>
              </a:cxn>
              <a:cxn ang="0">
                <a:pos x="109" y="104"/>
              </a:cxn>
              <a:cxn ang="0">
                <a:pos x="109" y="154"/>
              </a:cxn>
            </a:cxnLst>
            <a:rect l="0" t="0" r="r" b="b"/>
            <a:pathLst>
              <a:path w="238" h="238">
                <a:moveTo>
                  <a:pt x="109" y="154"/>
                </a:moveTo>
                <a:cubicBezTo>
                  <a:pt x="123" y="154"/>
                  <a:pt x="134" y="143"/>
                  <a:pt x="134" y="129"/>
                </a:cubicBezTo>
                <a:cubicBezTo>
                  <a:pt x="134" y="126"/>
                  <a:pt x="134" y="122"/>
                  <a:pt x="133" y="120"/>
                </a:cubicBezTo>
                <a:cubicBezTo>
                  <a:pt x="119" y="133"/>
                  <a:pt x="119" y="133"/>
                  <a:pt x="119" y="133"/>
                </a:cubicBezTo>
                <a:cubicBezTo>
                  <a:pt x="115" y="137"/>
                  <a:pt x="108" y="136"/>
                  <a:pt x="106" y="132"/>
                </a:cubicBezTo>
                <a:cubicBezTo>
                  <a:pt x="106" y="132"/>
                  <a:pt x="106" y="132"/>
                  <a:pt x="106" y="132"/>
                </a:cubicBezTo>
                <a:cubicBezTo>
                  <a:pt x="108" y="134"/>
                  <a:pt x="111" y="134"/>
                  <a:pt x="113" y="132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215" y="52"/>
                  <a:pt x="215" y="52"/>
                  <a:pt x="215" y="52"/>
                </a:cubicBezTo>
                <a:cubicBezTo>
                  <a:pt x="216" y="52"/>
                  <a:pt x="217" y="51"/>
                  <a:pt x="217" y="51"/>
                </a:cubicBezTo>
                <a:cubicBezTo>
                  <a:pt x="237" y="31"/>
                  <a:pt x="237" y="31"/>
                  <a:pt x="237" y="31"/>
                </a:cubicBezTo>
                <a:cubicBezTo>
                  <a:pt x="238" y="30"/>
                  <a:pt x="238" y="29"/>
                  <a:pt x="238" y="28"/>
                </a:cubicBezTo>
                <a:cubicBezTo>
                  <a:pt x="237" y="27"/>
                  <a:pt x="237" y="27"/>
                  <a:pt x="236" y="27"/>
                </a:cubicBezTo>
                <a:cubicBezTo>
                  <a:pt x="218" y="27"/>
                  <a:pt x="218" y="27"/>
                  <a:pt x="218" y="27"/>
                </a:cubicBezTo>
                <a:cubicBezTo>
                  <a:pt x="219" y="26"/>
                  <a:pt x="219" y="26"/>
                  <a:pt x="219" y="26"/>
                </a:cubicBezTo>
                <a:cubicBezTo>
                  <a:pt x="221" y="24"/>
                  <a:pt x="221" y="21"/>
                  <a:pt x="219" y="19"/>
                </a:cubicBezTo>
                <a:cubicBezTo>
                  <a:pt x="217" y="17"/>
                  <a:pt x="214" y="17"/>
                  <a:pt x="212" y="19"/>
                </a:cubicBezTo>
                <a:cubicBezTo>
                  <a:pt x="211" y="20"/>
                  <a:pt x="211" y="20"/>
                  <a:pt x="211" y="20"/>
                </a:cubicBezTo>
                <a:cubicBezTo>
                  <a:pt x="211" y="2"/>
                  <a:pt x="211" y="2"/>
                  <a:pt x="211" y="2"/>
                </a:cubicBezTo>
                <a:cubicBezTo>
                  <a:pt x="211" y="1"/>
                  <a:pt x="211" y="1"/>
                  <a:pt x="210" y="0"/>
                </a:cubicBezTo>
                <a:cubicBezTo>
                  <a:pt x="209" y="0"/>
                  <a:pt x="208" y="0"/>
                  <a:pt x="207" y="1"/>
                </a:cubicBezTo>
                <a:cubicBezTo>
                  <a:pt x="187" y="21"/>
                  <a:pt x="187" y="21"/>
                  <a:pt x="187" y="21"/>
                </a:cubicBezTo>
                <a:cubicBezTo>
                  <a:pt x="187" y="21"/>
                  <a:pt x="186" y="22"/>
                  <a:pt x="186" y="23"/>
                </a:cubicBezTo>
                <a:cubicBezTo>
                  <a:pt x="186" y="45"/>
                  <a:pt x="186" y="45"/>
                  <a:pt x="186" y="45"/>
                </a:cubicBezTo>
                <a:cubicBezTo>
                  <a:pt x="183" y="48"/>
                  <a:pt x="183" y="48"/>
                  <a:pt x="183" y="48"/>
                </a:cubicBezTo>
                <a:cubicBezTo>
                  <a:pt x="164" y="30"/>
                  <a:pt x="138" y="19"/>
                  <a:pt x="109" y="19"/>
                </a:cubicBezTo>
                <a:cubicBezTo>
                  <a:pt x="79" y="19"/>
                  <a:pt x="52" y="32"/>
                  <a:pt x="32" y="51"/>
                </a:cubicBezTo>
                <a:cubicBezTo>
                  <a:pt x="12" y="71"/>
                  <a:pt x="0" y="99"/>
                  <a:pt x="0" y="129"/>
                </a:cubicBezTo>
                <a:cubicBezTo>
                  <a:pt x="0" y="159"/>
                  <a:pt x="12" y="186"/>
                  <a:pt x="32" y="206"/>
                </a:cubicBezTo>
                <a:cubicBezTo>
                  <a:pt x="52" y="226"/>
                  <a:pt x="79" y="238"/>
                  <a:pt x="109" y="238"/>
                </a:cubicBezTo>
                <a:cubicBezTo>
                  <a:pt x="139" y="238"/>
                  <a:pt x="167" y="226"/>
                  <a:pt x="187" y="206"/>
                </a:cubicBezTo>
                <a:cubicBezTo>
                  <a:pt x="206" y="186"/>
                  <a:pt x="219" y="159"/>
                  <a:pt x="219" y="129"/>
                </a:cubicBezTo>
                <a:cubicBezTo>
                  <a:pt x="219" y="102"/>
                  <a:pt x="209" y="78"/>
                  <a:pt x="194" y="59"/>
                </a:cubicBezTo>
                <a:cubicBezTo>
                  <a:pt x="178" y="75"/>
                  <a:pt x="178" y="75"/>
                  <a:pt x="178" y="75"/>
                </a:cubicBezTo>
                <a:cubicBezTo>
                  <a:pt x="189" y="90"/>
                  <a:pt x="196" y="108"/>
                  <a:pt x="196" y="129"/>
                </a:cubicBezTo>
                <a:cubicBezTo>
                  <a:pt x="196" y="153"/>
                  <a:pt x="186" y="175"/>
                  <a:pt x="171" y="190"/>
                </a:cubicBezTo>
                <a:cubicBezTo>
                  <a:pt x="155" y="206"/>
                  <a:pt x="133" y="216"/>
                  <a:pt x="109" y="216"/>
                </a:cubicBezTo>
                <a:cubicBezTo>
                  <a:pt x="85" y="216"/>
                  <a:pt x="63" y="206"/>
                  <a:pt x="48" y="190"/>
                </a:cubicBezTo>
                <a:cubicBezTo>
                  <a:pt x="32" y="175"/>
                  <a:pt x="22" y="153"/>
                  <a:pt x="22" y="129"/>
                </a:cubicBezTo>
                <a:cubicBezTo>
                  <a:pt x="22" y="105"/>
                  <a:pt x="32" y="83"/>
                  <a:pt x="48" y="67"/>
                </a:cubicBezTo>
                <a:cubicBezTo>
                  <a:pt x="63" y="51"/>
                  <a:pt x="85" y="42"/>
                  <a:pt x="109" y="42"/>
                </a:cubicBezTo>
                <a:cubicBezTo>
                  <a:pt x="132" y="42"/>
                  <a:pt x="152" y="50"/>
                  <a:pt x="167" y="64"/>
                </a:cubicBezTo>
                <a:cubicBezTo>
                  <a:pt x="153" y="78"/>
                  <a:pt x="153" y="78"/>
                  <a:pt x="153" y="78"/>
                </a:cubicBezTo>
                <a:cubicBezTo>
                  <a:pt x="142" y="67"/>
                  <a:pt x="126" y="61"/>
                  <a:pt x="109" y="61"/>
                </a:cubicBezTo>
                <a:cubicBezTo>
                  <a:pt x="91" y="61"/>
                  <a:pt x="74" y="69"/>
                  <a:pt x="61" y="81"/>
                </a:cubicBezTo>
                <a:cubicBezTo>
                  <a:pt x="49" y="93"/>
                  <a:pt x="42" y="110"/>
                  <a:pt x="42" y="129"/>
                </a:cubicBezTo>
                <a:cubicBezTo>
                  <a:pt x="42" y="147"/>
                  <a:pt x="49" y="164"/>
                  <a:pt x="61" y="177"/>
                </a:cubicBezTo>
                <a:cubicBezTo>
                  <a:pt x="74" y="189"/>
                  <a:pt x="91" y="196"/>
                  <a:pt x="109" y="196"/>
                </a:cubicBezTo>
                <a:cubicBezTo>
                  <a:pt x="128" y="196"/>
                  <a:pt x="145" y="189"/>
                  <a:pt x="157" y="177"/>
                </a:cubicBezTo>
                <a:cubicBezTo>
                  <a:pt x="169" y="164"/>
                  <a:pt x="177" y="147"/>
                  <a:pt x="177" y="129"/>
                </a:cubicBezTo>
                <a:cubicBezTo>
                  <a:pt x="177" y="114"/>
                  <a:pt x="172" y="100"/>
                  <a:pt x="164" y="89"/>
                </a:cubicBezTo>
                <a:cubicBezTo>
                  <a:pt x="147" y="105"/>
                  <a:pt x="147" y="105"/>
                  <a:pt x="147" y="105"/>
                </a:cubicBezTo>
                <a:cubicBezTo>
                  <a:pt x="152" y="112"/>
                  <a:pt x="154" y="120"/>
                  <a:pt x="154" y="129"/>
                </a:cubicBezTo>
                <a:cubicBezTo>
                  <a:pt x="154" y="141"/>
                  <a:pt x="149" y="152"/>
                  <a:pt x="141" y="161"/>
                </a:cubicBezTo>
                <a:cubicBezTo>
                  <a:pt x="133" y="169"/>
                  <a:pt x="122" y="174"/>
                  <a:pt x="109" y="174"/>
                </a:cubicBezTo>
                <a:cubicBezTo>
                  <a:pt x="97" y="174"/>
                  <a:pt x="85" y="169"/>
                  <a:pt x="77" y="161"/>
                </a:cubicBezTo>
                <a:cubicBezTo>
                  <a:pt x="69" y="152"/>
                  <a:pt x="64" y="141"/>
                  <a:pt x="64" y="129"/>
                </a:cubicBezTo>
                <a:cubicBezTo>
                  <a:pt x="64" y="116"/>
                  <a:pt x="69" y="105"/>
                  <a:pt x="77" y="97"/>
                </a:cubicBezTo>
                <a:cubicBezTo>
                  <a:pt x="85" y="89"/>
                  <a:pt x="97" y="84"/>
                  <a:pt x="109" y="84"/>
                </a:cubicBezTo>
                <a:cubicBezTo>
                  <a:pt x="120" y="84"/>
                  <a:pt x="130" y="87"/>
                  <a:pt x="138" y="94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19" y="105"/>
                  <a:pt x="114" y="104"/>
                  <a:pt x="109" y="104"/>
                </a:cubicBezTo>
                <a:cubicBezTo>
                  <a:pt x="95" y="104"/>
                  <a:pt x="84" y="115"/>
                  <a:pt x="84" y="129"/>
                </a:cubicBezTo>
                <a:cubicBezTo>
                  <a:pt x="84" y="143"/>
                  <a:pt x="95" y="154"/>
                  <a:pt x="109" y="154"/>
                </a:cubicBezTo>
                <a:close/>
              </a:path>
            </a:pathLst>
          </a:custGeom>
          <a:solidFill>
            <a:srgbClr val="281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69">
              <a:defRPr/>
            </a:pPr>
            <a:endParaRPr lang="cs-CZ" kern="0" dirty="0">
              <a:solidFill>
                <a:srgbClr val="444444"/>
              </a:solidFill>
              <a:latin typeface="Calibri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1B69B09E-8665-42C2-A7DD-503A44743E50}"/>
              </a:ext>
            </a:extLst>
          </p:cNvPr>
          <p:cNvSpPr>
            <a:spLocks noEditPoints="1"/>
          </p:cNvSpPr>
          <p:nvPr/>
        </p:nvSpPr>
        <p:spPr bwMode="auto">
          <a:xfrm>
            <a:off x="3182742" y="1178707"/>
            <a:ext cx="328920" cy="269715"/>
          </a:xfrm>
          <a:custGeom>
            <a:avLst/>
            <a:gdLst/>
            <a:ahLst/>
            <a:cxnLst>
              <a:cxn ang="0">
                <a:pos x="109" y="96"/>
              </a:cxn>
              <a:cxn ang="0">
                <a:pos x="109" y="115"/>
              </a:cxn>
              <a:cxn ang="0">
                <a:pos x="107" y="116"/>
              </a:cxn>
              <a:cxn ang="0">
                <a:pos x="91" y="96"/>
              </a:cxn>
              <a:cxn ang="0">
                <a:pos x="8" y="96"/>
              </a:cxn>
              <a:cxn ang="0">
                <a:pos x="0" y="88"/>
              </a:cxn>
              <a:cxn ang="0">
                <a:pos x="0" y="9"/>
              </a:cxn>
              <a:cxn ang="0">
                <a:pos x="9" y="0"/>
              </a:cxn>
              <a:cxn ang="0">
                <a:pos x="118" y="0"/>
              </a:cxn>
              <a:cxn ang="0">
                <a:pos x="128" y="9"/>
              </a:cxn>
              <a:cxn ang="0">
                <a:pos x="128" y="88"/>
              </a:cxn>
              <a:cxn ang="0">
                <a:pos x="119" y="96"/>
              </a:cxn>
              <a:cxn ang="0">
                <a:pos x="109" y="96"/>
              </a:cxn>
              <a:cxn ang="0">
                <a:pos x="19" y="24"/>
              </a:cxn>
              <a:cxn ang="0">
                <a:pos x="108" y="24"/>
              </a:cxn>
              <a:cxn ang="0">
                <a:pos x="108" y="32"/>
              </a:cxn>
              <a:cxn ang="0">
                <a:pos x="19" y="32"/>
              </a:cxn>
              <a:cxn ang="0">
                <a:pos x="19" y="24"/>
              </a:cxn>
              <a:cxn ang="0">
                <a:pos x="19" y="41"/>
              </a:cxn>
              <a:cxn ang="0">
                <a:pos x="108" y="41"/>
              </a:cxn>
              <a:cxn ang="0">
                <a:pos x="108" y="50"/>
              </a:cxn>
              <a:cxn ang="0">
                <a:pos x="19" y="50"/>
              </a:cxn>
              <a:cxn ang="0">
                <a:pos x="19" y="41"/>
              </a:cxn>
              <a:cxn ang="0">
                <a:pos x="19" y="59"/>
              </a:cxn>
              <a:cxn ang="0">
                <a:pos x="73" y="59"/>
              </a:cxn>
              <a:cxn ang="0">
                <a:pos x="73" y="67"/>
              </a:cxn>
              <a:cxn ang="0">
                <a:pos x="19" y="67"/>
              </a:cxn>
              <a:cxn ang="0">
                <a:pos x="19" y="59"/>
              </a:cxn>
            </a:cxnLst>
            <a:rect l="0" t="0" r="r" b="b"/>
            <a:pathLst>
              <a:path w="128" h="116">
                <a:moveTo>
                  <a:pt x="109" y="96"/>
                </a:moveTo>
                <a:cubicBezTo>
                  <a:pt x="105" y="102"/>
                  <a:pt x="107" y="108"/>
                  <a:pt x="109" y="115"/>
                </a:cubicBezTo>
                <a:cubicBezTo>
                  <a:pt x="109" y="116"/>
                  <a:pt x="108" y="116"/>
                  <a:pt x="107" y="116"/>
                </a:cubicBezTo>
                <a:cubicBezTo>
                  <a:pt x="99" y="112"/>
                  <a:pt x="92" y="105"/>
                  <a:pt x="91" y="96"/>
                </a:cubicBezTo>
                <a:cubicBezTo>
                  <a:pt x="71" y="96"/>
                  <a:pt x="28" y="96"/>
                  <a:pt x="8" y="96"/>
                </a:cubicBezTo>
                <a:cubicBezTo>
                  <a:pt x="4" y="96"/>
                  <a:pt x="0" y="92"/>
                  <a:pt x="0" y="88"/>
                </a:cubicBezTo>
                <a:cubicBezTo>
                  <a:pt x="0" y="9"/>
                  <a:pt x="0" y="9"/>
                  <a:pt x="0" y="9"/>
                </a:cubicBezTo>
                <a:cubicBezTo>
                  <a:pt x="0" y="3"/>
                  <a:pt x="4" y="0"/>
                  <a:pt x="9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23" y="0"/>
                  <a:pt x="128" y="3"/>
                  <a:pt x="128" y="9"/>
                </a:cubicBezTo>
                <a:cubicBezTo>
                  <a:pt x="128" y="88"/>
                  <a:pt x="128" y="88"/>
                  <a:pt x="128" y="88"/>
                </a:cubicBezTo>
                <a:cubicBezTo>
                  <a:pt x="128" y="92"/>
                  <a:pt x="124" y="96"/>
                  <a:pt x="119" y="96"/>
                </a:cubicBezTo>
                <a:cubicBezTo>
                  <a:pt x="108" y="96"/>
                  <a:pt x="120" y="96"/>
                  <a:pt x="109" y="96"/>
                </a:cubicBezTo>
                <a:close/>
                <a:moveTo>
                  <a:pt x="19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24"/>
                  <a:pt x="19" y="24"/>
                  <a:pt x="19" y="24"/>
                </a:cubicBezTo>
                <a:close/>
                <a:moveTo>
                  <a:pt x="19" y="41"/>
                </a:moveTo>
                <a:cubicBezTo>
                  <a:pt x="108" y="41"/>
                  <a:pt x="108" y="41"/>
                  <a:pt x="108" y="41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19" y="41"/>
                  <a:pt x="19" y="41"/>
                  <a:pt x="19" y="41"/>
                </a:cubicBezTo>
                <a:close/>
                <a:moveTo>
                  <a:pt x="19" y="59"/>
                </a:moveTo>
                <a:cubicBezTo>
                  <a:pt x="73" y="59"/>
                  <a:pt x="73" y="59"/>
                  <a:pt x="73" y="59"/>
                </a:cubicBezTo>
                <a:cubicBezTo>
                  <a:pt x="73" y="67"/>
                  <a:pt x="73" y="67"/>
                  <a:pt x="73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19" y="59"/>
                  <a:pt x="19" y="59"/>
                  <a:pt x="19" y="59"/>
                </a:cubicBezTo>
                <a:close/>
              </a:path>
            </a:pathLst>
          </a:custGeom>
          <a:solidFill>
            <a:srgbClr val="281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627">
              <a:defRPr/>
            </a:pPr>
            <a:endParaRPr lang="cs-CZ" sz="1013" kern="0" dirty="0">
              <a:solidFill>
                <a:srgbClr val="444444"/>
              </a:solidFill>
              <a:latin typeface="Calibri"/>
            </a:endParaRPr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0A369FC5-5463-45D2-864A-56FE1F5C7977}"/>
              </a:ext>
            </a:extLst>
          </p:cNvPr>
          <p:cNvGrpSpPr/>
          <p:nvPr/>
        </p:nvGrpSpPr>
        <p:grpSpPr>
          <a:xfrm>
            <a:off x="3092494" y="4141413"/>
            <a:ext cx="427659" cy="428616"/>
            <a:chOff x="4540146" y="4499898"/>
            <a:chExt cx="483457" cy="428616"/>
          </a:xfrm>
          <a:solidFill>
            <a:srgbClr val="281051"/>
          </a:solidFill>
        </p:grpSpPr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89F38CB8-CDF0-4CBD-8ABB-48C067D62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586" y="4659219"/>
              <a:ext cx="142775" cy="94465"/>
            </a:xfrm>
            <a:custGeom>
              <a:avLst/>
              <a:gdLst/>
              <a:ahLst/>
              <a:cxnLst>
                <a:cxn ang="0">
                  <a:pos x="118" y="31"/>
                </a:cxn>
                <a:cxn ang="0">
                  <a:pos x="114" y="63"/>
                </a:cxn>
                <a:cxn ang="0">
                  <a:pos x="114" y="63"/>
                </a:cxn>
                <a:cxn ang="0">
                  <a:pos x="60" y="79"/>
                </a:cxn>
                <a:cxn ang="0">
                  <a:pos x="59" y="79"/>
                </a:cxn>
                <a:cxn ang="0">
                  <a:pos x="0" y="79"/>
                </a:cxn>
                <a:cxn ang="0">
                  <a:pos x="0" y="56"/>
                </a:cxn>
                <a:cxn ang="0">
                  <a:pos x="59" y="56"/>
                </a:cxn>
                <a:cxn ang="0">
                  <a:pos x="87" y="0"/>
                </a:cxn>
                <a:cxn ang="0">
                  <a:pos x="118" y="31"/>
                </a:cxn>
              </a:cxnLst>
              <a:rect l="0" t="0" r="r" b="b"/>
              <a:pathLst>
                <a:path w="119" h="79">
                  <a:moveTo>
                    <a:pt x="118" y="31"/>
                  </a:moveTo>
                  <a:cubicBezTo>
                    <a:pt x="118" y="44"/>
                    <a:pt x="119" y="55"/>
                    <a:pt x="114" y="63"/>
                  </a:cubicBezTo>
                  <a:cubicBezTo>
                    <a:pt x="114" y="63"/>
                    <a:pt x="114" y="63"/>
                    <a:pt x="114" y="63"/>
                  </a:cubicBezTo>
                  <a:cubicBezTo>
                    <a:pt x="107" y="73"/>
                    <a:pt x="93" y="79"/>
                    <a:pt x="60" y="79"/>
                  </a:cubicBezTo>
                  <a:cubicBezTo>
                    <a:pt x="60" y="79"/>
                    <a:pt x="60" y="79"/>
                    <a:pt x="59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6"/>
                    <a:pt x="44" y="0"/>
                    <a:pt x="87" y="0"/>
                  </a:cubicBezTo>
                  <a:cubicBezTo>
                    <a:pt x="87" y="0"/>
                    <a:pt x="118" y="3"/>
                    <a:pt x="118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61E311D0-5AC9-4682-B1F0-18F9F98B2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372" y="4832639"/>
              <a:ext cx="76335" cy="95875"/>
            </a:xfrm>
            <a:custGeom>
              <a:avLst/>
              <a:gdLst/>
              <a:ahLst/>
              <a:cxnLst>
                <a:cxn ang="0">
                  <a:pos x="63" y="9"/>
                </a:cxn>
                <a:cxn ang="0">
                  <a:pos x="63" y="71"/>
                </a:cxn>
                <a:cxn ang="0">
                  <a:pos x="53" y="81"/>
                </a:cxn>
                <a:cxn ang="0">
                  <a:pos x="9" y="81"/>
                </a:cxn>
                <a:cxn ang="0">
                  <a:pos x="0" y="71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53" y="0"/>
                </a:cxn>
                <a:cxn ang="0">
                  <a:pos x="63" y="9"/>
                </a:cxn>
              </a:cxnLst>
              <a:rect l="0" t="0" r="r" b="b"/>
              <a:pathLst>
                <a:path w="63" h="81">
                  <a:moveTo>
                    <a:pt x="63" y="9"/>
                  </a:moveTo>
                  <a:cubicBezTo>
                    <a:pt x="63" y="71"/>
                    <a:pt x="63" y="71"/>
                    <a:pt x="63" y="71"/>
                  </a:cubicBezTo>
                  <a:cubicBezTo>
                    <a:pt x="63" y="77"/>
                    <a:pt x="58" y="81"/>
                    <a:pt x="53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4" y="81"/>
                    <a:pt x="0" y="77"/>
                    <a:pt x="0" y="7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8" y="0"/>
                    <a:pt x="63" y="4"/>
                    <a:pt x="63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9B98D353-F240-44D8-9EF5-9B03E9E6A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346" y="4753684"/>
              <a:ext cx="141361" cy="174830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118" y="43"/>
                </a:cxn>
                <a:cxn ang="0">
                  <a:pos x="74" y="64"/>
                </a:cxn>
                <a:cxn ang="0">
                  <a:pos x="32" y="64"/>
                </a:cxn>
                <a:cxn ang="0">
                  <a:pos x="32" y="119"/>
                </a:cxn>
                <a:cxn ang="0">
                  <a:pos x="32" y="147"/>
                </a:cxn>
                <a:cxn ang="0">
                  <a:pos x="4" y="147"/>
                </a:cxn>
                <a:cxn ang="0">
                  <a:pos x="4" y="53"/>
                </a:cxn>
                <a:cxn ang="0">
                  <a:pos x="25" y="34"/>
                </a:cxn>
                <a:cxn ang="0">
                  <a:pos x="63" y="34"/>
                </a:cxn>
                <a:cxn ang="0">
                  <a:pos x="63" y="7"/>
                </a:cxn>
                <a:cxn ang="0">
                  <a:pos x="118" y="0"/>
                </a:cxn>
              </a:cxnLst>
              <a:rect l="0" t="0" r="r" b="b"/>
              <a:pathLst>
                <a:path w="118" h="147">
                  <a:moveTo>
                    <a:pt x="118" y="0"/>
                  </a:moveTo>
                  <a:cubicBezTo>
                    <a:pt x="118" y="43"/>
                    <a:pt x="118" y="43"/>
                    <a:pt x="118" y="43"/>
                  </a:cubicBezTo>
                  <a:cubicBezTo>
                    <a:pt x="118" y="43"/>
                    <a:pt x="106" y="64"/>
                    <a:pt x="74" y="64"/>
                  </a:cubicBezTo>
                  <a:cubicBezTo>
                    <a:pt x="41" y="64"/>
                    <a:pt x="32" y="64"/>
                    <a:pt x="32" y="64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47"/>
                    <a:pt x="32" y="147"/>
                    <a:pt x="32" y="147"/>
                  </a:cubicBezTo>
                  <a:cubicBezTo>
                    <a:pt x="4" y="147"/>
                    <a:pt x="4" y="147"/>
                    <a:pt x="4" y="147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0" y="34"/>
                    <a:pt x="25" y="34"/>
                  </a:cubicBezTo>
                  <a:cubicBezTo>
                    <a:pt x="51" y="34"/>
                    <a:pt x="63" y="34"/>
                    <a:pt x="63" y="34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83" y="14"/>
                    <a:pt x="118" y="0"/>
                    <a:pt x="11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" name="Oval 20">
              <a:extLst>
                <a:ext uri="{FF2B5EF4-FFF2-40B4-BE49-F238E27FC236}">
                  <a16:creationId xmlns:a16="http://schemas.microsoft.com/office/drawing/2014/main" id="{1A7AF132-E850-4567-8FAE-51EF991FB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372" y="4560524"/>
              <a:ext cx="86231" cy="86006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4D17C223-8C7E-454F-9DC6-53D6903C3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9885" y="4724075"/>
              <a:ext cx="163979" cy="35248"/>
            </a:xfrm>
            <a:custGeom>
              <a:avLst/>
              <a:gdLst/>
              <a:ahLst/>
              <a:cxnLst>
                <a:cxn ang="0">
                  <a:pos x="137" y="10"/>
                </a:cxn>
                <a:cxn ang="0">
                  <a:pos x="137" y="20"/>
                </a:cxn>
                <a:cxn ang="0">
                  <a:pos x="127" y="30"/>
                </a:cxn>
                <a:cxn ang="0">
                  <a:pos x="113" y="30"/>
                </a:cxn>
                <a:cxn ang="0">
                  <a:pos x="21" y="30"/>
                </a:cxn>
                <a:cxn ang="0">
                  <a:pos x="10" y="30"/>
                </a:cxn>
                <a:cxn ang="0">
                  <a:pos x="0" y="20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127" y="0"/>
                </a:cxn>
                <a:cxn ang="0">
                  <a:pos x="137" y="10"/>
                </a:cxn>
              </a:cxnLst>
              <a:rect l="0" t="0" r="r" b="b"/>
              <a:pathLst>
                <a:path w="137" h="30">
                  <a:moveTo>
                    <a:pt x="137" y="10"/>
                  </a:moveTo>
                  <a:cubicBezTo>
                    <a:pt x="137" y="20"/>
                    <a:pt x="137" y="20"/>
                    <a:pt x="137" y="20"/>
                  </a:cubicBezTo>
                  <a:cubicBezTo>
                    <a:pt x="137" y="25"/>
                    <a:pt x="132" y="30"/>
                    <a:pt x="127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" y="30"/>
                    <a:pt x="0" y="25"/>
                    <a:pt x="0" y="2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2" y="0"/>
                    <a:pt x="137" y="4"/>
                    <a:pt x="137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" name="Rectangle 22">
              <a:extLst>
                <a:ext uri="{FF2B5EF4-FFF2-40B4-BE49-F238E27FC236}">
                  <a16:creationId xmlns:a16="http://schemas.microsoft.com/office/drawing/2014/main" id="{9D445F01-2E1E-46D5-81B8-9725F925A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5330" y="4759323"/>
              <a:ext cx="110262" cy="16637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id="{A93A6D4D-7609-4EAE-8C72-CD13BA882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455" y="4750864"/>
              <a:ext cx="141361" cy="174830"/>
            </a:xfrm>
            <a:custGeom>
              <a:avLst/>
              <a:gdLst/>
              <a:ahLst/>
              <a:cxnLst>
                <a:cxn ang="0">
                  <a:pos x="93" y="34"/>
                </a:cxn>
                <a:cxn ang="0">
                  <a:pos x="113" y="53"/>
                </a:cxn>
                <a:cxn ang="0">
                  <a:pos x="113" y="147"/>
                </a:cxn>
                <a:cxn ang="0">
                  <a:pos x="86" y="147"/>
                </a:cxn>
                <a:cxn ang="0">
                  <a:pos x="86" y="119"/>
                </a:cxn>
                <a:cxn ang="0">
                  <a:pos x="86" y="64"/>
                </a:cxn>
                <a:cxn ang="0">
                  <a:pos x="44" y="64"/>
                </a:cxn>
                <a:cxn ang="0">
                  <a:pos x="0" y="43"/>
                </a:cxn>
                <a:cxn ang="0">
                  <a:pos x="0" y="0"/>
                </a:cxn>
                <a:cxn ang="0">
                  <a:pos x="54" y="7"/>
                </a:cxn>
                <a:cxn ang="0">
                  <a:pos x="54" y="34"/>
                </a:cxn>
                <a:cxn ang="0">
                  <a:pos x="93" y="34"/>
                </a:cxn>
              </a:cxnLst>
              <a:rect l="0" t="0" r="r" b="b"/>
              <a:pathLst>
                <a:path w="118" h="147">
                  <a:moveTo>
                    <a:pt x="93" y="34"/>
                  </a:moveTo>
                  <a:cubicBezTo>
                    <a:pt x="118" y="34"/>
                    <a:pt x="113" y="53"/>
                    <a:pt x="113" y="53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6" y="64"/>
                    <a:pt x="86" y="64"/>
                    <a:pt x="86" y="64"/>
                  </a:cubicBezTo>
                  <a:cubicBezTo>
                    <a:pt x="86" y="64"/>
                    <a:pt x="76" y="64"/>
                    <a:pt x="44" y="64"/>
                  </a:cubicBezTo>
                  <a:cubicBezTo>
                    <a:pt x="12" y="64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35" y="14"/>
                    <a:pt x="54" y="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4"/>
                    <a:pt x="67" y="34"/>
                    <a:pt x="93" y="3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id="{E74B6132-C529-4ACD-BE66-BA128BE45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5801" y="4657809"/>
              <a:ext cx="139948" cy="93055"/>
            </a:xfrm>
            <a:custGeom>
              <a:avLst/>
              <a:gdLst/>
              <a:ahLst/>
              <a:cxnLst>
                <a:cxn ang="0">
                  <a:pos x="118" y="56"/>
                </a:cxn>
                <a:cxn ang="0">
                  <a:pos x="118" y="79"/>
                </a:cxn>
                <a:cxn ang="0">
                  <a:pos x="59" y="79"/>
                </a:cxn>
                <a:cxn ang="0">
                  <a:pos x="58" y="79"/>
                </a:cxn>
                <a:cxn ang="0">
                  <a:pos x="5" y="63"/>
                </a:cxn>
                <a:cxn ang="0">
                  <a:pos x="0" y="31"/>
                </a:cxn>
                <a:cxn ang="0">
                  <a:pos x="32" y="0"/>
                </a:cxn>
                <a:cxn ang="0">
                  <a:pos x="59" y="56"/>
                </a:cxn>
                <a:cxn ang="0">
                  <a:pos x="118" y="56"/>
                </a:cxn>
              </a:cxnLst>
              <a:rect l="0" t="0" r="r" b="b"/>
              <a:pathLst>
                <a:path w="118" h="79">
                  <a:moveTo>
                    <a:pt x="118" y="56"/>
                  </a:moveTo>
                  <a:cubicBezTo>
                    <a:pt x="118" y="79"/>
                    <a:pt x="118" y="79"/>
                    <a:pt x="118" y="79"/>
                  </a:cubicBezTo>
                  <a:cubicBezTo>
                    <a:pt x="118" y="79"/>
                    <a:pt x="118" y="79"/>
                    <a:pt x="59" y="79"/>
                  </a:cubicBezTo>
                  <a:cubicBezTo>
                    <a:pt x="59" y="79"/>
                    <a:pt x="59" y="79"/>
                    <a:pt x="58" y="79"/>
                  </a:cubicBezTo>
                  <a:cubicBezTo>
                    <a:pt x="26" y="79"/>
                    <a:pt x="11" y="73"/>
                    <a:pt x="5" y="63"/>
                  </a:cubicBezTo>
                  <a:cubicBezTo>
                    <a:pt x="0" y="55"/>
                    <a:pt x="0" y="44"/>
                    <a:pt x="0" y="31"/>
                  </a:cubicBezTo>
                  <a:cubicBezTo>
                    <a:pt x="0" y="3"/>
                    <a:pt x="32" y="0"/>
                    <a:pt x="32" y="0"/>
                  </a:cubicBezTo>
                  <a:cubicBezTo>
                    <a:pt x="75" y="0"/>
                    <a:pt x="59" y="56"/>
                    <a:pt x="59" y="56"/>
                  </a:cubicBezTo>
                  <a:lnTo>
                    <a:pt x="118" y="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F2E21E2D-6D24-47DD-9241-47C259B3E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455" y="4829819"/>
              <a:ext cx="74922" cy="95875"/>
            </a:xfrm>
            <a:custGeom>
              <a:avLst/>
              <a:gdLst/>
              <a:ahLst/>
              <a:cxnLst>
                <a:cxn ang="0">
                  <a:pos x="63" y="9"/>
                </a:cxn>
                <a:cxn ang="0">
                  <a:pos x="63" y="71"/>
                </a:cxn>
                <a:cxn ang="0">
                  <a:pos x="53" y="81"/>
                </a:cxn>
                <a:cxn ang="0">
                  <a:pos x="10" y="81"/>
                </a:cxn>
                <a:cxn ang="0">
                  <a:pos x="0" y="71"/>
                </a:cxn>
                <a:cxn ang="0">
                  <a:pos x="0" y="9"/>
                </a:cxn>
                <a:cxn ang="0">
                  <a:pos x="10" y="0"/>
                </a:cxn>
                <a:cxn ang="0">
                  <a:pos x="53" y="0"/>
                </a:cxn>
                <a:cxn ang="0">
                  <a:pos x="63" y="9"/>
                </a:cxn>
              </a:cxnLst>
              <a:rect l="0" t="0" r="r" b="b"/>
              <a:pathLst>
                <a:path w="63" h="81">
                  <a:moveTo>
                    <a:pt x="63" y="9"/>
                  </a:moveTo>
                  <a:cubicBezTo>
                    <a:pt x="63" y="71"/>
                    <a:pt x="63" y="71"/>
                    <a:pt x="63" y="71"/>
                  </a:cubicBezTo>
                  <a:cubicBezTo>
                    <a:pt x="63" y="77"/>
                    <a:pt x="59" y="81"/>
                    <a:pt x="53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4" y="81"/>
                    <a:pt x="0" y="77"/>
                    <a:pt x="0" y="7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9" y="0"/>
                    <a:pt x="63" y="4"/>
                    <a:pt x="63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4" name="Oval 26">
              <a:extLst>
                <a:ext uri="{FF2B5EF4-FFF2-40B4-BE49-F238E27FC236}">
                  <a16:creationId xmlns:a16="http://schemas.microsoft.com/office/drawing/2014/main" id="{DDB36328-CF91-4B04-ABD9-632C38D8B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146" y="4559115"/>
              <a:ext cx="86231" cy="8459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4FF02CE6-F6FD-4A6D-8940-8015E5C30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581" y="4499898"/>
              <a:ext cx="151257" cy="97285"/>
            </a:xfrm>
            <a:custGeom>
              <a:avLst/>
              <a:gdLst/>
              <a:ahLst/>
              <a:cxnLst>
                <a:cxn ang="0">
                  <a:pos x="62" y="65"/>
                </a:cxn>
                <a:cxn ang="0">
                  <a:pos x="106" y="65"/>
                </a:cxn>
                <a:cxn ang="0">
                  <a:pos x="125" y="46"/>
                </a:cxn>
                <a:cxn ang="0">
                  <a:pos x="125" y="23"/>
                </a:cxn>
                <a:cxn ang="0">
                  <a:pos x="106" y="3"/>
                </a:cxn>
                <a:cxn ang="0">
                  <a:pos x="57" y="3"/>
                </a:cxn>
                <a:cxn ang="0">
                  <a:pos x="36" y="35"/>
                </a:cxn>
                <a:cxn ang="0">
                  <a:pos x="0" y="81"/>
                </a:cxn>
                <a:cxn ang="0">
                  <a:pos x="36" y="65"/>
                </a:cxn>
                <a:cxn ang="0">
                  <a:pos x="62" y="65"/>
                </a:cxn>
              </a:cxnLst>
              <a:rect l="0" t="0" r="r" b="b"/>
              <a:pathLst>
                <a:path w="126" h="81">
                  <a:moveTo>
                    <a:pt x="62" y="65"/>
                  </a:moveTo>
                  <a:cubicBezTo>
                    <a:pt x="62" y="65"/>
                    <a:pt x="85" y="65"/>
                    <a:pt x="106" y="65"/>
                  </a:cubicBezTo>
                  <a:cubicBezTo>
                    <a:pt x="126" y="65"/>
                    <a:pt x="125" y="46"/>
                    <a:pt x="125" y="46"/>
                  </a:cubicBezTo>
                  <a:cubicBezTo>
                    <a:pt x="125" y="46"/>
                    <a:pt x="125" y="46"/>
                    <a:pt x="125" y="23"/>
                  </a:cubicBezTo>
                  <a:cubicBezTo>
                    <a:pt x="125" y="0"/>
                    <a:pt x="106" y="3"/>
                    <a:pt x="106" y="3"/>
                  </a:cubicBezTo>
                  <a:cubicBezTo>
                    <a:pt x="106" y="3"/>
                    <a:pt x="87" y="3"/>
                    <a:pt x="57" y="3"/>
                  </a:cubicBezTo>
                  <a:cubicBezTo>
                    <a:pt x="28" y="3"/>
                    <a:pt x="36" y="35"/>
                    <a:pt x="36" y="35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6" y="65"/>
                    <a:pt x="36" y="65"/>
                    <a:pt x="36" y="65"/>
                  </a:cubicBezTo>
                  <a:lnTo>
                    <a:pt x="62" y="6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CA4EFEED-D436-4F32-B115-F3156C5E2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8733" y="4550655"/>
              <a:ext cx="107435" cy="67676"/>
            </a:xfrm>
            <a:custGeom>
              <a:avLst/>
              <a:gdLst/>
              <a:ahLst/>
              <a:cxnLst>
                <a:cxn ang="0">
                  <a:pos x="46" y="46"/>
                </a:cxn>
                <a:cxn ang="0">
                  <a:pos x="15" y="46"/>
                </a:cxn>
                <a:cxn ang="0">
                  <a:pos x="2" y="32"/>
                </a:cxn>
                <a:cxn ang="0">
                  <a:pos x="2" y="16"/>
                </a:cxn>
                <a:cxn ang="0">
                  <a:pos x="15" y="2"/>
                </a:cxn>
                <a:cxn ang="0">
                  <a:pos x="49" y="2"/>
                </a:cxn>
                <a:cxn ang="0">
                  <a:pos x="64" y="25"/>
                </a:cxn>
                <a:cxn ang="0">
                  <a:pos x="90" y="57"/>
                </a:cxn>
                <a:cxn ang="0">
                  <a:pos x="64" y="46"/>
                </a:cxn>
                <a:cxn ang="0">
                  <a:pos x="46" y="46"/>
                </a:cxn>
              </a:cxnLst>
              <a:rect l="0" t="0" r="r" b="b"/>
              <a:pathLst>
                <a:path w="90" h="57">
                  <a:moveTo>
                    <a:pt x="46" y="46"/>
                  </a:moveTo>
                  <a:cubicBezTo>
                    <a:pt x="46" y="46"/>
                    <a:pt x="30" y="46"/>
                    <a:pt x="15" y="46"/>
                  </a:cubicBezTo>
                  <a:cubicBezTo>
                    <a:pt x="0" y="46"/>
                    <a:pt x="2" y="32"/>
                    <a:pt x="2" y="32"/>
                  </a:cubicBezTo>
                  <a:cubicBezTo>
                    <a:pt x="2" y="32"/>
                    <a:pt x="2" y="32"/>
                    <a:pt x="2" y="16"/>
                  </a:cubicBezTo>
                  <a:cubicBezTo>
                    <a:pt x="2" y="0"/>
                    <a:pt x="15" y="2"/>
                    <a:pt x="15" y="2"/>
                  </a:cubicBezTo>
                  <a:cubicBezTo>
                    <a:pt x="15" y="2"/>
                    <a:pt x="28" y="2"/>
                    <a:pt x="49" y="2"/>
                  </a:cubicBezTo>
                  <a:cubicBezTo>
                    <a:pt x="70" y="2"/>
                    <a:pt x="64" y="25"/>
                    <a:pt x="64" y="25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64" y="46"/>
                    <a:pt x="64" y="46"/>
                    <a:pt x="64" y="46"/>
                  </a:cubicBezTo>
                  <a:lnTo>
                    <a:pt x="46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5942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D36993-F996-4784-8ACF-0213CCC6F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OTCOVÉ ZAKLADATELÉ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18624B8-4C7B-453B-8AA7-AA19CF5B397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cs-CZ" dirty="0"/>
              <a:t>Rodinné firmy oslovené v tomto výzkumu zakládali otcové. V jednom případě založila firmu dcera, která zaměstnala svou matku.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38097FD-0881-4032-834B-B073BBE7F354}"/>
              </a:ext>
            </a:extLst>
          </p:cNvPr>
          <p:cNvSpPr txBox="1"/>
          <p:nvPr/>
        </p:nvSpPr>
        <p:spPr>
          <a:xfrm>
            <a:off x="225028" y="4876497"/>
            <a:ext cx="45881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4A253D14-C53C-4B6F-A014-02A36017E393}"/>
              </a:ext>
            </a:extLst>
          </p:cNvPr>
          <p:cNvSpPr/>
          <p:nvPr/>
        </p:nvSpPr>
        <p:spPr>
          <a:xfrm>
            <a:off x="225028" y="1329070"/>
            <a:ext cx="8748705" cy="1998921"/>
          </a:xfrm>
          <a:custGeom>
            <a:avLst/>
            <a:gdLst/>
            <a:ahLst/>
            <a:cxnLst/>
            <a:rect l="l" t="t" r="r" b="b"/>
            <a:pathLst>
              <a:path w="2054225" h="1398905">
                <a:moveTo>
                  <a:pt x="0" y="1398397"/>
                </a:moveTo>
                <a:lnTo>
                  <a:pt x="2054098" y="1398397"/>
                </a:lnTo>
                <a:lnTo>
                  <a:pt x="2054098" y="0"/>
                </a:lnTo>
                <a:lnTo>
                  <a:pt x="0" y="0"/>
                </a:lnTo>
                <a:lnTo>
                  <a:pt x="0" y="1398397"/>
                </a:lnTo>
                <a:close/>
              </a:path>
            </a:pathLst>
          </a:custGeom>
          <a:solidFill>
            <a:srgbClr val="008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180975" indent="-180975" defTabSz="914169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cs-CZ" sz="1400" dirty="0"/>
              <a:t>Sedm rodinných firem, s jejichž nástupci jsme v rámci tohoto výzkumu mluvili, zakládali otcové.</a:t>
            </a:r>
          </a:p>
          <a:p>
            <a:pPr marL="180975" indent="-180975" defTabSz="914169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cs-CZ" sz="1400" dirty="0"/>
              <a:t>Proto v této zprávě odkazujeme k otcům zakladatelům a neodkazujeme k matkám zakladatelkám. </a:t>
            </a:r>
          </a:p>
          <a:p>
            <a:pPr marL="180975" indent="-180975" defTabSz="914169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cs-CZ" sz="1400" dirty="0"/>
              <a:t>Ve většině z těchto rodinných firem figurovaly také manželky otců zakladatelů, tedy matky nástupců a nástupkyň. </a:t>
            </a:r>
          </a:p>
          <a:p>
            <a:pPr marL="180975" indent="-180975" defTabSz="914169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cs-CZ" sz="1400" dirty="0"/>
              <a:t>Ty se podílely na budování firmy a obvykle zastávaly ekonomické pozice.</a:t>
            </a:r>
          </a:p>
          <a:p>
            <a:pPr marL="180975" indent="-180975" defTabSz="914169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cs-CZ" sz="1400" dirty="0"/>
              <a:t>V jednom případě firmu založila dcera, která ve firmě zaměstnala svou matku, coby odbornici v oboru jejich podnikání.</a:t>
            </a:r>
          </a:p>
        </p:txBody>
      </p:sp>
      <p:sp>
        <p:nvSpPr>
          <p:cNvPr id="7" name="Oval 8">
            <a:extLst>
              <a:ext uri="{FF2B5EF4-FFF2-40B4-BE49-F238E27FC236}">
                <a16:creationId xmlns:a16="http://schemas.microsoft.com/office/drawing/2014/main" id="{AF460775-30B4-4166-B8DA-87F6D497EC09}"/>
              </a:ext>
            </a:extLst>
          </p:cNvPr>
          <p:cNvSpPr/>
          <p:nvPr/>
        </p:nvSpPr>
        <p:spPr>
          <a:xfrm>
            <a:off x="8261497" y="1382235"/>
            <a:ext cx="626926" cy="601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69">
              <a:defRPr/>
            </a:pPr>
            <a:endParaRPr lang="cs-CZ" kern="0" dirty="0">
              <a:solidFill>
                <a:srgbClr val="444444"/>
              </a:solidFill>
              <a:latin typeface="Calibri"/>
            </a:endParaRPr>
          </a:p>
        </p:txBody>
      </p:sp>
      <p:grpSp>
        <p:nvGrpSpPr>
          <p:cNvPr id="14" name="Group 88">
            <a:extLst>
              <a:ext uri="{FF2B5EF4-FFF2-40B4-BE49-F238E27FC236}">
                <a16:creationId xmlns:a16="http://schemas.microsoft.com/office/drawing/2014/main" id="{F7A8B22E-161C-4813-9A3C-3B18043D4874}"/>
              </a:ext>
            </a:extLst>
          </p:cNvPr>
          <p:cNvGrpSpPr>
            <a:grpSpLocks noChangeAspect="1"/>
          </p:cNvGrpSpPr>
          <p:nvPr/>
        </p:nvGrpSpPr>
        <p:grpSpPr>
          <a:xfrm>
            <a:off x="8559256" y="1419692"/>
            <a:ext cx="179250" cy="526398"/>
            <a:chOff x="4456121" y="3163888"/>
            <a:chExt cx="274638" cy="806520"/>
          </a:xfrm>
          <a:solidFill>
            <a:srgbClr val="002060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CBE73957-1CF0-4FCA-9CD1-F9D363DFBEE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33901" y="3163888"/>
              <a:ext cx="95250" cy="131763"/>
            </a:xfrm>
            <a:custGeom>
              <a:avLst/>
              <a:gdLst/>
              <a:ahLst/>
              <a:cxnLst>
                <a:cxn ang="0">
                  <a:pos x="40" y="288"/>
                </a:cxn>
                <a:cxn ang="0">
                  <a:pos x="203" y="19"/>
                </a:cxn>
                <a:cxn ang="0">
                  <a:pos x="346" y="23"/>
                </a:cxn>
                <a:cxn ang="0">
                  <a:pos x="464" y="184"/>
                </a:cxn>
                <a:cxn ang="0">
                  <a:pos x="474" y="324"/>
                </a:cxn>
                <a:cxn ang="0">
                  <a:pos x="450" y="426"/>
                </a:cxn>
                <a:cxn ang="0">
                  <a:pos x="413" y="527"/>
                </a:cxn>
                <a:cxn ang="0">
                  <a:pos x="298" y="655"/>
                </a:cxn>
                <a:cxn ang="0">
                  <a:pos x="133" y="556"/>
                </a:cxn>
                <a:cxn ang="0">
                  <a:pos x="104" y="467"/>
                </a:cxn>
                <a:cxn ang="0">
                  <a:pos x="88" y="423"/>
                </a:cxn>
                <a:cxn ang="0">
                  <a:pos x="40" y="288"/>
                </a:cxn>
              </a:cxnLst>
              <a:rect l="0" t="0" r="r" b="b"/>
              <a:pathLst>
                <a:path w="484" h="670">
                  <a:moveTo>
                    <a:pt x="40" y="288"/>
                  </a:moveTo>
                  <a:cubicBezTo>
                    <a:pt x="40" y="288"/>
                    <a:pt x="0" y="24"/>
                    <a:pt x="203" y="19"/>
                  </a:cubicBezTo>
                  <a:cubicBezTo>
                    <a:pt x="203" y="19"/>
                    <a:pt x="315" y="0"/>
                    <a:pt x="346" y="23"/>
                  </a:cubicBezTo>
                  <a:cubicBezTo>
                    <a:pt x="346" y="23"/>
                    <a:pt x="455" y="44"/>
                    <a:pt x="464" y="184"/>
                  </a:cubicBezTo>
                  <a:cubicBezTo>
                    <a:pt x="464" y="184"/>
                    <a:pt x="470" y="308"/>
                    <a:pt x="474" y="324"/>
                  </a:cubicBezTo>
                  <a:cubicBezTo>
                    <a:pt x="474" y="324"/>
                    <a:pt x="484" y="386"/>
                    <a:pt x="450" y="426"/>
                  </a:cubicBezTo>
                  <a:cubicBezTo>
                    <a:pt x="450" y="426"/>
                    <a:pt x="448" y="494"/>
                    <a:pt x="413" y="527"/>
                  </a:cubicBezTo>
                  <a:cubicBezTo>
                    <a:pt x="413" y="527"/>
                    <a:pt x="339" y="647"/>
                    <a:pt x="298" y="655"/>
                  </a:cubicBezTo>
                  <a:cubicBezTo>
                    <a:pt x="298" y="655"/>
                    <a:pt x="218" y="670"/>
                    <a:pt x="133" y="556"/>
                  </a:cubicBezTo>
                  <a:cubicBezTo>
                    <a:pt x="133" y="556"/>
                    <a:pt x="117" y="511"/>
                    <a:pt x="104" y="467"/>
                  </a:cubicBezTo>
                  <a:cubicBezTo>
                    <a:pt x="88" y="423"/>
                    <a:pt x="88" y="423"/>
                    <a:pt x="88" y="423"/>
                  </a:cubicBezTo>
                  <a:cubicBezTo>
                    <a:pt x="88" y="423"/>
                    <a:pt x="6" y="374"/>
                    <a:pt x="40" y="28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E81B6E7-F3C8-4789-B555-B59EF0A84F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56121" y="3276670"/>
              <a:ext cx="274638" cy="693738"/>
            </a:xfrm>
            <a:custGeom>
              <a:avLst/>
              <a:gdLst/>
              <a:ahLst/>
              <a:cxnLst>
                <a:cxn ang="0">
                  <a:pos x="466" y="46"/>
                </a:cxn>
                <a:cxn ang="0">
                  <a:pos x="113" y="214"/>
                </a:cxn>
                <a:cxn ang="0">
                  <a:pos x="26" y="1377"/>
                </a:cxn>
                <a:cxn ang="0">
                  <a:pos x="49" y="1685"/>
                </a:cxn>
                <a:cxn ang="0">
                  <a:pos x="208" y="1799"/>
                </a:cxn>
                <a:cxn ang="0">
                  <a:pos x="296" y="2199"/>
                </a:cxn>
                <a:cxn ang="0">
                  <a:pos x="363" y="2938"/>
                </a:cxn>
                <a:cxn ang="0">
                  <a:pos x="360" y="3239"/>
                </a:cxn>
                <a:cxn ang="0">
                  <a:pos x="254" y="3460"/>
                </a:cxn>
                <a:cxn ang="0">
                  <a:pos x="545" y="3373"/>
                </a:cxn>
                <a:cxn ang="0">
                  <a:pos x="626" y="3273"/>
                </a:cxn>
                <a:cxn ang="0">
                  <a:pos x="656" y="3036"/>
                </a:cxn>
                <a:cxn ang="0">
                  <a:pos x="612" y="2451"/>
                </a:cxn>
                <a:cxn ang="0">
                  <a:pos x="612" y="2190"/>
                </a:cxn>
                <a:cxn ang="0">
                  <a:pos x="669" y="1766"/>
                </a:cxn>
                <a:cxn ang="0">
                  <a:pos x="806" y="2174"/>
                </a:cxn>
                <a:cxn ang="0">
                  <a:pos x="891" y="2581"/>
                </a:cxn>
                <a:cxn ang="0">
                  <a:pos x="974" y="3159"/>
                </a:cxn>
                <a:cxn ang="0">
                  <a:pos x="1002" y="3342"/>
                </a:cxn>
                <a:cxn ang="0">
                  <a:pos x="1106" y="3373"/>
                </a:cxn>
                <a:cxn ang="0">
                  <a:pos x="1376" y="3445"/>
                </a:cxn>
                <a:cxn ang="0">
                  <a:pos x="1263" y="3264"/>
                </a:cxn>
                <a:cxn ang="0">
                  <a:pos x="1219" y="2911"/>
                </a:cxn>
                <a:cxn ang="0">
                  <a:pos x="1168" y="2257"/>
                </a:cxn>
                <a:cxn ang="0">
                  <a:pos x="1145" y="1873"/>
                </a:cxn>
                <a:cxn ang="0">
                  <a:pos x="1150" y="1730"/>
                </a:cxn>
                <a:cxn ang="0">
                  <a:pos x="1295" y="1721"/>
                </a:cxn>
                <a:cxn ang="0">
                  <a:pos x="1357" y="1600"/>
                </a:cxn>
                <a:cxn ang="0">
                  <a:pos x="1355" y="1065"/>
                </a:cxn>
                <a:cxn ang="0">
                  <a:pos x="1180" y="189"/>
                </a:cxn>
                <a:cxn ang="0">
                  <a:pos x="826" y="6"/>
                </a:cxn>
                <a:cxn ang="0">
                  <a:pos x="734" y="812"/>
                </a:cxn>
                <a:cxn ang="0">
                  <a:pos x="501" y="31"/>
                </a:cxn>
              </a:cxnLst>
              <a:rect l="0" t="0" r="r" b="b"/>
              <a:pathLst>
                <a:path w="1396" h="3525">
                  <a:moveTo>
                    <a:pt x="508" y="0"/>
                  </a:moveTo>
                  <a:cubicBezTo>
                    <a:pt x="508" y="0"/>
                    <a:pt x="499" y="0"/>
                    <a:pt x="466" y="46"/>
                  </a:cubicBezTo>
                  <a:cubicBezTo>
                    <a:pt x="466" y="46"/>
                    <a:pt x="446" y="64"/>
                    <a:pt x="427" y="78"/>
                  </a:cubicBezTo>
                  <a:cubicBezTo>
                    <a:pt x="427" y="78"/>
                    <a:pt x="127" y="192"/>
                    <a:pt x="113" y="214"/>
                  </a:cubicBezTo>
                  <a:cubicBezTo>
                    <a:pt x="113" y="214"/>
                    <a:pt x="44" y="614"/>
                    <a:pt x="58" y="730"/>
                  </a:cubicBezTo>
                  <a:cubicBezTo>
                    <a:pt x="58" y="730"/>
                    <a:pt x="0" y="1167"/>
                    <a:pt x="26" y="1377"/>
                  </a:cubicBezTo>
                  <a:cubicBezTo>
                    <a:pt x="26" y="1377"/>
                    <a:pt x="28" y="1676"/>
                    <a:pt x="42" y="1699"/>
                  </a:cubicBezTo>
                  <a:cubicBezTo>
                    <a:pt x="49" y="1685"/>
                    <a:pt x="49" y="1685"/>
                    <a:pt x="49" y="1685"/>
                  </a:cubicBezTo>
                  <a:cubicBezTo>
                    <a:pt x="49" y="1685"/>
                    <a:pt x="69" y="1755"/>
                    <a:pt x="97" y="1755"/>
                  </a:cubicBezTo>
                  <a:cubicBezTo>
                    <a:pt x="97" y="1755"/>
                    <a:pt x="97" y="1799"/>
                    <a:pt x="208" y="1799"/>
                  </a:cubicBezTo>
                  <a:cubicBezTo>
                    <a:pt x="208" y="1799"/>
                    <a:pt x="222" y="1797"/>
                    <a:pt x="238" y="1799"/>
                  </a:cubicBezTo>
                  <a:cubicBezTo>
                    <a:pt x="238" y="1799"/>
                    <a:pt x="296" y="2174"/>
                    <a:pt x="296" y="2199"/>
                  </a:cubicBezTo>
                  <a:cubicBezTo>
                    <a:pt x="296" y="2199"/>
                    <a:pt x="307" y="2395"/>
                    <a:pt x="307" y="2431"/>
                  </a:cubicBezTo>
                  <a:cubicBezTo>
                    <a:pt x="307" y="2431"/>
                    <a:pt x="307" y="2835"/>
                    <a:pt x="363" y="2938"/>
                  </a:cubicBezTo>
                  <a:cubicBezTo>
                    <a:pt x="363" y="2938"/>
                    <a:pt x="409" y="2985"/>
                    <a:pt x="360" y="3032"/>
                  </a:cubicBezTo>
                  <a:cubicBezTo>
                    <a:pt x="360" y="3032"/>
                    <a:pt x="312" y="3065"/>
                    <a:pt x="360" y="3239"/>
                  </a:cubicBezTo>
                  <a:cubicBezTo>
                    <a:pt x="360" y="3239"/>
                    <a:pt x="358" y="3280"/>
                    <a:pt x="296" y="3333"/>
                  </a:cubicBezTo>
                  <a:cubicBezTo>
                    <a:pt x="296" y="3333"/>
                    <a:pt x="213" y="3438"/>
                    <a:pt x="254" y="3460"/>
                  </a:cubicBezTo>
                  <a:cubicBezTo>
                    <a:pt x="254" y="3460"/>
                    <a:pt x="473" y="3505"/>
                    <a:pt x="513" y="3422"/>
                  </a:cubicBezTo>
                  <a:cubicBezTo>
                    <a:pt x="513" y="3422"/>
                    <a:pt x="533" y="3373"/>
                    <a:pt x="545" y="3373"/>
                  </a:cubicBezTo>
                  <a:cubicBezTo>
                    <a:pt x="545" y="3373"/>
                    <a:pt x="628" y="3342"/>
                    <a:pt x="628" y="3326"/>
                  </a:cubicBezTo>
                  <a:cubicBezTo>
                    <a:pt x="626" y="3273"/>
                    <a:pt x="626" y="3273"/>
                    <a:pt x="626" y="3273"/>
                  </a:cubicBezTo>
                  <a:cubicBezTo>
                    <a:pt x="626" y="3273"/>
                    <a:pt x="642" y="3253"/>
                    <a:pt x="642" y="3228"/>
                  </a:cubicBezTo>
                  <a:cubicBezTo>
                    <a:pt x="642" y="3228"/>
                    <a:pt x="681" y="3172"/>
                    <a:pt x="656" y="3036"/>
                  </a:cubicBezTo>
                  <a:cubicBezTo>
                    <a:pt x="656" y="3036"/>
                    <a:pt x="603" y="2721"/>
                    <a:pt x="600" y="2523"/>
                  </a:cubicBezTo>
                  <a:cubicBezTo>
                    <a:pt x="600" y="2523"/>
                    <a:pt x="598" y="2491"/>
                    <a:pt x="612" y="2451"/>
                  </a:cubicBezTo>
                  <a:cubicBezTo>
                    <a:pt x="612" y="2451"/>
                    <a:pt x="630" y="2413"/>
                    <a:pt x="616" y="2386"/>
                  </a:cubicBezTo>
                  <a:cubicBezTo>
                    <a:pt x="616" y="2386"/>
                    <a:pt x="600" y="2257"/>
                    <a:pt x="612" y="2190"/>
                  </a:cubicBezTo>
                  <a:cubicBezTo>
                    <a:pt x="612" y="2190"/>
                    <a:pt x="635" y="1987"/>
                    <a:pt x="633" y="1973"/>
                  </a:cubicBezTo>
                  <a:cubicBezTo>
                    <a:pt x="633" y="1973"/>
                    <a:pt x="653" y="1795"/>
                    <a:pt x="669" y="1766"/>
                  </a:cubicBezTo>
                  <a:cubicBezTo>
                    <a:pt x="669" y="1766"/>
                    <a:pt x="739" y="1920"/>
                    <a:pt x="748" y="1971"/>
                  </a:cubicBezTo>
                  <a:cubicBezTo>
                    <a:pt x="748" y="1971"/>
                    <a:pt x="790" y="2147"/>
                    <a:pt x="806" y="2174"/>
                  </a:cubicBezTo>
                  <a:cubicBezTo>
                    <a:pt x="806" y="2174"/>
                    <a:pt x="831" y="2377"/>
                    <a:pt x="877" y="2469"/>
                  </a:cubicBezTo>
                  <a:cubicBezTo>
                    <a:pt x="877" y="2469"/>
                    <a:pt x="891" y="2505"/>
                    <a:pt x="891" y="2581"/>
                  </a:cubicBezTo>
                  <a:cubicBezTo>
                    <a:pt x="891" y="2581"/>
                    <a:pt x="900" y="2786"/>
                    <a:pt x="946" y="2904"/>
                  </a:cubicBezTo>
                  <a:cubicBezTo>
                    <a:pt x="946" y="2904"/>
                    <a:pt x="983" y="3043"/>
                    <a:pt x="974" y="3159"/>
                  </a:cubicBezTo>
                  <a:cubicBezTo>
                    <a:pt x="974" y="3159"/>
                    <a:pt x="949" y="3262"/>
                    <a:pt x="1004" y="3317"/>
                  </a:cubicBezTo>
                  <a:cubicBezTo>
                    <a:pt x="1002" y="3342"/>
                    <a:pt x="1002" y="3342"/>
                    <a:pt x="1002" y="3342"/>
                  </a:cubicBezTo>
                  <a:cubicBezTo>
                    <a:pt x="1002" y="3342"/>
                    <a:pt x="1046" y="3380"/>
                    <a:pt x="1076" y="3382"/>
                  </a:cubicBezTo>
                  <a:cubicBezTo>
                    <a:pt x="1106" y="3373"/>
                    <a:pt x="1106" y="3373"/>
                    <a:pt x="1106" y="3373"/>
                  </a:cubicBezTo>
                  <a:cubicBezTo>
                    <a:pt x="1106" y="3373"/>
                    <a:pt x="1087" y="3447"/>
                    <a:pt x="1170" y="3476"/>
                  </a:cubicBezTo>
                  <a:cubicBezTo>
                    <a:pt x="1170" y="3476"/>
                    <a:pt x="1376" y="3525"/>
                    <a:pt x="1376" y="3445"/>
                  </a:cubicBezTo>
                  <a:cubicBezTo>
                    <a:pt x="1376" y="3445"/>
                    <a:pt x="1396" y="3405"/>
                    <a:pt x="1295" y="3322"/>
                  </a:cubicBezTo>
                  <a:cubicBezTo>
                    <a:pt x="1295" y="3322"/>
                    <a:pt x="1263" y="3282"/>
                    <a:pt x="1263" y="3264"/>
                  </a:cubicBezTo>
                  <a:cubicBezTo>
                    <a:pt x="1263" y="3264"/>
                    <a:pt x="1330" y="3259"/>
                    <a:pt x="1283" y="3108"/>
                  </a:cubicBezTo>
                  <a:cubicBezTo>
                    <a:pt x="1219" y="2911"/>
                    <a:pt x="1219" y="2911"/>
                    <a:pt x="1219" y="2911"/>
                  </a:cubicBezTo>
                  <a:cubicBezTo>
                    <a:pt x="1219" y="2911"/>
                    <a:pt x="1260" y="2652"/>
                    <a:pt x="1219" y="2489"/>
                  </a:cubicBezTo>
                  <a:cubicBezTo>
                    <a:pt x="1219" y="2489"/>
                    <a:pt x="1184" y="2264"/>
                    <a:pt x="1168" y="2257"/>
                  </a:cubicBezTo>
                  <a:cubicBezTo>
                    <a:pt x="1168" y="2257"/>
                    <a:pt x="1175" y="2074"/>
                    <a:pt x="1156" y="2063"/>
                  </a:cubicBezTo>
                  <a:cubicBezTo>
                    <a:pt x="1156" y="2063"/>
                    <a:pt x="1156" y="1886"/>
                    <a:pt x="1145" y="1873"/>
                  </a:cubicBezTo>
                  <a:cubicBezTo>
                    <a:pt x="1145" y="1873"/>
                    <a:pt x="1156" y="1743"/>
                    <a:pt x="1143" y="1741"/>
                  </a:cubicBezTo>
                  <a:cubicBezTo>
                    <a:pt x="1150" y="1730"/>
                    <a:pt x="1150" y="1730"/>
                    <a:pt x="1150" y="1730"/>
                  </a:cubicBezTo>
                  <a:cubicBezTo>
                    <a:pt x="1150" y="1730"/>
                    <a:pt x="1212" y="1752"/>
                    <a:pt x="1235" y="1743"/>
                  </a:cubicBezTo>
                  <a:cubicBezTo>
                    <a:pt x="1235" y="1743"/>
                    <a:pt x="1279" y="1757"/>
                    <a:pt x="1295" y="1721"/>
                  </a:cubicBezTo>
                  <a:cubicBezTo>
                    <a:pt x="1295" y="1721"/>
                    <a:pt x="1313" y="1730"/>
                    <a:pt x="1346" y="1634"/>
                  </a:cubicBezTo>
                  <a:cubicBezTo>
                    <a:pt x="1346" y="1634"/>
                    <a:pt x="1366" y="1623"/>
                    <a:pt x="1357" y="1600"/>
                  </a:cubicBezTo>
                  <a:cubicBezTo>
                    <a:pt x="1357" y="1600"/>
                    <a:pt x="1355" y="1321"/>
                    <a:pt x="1366" y="1274"/>
                  </a:cubicBezTo>
                  <a:cubicBezTo>
                    <a:pt x="1366" y="1274"/>
                    <a:pt x="1385" y="1214"/>
                    <a:pt x="1355" y="1065"/>
                  </a:cubicBezTo>
                  <a:cubicBezTo>
                    <a:pt x="1355" y="1065"/>
                    <a:pt x="1309" y="701"/>
                    <a:pt x="1288" y="672"/>
                  </a:cubicBezTo>
                  <a:cubicBezTo>
                    <a:pt x="1288" y="672"/>
                    <a:pt x="1244" y="234"/>
                    <a:pt x="1180" y="189"/>
                  </a:cubicBezTo>
                  <a:cubicBezTo>
                    <a:pt x="1180" y="189"/>
                    <a:pt x="935" y="102"/>
                    <a:pt x="910" y="89"/>
                  </a:cubicBezTo>
                  <a:cubicBezTo>
                    <a:pt x="910" y="89"/>
                    <a:pt x="829" y="35"/>
                    <a:pt x="826" y="6"/>
                  </a:cubicBezTo>
                  <a:cubicBezTo>
                    <a:pt x="826" y="6"/>
                    <a:pt x="838" y="107"/>
                    <a:pt x="824" y="227"/>
                  </a:cubicBezTo>
                  <a:cubicBezTo>
                    <a:pt x="824" y="227"/>
                    <a:pt x="736" y="794"/>
                    <a:pt x="734" y="812"/>
                  </a:cubicBezTo>
                  <a:cubicBezTo>
                    <a:pt x="734" y="812"/>
                    <a:pt x="559" y="272"/>
                    <a:pt x="540" y="174"/>
                  </a:cubicBezTo>
                  <a:cubicBezTo>
                    <a:pt x="540" y="174"/>
                    <a:pt x="499" y="46"/>
                    <a:pt x="501" y="31"/>
                  </a:cubicBezTo>
                  <a:lnTo>
                    <a:pt x="50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D84BE7A4-B7BC-4DB2-A595-0DCFFDE306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02151" y="3438525"/>
              <a:ext cx="7938" cy="60325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4" y="310"/>
                </a:cxn>
                <a:cxn ang="0">
                  <a:pos x="37" y="170"/>
                </a:cxn>
                <a:cxn ang="0">
                  <a:pos x="28" y="0"/>
                </a:cxn>
              </a:cxnLst>
              <a:rect l="0" t="0" r="r" b="b"/>
              <a:pathLst>
                <a:path w="37" h="310">
                  <a:moveTo>
                    <a:pt x="28" y="0"/>
                  </a:moveTo>
                  <a:cubicBezTo>
                    <a:pt x="28" y="0"/>
                    <a:pt x="0" y="288"/>
                    <a:pt x="4" y="310"/>
                  </a:cubicBezTo>
                  <a:cubicBezTo>
                    <a:pt x="4" y="310"/>
                    <a:pt x="28" y="179"/>
                    <a:pt x="37" y="17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FE61D947-C765-41AA-8AA5-751FE9D1865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59313" y="3430588"/>
              <a:ext cx="26988" cy="155575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9" y="317"/>
                </a:cxn>
                <a:cxn ang="0">
                  <a:pos x="99" y="789"/>
                </a:cxn>
                <a:cxn ang="0">
                  <a:pos x="109" y="512"/>
                </a:cxn>
                <a:cxn ang="0">
                  <a:pos x="55" y="141"/>
                </a:cxn>
                <a:cxn ang="0">
                  <a:pos x="28" y="0"/>
                </a:cxn>
              </a:cxnLst>
              <a:rect l="0" t="0" r="r" b="b"/>
              <a:pathLst>
                <a:path w="143" h="789">
                  <a:moveTo>
                    <a:pt x="28" y="0"/>
                  </a:moveTo>
                  <a:cubicBezTo>
                    <a:pt x="28" y="0"/>
                    <a:pt x="0" y="175"/>
                    <a:pt x="39" y="317"/>
                  </a:cubicBezTo>
                  <a:cubicBezTo>
                    <a:pt x="39" y="317"/>
                    <a:pt x="104" y="646"/>
                    <a:pt x="99" y="789"/>
                  </a:cubicBezTo>
                  <a:cubicBezTo>
                    <a:pt x="99" y="789"/>
                    <a:pt x="143" y="579"/>
                    <a:pt x="109" y="512"/>
                  </a:cubicBezTo>
                  <a:cubicBezTo>
                    <a:pt x="109" y="512"/>
                    <a:pt x="53" y="255"/>
                    <a:pt x="55" y="141"/>
                  </a:cubicBezTo>
                  <a:cubicBezTo>
                    <a:pt x="55" y="141"/>
                    <a:pt x="51" y="0"/>
                    <a:pt x="28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392C8AE-2CD7-49C1-88CC-E9F9759FF7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45013" y="3265488"/>
              <a:ext cx="82550" cy="20955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10"/>
                </a:cxn>
                <a:cxn ang="0">
                  <a:pos x="37" y="132"/>
                </a:cxn>
                <a:cxn ang="0">
                  <a:pos x="52" y="15"/>
                </a:cxn>
                <a:cxn ang="0">
                  <a:pos x="44" y="1"/>
                </a:cxn>
                <a:cxn ang="0">
                  <a:pos x="8" y="0"/>
                </a:cxn>
              </a:cxnLst>
              <a:rect l="0" t="0" r="r" b="b"/>
              <a:pathLst>
                <a:path w="52" h="132">
                  <a:moveTo>
                    <a:pt x="8" y="0"/>
                  </a:moveTo>
                  <a:lnTo>
                    <a:pt x="0" y="10"/>
                  </a:lnTo>
                  <a:lnTo>
                    <a:pt x="37" y="132"/>
                  </a:lnTo>
                  <a:lnTo>
                    <a:pt x="52" y="15"/>
                  </a:lnTo>
                  <a:lnTo>
                    <a:pt x="4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sp>
        <p:nvSpPr>
          <p:cNvPr id="15" name="Freeform 25">
            <a:extLst>
              <a:ext uri="{FF2B5EF4-FFF2-40B4-BE49-F238E27FC236}">
                <a16:creationId xmlns:a16="http://schemas.microsoft.com/office/drawing/2014/main" id="{F57D4008-736C-4409-8D25-C835AC2E9535}"/>
              </a:ext>
            </a:extLst>
          </p:cNvPr>
          <p:cNvSpPr>
            <a:spLocks noChangeAspect="1"/>
          </p:cNvSpPr>
          <p:nvPr/>
        </p:nvSpPr>
        <p:spPr bwMode="auto">
          <a:xfrm>
            <a:off x="8389964" y="1420751"/>
            <a:ext cx="142792" cy="524280"/>
          </a:xfrm>
          <a:custGeom>
            <a:avLst/>
            <a:gdLst/>
            <a:ahLst/>
            <a:cxnLst>
              <a:cxn ang="0">
                <a:pos x="934" y="2099"/>
              </a:cxn>
              <a:cxn ang="0">
                <a:pos x="977" y="1998"/>
              </a:cxn>
              <a:cxn ang="0">
                <a:pos x="1013" y="1845"/>
              </a:cxn>
              <a:cxn ang="0">
                <a:pos x="942" y="1296"/>
              </a:cxn>
              <a:cxn ang="0">
                <a:pos x="860" y="922"/>
              </a:cxn>
              <a:cxn ang="0">
                <a:pos x="681" y="683"/>
              </a:cxn>
              <a:cxn ang="0">
                <a:pos x="703" y="512"/>
              </a:cxn>
              <a:cxn ang="0">
                <a:pos x="736" y="394"/>
              </a:cxn>
              <a:cxn ang="0">
                <a:pos x="749" y="336"/>
              </a:cxn>
              <a:cxn ang="0">
                <a:pos x="801" y="365"/>
              </a:cxn>
              <a:cxn ang="0">
                <a:pos x="737" y="152"/>
              </a:cxn>
              <a:cxn ang="0">
                <a:pos x="609" y="17"/>
              </a:cxn>
              <a:cxn ang="0">
                <a:pos x="432" y="132"/>
              </a:cxn>
              <a:cxn ang="0">
                <a:pos x="389" y="183"/>
              </a:cxn>
              <a:cxn ang="0">
                <a:pos x="361" y="270"/>
              </a:cxn>
              <a:cxn ang="0">
                <a:pos x="365" y="321"/>
              </a:cxn>
              <a:cxn ang="0">
                <a:pos x="376" y="355"/>
              </a:cxn>
              <a:cxn ang="0">
                <a:pos x="389" y="478"/>
              </a:cxn>
              <a:cxn ang="0">
                <a:pos x="396" y="585"/>
              </a:cxn>
              <a:cxn ang="0">
                <a:pos x="287" y="708"/>
              </a:cxn>
              <a:cxn ang="0">
                <a:pos x="60" y="922"/>
              </a:cxn>
              <a:cxn ang="0">
                <a:pos x="68" y="1218"/>
              </a:cxn>
              <a:cxn ang="0">
                <a:pos x="39" y="1460"/>
              </a:cxn>
              <a:cxn ang="0">
                <a:pos x="107" y="1538"/>
              </a:cxn>
              <a:cxn ang="0">
                <a:pos x="160" y="1891"/>
              </a:cxn>
              <a:cxn ang="0">
                <a:pos x="33" y="2781"/>
              </a:cxn>
              <a:cxn ang="0">
                <a:pos x="253" y="3071"/>
              </a:cxn>
              <a:cxn ang="0">
                <a:pos x="319" y="3555"/>
              </a:cxn>
              <a:cxn ang="0">
                <a:pos x="321" y="3705"/>
              </a:cxn>
              <a:cxn ang="0">
                <a:pos x="364" y="3864"/>
              </a:cxn>
              <a:cxn ang="0">
                <a:pos x="390" y="3866"/>
              </a:cxn>
              <a:cxn ang="0">
                <a:pos x="542" y="3808"/>
              </a:cxn>
              <a:cxn ang="0">
                <a:pos x="444" y="3375"/>
              </a:cxn>
              <a:cxn ang="0">
                <a:pos x="462" y="2878"/>
              </a:cxn>
              <a:cxn ang="0">
                <a:pos x="613" y="2831"/>
              </a:cxn>
              <a:cxn ang="0">
                <a:pos x="753" y="2966"/>
              </a:cxn>
              <a:cxn ang="0">
                <a:pos x="776" y="3515"/>
              </a:cxn>
              <a:cxn ang="0">
                <a:pos x="736" y="3713"/>
              </a:cxn>
              <a:cxn ang="0">
                <a:pos x="759" y="3861"/>
              </a:cxn>
              <a:cxn ang="0">
                <a:pos x="802" y="3848"/>
              </a:cxn>
              <a:cxn ang="0">
                <a:pos x="996" y="3967"/>
              </a:cxn>
              <a:cxn ang="0">
                <a:pos x="953" y="3840"/>
              </a:cxn>
              <a:cxn ang="0">
                <a:pos x="916" y="3652"/>
              </a:cxn>
              <a:cxn ang="0">
                <a:pos x="959" y="2799"/>
              </a:cxn>
              <a:cxn ang="0">
                <a:pos x="1079" y="2749"/>
              </a:cxn>
            </a:cxnLst>
            <a:rect l="0" t="0" r="r" b="b"/>
            <a:pathLst>
              <a:path w="1082" h="3967">
                <a:moveTo>
                  <a:pt x="1011" y="2403"/>
                </a:moveTo>
                <a:cubicBezTo>
                  <a:pt x="991" y="2320"/>
                  <a:pt x="947" y="2148"/>
                  <a:pt x="934" y="2099"/>
                </a:cubicBezTo>
                <a:cubicBezTo>
                  <a:pt x="942" y="2094"/>
                  <a:pt x="942" y="2094"/>
                  <a:pt x="942" y="2094"/>
                </a:cubicBezTo>
                <a:cubicBezTo>
                  <a:pt x="1006" y="2044"/>
                  <a:pt x="977" y="1998"/>
                  <a:pt x="977" y="1998"/>
                </a:cubicBezTo>
                <a:cubicBezTo>
                  <a:pt x="988" y="1962"/>
                  <a:pt x="970" y="1852"/>
                  <a:pt x="970" y="1852"/>
                </a:cubicBezTo>
                <a:cubicBezTo>
                  <a:pt x="992" y="1855"/>
                  <a:pt x="1013" y="1845"/>
                  <a:pt x="1013" y="1845"/>
                </a:cubicBezTo>
                <a:cubicBezTo>
                  <a:pt x="981" y="1752"/>
                  <a:pt x="938" y="1332"/>
                  <a:pt x="938" y="1332"/>
                </a:cubicBezTo>
                <a:cubicBezTo>
                  <a:pt x="942" y="1296"/>
                  <a:pt x="942" y="1296"/>
                  <a:pt x="942" y="1296"/>
                </a:cubicBezTo>
                <a:cubicBezTo>
                  <a:pt x="967" y="1150"/>
                  <a:pt x="892" y="1043"/>
                  <a:pt x="892" y="1043"/>
                </a:cubicBezTo>
                <a:cubicBezTo>
                  <a:pt x="895" y="1029"/>
                  <a:pt x="860" y="922"/>
                  <a:pt x="860" y="922"/>
                </a:cubicBezTo>
                <a:cubicBezTo>
                  <a:pt x="888" y="801"/>
                  <a:pt x="817" y="758"/>
                  <a:pt x="817" y="758"/>
                </a:cubicBezTo>
                <a:cubicBezTo>
                  <a:pt x="778" y="697"/>
                  <a:pt x="681" y="683"/>
                  <a:pt x="681" y="683"/>
                </a:cubicBezTo>
                <a:cubicBezTo>
                  <a:pt x="637" y="630"/>
                  <a:pt x="637" y="630"/>
                  <a:pt x="637" y="630"/>
                </a:cubicBezTo>
                <a:cubicBezTo>
                  <a:pt x="697" y="583"/>
                  <a:pt x="703" y="512"/>
                  <a:pt x="703" y="512"/>
                </a:cubicBezTo>
                <a:cubicBezTo>
                  <a:pt x="719" y="512"/>
                  <a:pt x="740" y="455"/>
                  <a:pt x="740" y="455"/>
                </a:cubicBezTo>
                <a:cubicBezTo>
                  <a:pt x="779" y="371"/>
                  <a:pt x="736" y="394"/>
                  <a:pt x="736" y="394"/>
                </a:cubicBezTo>
                <a:cubicBezTo>
                  <a:pt x="740" y="368"/>
                  <a:pt x="740" y="368"/>
                  <a:pt x="740" y="368"/>
                </a:cubicBezTo>
                <a:cubicBezTo>
                  <a:pt x="744" y="357"/>
                  <a:pt x="747" y="346"/>
                  <a:pt x="749" y="336"/>
                </a:cubicBezTo>
                <a:cubicBezTo>
                  <a:pt x="751" y="335"/>
                  <a:pt x="751" y="335"/>
                  <a:pt x="751" y="335"/>
                </a:cubicBezTo>
                <a:cubicBezTo>
                  <a:pt x="751" y="351"/>
                  <a:pt x="801" y="365"/>
                  <a:pt x="801" y="365"/>
                </a:cubicBezTo>
                <a:cubicBezTo>
                  <a:pt x="773" y="351"/>
                  <a:pt x="794" y="237"/>
                  <a:pt x="794" y="237"/>
                </a:cubicBezTo>
                <a:cubicBezTo>
                  <a:pt x="794" y="162"/>
                  <a:pt x="737" y="152"/>
                  <a:pt x="737" y="152"/>
                </a:cubicBezTo>
                <a:cubicBezTo>
                  <a:pt x="712" y="112"/>
                  <a:pt x="645" y="64"/>
                  <a:pt x="645" y="64"/>
                </a:cubicBezTo>
                <a:cubicBezTo>
                  <a:pt x="652" y="20"/>
                  <a:pt x="609" y="17"/>
                  <a:pt x="609" y="17"/>
                </a:cubicBezTo>
                <a:cubicBezTo>
                  <a:pt x="542" y="0"/>
                  <a:pt x="492" y="51"/>
                  <a:pt x="492" y="51"/>
                </a:cubicBezTo>
                <a:cubicBezTo>
                  <a:pt x="450" y="51"/>
                  <a:pt x="432" y="132"/>
                  <a:pt x="432" y="132"/>
                </a:cubicBezTo>
                <a:cubicBezTo>
                  <a:pt x="379" y="132"/>
                  <a:pt x="350" y="183"/>
                  <a:pt x="350" y="183"/>
                </a:cubicBezTo>
                <a:cubicBezTo>
                  <a:pt x="365" y="166"/>
                  <a:pt x="389" y="183"/>
                  <a:pt x="389" y="183"/>
                </a:cubicBezTo>
                <a:cubicBezTo>
                  <a:pt x="345" y="214"/>
                  <a:pt x="333" y="292"/>
                  <a:pt x="330" y="326"/>
                </a:cubicBezTo>
                <a:cubicBezTo>
                  <a:pt x="336" y="286"/>
                  <a:pt x="361" y="270"/>
                  <a:pt x="361" y="270"/>
                </a:cubicBezTo>
                <a:cubicBezTo>
                  <a:pt x="350" y="291"/>
                  <a:pt x="343" y="345"/>
                  <a:pt x="343" y="345"/>
                </a:cubicBezTo>
                <a:cubicBezTo>
                  <a:pt x="365" y="321"/>
                  <a:pt x="365" y="321"/>
                  <a:pt x="365" y="321"/>
                </a:cubicBezTo>
                <a:cubicBezTo>
                  <a:pt x="368" y="315"/>
                  <a:pt x="371" y="310"/>
                  <a:pt x="374" y="306"/>
                </a:cubicBezTo>
                <a:cubicBezTo>
                  <a:pt x="373" y="333"/>
                  <a:pt x="376" y="355"/>
                  <a:pt x="376" y="355"/>
                </a:cubicBezTo>
                <a:cubicBezTo>
                  <a:pt x="358" y="334"/>
                  <a:pt x="353" y="366"/>
                  <a:pt x="353" y="366"/>
                </a:cubicBezTo>
                <a:cubicBezTo>
                  <a:pt x="348" y="473"/>
                  <a:pt x="389" y="478"/>
                  <a:pt x="389" y="478"/>
                </a:cubicBezTo>
                <a:cubicBezTo>
                  <a:pt x="389" y="487"/>
                  <a:pt x="396" y="551"/>
                  <a:pt x="396" y="551"/>
                </a:cubicBezTo>
                <a:cubicBezTo>
                  <a:pt x="403" y="574"/>
                  <a:pt x="396" y="585"/>
                  <a:pt x="396" y="585"/>
                </a:cubicBezTo>
                <a:cubicBezTo>
                  <a:pt x="376" y="571"/>
                  <a:pt x="348" y="649"/>
                  <a:pt x="348" y="649"/>
                </a:cubicBezTo>
                <a:cubicBezTo>
                  <a:pt x="326" y="690"/>
                  <a:pt x="287" y="708"/>
                  <a:pt x="287" y="708"/>
                </a:cubicBezTo>
                <a:cubicBezTo>
                  <a:pt x="244" y="715"/>
                  <a:pt x="128" y="776"/>
                  <a:pt x="128" y="776"/>
                </a:cubicBezTo>
                <a:cubicBezTo>
                  <a:pt x="68" y="779"/>
                  <a:pt x="60" y="922"/>
                  <a:pt x="60" y="922"/>
                </a:cubicBezTo>
                <a:cubicBezTo>
                  <a:pt x="35" y="954"/>
                  <a:pt x="68" y="1104"/>
                  <a:pt x="68" y="1104"/>
                </a:cubicBezTo>
                <a:cubicBezTo>
                  <a:pt x="57" y="1107"/>
                  <a:pt x="68" y="1218"/>
                  <a:pt x="68" y="1218"/>
                </a:cubicBezTo>
                <a:cubicBezTo>
                  <a:pt x="32" y="1310"/>
                  <a:pt x="32" y="1310"/>
                  <a:pt x="32" y="1310"/>
                </a:cubicBezTo>
                <a:cubicBezTo>
                  <a:pt x="0" y="1364"/>
                  <a:pt x="39" y="1460"/>
                  <a:pt x="39" y="1460"/>
                </a:cubicBezTo>
                <a:cubicBezTo>
                  <a:pt x="14" y="1513"/>
                  <a:pt x="71" y="1528"/>
                  <a:pt x="71" y="1528"/>
                </a:cubicBezTo>
                <a:cubicBezTo>
                  <a:pt x="96" y="1528"/>
                  <a:pt x="107" y="1538"/>
                  <a:pt x="107" y="1538"/>
                </a:cubicBezTo>
                <a:cubicBezTo>
                  <a:pt x="135" y="1574"/>
                  <a:pt x="207" y="1613"/>
                  <a:pt x="207" y="1613"/>
                </a:cubicBezTo>
                <a:cubicBezTo>
                  <a:pt x="207" y="1684"/>
                  <a:pt x="160" y="1891"/>
                  <a:pt x="160" y="1891"/>
                </a:cubicBezTo>
                <a:cubicBezTo>
                  <a:pt x="179" y="1898"/>
                  <a:pt x="179" y="1898"/>
                  <a:pt x="179" y="1898"/>
                </a:cubicBezTo>
                <a:cubicBezTo>
                  <a:pt x="116" y="2128"/>
                  <a:pt x="33" y="2781"/>
                  <a:pt x="33" y="2781"/>
                </a:cubicBezTo>
                <a:cubicBezTo>
                  <a:pt x="47" y="2815"/>
                  <a:pt x="296" y="2823"/>
                  <a:pt x="296" y="2823"/>
                </a:cubicBezTo>
                <a:cubicBezTo>
                  <a:pt x="239" y="2870"/>
                  <a:pt x="253" y="3071"/>
                  <a:pt x="253" y="3071"/>
                </a:cubicBezTo>
                <a:cubicBezTo>
                  <a:pt x="250" y="3166"/>
                  <a:pt x="327" y="3454"/>
                  <a:pt x="327" y="3454"/>
                </a:cubicBezTo>
                <a:cubicBezTo>
                  <a:pt x="342" y="3518"/>
                  <a:pt x="319" y="3555"/>
                  <a:pt x="319" y="3555"/>
                </a:cubicBezTo>
                <a:cubicBezTo>
                  <a:pt x="261" y="3647"/>
                  <a:pt x="296" y="3655"/>
                  <a:pt x="296" y="3655"/>
                </a:cubicBezTo>
                <a:cubicBezTo>
                  <a:pt x="304" y="3673"/>
                  <a:pt x="321" y="3705"/>
                  <a:pt x="321" y="3705"/>
                </a:cubicBezTo>
                <a:cubicBezTo>
                  <a:pt x="359" y="3766"/>
                  <a:pt x="353" y="3864"/>
                  <a:pt x="353" y="3864"/>
                </a:cubicBezTo>
                <a:cubicBezTo>
                  <a:pt x="364" y="3864"/>
                  <a:pt x="364" y="3864"/>
                  <a:pt x="364" y="3864"/>
                </a:cubicBezTo>
                <a:cubicBezTo>
                  <a:pt x="367" y="3808"/>
                  <a:pt x="367" y="3808"/>
                  <a:pt x="367" y="3808"/>
                </a:cubicBezTo>
                <a:cubicBezTo>
                  <a:pt x="390" y="3866"/>
                  <a:pt x="390" y="3866"/>
                  <a:pt x="390" y="3866"/>
                </a:cubicBezTo>
                <a:cubicBezTo>
                  <a:pt x="390" y="3935"/>
                  <a:pt x="585" y="3916"/>
                  <a:pt x="585" y="3916"/>
                </a:cubicBezTo>
                <a:cubicBezTo>
                  <a:pt x="645" y="3898"/>
                  <a:pt x="542" y="3808"/>
                  <a:pt x="542" y="3808"/>
                </a:cubicBezTo>
                <a:cubicBezTo>
                  <a:pt x="542" y="3787"/>
                  <a:pt x="470" y="3541"/>
                  <a:pt x="470" y="3541"/>
                </a:cubicBezTo>
                <a:cubicBezTo>
                  <a:pt x="444" y="3452"/>
                  <a:pt x="444" y="3375"/>
                  <a:pt x="444" y="3375"/>
                </a:cubicBezTo>
                <a:cubicBezTo>
                  <a:pt x="444" y="3322"/>
                  <a:pt x="453" y="2995"/>
                  <a:pt x="453" y="2995"/>
                </a:cubicBezTo>
                <a:cubicBezTo>
                  <a:pt x="447" y="2955"/>
                  <a:pt x="462" y="2878"/>
                  <a:pt x="462" y="2878"/>
                </a:cubicBezTo>
                <a:cubicBezTo>
                  <a:pt x="482" y="2868"/>
                  <a:pt x="499" y="2844"/>
                  <a:pt x="499" y="2844"/>
                </a:cubicBezTo>
                <a:cubicBezTo>
                  <a:pt x="667" y="2847"/>
                  <a:pt x="613" y="2831"/>
                  <a:pt x="613" y="2831"/>
                </a:cubicBezTo>
                <a:cubicBezTo>
                  <a:pt x="653" y="2844"/>
                  <a:pt x="748" y="2823"/>
                  <a:pt x="748" y="2823"/>
                </a:cubicBezTo>
                <a:cubicBezTo>
                  <a:pt x="765" y="2868"/>
                  <a:pt x="753" y="2966"/>
                  <a:pt x="753" y="2966"/>
                </a:cubicBezTo>
                <a:cubicBezTo>
                  <a:pt x="736" y="3090"/>
                  <a:pt x="770" y="3222"/>
                  <a:pt x="770" y="3222"/>
                </a:cubicBezTo>
                <a:cubicBezTo>
                  <a:pt x="805" y="3452"/>
                  <a:pt x="776" y="3515"/>
                  <a:pt x="776" y="3515"/>
                </a:cubicBezTo>
                <a:cubicBezTo>
                  <a:pt x="776" y="3544"/>
                  <a:pt x="725" y="3607"/>
                  <a:pt x="725" y="3607"/>
                </a:cubicBezTo>
                <a:cubicBezTo>
                  <a:pt x="676" y="3663"/>
                  <a:pt x="736" y="3713"/>
                  <a:pt x="736" y="3713"/>
                </a:cubicBezTo>
                <a:cubicBezTo>
                  <a:pt x="756" y="3750"/>
                  <a:pt x="742" y="3872"/>
                  <a:pt x="742" y="3872"/>
                </a:cubicBezTo>
                <a:cubicBezTo>
                  <a:pt x="759" y="3861"/>
                  <a:pt x="759" y="3861"/>
                  <a:pt x="759" y="3861"/>
                </a:cubicBezTo>
                <a:cubicBezTo>
                  <a:pt x="768" y="3856"/>
                  <a:pt x="768" y="3755"/>
                  <a:pt x="768" y="3755"/>
                </a:cubicBezTo>
                <a:cubicBezTo>
                  <a:pt x="779" y="3769"/>
                  <a:pt x="802" y="3848"/>
                  <a:pt x="802" y="3848"/>
                </a:cubicBezTo>
                <a:cubicBezTo>
                  <a:pt x="802" y="3872"/>
                  <a:pt x="822" y="3927"/>
                  <a:pt x="822" y="3927"/>
                </a:cubicBezTo>
                <a:cubicBezTo>
                  <a:pt x="836" y="3956"/>
                  <a:pt x="996" y="3967"/>
                  <a:pt x="996" y="3967"/>
                </a:cubicBezTo>
                <a:cubicBezTo>
                  <a:pt x="1065" y="3953"/>
                  <a:pt x="993" y="3890"/>
                  <a:pt x="993" y="3890"/>
                </a:cubicBezTo>
                <a:cubicBezTo>
                  <a:pt x="976" y="3872"/>
                  <a:pt x="953" y="3840"/>
                  <a:pt x="953" y="3840"/>
                </a:cubicBezTo>
                <a:cubicBezTo>
                  <a:pt x="942" y="3827"/>
                  <a:pt x="931" y="3774"/>
                  <a:pt x="931" y="3774"/>
                </a:cubicBezTo>
                <a:cubicBezTo>
                  <a:pt x="931" y="3739"/>
                  <a:pt x="916" y="3652"/>
                  <a:pt x="916" y="3652"/>
                </a:cubicBezTo>
                <a:cubicBezTo>
                  <a:pt x="905" y="3602"/>
                  <a:pt x="931" y="3354"/>
                  <a:pt x="931" y="3354"/>
                </a:cubicBezTo>
                <a:cubicBezTo>
                  <a:pt x="951" y="3180"/>
                  <a:pt x="959" y="2799"/>
                  <a:pt x="959" y="2799"/>
                </a:cubicBezTo>
                <a:cubicBezTo>
                  <a:pt x="1036" y="2770"/>
                  <a:pt x="1036" y="2770"/>
                  <a:pt x="1036" y="2770"/>
                </a:cubicBezTo>
                <a:cubicBezTo>
                  <a:pt x="1062" y="2770"/>
                  <a:pt x="1079" y="2749"/>
                  <a:pt x="1079" y="2749"/>
                </a:cubicBezTo>
                <a:cubicBezTo>
                  <a:pt x="1082" y="2715"/>
                  <a:pt x="1011" y="2403"/>
                  <a:pt x="1011" y="2403"/>
                </a:cubicBezTo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eaLnBrk="0" fontAlgn="base" hangingPunct="0">
              <a:spcBef>
                <a:spcPct val="2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r" rtl="0" eaLnBrk="0" fontAlgn="base" hangingPunct="0">
              <a:spcBef>
                <a:spcPct val="2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r" rtl="0" eaLnBrk="0" fontAlgn="base" hangingPunct="0">
              <a:spcBef>
                <a:spcPct val="2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r" rtl="0" eaLnBrk="0" fontAlgn="base" hangingPunct="0">
              <a:spcBef>
                <a:spcPct val="2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r" rtl="0" eaLnBrk="0" fontAlgn="base" hangingPunct="0">
              <a:spcBef>
                <a:spcPct val="2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098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C8A8A3-7FFF-485C-B7CA-79A58E17E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156145"/>
            <a:ext cx="4525200" cy="467100"/>
          </a:xfrm>
        </p:spPr>
        <p:txBody>
          <a:bodyPr/>
          <a:lstStyle/>
          <a:p>
            <a:r>
              <a:rPr lang="cs-CZ" dirty="0"/>
              <a:t>Rodinné firmy - Nástupci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913240-B481-44C0-88B6-39FBAE948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557" y="2557083"/>
            <a:ext cx="7993777" cy="737100"/>
          </a:xfrm>
        </p:spPr>
        <p:txBody>
          <a:bodyPr/>
          <a:lstStyle/>
          <a:p>
            <a:r>
              <a:rPr lang="cs-CZ" dirty="0"/>
              <a:t>Hlavní zjištění</a:t>
            </a:r>
          </a:p>
        </p:txBody>
      </p:sp>
    </p:spTree>
    <p:extLst>
      <p:ext uri="{BB962C8B-B14F-4D97-AF65-F5344CB8AC3E}">
        <p14:creationId xmlns:p14="http://schemas.microsoft.com/office/powerpoint/2010/main" val="320829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0A0703D-620C-4BAE-9B93-2C23D9CE0EB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40242" y="568504"/>
            <a:ext cx="8527311" cy="1600533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180975" indent="-180975" defTabSz="914169">
              <a:spcBef>
                <a:spcPts val="600"/>
              </a:spcBef>
              <a:buFont typeface="Wingdings" pitchFamily="2" charset="2"/>
              <a:buChar char="§"/>
            </a:pPr>
            <a:r>
              <a:rPr lang="cs-CZ" sz="1800" dirty="0">
                <a:solidFill>
                  <a:srgbClr val="008BCA"/>
                </a:solidFill>
              </a:rPr>
              <a:t>Postoje a zkušenosti nástupců a nástupkyň popsané v tomto dokumentu se velmi </a:t>
            </a:r>
            <a:r>
              <a:rPr lang="cs-CZ" sz="1800" b="1" dirty="0">
                <a:solidFill>
                  <a:srgbClr val="008BCA"/>
                </a:solidFill>
              </a:rPr>
              <a:t>shodují</a:t>
            </a:r>
            <a:r>
              <a:rPr lang="cs-CZ" sz="1800" dirty="0">
                <a:solidFill>
                  <a:srgbClr val="008BCA"/>
                </a:solidFill>
              </a:rPr>
              <a:t> s postoji a názory zakladatelů, které jsme popsali ve výstupech v listopadu 2018.</a:t>
            </a:r>
          </a:p>
          <a:p>
            <a:pPr marL="180975" indent="-180975" defTabSz="914169">
              <a:spcBef>
                <a:spcPts val="600"/>
              </a:spcBef>
              <a:buFont typeface="Wingdings" pitchFamily="2" charset="2"/>
              <a:buChar char="§"/>
            </a:pPr>
            <a:r>
              <a:rPr lang="cs-CZ" sz="1800" dirty="0">
                <a:solidFill>
                  <a:srgbClr val="008BCA"/>
                </a:solidFill>
              </a:rPr>
              <a:t>Tento dokument témata z předchozí zprávy </a:t>
            </a:r>
            <a:r>
              <a:rPr lang="cs-CZ" sz="1800" b="1" dirty="0">
                <a:solidFill>
                  <a:srgbClr val="008BCA"/>
                </a:solidFill>
              </a:rPr>
              <a:t>rozšiřuje a obohacuje </a:t>
            </a:r>
            <a:r>
              <a:rPr lang="cs-CZ" sz="1800" dirty="0">
                <a:solidFill>
                  <a:srgbClr val="008BCA"/>
                </a:solidFill>
              </a:rPr>
              <a:t>o detailnější pohled nástupců a nástupkyň.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E73AD93-F106-470D-B364-2F00EC6D0372}"/>
              </a:ext>
            </a:extLst>
          </p:cNvPr>
          <p:cNvSpPr txBox="1"/>
          <p:nvPr/>
        </p:nvSpPr>
        <p:spPr>
          <a:xfrm>
            <a:off x="225028" y="4876497"/>
            <a:ext cx="45881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CA12D53-C2CE-4657-96ED-32C3F4DBD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46" y="2041441"/>
            <a:ext cx="4572396" cy="257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19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PODMÍNKY PRO UDRŽENÍ RODINNÉHO CHARAKTERU FIRMY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477925"/>
            <a:ext cx="6531907" cy="3282639"/>
          </a:xfrm>
        </p:spPr>
        <p:txBody>
          <a:bodyPr/>
          <a:lstStyle/>
          <a:p>
            <a:pPr>
              <a:buClr>
                <a:srgbClr val="008BCA"/>
              </a:buClr>
              <a:buFont typeface="Calibri" panose="020F0502020204030204" pitchFamily="34" charset="0"/>
              <a:buChar char="→"/>
            </a:pPr>
            <a:r>
              <a:rPr lang="cs-CZ" sz="1200" dirty="0"/>
              <a:t>Nástupce nebo nástupkyně jsou </a:t>
            </a:r>
            <a:r>
              <a:rPr lang="cs-CZ" sz="1200" b="1" dirty="0">
                <a:solidFill>
                  <a:srgbClr val="008BCA"/>
                </a:solidFill>
              </a:rPr>
              <a:t>svébytné osobnosti</a:t>
            </a:r>
            <a:r>
              <a:rPr lang="cs-CZ" sz="1200" dirty="0"/>
              <a:t>, které se však </a:t>
            </a:r>
            <a:r>
              <a:rPr lang="cs-CZ" sz="1200" b="1" dirty="0">
                <a:solidFill>
                  <a:srgbClr val="008BCA"/>
                </a:solidFill>
              </a:rPr>
              <a:t>dokáží přizpůsobit</a:t>
            </a:r>
            <a:r>
              <a:rPr lang="cs-CZ" sz="1200" dirty="0"/>
              <a:t>. Nejsou ani příliš svérázní a tvrdohlaví, ani příliš submisivní. </a:t>
            </a:r>
          </a:p>
          <a:p>
            <a:pPr>
              <a:buClr>
                <a:srgbClr val="008BCA"/>
              </a:buClr>
              <a:buFont typeface="Calibri" panose="020F0502020204030204" pitchFamily="34" charset="0"/>
              <a:buChar char="→"/>
            </a:pPr>
            <a:r>
              <a:rPr lang="cs-CZ" sz="1200" dirty="0"/>
              <a:t>Rodiče zakladatelé na potenciálního nástupce nebo nástupkyni netlačí, ale </a:t>
            </a:r>
            <a:r>
              <a:rPr lang="cs-CZ" sz="1200" b="1" dirty="0">
                <a:solidFill>
                  <a:srgbClr val="008BCA"/>
                </a:solidFill>
              </a:rPr>
              <a:t>nenásilně a pozitivně je k uplatnění ve firmě motivují</a:t>
            </a:r>
            <a:r>
              <a:rPr lang="cs-CZ" sz="1200" dirty="0"/>
              <a:t>.</a:t>
            </a:r>
            <a:r>
              <a:rPr lang="cs-CZ" sz="1200" b="1" dirty="0"/>
              <a:t> </a:t>
            </a:r>
          </a:p>
          <a:p>
            <a:pPr>
              <a:buClr>
                <a:srgbClr val="008BCA"/>
              </a:buClr>
              <a:buFont typeface="Calibri" panose="020F0502020204030204" pitchFamily="34" charset="0"/>
              <a:buChar char="→"/>
            </a:pPr>
            <a:r>
              <a:rPr lang="cs-CZ" sz="1200" dirty="0"/>
              <a:t>Nástupce nebo nástupkyně mohou mít touhu jít svou vlastní cestou, ale pokud cítí, že firma jim </a:t>
            </a:r>
            <a:r>
              <a:rPr lang="cs-CZ" sz="1200" b="1" dirty="0">
                <a:solidFill>
                  <a:srgbClr val="008BCA"/>
                </a:solidFill>
              </a:rPr>
              <a:t>poskytne prostor pro vlastní seberealizaci</a:t>
            </a:r>
            <a:r>
              <a:rPr lang="cs-CZ" sz="1200" dirty="0"/>
              <a:t>,</a:t>
            </a:r>
            <a:r>
              <a:rPr lang="cs-CZ" sz="1200" b="1" dirty="0">
                <a:solidFill>
                  <a:srgbClr val="008BCA"/>
                </a:solidFill>
              </a:rPr>
              <a:t> </a:t>
            </a:r>
            <a:r>
              <a:rPr lang="cs-CZ" sz="1200" dirty="0"/>
              <a:t>do firmy se rádi vrátí a zapojí.</a:t>
            </a:r>
          </a:p>
          <a:p>
            <a:pPr>
              <a:buClr>
                <a:srgbClr val="008BCA"/>
              </a:buClr>
              <a:buFont typeface="Calibri" panose="020F0502020204030204" pitchFamily="34" charset="0"/>
              <a:buChar char="→"/>
            </a:pPr>
            <a:r>
              <a:rPr lang="cs-CZ" sz="1200" dirty="0"/>
              <a:t>Nástupce a nástupkyně </a:t>
            </a:r>
            <a:r>
              <a:rPr lang="cs-CZ" sz="1200" b="1" dirty="0">
                <a:solidFill>
                  <a:srgbClr val="008BCA"/>
                </a:solidFill>
              </a:rPr>
              <a:t>respektují a uznávají </a:t>
            </a:r>
            <a:r>
              <a:rPr lang="cs-CZ" sz="1200" dirty="0"/>
              <a:t>rodiče zakladatele.</a:t>
            </a:r>
          </a:p>
          <a:p>
            <a:pPr>
              <a:buClr>
                <a:srgbClr val="008BCA"/>
              </a:buClr>
              <a:buFont typeface="Calibri" panose="020F0502020204030204" pitchFamily="34" charset="0"/>
              <a:buChar char="→"/>
            </a:pPr>
            <a:r>
              <a:rPr lang="cs-CZ" sz="1200" b="1" dirty="0">
                <a:solidFill>
                  <a:srgbClr val="008BCA"/>
                </a:solidFill>
              </a:rPr>
              <a:t>Vnímají hodnotu </a:t>
            </a:r>
            <a:r>
              <a:rPr lang="cs-CZ" sz="1200" dirty="0"/>
              <a:t>rodinné firmy, na které jim záleží.</a:t>
            </a:r>
          </a:p>
          <a:p>
            <a:pPr>
              <a:buClr>
                <a:srgbClr val="008BCA"/>
              </a:buClr>
              <a:buFont typeface="Calibri" panose="020F0502020204030204" pitchFamily="34" charset="0"/>
              <a:buChar char="→"/>
            </a:pPr>
            <a:r>
              <a:rPr lang="cs-CZ" sz="1200" b="1" dirty="0">
                <a:solidFill>
                  <a:srgbClr val="008BCA"/>
                </a:solidFill>
              </a:rPr>
              <a:t>Rodiče zakladatelé jsou jim oporou. </a:t>
            </a:r>
          </a:p>
          <a:p>
            <a:pPr>
              <a:buClr>
                <a:srgbClr val="008BCA"/>
              </a:buClr>
              <a:buFont typeface="Calibri" panose="020F0502020204030204" pitchFamily="34" charset="0"/>
              <a:buChar char="→"/>
            </a:pPr>
            <a:r>
              <a:rPr lang="cs-CZ" sz="1200" dirty="0"/>
              <a:t>Umí je vést a </a:t>
            </a:r>
            <a:r>
              <a:rPr lang="cs-CZ" sz="1200" b="1" dirty="0">
                <a:solidFill>
                  <a:srgbClr val="008BCA"/>
                </a:solidFill>
              </a:rPr>
              <a:t>postupně jim předávat zodpovědnost</a:t>
            </a:r>
            <a:r>
              <a:rPr lang="cs-CZ" sz="1200" dirty="0"/>
              <a:t>, do které zpětně nezasahují.</a:t>
            </a:r>
          </a:p>
          <a:p>
            <a:pPr>
              <a:buClr>
                <a:srgbClr val="008BCA"/>
              </a:buClr>
              <a:buFont typeface="Calibri" panose="020F0502020204030204" pitchFamily="34" charset="0"/>
              <a:buChar char="→"/>
            </a:pPr>
            <a:r>
              <a:rPr lang="cs-CZ" sz="1200" b="1" dirty="0">
                <a:solidFill>
                  <a:srgbClr val="008BCA"/>
                </a:solidFill>
              </a:rPr>
              <a:t>Role a pozice </a:t>
            </a:r>
            <a:r>
              <a:rPr lang="cs-CZ" sz="1200" dirty="0"/>
              <a:t>nástupců i zakladatelů jsou v rámci firmy </a:t>
            </a:r>
            <a:r>
              <a:rPr lang="cs-CZ" sz="1200" b="1" dirty="0">
                <a:solidFill>
                  <a:srgbClr val="008BCA"/>
                </a:solidFill>
              </a:rPr>
              <a:t>dobře definované a vymezené </a:t>
            </a:r>
            <a:r>
              <a:rPr lang="cs-CZ" sz="1200" dirty="0"/>
              <a:t>a to zvláště tehdy, když dochází k postupnému předávání řízení.</a:t>
            </a:r>
          </a:p>
          <a:p>
            <a:pPr>
              <a:buClr>
                <a:srgbClr val="008BCA"/>
              </a:buClr>
              <a:buFont typeface="Calibri" panose="020F0502020204030204" pitchFamily="34" charset="0"/>
              <a:buChar char="→"/>
            </a:pPr>
            <a:r>
              <a:rPr lang="cs-CZ" sz="1200" dirty="0"/>
              <a:t>Nástupci i zakladatelé umí předkládat své argumenty, slyšet argumenty druhé strany a </a:t>
            </a:r>
            <a:r>
              <a:rPr lang="cs-CZ" sz="1200" b="1" dirty="0">
                <a:solidFill>
                  <a:srgbClr val="008BCA"/>
                </a:solidFill>
              </a:rPr>
              <a:t>hledat shodu či kompromis</a:t>
            </a:r>
            <a:r>
              <a:rPr lang="cs-CZ" sz="1200" dirty="0"/>
              <a:t>. </a:t>
            </a:r>
          </a:p>
          <a:p>
            <a:pPr>
              <a:buClr>
                <a:srgbClr val="008BCA"/>
              </a:buClr>
              <a:buFont typeface="Calibri" panose="020F0502020204030204" pitchFamily="34" charset="0"/>
              <a:buChar char="→"/>
            </a:pPr>
            <a:r>
              <a:rPr lang="cs-CZ" sz="1200" dirty="0"/>
              <a:t>Nástupci a nástupkyně jsou za svou práci </a:t>
            </a:r>
            <a:r>
              <a:rPr lang="cs-CZ" sz="1200" b="1" dirty="0">
                <a:solidFill>
                  <a:srgbClr val="008BCA"/>
                </a:solidFill>
              </a:rPr>
              <a:t>spravedlivě odměňováni</a:t>
            </a:r>
            <a:r>
              <a:rPr lang="cs-CZ" sz="1200" dirty="0"/>
              <a:t>. </a:t>
            </a:r>
          </a:p>
          <a:p>
            <a:pPr>
              <a:buClr>
                <a:srgbClr val="008BCA"/>
              </a:buClr>
              <a:buFont typeface="Calibri" panose="020F0502020204030204" pitchFamily="34" charset="0"/>
              <a:buChar char="→"/>
            </a:pPr>
            <a:r>
              <a:rPr lang="cs-CZ" sz="1200" dirty="0"/>
              <a:t>Nástupci a nástupkyně </a:t>
            </a:r>
            <a:r>
              <a:rPr lang="cs-CZ" sz="1200" b="1" dirty="0">
                <a:solidFill>
                  <a:srgbClr val="008BCA"/>
                </a:solidFill>
              </a:rPr>
              <a:t>sdílí s rodiči zakladateli společné cíle</a:t>
            </a:r>
            <a:r>
              <a:rPr lang="cs-CZ" sz="1200" dirty="0"/>
              <a:t>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6612349" cy="592863"/>
          </a:xfrm>
        </p:spPr>
        <p:txBody>
          <a:bodyPr/>
          <a:lstStyle/>
          <a:p>
            <a:r>
              <a:rPr lang="cs-CZ" dirty="0"/>
              <a:t>Několik základních podmínek pro to, aby měl nástupce nebo nástupkyně zájem rodinnou firmu převzít: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9" name="Obdélníkový bublinový popisek 14">
            <a:extLst>
              <a:ext uri="{FF2B5EF4-FFF2-40B4-BE49-F238E27FC236}">
                <a16:creationId xmlns:a16="http://schemas.microsoft.com/office/drawing/2014/main" id="{B6BB5D26-81F9-46C1-92B9-6DB717C9A3BF}"/>
              </a:ext>
            </a:extLst>
          </p:cNvPr>
          <p:cNvSpPr/>
          <p:nvPr/>
        </p:nvSpPr>
        <p:spPr>
          <a:xfrm>
            <a:off x="6841849" y="2079183"/>
            <a:ext cx="2121251" cy="621477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Musíte být trochu ohebný, nemůžete být tvrdohlavý a příliš svérázný. (Nástupce)</a:t>
            </a:r>
          </a:p>
        </p:txBody>
      </p:sp>
      <p:sp>
        <p:nvSpPr>
          <p:cNvPr id="10" name="Obdélníkový bublinový popisek 14">
            <a:extLst>
              <a:ext uri="{FF2B5EF4-FFF2-40B4-BE49-F238E27FC236}">
                <a16:creationId xmlns:a16="http://schemas.microsoft.com/office/drawing/2014/main" id="{05748C30-110D-4287-B40B-CC542F709B4C}"/>
              </a:ext>
            </a:extLst>
          </p:cNvPr>
          <p:cNvSpPr/>
          <p:nvPr/>
        </p:nvSpPr>
        <p:spPr>
          <a:xfrm>
            <a:off x="6841848" y="410400"/>
            <a:ext cx="2121251" cy="733134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S tátou máme výborný vztah. Nejvíc mi pomáhal tím, že podporoval moje rozhodnutí a nechával mi volnost. (Nástupce)</a:t>
            </a:r>
          </a:p>
        </p:txBody>
      </p:sp>
      <p:grpSp>
        <p:nvGrpSpPr>
          <p:cNvPr id="11" name="Group 33">
            <a:extLst>
              <a:ext uri="{FF2B5EF4-FFF2-40B4-BE49-F238E27FC236}">
                <a16:creationId xmlns:a16="http://schemas.microsoft.com/office/drawing/2014/main" id="{643C68E2-7BC8-4B35-B421-DC4C78435BF9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804488" y="1051538"/>
            <a:ext cx="450776" cy="380479"/>
            <a:chOff x="6000750" y="2698750"/>
            <a:chExt cx="951684" cy="803275"/>
          </a:xfrm>
          <a:solidFill>
            <a:srgbClr val="002060"/>
          </a:solidFill>
        </p:grpSpPr>
        <p:sp>
          <p:nvSpPr>
            <p:cNvPr id="12" name="Freeform 55">
              <a:extLst>
                <a:ext uri="{FF2B5EF4-FFF2-40B4-BE49-F238E27FC236}">
                  <a16:creationId xmlns:a16="http://schemas.microsoft.com/office/drawing/2014/main" id="{9B5D5225-8A65-4AE7-BF72-1D9E58172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7459" y="2698750"/>
              <a:ext cx="434975" cy="803275"/>
            </a:xfrm>
            <a:custGeom>
              <a:avLst/>
              <a:gdLst/>
              <a:ahLst/>
              <a:cxnLst>
                <a:cxn ang="0">
                  <a:pos x="3" y="26"/>
                </a:cxn>
                <a:cxn ang="0">
                  <a:pos x="14" y="8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7" y="14"/>
                </a:cxn>
                <a:cxn ang="0">
                  <a:pos x="8" y="14"/>
                </a:cxn>
                <a:cxn ang="0">
                  <a:pos x="1" y="24"/>
                </a:cxn>
                <a:cxn ang="0">
                  <a:pos x="3" y="26"/>
                </a:cxn>
              </a:cxnLst>
              <a:rect l="0" t="0" r="r" b="b"/>
              <a:pathLst>
                <a:path w="14" h="26">
                  <a:moveTo>
                    <a:pt x="3" y="26"/>
                  </a:moveTo>
                  <a:cubicBezTo>
                    <a:pt x="9" y="24"/>
                    <a:pt x="14" y="16"/>
                    <a:pt x="14" y="8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7" y="14"/>
                    <a:pt x="7" y="14"/>
                    <a:pt x="8" y="14"/>
                  </a:cubicBezTo>
                  <a:cubicBezTo>
                    <a:pt x="7" y="19"/>
                    <a:pt x="4" y="22"/>
                    <a:pt x="1" y="24"/>
                  </a:cubicBezTo>
                  <a:lnTo>
                    <a:pt x="3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" name="Freeform 56">
              <a:extLst>
                <a:ext uri="{FF2B5EF4-FFF2-40B4-BE49-F238E27FC236}">
                  <a16:creationId xmlns:a16="http://schemas.microsoft.com/office/drawing/2014/main" id="{C624538C-9216-4212-85D4-E81FF9C82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750" y="2698750"/>
              <a:ext cx="465138" cy="803275"/>
            </a:xfrm>
            <a:custGeom>
              <a:avLst/>
              <a:gdLst/>
              <a:ahLst/>
              <a:cxnLst>
                <a:cxn ang="0">
                  <a:pos x="3" y="26"/>
                </a:cxn>
                <a:cxn ang="0">
                  <a:pos x="15" y="8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7" y="14"/>
                </a:cxn>
                <a:cxn ang="0">
                  <a:pos x="8" y="14"/>
                </a:cxn>
                <a:cxn ang="0">
                  <a:pos x="1" y="24"/>
                </a:cxn>
                <a:cxn ang="0">
                  <a:pos x="3" y="26"/>
                </a:cxn>
              </a:cxnLst>
              <a:rect l="0" t="0" r="r" b="b"/>
              <a:pathLst>
                <a:path w="15" h="26">
                  <a:moveTo>
                    <a:pt x="3" y="26"/>
                  </a:moveTo>
                  <a:cubicBezTo>
                    <a:pt x="10" y="24"/>
                    <a:pt x="15" y="16"/>
                    <a:pt x="15" y="8"/>
                  </a:cubicBezTo>
                  <a:cubicBezTo>
                    <a:pt x="15" y="3"/>
                    <a:pt x="12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11"/>
                    <a:pt x="4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7" y="19"/>
                    <a:pt x="5" y="22"/>
                    <a:pt x="1" y="24"/>
                  </a:cubicBezTo>
                  <a:lnTo>
                    <a:pt x="3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F5D38E5A-200B-496D-8BB8-FA695D55203D}"/>
              </a:ext>
            </a:extLst>
          </p:cNvPr>
          <p:cNvSpPr txBox="1">
            <a:spLocks/>
          </p:cNvSpPr>
          <p:nvPr/>
        </p:nvSpPr>
        <p:spPr>
          <a:xfrm>
            <a:off x="1255264" y="1127051"/>
            <a:ext cx="4482179" cy="218007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 defTabSz="91437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1325" indent="-201608" algn="l" defTabSz="91437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901678" indent="-179384" algn="l" defTabSz="914378" rtl="0" eaLnBrk="1" latinLnBrk="0" hangingPunct="1">
              <a:spcBef>
                <a:spcPct val="20000"/>
              </a:spcBef>
              <a:buSzPct val="80000"/>
              <a:buFont typeface="Courier New" panose="02070309020205020404" pitchFamily="49" charset="0"/>
              <a:buChar char="o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250919" indent="-179384" algn="l" defTabSz="914378" rtl="0" eaLnBrk="1" latinLnBrk="0" hangingPunct="1">
              <a:spcBef>
                <a:spcPct val="20000"/>
              </a:spcBef>
              <a:buSzPct val="90000"/>
              <a:buFont typeface="Arial" pitchFamily="34" charset="0"/>
              <a:buChar char="–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b="1" i="1" dirty="0">
                <a:solidFill>
                  <a:srgbClr val="FF0000"/>
                </a:solidFill>
              </a:rPr>
              <a:t>Dvě generace se musí shodnout, aby nastal pokrok.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5" name="Obdélníkový bublinový popisek 14">
            <a:extLst>
              <a:ext uri="{FF2B5EF4-FFF2-40B4-BE49-F238E27FC236}">
                <a16:creationId xmlns:a16="http://schemas.microsoft.com/office/drawing/2014/main" id="{5AB6155B-F850-45EE-B808-1631DAB2197C}"/>
              </a:ext>
            </a:extLst>
          </p:cNvPr>
          <p:cNvSpPr/>
          <p:nvPr/>
        </p:nvSpPr>
        <p:spPr>
          <a:xfrm>
            <a:off x="6841849" y="1303538"/>
            <a:ext cx="2121251" cy="621477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Táta mě k tomu nenásilně vedl odmala. Z 80% co umím, mě naučil on. (Nástupce)</a:t>
            </a:r>
          </a:p>
        </p:txBody>
      </p:sp>
      <p:sp>
        <p:nvSpPr>
          <p:cNvPr id="16" name="Obdélníkový bublinový popisek 14">
            <a:extLst>
              <a:ext uri="{FF2B5EF4-FFF2-40B4-BE49-F238E27FC236}">
                <a16:creationId xmlns:a16="http://schemas.microsoft.com/office/drawing/2014/main" id="{472BBDDB-94BB-441D-B067-C76EF2C189C6}"/>
              </a:ext>
            </a:extLst>
          </p:cNvPr>
          <p:cNvSpPr/>
          <p:nvPr/>
        </p:nvSpPr>
        <p:spPr>
          <a:xfrm>
            <a:off x="6841849" y="3953981"/>
            <a:ext cx="2121251" cy="783264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Přišel jsem do firmy se svými projekty a chtěl jsem to posunout dál, ať v marketingu nebo ve vedení lidí. (Nástupce)</a:t>
            </a:r>
          </a:p>
        </p:txBody>
      </p:sp>
      <p:sp>
        <p:nvSpPr>
          <p:cNvPr id="17" name="Obdélníkový bublinový popisek 14">
            <a:extLst>
              <a:ext uri="{FF2B5EF4-FFF2-40B4-BE49-F238E27FC236}">
                <a16:creationId xmlns:a16="http://schemas.microsoft.com/office/drawing/2014/main" id="{6020E5CC-A297-4BF9-9E92-638DB3B5E7A2}"/>
              </a:ext>
            </a:extLst>
          </p:cNvPr>
          <p:cNvSpPr/>
          <p:nvPr/>
        </p:nvSpPr>
        <p:spPr>
          <a:xfrm>
            <a:off x="6841847" y="2853702"/>
            <a:ext cx="2121253" cy="974015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Mám ve firmě volné ruce v tom, co chci realizovat. Postavil jsem e-shop a mohl jsem ho udělat, jak jsem sám uznal. Pak za sebou vidím výsledky a to mě baví. (Nástupce)</a:t>
            </a:r>
          </a:p>
        </p:txBody>
      </p:sp>
    </p:spTree>
    <p:extLst>
      <p:ext uri="{BB962C8B-B14F-4D97-AF65-F5344CB8AC3E}">
        <p14:creationId xmlns:p14="http://schemas.microsoft.com/office/powerpoint/2010/main" val="1571464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400" y="122400"/>
            <a:ext cx="8733600" cy="288000"/>
          </a:xfrm>
        </p:spPr>
        <p:txBody>
          <a:bodyPr/>
          <a:lstStyle/>
          <a:p>
            <a:r>
              <a:rPr lang="cs-CZ" dirty="0"/>
              <a:t>STUDIA A PRVNÍ BRIGÁDY V RODINNÉ FIRMĚ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046971"/>
            <a:ext cx="6500009" cy="3829525"/>
          </a:xfrm>
        </p:spPr>
        <p:txBody>
          <a:bodyPr/>
          <a:lstStyle/>
          <a:p>
            <a:r>
              <a:rPr lang="cs-CZ" sz="1200" dirty="0"/>
              <a:t>Nástupci nebo nástupkyně jsou s firmou </a:t>
            </a:r>
            <a:r>
              <a:rPr lang="cs-CZ" sz="1200" b="1" dirty="0">
                <a:solidFill>
                  <a:srgbClr val="008BCA"/>
                </a:solidFill>
              </a:rPr>
              <a:t>spjatí od mala</a:t>
            </a:r>
            <a:r>
              <a:rPr lang="cs-CZ" sz="1200" dirty="0"/>
              <a:t>: pomáhají, účastní se, vidí a slyší, co se ve firmě řeší.</a:t>
            </a:r>
          </a:p>
          <a:p>
            <a:pPr lvl="1"/>
            <a:r>
              <a:rPr lang="cs-CZ" sz="1200" dirty="0"/>
              <a:t>Pro někoho to znamená </a:t>
            </a:r>
            <a:r>
              <a:rPr lang="cs-CZ" sz="1200" b="1" dirty="0">
                <a:solidFill>
                  <a:srgbClr val="A1C46B"/>
                </a:solidFill>
              </a:rPr>
              <a:t>pozitivní zkušenost</a:t>
            </a:r>
            <a:r>
              <a:rPr lang="cs-CZ" sz="1200" dirty="0"/>
              <a:t>, kdy děti zajímá, co rodiče dělají a touží to poznávat.  </a:t>
            </a:r>
          </a:p>
          <a:p>
            <a:pPr lvl="1"/>
            <a:r>
              <a:rPr lang="cs-CZ" sz="1200" dirty="0"/>
              <a:t>Může to být ale i zdrojem </a:t>
            </a:r>
            <a:r>
              <a:rPr lang="cs-CZ" sz="1200" b="1" dirty="0">
                <a:solidFill>
                  <a:srgbClr val="ED6737"/>
                </a:solidFill>
              </a:rPr>
              <a:t>negativní zkušenosti</a:t>
            </a:r>
            <a:r>
              <a:rPr lang="cs-CZ" sz="1200" dirty="0"/>
              <a:t>: </a:t>
            </a:r>
          </a:p>
          <a:p>
            <a:pPr lvl="2">
              <a:buClr>
                <a:srgbClr val="ED6737"/>
              </a:buClr>
              <a:buSzPct val="100000"/>
            </a:pPr>
            <a:r>
              <a:rPr lang="cs-CZ" sz="1200" dirty="0"/>
              <a:t>Rodiče nemají kvůli firmě na děti dostatek času.</a:t>
            </a:r>
          </a:p>
          <a:p>
            <a:pPr lvl="2">
              <a:buClr>
                <a:srgbClr val="ED6737"/>
              </a:buClr>
              <a:buSzPct val="100000"/>
            </a:pPr>
            <a:r>
              <a:rPr lang="cs-CZ" sz="1200" dirty="0"/>
              <a:t>Firma je zdrojem konfliktů mezi rodiči.</a:t>
            </a:r>
          </a:p>
          <a:p>
            <a:pPr lvl="2">
              <a:buClr>
                <a:srgbClr val="ED6737"/>
              </a:buClr>
              <a:buSzPct val="100000"/>
            </a:pPr>
            <a:r>
              <a:rPr lang="cs-CZ" sz="1200" dirty="0"/>
              <a:t>Obor, ve kterém rodiče podnikají, je dítěti vzdálený (technický obor pro humanitně zaměřené děti).</a:t>
            </a:r>
          </a:p>
          <a:p>
            <a:r>
              <a:rPr lang="cs-CZ" sz="1200" dirty="0"/>
              <a:t>Nástupci nebo nástupkyně </a:t>
            </a:r>
            <a:r>
              <a:rPr lang="cs-CZ" sz="1200" b="1" dirty="0">
                <a:solidFill>
                  <a:srgbClr val="008BCA"/>
                </a:solidFill>
              </a:rPr>
              <a:t>primárně volí studijní obory, které je baví a zajímají.</a:t>
            </a:r>
          </a:p>
          <a:p>
            <a:r>
              <a:rPr lang="cs-CZ" sz="1200" dirty="0"/>
              <a:t>Až </a:t>
            </a:r>
            <a:r>
              <a:rPr lang="cs-CZ" sz="1200" b="1" dirty="0">
                <a:solidFill>
                  <a:srgbClr val="008BCA"/>
                </a:solidFill>
              </a:rPr>
              <a:t>na druhém místě se myslí na potenciální využití studijního oboru v rámci firmy</a:t>
            </a:r>
            <a:r>
              <a:rPr lang="cs-CZ" sz="1200" dirty="0"/>
              <a:t>.</a:t>
            </a:r>
          </a:p>
          <a:p>
            <a:r>
              <a:rPr lang="cs-CZ" sz="1200" dirty="0"/>
              <a:t>Když děti nastupovaly na střední školy, někteří rodiče zakladatelé ještě nevěděli, jak se bude firmě dařit a </a:t>
            </a:r>
            <a:r>
              <a:rPr lang="cs-CZ" sz="1200" b="1" dirty="0">
                <a:solidFill>
                  <a:srgbClr val="008BCA"/>
                </a:solidFill>
              </a:rPr>
              <a:t>nečekali, že jednou budou děti přebírat řízení úspěšné rozvíjející se firmy</a:t>
            </a:r>
            <a:r>
              <a:rPr lang="cs-CZ" sz="1200" dirty="0"/>
              <a:t>.</a:t>
            </a:r>
          </a:p>
          <a:p>
            <a:r>
              <a:rPr lang="cs-CZ" sz="1200" dirty="0"/>
              <a:t>Při studiu SŠ nebo VŠ </a:t>
            </a:r>
            <a:r>
              <a:rPr lang="cs-CZ" sz="1200" b="1" dirty="0">
                <a:solidFill>
                  <a:srgbClr val="008BCA"/>
                </a:solidFill>
              </a:rPr>
              <a:t>začínají s prvními brigádami </a:t>
            </a:r>
            <a:r>
              <a:rPr lang="cs-CZ" sz="1200" dirty="0"/>
              <a:t>v rámci rodinné firmy.</a:t>
            </a:r>
          </a:p>
          <a:p>
            <a:pPr lvl="1"/>
            <a:r>
              <a:rPr lang="cs-CZ" sz="1200" dirty="0"/>
              <a:t>Je to příležitost, jak si přivydělat a dostat </a:t>
            </a:r>
            <a:r>
              <a:rPr lang="cs-CZ" sz="1200" b="1" dirty="0">
                <a:solidFill>
                  <a:srgbClr val="008BCA"/>
                </a:solidFill>
              </a:rPr>
              <a:t>první finanční odměnu</a:t>
            </a:r>
            <a:r>
              <a:rPr lang="cs-CZ" sz="1200" dirty="0"/>
              <a:t>. </a:t>
            </a:r>
          </a:p>
          <a:p>
            <a:pPr lvl="1"/>
            <a:r>
              <a:rPr lang="cs-CZ" sz="1200" dirty="0"/>
              <a:t>Někteří si díky těmto prvním brigádám vydělali na </a:t>
            </a:r>
            <a:r>
              <a:rPr lang="cs-CZ" sz="1200" b="1" dirty="0">
                <a:solidFill>
                  <a:srgbClr val="008BCA"/>
                </a:solidFill>
              </a:rPr>
              <a:t>věci, po kterých toužili</a:t>
            </a:r>
            <a:r>
              <a:rPr lang="cs-CZ" sz="1200" dirty="0"/>
              <a:t>.</a:t>
            </a:r>
          </a:p>
          <a:p>
            <a:r>
              <a:rPr lang="cs-CZ" sz="1200" dirty="0"/>
              <a:t>Řada nástupců a nástupkyň má v začátcích </a:t>
            </a:r>
            <a:r>
              <a:rPr lang="cs-CZ" sz="1200" b="1" dirty="0">
                <a:solidFill>
                  <a:srgbClr val="008BCA"/>
                </a:solidFill>
              </a:rPr>
              <a:t>touhu jít svou vlastní cestou a prosadit se nezávisle na rodinné firmě</a:t>
            </a:r>
            <a:r>
              <a:rPr lang="cs-CZ" sz="1200" dirty="0"/>
              <a:t>. Mnohdy se svou cestou vydají, ale rádi se do rozběhnuté rodinné firmy vrátí, pokud zde dostanou </a:t>
            </a:r>
            <a:r>
              <a:rPr lang="cs-CZ" sz="1200" b="1" dirty="0">
                <a:solidFill>
                  <a:srgbClr val="008BCA"/>
                </a:solidFill>
              </a:rPr>
              <a:t>prostor pro vlastní seberealizaci</a:t>
            </a:r>
            <a:r>
              <a:rPr lang="cs-CZ" sz="1200" dirty="0"/>
              <a:t>.</a:t>
            </a:r>
            <a:endParaRPr lang="cs-CZ" sz="1400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386952"/>
            <a:ext cx="6612348" cy="592863"/>
          </a:xfrm>
        </p:spPr>
        <p:txBody>
          <a:bodyPr/>
          <a:lstStyle/>
          <a:p>
            <a:r>
              <a:rPr lang="cs-CZ" sz="1800" dirty="0"/>
              <a:t>Studijní obory si potenciální nástupci a nástupkyně vybírají primárně podle toho, jestli je baví a zajímají. Na firmu zatím nemyslí.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8" name="Obdélníkový bublinový popisek 14">
            <a:extLst>
              <a:ext uri="{FF2B5EF4-FFF2-40B4-BE49-F238E27FC236}">
                <a16:creationId xmlns:a16="http://schemas.microsoft.com/office/drawing/2014/main" id="{4DA3FAE8-64C5-4D20-911E-81CBA18F7F47}"/>
              </a:ext>
            </a:extLst>
          </p:cNvPr>
          <p:cNvSpPr/>
          <p:nvPr/>
        </p:nvSpPr>
        <p:spPr>
          <a:xfrm>
            <a:off x="6842749" y="2848626"/>
            <a:ext cx="2121251" cy="1090971"/>
          </a:xfrm>
          <a:prstGeom prst="wedgeRectCallout">
            <a:avLst>
              <a:gd name="adj1" fmla="val -49618"/>
              <a:gd name="adj2" fmla="val 5626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Firma byla tátovo čtvrté dítě. Neměly jsme jí se sestrou rády, protože táta trávil veškerý čas ve firmě, i naše věci z domova se v začátcích v případě nutnosti přesouvaly do firmy. (Nástupce)</a:t>
            </a:r>
          </a:p>
        </p:txBody>
      </p:sp>
      <p:sp>
        <p:nvSpPr>
          <p:cNvPr id="12" name="Obdélníkový bublinový popisek 14">
            <a:extLst>
              <a:ext uri="{FF2B5EF4-FFF2-40B4-BE49-F238E27FC236}">
                <a16:creationId xmlns:a16="http://schemas.microsoft.com/office/drawing/2014/main" id="{1E021E56-45CD-4C37-9B62-C5D65ECE1149}"/>
              </a:ext>
            </a:extLst>
          </p:cNvPr>
          <p:cNvSpPr/>
          <p:nvPr/>
        </p:nvSpPr>
        <p:spPr>
          <a:xfrm>
            <a:off x="6842749" y="4047461"/>
            <a:ext cx="2121251" cy="907317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Takový nárůst a úspěch firmy nikdo nečekal. Táta začínal s firmou v garáži. Nepřipravovali nás na to, že to jednou budeme muset převzít. (Nástupce)</a:t>
            </a:r>
          </a:p>
        </p:txBody>
      </p:sp>
      <p:sp>
        <p:nvSpPr>
          <p:cNvPr id="11" name="Obdélníkový bublinový popisek 14">
            <a:extLst>
              <a:ext uri="{FF2B5EF4-FFF2-40B4-BE49-F238E27FC236}">
                <a16:creationId xmlns:a16="http://schemas.microsoft.com/office/drawing/2014/main" id="{A9F9935E-3A90-4012-89DE-778C7F831575}"/>
              </a:ext>
            </a:extLst>
          </p:cNvPr>
          <p:cNvSpPr/>
          <p:nvPr/>
        </p:nvSpPr>
        <p:spPr>
          <a:xfrm>
            <a:off x="6841848" y="406505"/>
            <a:ext cx="2121251" cy="907317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Šel jsem studovat, co mě bavilo. Chtěl jsem si jít svou vlastní cestou. Přestěhoval jsem se do Prahy, sehnal si bydlení a nastoupil do práce. (Nástupce)</a:t>
            </a:r>
          </a:p>
        </p:txBody>
      </p:sp>
      <p:sp>
        <p:nvSpPr>
          <p:cNvPr id="15" name="Obdélníkový bublinový popisek 14">
            <a:extLst>
              <a:ext uri="{FF2B5EF4-FFF2-40B4-BE49-F238E27FC236}">
                <a16:creationId xmlns:a16="http://schemas.microsoft.com/office/drawing/2014/main" id="{2F40A6C9-A8AB-44D6-B24B-ECB04BB692F4}"/>
              </a:ext>
            </a:extLst>
          </p:cNvPr>
          <p:cNvSpPr/>
          <p:nvPr/>
        </p:nvSpPr>
        <p:spPr>
          <a:xfrm>
            <a:off x="6841849" y="1448980"/>
            <a:ext cx="2121251" cy="1251205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Práce ve firmě mě vždycky bavila. Bral jsem to jako samozřejmost. S otcem jsem pracoval a on mě finančně odměňoval. Díky tomu jsem si mohl koupit motorku a procestoval jsem s ní kus Evropy. Uskutečnil jsem si svůj první sen. (Nástupce)</a:t>
            </a:r>
          </a:p>
        </p:txBody>
      </p:sp>
      <p:pic>
        <p:nvPicPr>
          <p:cNvPr id="16" name="Picture 10" descr="IPSOS_GAMECHANGERS_blue.png">
            <a:extLst>
              <a:ext uri="{FF2B5EF4-FFF2-40B4-BE49-F238E27FC236}">
                <a16:creationId xmlns:a16="http://schemas.microsoft.com/office/drawing/2014/main" id="{38EE4887-E3FA-41DE-BD91-3FAEA9736E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7665" y="4737673"/>
            <a:ext cx="377327" cy="3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40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OFICIÁLNÍ NÁSTUP DO RODINNÉ FIRMY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100137"/>
            <a:ext cx="6500009" cy="3660428"/>
          </a:xfrm>
        </p:spPr>
        <p:txBody>
          <a:bodyPr/>
          <a:lstStyle/>
          <a:p>
            <a:r>
              <a:rPr lang="cs-CZ" sz="1200" dirty="0"/>
              <a:t>Nabídka pracovat v rodinné firmě ve většině případů přišla </a:t>
            </a:r>
            <a:r>
              <a:rPr lang="cs-CZ" sz="1200" b="1" dirty="0">
                <a:solidFill>
                  <a:srgbClr val="008BCA"/>
                </a:solidFill>
              </a:rPr>
              <a:t>od rodičů zakladatelů</a:t>
            </a:r>
            <a:r>
              <a:rPr lang="cs-CZ" sz="1200" dirty="0"/>
              <a:t>. </a:t>
            </a:r>
          </a:p>
          <a:p>
            <a:r>
              <a:rPr lang="cs-CZ" sz="1200" dirty="0"/>
              <a:t>Jsou ale i situace, kdy potenciální nástupce nebo nástupkyně </a:t>
            </a:r>
            <a:r>
              <a:rPr lang="cs-CZ" sz="1200" b="1" dirty="0">
                <a:solidFill>
                  <a:srgbClr val="008BCA"/>
                </a:solidFill>
              </a:rPr>
              <a:t>přišli za rodiči sami s návrhem, že by chtěli ve firmě pracovat</a:t>
            </a:r>
            <a:r>
              <a:rPr lang="cs-CZ" sz="1200" dirty="0"/>
              <a:t>.</a:t>
            </a:r>
          </a:p>
          <a:p>
            <a:r>
              <a:rPr lang="cs-CZ" sz="1200" dirty="0"/>
              <a:t>Někteří do rodinné firmy nastoupili </a:t>
            </a:r>
            <a:r>
              <a:rPr lang="cs-CZ" sz="1200" b="1" dirty="0">
                <a:solidFill>
                  <a:srgbClr val="008BCA"/>
                </a:solidFill>
              </a:rPr>
              <a:t>hned po ukončení studií </a:t>
            </a:r>
            <a:r>
              <a:rPr lang="cs-CZ" sz="1200" dirty="0"/>
              <a:t>a prošli různými pozicemi v rámci této firmy.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1200" dirty="0"/>
              <a:t>Pozice a náplň jim byla buď určena, nebo naopak nebyla jasně vymezená. V takovém případě si nástupce nebo nástupkyně </a:t>
            </a:r>
            <a:r>
              <a:rPr lang="cs-CZ" sz="1200" b="1" dirty="0">
                <a:solidFill>
                  <a:srgbClr val="008BCA"/>
                </a:solidFill>
              </a:rPr>
              <a:t>sami hledali činnosti, ve kterých by se ve firmě mohli uplatnit</a:t>
            </a:r>
            <a:r>
              <a:rPr lang="cs-CZ" sz="1200" dirty="0"/>
              <a:t>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1200" dirty="0"/>
              <a:t>V některých firmách nešel postup firmou odspodu nahoru hladce a potenciální nástupce </a:t>
            </a:r>
            <a:r>
              <a:rPr lang="cs-CZ" sz="1200" b="1" dirty="0">
                <a:solidFill>
                  <a:srgbClr val="ED6737"/>
                </a:solidFill>
              </a:rPr>
              <a:t>uvíznul na nižší pozici </a:t>
            </a:r>
            <a:r>
              <a:rPr lang="cs-CZ" sz="1200" dirty="0"/>
              <a:t>déle, než si představoval.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1200" dirty="0"/>
              <a:t>Nástupci vadí, pokud vnímá, že </a:t>
            </a:r>
            <a:r>
              <a:rPr lang="cs-CZ" sz="1200" b="1" dirty="0">
                <a:solidFill>
                  <a:srgbClr val="ED6737"/>
                </a:solidFill>
              </a:rPr>
              <a:t>nemá dostatečnou pozornost a péči </a:t>
            </a:r>
            <a:r>
              <a:rPr lang="cs-CZ" sz="1200" dirty="0"/>
              <a:t>ze strany otce zakladatele.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1200" dirty="0"/>
              <a:t>Nástupci nevyhovuje, pokud </a:t>
            </a:r>
            <a:r>
              <a:rPr lang="cs-CZ" sz="1200" b="1" dirty="0">
                <a:solidFill>
                  <a:srgbClr val="ED6737"/>
                </a:solidFill>
              </a:rPr>
              <a:t>vyplňuje volná místa </a:t>
            </a:r>
            <a:r>
              <a:rPr lang="cs-CZ" sz="1200" dirty="0"/>
              <a:t>a </a:t>
            </a:r>
            <a:r>
              <a:rPr lang="cs-CZ" sz="1200" b="1" dirty="0">
                <a:solidFill>
                  <a:srgbClr val="ED6737"/>
                </a:solidFill>
              </a:rPr>
              <a:t>není s jeho vývojem ve firmě nakládáno strategicky </a:t>
            </a:r>
            <a:r>
              <a:rPr lang="cs-CZ" sz="1200" dirty="0"/>
              <a:t>- s myšlenkou na možné budoucí převzetí řízení firmy. </a:t>
            </a:r>
          </a:p>
          <a:p>
            <a:r>
              <a:rPr lang="cs-CZ" sz="1200" dirty="0"/>
              <a:t>Někteří nástupci nebo nástupkyně se rozhodli </a:t>
            </a:r>
            <a:r>
              <a:rPr lang="cs-CZ" sz="1200" b="1" dirty="0">
                <a:solidFill>
                  <a:srgbClr val="008BCA"/>
                </a:solidFill>
              </a:rPr>
              <a:t>nasbírat zkušenosti jinde </a:t>
            </a:r>
            <a:r>
              <a:rPr lang="cs-CZ" sz="1200" dirty="0"/>
              <a:t>a přijít do rodinné firmy na </a:t>
            </a:r>
            <a:r>
              <a:rPr lang="cs-CZ" sz="1200" b="1" dirty="0">
                <a:solidFill>
                  <a:srgbClr val="008BCA"/>
                </a:solidFill>
              </a:rPr>
              <a:t>seniornější pozice </a:t>
            </a:r>
            <a:r>
              <a:rPr lang="cs-CZ" sz="1200" dirty="0"/>
              <a:t>a </a:t>
            </a:r>
            <a:r>
              <a:rPr lang="cs-CZ" sz="1200" b="1" dirty="0">
                <a:solidFill>
                  <a:srgbClr val="008BCA"/>
                </a:solidFill>
              </a:rPr>
              <a:t>s vlastními projekty</a:t>
            </a:r>
            <a:r>
              <a:rPr lang="cs-CZ" sz="1200" dirty="0"/>
              <a:t>. </a:t>
            </a:r>
          </a:p>
          <a:p>
            <a:r>
              <a:rPr lang="cs-CZ" sz="1200" dirty="0"/>
              <a:t>Přestože pracovali v jiné firmě, byli obvykle </a:t>
            </a:r>
            <a:r>
              <a:rPr lang="cs-CZ" sz="1200" b="1" dirty="0">
                <a:solidFill>
                  <a:srgbClr val="008BCA"/>
                </a:solidFill>
              </a:rPr>
              <a:t>stále s rodinou firmou spjatí </a:t>
            </a:r>
            <a:r>
              <a:rPr lang="cs-CZ" sz="1200" dirty="0"/>
              <a:t>a ve volném čase ve firmě vypomáhali.</a:t>
            </a:r>
          </a:p>
          <a:p>
            <a:r>
              <a:rPr lang="cs-CZ" sz="1200" dirty="0"/>
              <a:t>Někteří však nástup do rodinné firmy neplánovali vůbec, ale </a:t>
            </a:r>
            <a:r>
              <a:rPr lang="cs-CZ" sz="1200" b="1" dirty="0">
                <a:solidFill>
                  <a:srgbClr val="008BCA"/>
                </a:solidFill>
              </a:rPr>
              <a:t>museli do ní nastoupit vlivem okolností </a:t>
            </a:r>
            <a:r>
              <a:rPr lang="cs-CZ" sz="1200" dirty="0"/>
              <a:t>(například, když otec zakladatel náhle onemocněl), a to </a:t>
            </a:r>
            <a:r>
              <a:rPr lang="cs-CZ" sz="1200" b="1" dirty="0">
                <a:solidFill>
                  <a:srgbClr val="008BCA"/>
                </a:solidFill>
              </a:rPr>
              <a:t>rovnou na řídící pozici</a:t>
            </a:r>
            <a:r>
              <a:rPr lang="cs-CZ" sz="1200" dirty="0"/>
              <a:t>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386952"/>
            <a:ext cx="6500009" cy="592863"/>
          </a:xfrm>
        </p:spPr>
        <p:txBody>
          <a:bodyPr/>
          <a:lstStyle/>
          <a:p>
            <a:r>
              <a:rPr lang="cs-CZ" dirty="0"/>
              <a:t>Nabídku pracovat ve firmě obvykle dávají rodiče zakladatelé dětem. Jsou ale situace, kdy se nástupce nabídne sám.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délníkový bublinový popisek 14">
            <a:extLst>
              <a:ext uri="{FF2B5EF4-FFF2-40B4-BE49-F238E27FC236}">
                <a16:creationId xmlns:a16="http://schemas.microsoft.com/office/drawing/2014/main" id="{F2A71522-307C-4F6D-8149-B86DF4D23CBA}"/>
              </a:ext>
            </a:extLst>
          </p:cNvPr>
          <p:cNvSpPr/>
          <p:nvPr/>
        </p:nvSpPr>
        <p:spPr>
          <a:xfrm>
            <a:off x="6841849" y="386952"/>
            <a:ext cx="2121251" cy="1112239"/>
          </a:xfrm>
          <a:prstGeom prst="wedgeRectCallout">
            <a:avLst>
              <a:gd name="adj1" fmla="val -48114"/>
              <a:gd name="adj2" fmla="val 5956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Nechtěl jsem do firmy nastoupit jako synek majitele a být dosazený do nějaké pozice. Chtěl jsem nejdříve nasbírat zkušenosti jinde a do firmy přijít, až když něčeho sám dosáhnu. (Nástupce)</a:t>
            </a:r>
          </a:p>
        </p:txBody>
      </p:sp>
      <p:sp>
        <p:nvSpPr>
          <p:cNvPr id="11" name="Obdélníkový bublinový popisek 14">
            <a:extLst>
              <a:ext uri="{FF2B5EF4-FFF2-40B4-BE49-F238E27FC236}">
                <a16:creationId xmlns:a16="http://schemas.microsoft.com/office/drawing/2014/main" id="{497EB229-E6A9-4657-B148-4207FB86B3F2}"/>
              </a:ext>
            </a:extLst>
          </p:cNvPr>
          <p:cNvSpPr/>
          <p:nvPr/>
        </p:nvSpPr>
        <p:spPr>
          <a:xfrm>
            <a:off x="6841848" y="1681920"/>
            <a:ext cx="2121251" cy="858061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Táta nejevil zájem, že by mě ve firmě chtěl. Nadhodil jsem to já, když jsem se po vysoké škole rozhodoval, kam nastoupím. (Nástupce)</a:t>
            </a:r>
          </a:p>
        </p:txBody>
      </p:sp>
      <p:sp>
        <p:nvSpPr>
          <p:cNvPr id="12" name="Obdélníkový bublinový popisek 14">
            <a:extLst>
              <a:ext uri="{FF2B5EF4-FFF2-40B4-BE49-F238E27FC236}">
                <a16:creationId xmlns:a16="http://schemas.microsoft.com/office/drawing/2014/main" id="{BD4D89F7-E2AF-45F6-A238-C24A0B96C0D3}"/>
              </a:ext>
            </a:extLst>
          </p:cNvPr>
          <p:cNvSpPr/>
          <p:nvPr/>
        </p:nvSpPr>
        <p:spPr>
          <a:xfrm>
            <a:off x="6841847" y="4017679"/>
            <a:ext cx="2121251" cy="725652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Otec se rozstonal a já musela ze dne na den přijet ze zahraničí a začít se o firmu starat. (Nástupce)</a:t>
            </a:r>
          </a:p>
        </p:txBody>
      </p:sp>
      <p:sp>
        <p:nvSpPr>
          <p:cNvPr id="13" name="Obdélníkový bublinový popisek 14">
            <a:extLst>
              <a:ext uri="{FF2B5EF4-FFF2-40B4-BE49-F238E27FC236}">
                <a16:creationId xmlns:a16="http://schemas.microsoft.com/office/drawing/2014/main" id="{197727D4-938C-41A7-A2B4-6E1763D750D9}"/>
              </a:ext>
            </a:extLst>
          </p:cNvPr>
          <p:cNvSpPr/>
          <p:nvPr/>
        </p:nvSpPr>
        <p:spPr>
          <a:xfrm>
            <a:off x="6841847" y="2722710"/>
            <a:ext cx="2121251" cy="1112239"/>
          </a:xfrm>
          <a:prstGeom prst="wedgeRectCallout">
            <a:avLst>
              <a:gd name="adj1" fmla="val -44606"/>
              <a:gd name="adj2" fmla="val 57067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Domluva byla, že si nejprve udělám kolečko po firmě a pak se přidružím k vedení. To ale otec nedodržel. Čtyři roky jsem byl na pobočce a otec se o mě nestaral. (Nástupce)</a:t>
            </a:r>
          </a:p>
        </p:txBody>
      </p:sp>
    </p:spTree>
    <p:extLst>
      <p:ext uri="{BB962C8B-B14F-4D97-AF65-F5344CB8AC3E}">
        <p14:creationId xmlns:p14="http://schemas.microsoft.com/office/powerpoint/2010/main" val="3250936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MOTIVACE NÁSTUPCE PRACOVAT V RODINNÉ FIRMĚ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227733"/>
            <a:ext cx="6500009" cy="3047451"/>
          </a:xfrm>
        </p:spPr>
        <p:txBody>
          <a:bodyPr/>
          <a:lstStyle/>
          <a:p>
            <a:pPr>
              <a:spcBef>
                <a:spcPts val="600"/>
              </a:spcBef>
              <a:buClr>
                <a:srgbClr val="008BCA"/>
              </a:buClr>
              <a:buFont typeface="Wingdings" panose="05000000000000000000" pitchFamily="2" charset="2"/>
              <a:buChar char="v"/>
            </a:pPr>
            <a:r>
              <a:rPr lang="cs-CZ" sz="1400" b="1" dirty="0">
                <a:solidFill>
                  <a:srgbClr val="008BCA"/>
                </a:solidFill>
              </a:rPr>
              <a:t>Být součástí </a:t>
            </a:r>
            <a:r>
              <a:rPr lang="cs-CZ" sz="1400" dirty="0"/>
              <a:t>toho, co rodiče zakladatelé vybudovali. </a:t>
            </a:r>
          </a:p>
          <a:p>
            <a:pPr>
              <a:spcBef>
                <a:spcPts val="600"/>
              </a:spcBef>
              <a:buClr>
                <a:srgbClr val="008BCA"/>
              </a:buClr>
              <a:buFont typeface="Wingdings" panose="05000000000000000000" pitchFamily="2" charset="2"/>
              <a:buChar char="v"/>
            </a:pPr>
            <a:r>
              <a:rPr lang="cs-CZ" sz="1400" b="1" dirty="0">
                <a:solidFill>
                  <a:srgbClr val="008BCA"/>
                </a:solidFill>
              </a:rPr>
              <a:t>Udržet dobré jméno a tradici </a:t>
            </a:r>
            <a:r>
              <a:rPr lang="cs-CZ" sz="1400" dirty="0"/>
              <a:t>rodinné firmy. </a:t>
            </a:r>
          </a:p>
          <a:p>
            <a:pPr>
              <a:spcBef>
                <a:spcPts val="600"/>
              </a:spcBef>
              <a:buClr>
                <a:srgbClr val="008BCA"/>
              </a:buClr>
              <a:buFont typeface="Wingdings" panose="05000000000000000000" pitchFamily="2" charset="2"/>
              <a:buChar char="v"/>
            </a:pPr>
            <a:r>
              <a:rPr lang="cs-CZ" sz="1400" b="1" dirty="0">
                <a:solidFill>
                  <a:srgbClr val="008BCA"/>
                </a:solidFill>
              </a:rPr>
              <a:t>Odpovědnost</a:t>
            </a:r>
            <a:r>
              <a:rPr lang="cs-CZ" sz="1400" dirty="0"/>
              <a:t> k tomu, co rodiče zakladatelé vybudovali.</a:t>
            </a:r>
          </a:p>
          <a:p>
            <a:pPr>
              <a:spcBef>
                <a:spcPts val="600"/>
              </a:spcBef>
              <a:buClr>
                <a:srgbClr val="008BCA"/>
              </a:buClr>
              <a:buFont typeface="Wingdings" panose="05000000000000000000" pitchFamily="2" charset="2"/>
              <a:buChar char="v"/>
            </a:pPr>
            <a:r>
              <a:rPr lang="cs-CZ" sz="1400" dirty="0"/>
              <a:t>Chuť či touha </a:t>
            </a:r>
            <a:r>
              <a:rPr lang="cs-CZ" sz="1400" b="1" dirty="0">
                <a:solidFill>
                  <a:srgbClr val="008BCA"/>
                </a:solidFill>
              </a:rPr>
              <a:t>navázat </a:t>
            </a:r>
            <a:r>
              <a:rPr lang="cs-CZ" sz="1400" dirty="0"/>
              <a:t>na práci a úsilí rodičů zakladatelů.</a:t>
            </a:r>
          </a:p>
          <a:p>
            <a:pPr>
              <a:spcBef>
                <a:spcPts val="600"/>
              </a:spcBef>
              <a:buClr>
                <a:srgbClr val="008BCA"/>
              </a:buClr>
              <a:buFont typeface="Wingdings" panose="05000000000000000000" pitchFamily="2" charset="2"/>
              <a:buChar char="v"/>
            </a:pPr>
            <a:r>
              <a:rPr lang="cs-CZ" sz="1400" b="1" dirty="0">
                <a:solidFill>
                  <a:srgbClr val="008BCA"/>
                </a:solidFill>
              </a:rPr>
              <a:t>Ambice </a:t>
            </a:r>
            <a:r>
              <a:rPr lang="cs-CZ" sz="1400" dirty="0"/>
              <a:t>to dále rozvíjet.</a:t>
            </a:r>
          </a:p>
          <a:p>
            <a:pPr>
              <a:spcBef>
                <a:spcPts val="600"/>
              </a:spcBef>
              <a:buClr>
                <a:srgbClr val="008BCA"/>
              </a:buClr>
              <a:buFont typeface="Wingdings" panose="05000000000000000000" pitchFamily="2" charset="2"/>
              <a:buChar char="v"/>
            </a:pPr>
            <a:r>
              <a:rPr lang="cs-CZ" sz="1400" dirty="0"/>
              <a:t>Příležitost nastoupit do </a:t>
            </a:r>
            <a:r>
              <a:rPr lang="cs-CZ" sz="1400" b="1" dirty="0">
                <a:solidFill>
                  <a:srgbClr val="008BCA"/>
                </a:solidFill>
              </a:rPr>
              <a:t>fungující a rozvíjející se </a:t>
            </a:r>
            <a:r>
              <a:rPr lang="cs-CZ" sz="1400" dirty="0"/>
              <a:t>firmy.</a:t>
            </a:r>
          </a:p>
          <a:p>
            <a:pPr>
              <a:spcBef>
                <a:spcPts val="600"/>
              </a:spcBef>
              <a:buClr>
                <a:srgbClr val="008BCA"/>
              </a:buClr>
              <a:buFont typeface="Wingdings" panose="05000000000000000000" pitchFamily="2" charset="2"/>
              <a:buChar char="v"/>
            </a:pPr>
            <a:r>
              <a:rPr lang="cs-CZ" sz="1400" b="1" dirty="0">
                <a:solidFill>
                  <a:srgbClr val="008BCA"/>
                </a:solidFill>
              </a:rPr>
              <a:t>Seberealizace.</a:t>
            </a:r>
          </a:p>
          <a:p>
            <a:pPr>
              <a:spcBef>
                <a:spcPts val="600"/>
              </a:spcBef>
              <a:buClr>
                <a:srgbClr val="008BCA"/>
              </a:buClr>
              <a:buFont typeface="Wingdings" panose="05000000000000000000" pitchFamily="2" charset="2"/>
              <a:buChar char="v"/>
            </a:pPr>
            <a:r>
              <a:rPr lang="cs-CZ" sz="1400" dirty="0"/>
              <a:t>Příležitost </a:t>
            </a:r>
            <a:r>
              <a:rPr lang="cs-CZ" sz="1400" b="1" dirty="0">
                <a:solidFill>
                  <a:srgbClr val="008BCA"/>
                </a:solidFill>
              </a:rPr>
              <a:t>něco dokázat</a:t>
            </a:r>
            <a:r>
              <a:rPr lang="cs-CZ" sz="1400" dirty="0"/>
              <a:t>. </a:t>
            </a:r>
          </a:p>
          <a:p>
            <a:pPr>
              <a:spcBef>
                <a:spcPts val="600"/>
              </a:spcBef>
              <a:buClr>
                <a:srgbClr val="008BCA"/>
              </a:buClr>
              <a:buFont typeface="Wingdings" panose="05000000000000000000" pitchFamily="2" charset="2"/>
              <a:buChar char="v"/>
            </a:pPr>
            <a:r>
              <a:rPr lang="cs-CZ" sz="1400" b="1" dirty="0">
                <a:solidFill>
                  <a:srgbClr val="008BCA"/>
                </a:solidFill>
              </a:rPr>
              <a:t>Dělat na svém / našem</a:t>
            </a:r>
            <a:r>
              <a:rPr lang="cs-CZ" sz="1400" dirty="0"/>
              <a:t>.</a:t>
            </a:r>
          </a:p>
          <a:p>
            <a:pPr>
              <a:spcBef>
                <a:spcPts val="600"/>
              </a:spcBef>
              <a:buClr>
                <a:srgbClr val="008BCA"/>
              </a:buClr>
              <a:buFont typeface="Wingdings" panose="05000000000000000000" pitchFamily="2" charset="2"/>
              <a:buChar char="v"/>
            </a:pPr>
            <a:r>
              <a:rPr lang="cs-CZ" sz="1400" b="1" dirty="0">
                <a:solidFill>
                  <a:srgbClr val="008BCA"/>
                </a:solidFill>
              </a:rPr>
              <a:t>Zdroj příjmů</a:t>
            </a:r>
            <a:r>
              <a:rPr lang="cs-CZ" sz="1400" dirty="0"/>
              <a:t>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6500909" cy="592863"/>
          </a:xfrm>
        </p:spPr>
        <p:txBody>
          <a:bodyPr/>
          <a:lstStyle/>
          <a:p>
            <a:r>
              <a:rPr lang="cs-CZ" dirty="0"/>
              <a:t>Nástupce nebo nástupkyně motivuje příležitost pokračovat v tom, co rodiče vybudovali a šance to dále rozvíjet.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délníkový bublinový popisek 14">
            <a:extLst>
              <a:ext uri="{FF2B5EF4-FFF2-40B4-BE49-F238E27FC236}">
                <a16:creationId xmlns:a16="http://schemas.microsoft.com/office/drawing/2014/main" id="{1BEEF6EB-CD51-4F4B-BECC-48FBCC0D2CF7}"/>
              </a:ext>
            </a:extLst>
          </p:cNvPr>
          <p:cNvSpPr/>
          <p:nvPr/>
        </p:nvSpPr>
        <p:spPr>
          <a:xfrm>
            <a:off x="6842749" y="396930"/>
            <a:ext cx="2121251" cy="783264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Chci udržet tradici, kterou založil otec. Vybudoval naše jméno. Je to kus našeho srdce, kus našeho života. (Nástupce)</a:t>
            </a:r>
          </a:p>
        </p:txBody>
      </p:sp>
      <p:sp>
        <p:nvSpPr>
          <p:cNvPr id="7" name="Obdélníkový bublinový popisek 14">
            <a:extLst>
              <a:ext uri="{FF2B5EF4-FFF2-40B4-BE49-F238E27FC236}">
                <a16:creationId xmlns:a16="http://schemas.microsoft.com/office/drawing/2014/main" id="{0612331F-A5BA-4CDC-8A2A-4E5367765601}"/>
              </a:ext>
            </a:extLst>
          </p:cNvPr>
          <p:cNvSpPr/>
          <p:nvPr/>
        </p:nvSpPr>
        <p:spPr>
          <a:xfrm>
            <a:off x="6842749" y="2263192"/>
            <a:ext cx="2121251" cy="783264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Chci být součástí toho, co založil můj děda a dneska v tom pokračuje můj táta a strejda. (Nástupce)</a:t>
            </a:r>
          </a:p>
        </p:txBody>
      </p:sp>
      <p:sp>
        <p:nvSpPr>
          <p:cNvPr id="10" name="Obdélníkový bublinový popisek 14">
            <a:extLst>
              <a:ext uri="{FF2B5EF4-FFF2-40B4-BE49-F238E27FC236}">
                <a16:creationId xmlns:a16="http://schemas.microsoft.com/office/drawing/2014/main" id="{49857ED3-E707-46BD-913C-DF64270D4220}"/>
              </a:ext>
            </a:extLst>
          </p:cNvPr>
          <p:cNvSpPr/>
          <p:nvPr/>
        </p:nvSpPr>
        <p:spPr>
          <a:xfrm>
            <a:off x="6841848" y="4129454"/>
            <a:ext cx="2121251" cy="729350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Dává mi smysl pracovat pro firmu, která nese naše jméno, zaměstnává místní lidi a vyrábí  zde lokálně. (Nástupce)</a:t>
            </a:r>
          </a:p>
        </p:txBody>
      </p:sp>
      <p:sp>
        <p:nvSpPr>
          <p:cNvPr id="11" name="Obdélníkový bublinový popisek 14">
            <a:extLst>
              <a:ext uri="{FF2B5EF4-FFF2-40B4-BE49-F238E27FC236}">
                <a16:creationId xmlns:a16="http://schemas.microsoft.com/office/drawing/2014/main" id="{FFC2487E-A1D6-42E0-B08D-4DBCB9110509}"/>
              </a:ext>
            </a:extLst>
          </p:cNvPr>
          <p:cNvSpPr/>
          <p:nvPr/>
        </p:nvSpPr>
        <p:spPr>
          <a:xfrm>
            <a:off x="6841848" y="1330061"/>
            <a:ext cx="2121251" cy="783264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Firmu založil otec, já v tom pokračuji a snad i můj syn a dcera budou. Je to příběh, který píšeme několik let. (Nástupce)</a:t>
            </a:r>
          </a:p>
        </p:txBody>
      </p:sp>
      <p:sp>
        <p:nvSpPr>
          <p:cNvPr id="12" name="Obdélníkový bublinový popisek 14">
            <a:extLst>
              <a:ext uri="{FF2B5EF4-FFF2-40B4-BE49-F238E27FC236}">
                <a16:creationId xmlns:a16="http://schemas.microsoft.com/office/drawing/2014/main" id="{3E47419F-7ED9-4411-8AB4-67A7DEE04C08}"/>
              </a:ext>
            </a:extLst>
          </p:cNvPr>
          <p:cNvSpPr/>
          <p:nvPr/>
        </p:nvSpPr>
        <p:spPr>
          <a:xfrm>
            <a:off x="6841848" y="3196323"/>
            <a:ext cx="2121251" cy="783264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Zvažoval jsem, jestli mám sám něco rozjíždět a pak jsem dospěl k tomu, že bude lepší nastoupit do již fungující firmy a dál ji rozvíjet. (Nástupce)</a:t>
            </a:r>
          </a:p>
        </p:txBody>
      </p:sp>
      <p:pic>
        <p:nvPicPr>
          <p:cNvPr id="13" name="Picture 10" descr="IPSOS_GAMECHANGERS_blue.png">
            <a:extLst>
              <a:ext uri="{FF2B5EF4-FFF2-40B4-BE49-F238E27FC236}">
                <a16:creationId xmlns:a16="http://schemas.microsoft.com/office/drawing/2014/main" id="{0FACD2A6-D7A3-4651-AD12-1B1F9E040B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7665" y="4737673"/>
            <a:ext cx="377327" cy="3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74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400" y="122400"/>
            <a:ext cx="8733600" cy="288000"/>
          </a:xfrm>
        </p:spPr>
        <p:txBody>
          <a:bodyPr/>
          <a:lstStyle/>
          <a:p>
            <a:r>
              <a:rPr lang="cs-CZ" dirty="0"/>
              <a:t>PŘÍNOS NÁSTUPCE RODINNÉ FIRMĚ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100137"/>
            <a:ext cx="6425581" cy="3660428"/>
          </a:xfrm>
        </p:spPr>
        <p:txBody>
          <a:bodyPr/>
          <a:lstStyle/>
          <a:p>
            <a:r>
              <a:rPr lang="cs-CZ" sz="1200" dirty="0"/>
              <a:t>Někteří přichází do rodinné firmy </a:t>
            </a:r>
            <a:r>
              <a:rPr lang="cs-CZ" sz="1200" b="1" dirty="0">
                <a:solidFill>
                  <a:srgbClr val="008BCA"/>
                </a:solidFill>
              </a:rPr>
              <a:t>se svým projektem, vizí či plánem</a:t>
            </a:r>
            <a:r>
              <a:rPr lang="cs-CZ" sz="1200" dirty="0"/>
              <a:t>. </a:t>
            </a:r>
          </a:p>
          <a:p>
            <a:r>
              <a:rPr lang="cs-CZ" sz="1200" dirty="0"/>
              <a:t>Jiní si oblast, ve které se chtějí v rodinné firmě prosadit, </a:t>
            </a:r>
            <a:r>
              <a:rPr lang="cs-CZ" sz="1200" b="1" dirty="0">
                <a:solidFill>
                  <a:srgbClr val="008BCA"/>
                </a:solidFill>
              </a:rPr>
              <a:t>sami hledají podle toho, co je zajímá, baví a čemu díky vzdělání rozumí</a:t>
            </a:r>
            <a:r>
              <a:rPr lang="cs-CZ" sz="1200" dirty="0"/>
              <a:t>.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r>
              <a:rPr lang="cs-CZ" sz="1200" dirty="0"/>
              <a:t>Nástupce nebo nástupkyně si postupně </a:t>
            </a:r>
            <a:r>
              <a:rPr lang="cs-CZ" sz="1200" b="1" dirty="0">
                <a:solidFill>
                  <a:srgbClr val="008BCA"/>
                </a:solidFill>
              </a:rPr>
              <a:t>budují svou hodnotu a sebejistotu </a:t>
            </a:r>
            <a:r>
              <a:rPr lang="cs-CZ" sz="1200" dirty="0"/>
              <a:t>v rámci firmy. </a:t>
            </a:r>
          </a:p>
          <a:p>
            <a:r>
              <a:rPr lang="cs-CZ" sz="1200" dirty="0"/>
              <a:t>Získávají </a:t>
            </a:r>
            <a:r>
              <a:rPr lang="cs-CZ" sz="1200" b="1" dirty="0">
                <a:solidFill>
                  <a:srgbClr val="008BCA"/>
                </a:solidFill>
              </a:rPr>
              <a:t>respekt a ocenění za jejich první úspěchy </a:t>
            </a:r>
            <a:r>
              <a:rPr lang="cs-CZ" sz="1200" dirty="0"/>
              <a:t>(navýšení obratu díky e-shopu; upravení webových stránek na základě kterých se ozývají noví zákazníci; získání nových zakázek; nalezení nové příležitosti pro firmu).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6538874" cy="592863"/>
          </a:xfrm>
        </p:spPr>
        <p:txBody>
          <a:bodyPr/>
          <a:lstStyle/>
          <a:p>
            <a:r>
              <a:rPr lang="cs-CZ" dirty="0"/>
              <a:t>Nástupci a nástupkyně si díky prvním úspěchům budují svou hodnotu a sebejistotu a získávají respekt.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délníkový bublinový popisek 14">
            <a:extLst>
              <a:ext uri="{FF2B5EF4-FFF2-40B4-BE49-F238E27FC236}">
                <a16:creationId xmlns:a16="http://schemas.microsoft.com/office/drawing/2014/main" id="{15251D10-317D-47F2-95BC-C56B1491AD1C}"/>
              </a:ext>
            </a:extLst>
          </p:cNvPr>
          <p:cNvSpPr/>
          <p:nvPr/>
        </p:nvSpPr>
        <p:spPr>
          <a:xfrm>
            <a:off x="6769273" y="1239040"/>
            <a:ext cx="2193826" cy="597821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Rozjel jsem e-shop. Obrat z e-shopu je od mého nástupu čtyřnásobný. (Nástupce)</a:t>
            </a:r>
          </a:p>
        </p:txBody>
      </p:sp>
      <p:sp>
        <p:nvSpPr>
          <p:cNvPr id="8" name="Obdélníkový bublinový popisek 14">
            <a:extLst>
              <a:ext uri="{FF2B5EF4-FFF2-40B4-BE49-F238E27FC236}">
                <a16:creationId xmlns:a16="http://schemas.microsoft.com/office/drawing/2014/main" id="{B08606E3-14DE-4C44-ACA9-F7B73DE36CF0}"/>
              </a:ext>
            </a:extLst>
          </p:cNvPr>
          <p:cNvSpPr/>
          <p:nvPr/>
        </p:nvSpPr>
        <p:spPr>
          <a:xfrm>
            <a:off x="6769274" y="1984895"/>
            <a:ext cx="2193825" cy="955903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Chtěl jsem firmu posunout v některých oblastech dál. Přes IT tu nikdo nebyl a bez toho bychom se nikam nepohnuli. Začal jsem úpravou webových stránek a online prodejem. (Nástupce)</a:t>
            </a:r>
          </a:p>
        </p:txBody>
      </p:sp>
      <p:sp>
        <p:nvSpPr>
          <p:cNvPr id="10" name="Obdélníkový bublinový popisek 14">
            <a:extLst>
              <a:ext uri="{FF2B5EF4-FFF2-40B4-BE49-F238E27FC236}">
                <a16:creationId xmlns:a16="http://schemas.microsoft.com/office/drawing/2014/main" id="{33F31444-C443-4957-B9BC-83BB94D86B51}"/>
              </a:ext>
            </a:extLst>
          </p:cNvPr>
          <p:cNvSpPr/>
          <p:nvPr/>
        </p:nvSpPr>
        <p:spPr>
          <a:xfrm>
            <a:off x="6769274" y="232937"/>
            <a:ext cx="2193825" cy="858069"/>
          </a:xfrm>
          <a:prstGeom prst="wedgeRectCallout">
            <a:avLst>
              <a:gd name="adj1" fmla="val -44071"/>
              <a:gd name="adj2" fmla="val 60566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Nepřišel jsem firmu přebrat. Přišel jsem, abych zavedl věci, které se dosud ve firmě nedělaly nebo kterým rodiče nerozuměli. (Nástupce)</a:t>
            </a:r>
          </a:p>
        </p:txBody>
      </p:sp>
      <p:sp>
        <p:nvSpPr>
          <p:cNvPr id="11" name="Obdélníkový bublinový popisek 14">
            <a:extLst>
              <a:ext uri="{FF2B5EF4-FFF2-40B4-BE49-F238E27FC236}">
                <a16:creationId xmlns:a16="http://schemas.microsoft.com/office/drawing/2014/main" id="{70671D50-FFEA-4EAF-8F62-A4D6E9E31E60}"/>
              </a:ext>
            </a:extLst>
          </p:cNvPr>
          <p:cNvSpPr/>
          <p:nvPr/>
        </p:nvSpPr>
        <p:spPr>
          <a:xfrm>
            <a:off x="6769274" y="3088832"/>
            <a:ext cx="2193825" cy="604859"/>
          </a:xfrm>
          <a:prstGeom prst="wedgeRectCallout">
            <a:avLst>
              <a:gd name="adj1" fmla="val -46109"/>
              <a:gd name="adj2" fmla="val 579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Vyrostli jsme moc rychle a nebyl čas některé věci dříve řešit. Mohl jsem se na ně zaměřit já. (Nástupce)</a:t>
            </a: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A5F7D82A-575A-4982-951D-AA9CD2716329}"/>
              </a:ext>
            </a:extLst>
          </p:cNvPr>
          <p:cNvSpPr txBox="1">
            <a:spLocks/>
          </p:cNvSpPr>
          <p:nvPr/>
        </p:nvSpPr>
        <p:spPr>
          <a:xfrm>
            <a:off x="713232" y="1981870"/>
            <a:ext cx="2620767" cy="1516249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 defTabSz="91437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1325" indent="-201608" algn="l" defTabSz="91437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901678" indent="-179384" algn="l" defTabSz="914378" rtl="0" eaLnBrk="1" latinLnBrk="0" hangingPunct="1">
              <a:spcBef>
                <a:spcPct val="20000"/>
              </a:spcBef>
              <a:buSzPct val="80000"/>
              <a:buFont typeface="Courier New" panose="02070309020205020404" pitchFamily="49" charset="0"/>
              <a:buChar char="o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250919" indent="-179384" algn="l" defTabSz="914378" rtl="0" eaLnBrk="1" latinLnBrk="0" hangingPunct="1">
              <a:spcBef>
                <a:spcPct val="20000"/>
              </a:spcBef>
              <a:buSzPct val="90000"/>
              <a:buFont typeface="Arial" pitchFamily="34" charset="0"/>
              <a:buChar char="–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Marketing</a:t>
            </a:r>
          </a:p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Vývoj nových výrobků</a:t>
            </a:r>
          </a:p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Online prodej</a:t>
            </a:r>
          </a:p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Webové stránky firmy</a:t>
            </a:r>
          </a:p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Zefektivnění organizace práce</a:t>
            </a:r>
          </a:p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ERP systém</a:t>
            </a:r>
          </a:p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Nové zakázky, noví zákazníci</a:t>
            </a:r>
          </a:p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endParaRPr lang="cs-CZ" sz="1200" dirty="0"/>
          </a:p>
        </p:txBody>
      </p:sp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B677FE13-A79B-445F-A345-3D563F586C8D}"/>
              </a:ext>
            </a:extLst>
          </p:cNvPr>
          <p:cNvSpPr txBox="1">
            <a:spLocks/>
          </p:cNvSpPr>
          <p:nvPr/>
        </p:nvSpPr>
        <p:spPr>
          <a:xfrm>
            <a:off x="3397263" y="1981870"/>
            <a:ext cx="2620767" cy="1484216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 defTabSz="91437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1325" indent="-201608" algn="l" defTabSz="91437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901678" indent="-179384" algn="l" defTabSz="914378" rtl="0" eaLnBrk="1" latinLnBrk="0" hangingPunct="1">
              <a:spcBef>
                <a:spcPct val="20000"/>
              </a:spcBef>
              <a:buSzPct val="80000"/>
              <a:buFont typeface="Courier New" panose="02070309020205020404" pitchFamily="49" charset="0"/>
              <a:buChar char="o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250919" indent="-179384" algn="l" defTabSz="914378" rtl="0" eaLnBrk="1" latinLnBrk="0" hangingPunct="1">
              <a:spcBef>
                <a:spcPct val="20000"/>
              </a:spcBef>
              <a:buSzPct val="90000"/>
              <a:buFont typeface="Arial" pitchFamily="34" charset="0"/>
              <a:buChar char="–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Snaha o méně centralizované řízení firmy, snaha delegovat odpovědnost na kvalitní vedoucí pracovníky </a:t>
            </a:r>
          </a:p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Nabírání nových zaměstnanců</a:t>
            </a:r>
          </a:p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Péče o tým zaměstnanců</a:t>
            </a:r>
          </a:p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Kultura firmy</a:t>
            </a:r>
          </a:p>
          <a:p>
            <a:pPr>
              <a:buClr>
                <a:srgbClr val="008BCA"/>
              </a:buClr>
              <a:buFont typeface="Wingdings" panose="05000000000000000000" pitchFamily="2" charset="2"/>
              <a:buChar char="ü"/>
            </a:pPr>
            <a:r>
              <a:rPr lang="cs-CZ" sz="1200" dirty="0"/>
              <a:t>CSR, ekologie</a:t>
            </a:r>
          </a:p>
        </p:txBody>
      </p:sp>
      <p:sp>
        <p:nvSpPr>
          <p:cNvPr id="14" name="Right Arrow 65">
            <a:extLst>
              <a:ext uri="{FF2B5EF4-FFF2-40B4-BE49-F238E27FC236}">
                <a16:creationId xmlns:a16="http://schemas.microsoft.com/office/drawing/2014/main" id="{4F88B0DF-AFD1-4B2C-96B9-06C621A9DAE8}"/>
              </a:ext>
            </a:extLst>
          </p:cNvPr>
          <p:cNvSpPr/>
          <p:nvPr/>
        </p:nvSpPr>
        <p:spPr>
          <a:xfrm rot="5400000">
            <a:off x="3182024" y="5465"/>
            <a:ext cx="160817" cy="3678864"/>
          </a:xfrm>
          <a:prstGeom prst="rightArrow">
            <a:avLst>
              <a:gd name="adj1" fmla="val 67891"/>
              <a:gd name="adj2" fmla="val 100000"/>
            </a:avLst>
          </a:prstGeom>
          <a:solidFill>
            <a:srgbClr val="BAB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4079"/>
            <a:endParaRPr lang="en-US" sz="1837" dirty="0" err="1">
              <a:solidFill>
                <a:prstClr val="white"/>
              </a:solidFill>
            </a:endParaRPr>
          </a:p>
        </p:txBody>
      </p:sp>
      <p:sp>
        <p:nvSpPr>
          <p:cNvPr id="15" name="Right Arrow 65">
            <a:extLst>
              <a:ext uri="{FF2B5EF4-FFF2-40B4-BE49-F238E27FC236}">
                <a16:creationId xmlns:a16="http://schemas.microsoft.com/office/drawing/2014/main" id="{EC930E7F-1632-4DFF-8B37-56A77F59307F}"/>
              </a:ext>
            </a:extLst>
          </p:cNvPr>
          <p:cNvSpPr/>
          <p:nvPr/>
        </p:nvSpPr>
        <p:spPr>
          <a:xfrm rot="5400000">
            <a:off x="3182024" y="1820439"/>
            <a:ext cx="160817" cy="3678864"/>
          </a:xfrm>
          <a:prstGeom prst="rightArrow">
            <a:avLst>
              <a:gd name="adj1" fmla="val 67891"/>
              <a:gd name="adj2" fmla="val 100000"/>
            </a:avLst>
          </a:prstGeom>
          <a:solidFill>
            <a:srgbClr val="BAB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4079"/>
            <a:endParaRPr lang="en-US" sz="1837" dirty="0" err="1">
              <a:solidFill>
                <a:prstClr val="white"/>
              </a:solidFill>
            </a:endParaRPr>
          </a:p>
        </p:txBody>
      </p:sp>
      <p:sp>
        <p:nvSpPr>
          <p:cNvPr id="16" name="Obdélníkový bublinový popisek 14">
            <a:extLst>
              <a:ext uri="{FF2B5EF4-FFF2-40B4-BE49-F238E27FC236}">
                <a16:creationId xmlns:a16="http://schemas.microsoft.com/office/drawing/2014/main" id="{2BF3F302-05ED-4DF5-9CC9-CD02888FE7F3}"/>
              </a:ext>
            </a:extLst>
          </p:cNvPr>
          <p:cNvSpPr/>
          <p:nvPr/>
        </p:nvSpPr>
        <p:spPr>
          <a:xfrm>
            <a:off x="6769275" y="3841727"/>
            <a:ext cx="2186858" cy="1030517"/>
          </a:xfrm>
          <a:prstGeom prst="wedgeRectCallout">
            <a:avLst>
              <a:gd name="adj1" fmla="val -51367"/>
              <a:gd name="adj2" fmla="val 55429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Otec byl v řízení firmy velmi dominantní. Všechna rozhodnutí šla přes něj. Já se snažím řízení více delegovat a chci, aby každý nesl zodpovědnost za svá rozhodnutí. (Nástupce)</a:t>
            </a:r>
          </a:p>
        </p:txBody>
      </p:sp>
      <p:pic>
        <p:nvPicPr>
          <p:cNvPr id="17" name="Picture 10" descr="IPSOS_GAMECHANGERS_blue.png">
            <a:extLst>
              <a:ext uri="{FF2B5EF4-FFF2-40B4-BE49-F238E27FC236}">
                <a16:creationId xmlns:a16="http://schemas.microsoft.com/office/drawing/2014/main" id="{C2F92015-B7F5-4D62-80C1-517FBA1E76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7665" y="4737673"/>
            <a:ext cx="377327" cy="3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285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PŘEDÁVÁNÍ ŘÍZENÍ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6626646" cy="592863"/>
          </a:xfrm>
        </p:spPr>
        <p:txBody>
          <a:bodyPr/>
          <a:lstStyle/>
          <a:p>
            <a:r>
              <a:rPr lang="cs-CZ" sz="1900" dirty="0"/>
              <a:t>Předávání řízení je postupné a trvá několik let. V některých případech však proběhlo nárazově kvůli nenadálým událostem.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7" name="Obdélníkový bublinový popisek 14">
            <a:extLst>
              <a:ext uri="{FF2B5EF4-FFF2-40B4-BE49-F238E27FC236}">
                <a16:creationId xmlns:a16="http://schemas.microsoft.com/office/drawing/2014/main" id="{70032B7A-079F-49B4-A7EB-EAB309845374}"/>
              </a:ext>
            </a:extLst>
          </p:cNvPr>
          <p:cNvSpPr/>
          <p:nvPr/>
        </p:nvSpPr>
        <p:spPr>
          <a:xfrm>
            <a:off x="6835344" y="2902689"/>
            <a:ext cx="2121251" cy="1701210"/>
          </a:xfrm>
          <a:prstGeom prst="wedgeRectCallout">
            <a:avLst>
              <a:gd name="adj1" fmla="val -48114"/>
              <a:gd name="adj2" fmla="val 5622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Design našeho ateliéru je rukopisem otce. Až otec nebude dělat design, bude to největší zlom v naší firmě. Zkoušeli jsme uvést jiný design, rukopis někoho jiného, ale zákazníci to nepřijali. Buď budeme pokračovat v designu mého otce nebo se nastolí jiný a uvidí se, jestli ho zákazníci přijmou. (Nástupce)</a:t>
            </a:r>
          </a:p>
        </p:txBody>
      </p:sp>
      <p:sp>
        <p:nvSpPr>
          <p:cNvPr id="8" name="Obdélníkový bublinový popisek 14">
            <a:extLst>
              <a:ext uri="{FF2B5EF4-FFF2-40B4-BE49-F238E27FC236}">
                <a16:creationId xmlns:a16="http://schemas.microsoft.com/office/drawing/2014/main" id="{601B2EF3-2E3F-4C8D-8F3C-0E5BA5D61DB1}"/>
              </a:ext>
            </a:extLst>
          </p:cNvPr>
          <p:cNvSpPr/>
          <p:nvPr/>
        </p:nvSpPr>
        <p:spPr>
          <a:xfrm>
            <a:off x="6835344" y="401572"/>
            <a:ext cx="2121251" cy="902689"/>
          </a:xfrm>
          <a:prstGeom prst="wedgeRectCallout">
            <a:avLst>
              <a:gd name="adj1" fmla="val -45608"/>
              <a:gd name="adj2" fmla="val 61181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Táta se postupně zbavoval rozhodování v různých oblastech a já jsem je přebíral. Už to víc řídí přes čísla než exekutivně. (Nástupce)</a:t>
            </a:r>
          </a:p>
        </p:txBody>
      </p:sp>
      <p:sp>
        <p:nvSpPr>
          <p:cNvPr id="9" name="Obdélníkový bublinový popisek 14">
            <a:extLst>
              <a:ext uri="{FF2B5EF4-FFF2-40B4-BE49-F238E27FC236}">
                <a16:creationId xmlns:a16="http://schemas.microsoft.com/office/drawing/2014/main" id="{7C677B0B-229F-4FFF-AF7C-DDB85C96DD00}"/>
              </a:ext>
            </a:extLst>
          </p:cNvPr>
          <p:cNvSpPr/>
          <p:nvPr/>
        </p:nvSpPr>
        <p:spPr>
          <a:xfrm>
            <a:off x="6835344" y="1567673"/>
            <a:ext cx="2121251" cy="1071605"/>
          </a:xfrm>
          <a:prstGeom prst="wedgeRectCallout">
            <a:avLst>
              <a:gd name="adj1" fmla="val -48616"/>
              <a:gd name="adj2" fmla="val 58367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Za rok táta odejde z pozice ředitele, tím budu já. Zůstane jen v čele dozorčí rady. Obavy z toho nemám, protože jsem součástí dění ve firmě více než 5 let. (Nástupce)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92314" y="1121881"/>
            <a:ext cx="6521274" cy="3756236"/>
          </a:xfrm>
          <a:noFill/>
        </p:spPr>
        <p:txBody>
          <a:bodyPr/>
          <a:lstStyle/>
          <a:p>
            <a:pPr>
              <a:spcBef>
                <a:spcPts val="600"/>
              </a:spcBef>
            </a:pPr>
            <a:r>
              <a:rPr lang="cs-CZ" sz="1200" dirty="0"/>
              <a:t>Předávání řízení rodinné firmy je obvykle </a:t>
            </a:r>
            <a:r>
              <a:rPr lang="cs-CZ" sz="1200" b="1" dirty="0">
                <a:solidFill>
                  <a:srgbClr val="008BCA"/>
                </a:solidFill>
              </a:rPr>
              <a:t>postupné a trvá několik let</a:t>
            </a:r>
            <a:r>
              <a:rPr lang="cs-CZ" sz="1200" dirty="0"/>
              <a:t>.</a:t>
            </a:r>
          </a:p>
          <a:p>
            <a:pPr marL="446088" lvl="1" indent="-180975">
              <a:spcBef>
                <a:spcPts val="300"/>
              </a:spcBef>
              <a:buClr>
                <a:srgbClr val="404040"/>
              </a:buClr>
              <a:buFont typeface="Courier New" panose="02070309020205020404" pitchFamily="49" charset="0"/>
              <a:buChar char="o"/>
            </a:pPr>
            <a:r>
              <a:rPr lang="cs-CZ" sz="1200" dirty="0"/>
              <a:t>Předávající však k tomu nemá vypracovaný plán, </a:t>
            </a:r>
            <a:r>
              <a:rPr lang="cs-CZ" sz="1200" b="1" dirty="0">
                <a:solidFill>
                  <a:srgbClr val="008BCA"/>
                </a:solidFill>
              </a:rPr>
              <a:t>postupuje intuitivně </a:t>
            </a:r>
            <a:r>
              <a:rPr lang="cs-CZ" sz="1200" dirty="0"/>
              <a:t>podle vývoje situace.</a:t>
            </a:r>
          </a:p>
          <a:p>
            <a:pPr marL="446088" lvl="1" indent="-180975">
              <a:spcBef>
                <a:spcPts val="300"/>
              </a:spcBef>
              <a:buClr>
                <a:srgbClr val="404040"/>
              </a:buClr>
              <a:buFont typeface="Courier New" panose="02070309020205020404" pitchFamily="49" charset="0"/>
              <a:buChar char="o"/>
            </a:pPr>
            <a:r>
              <a:rPr lang="cs-CZ" sz="1200" dirty="0"/>
              <a:t>Ve větších firmách je obvykle </a:t>
            </a:r>
            <a:r>
              <a:rPr lang="cs-CZ" sz="1200" b="1" dirty="0">
                <a:solidFill>
                  <a:srgbClr val="008BCA"/>
                </a:solidFill>
              </a:rPr>
              <a:t>dán termín</a:t>
            </a:r>
            <a:r>
              <a:rPr lang="cs-CZ" sz="1200" dirty="0"/>
              <a:t>, do kterého by mělo k předání řízení firmy dojít. </a:t>
            </a:r>
          </a:p>
          <a:p>
            <a:pPr marL="446088" lvl="1" indent="-180975">
              <a:spcBef>
                <a:spcPts val="300"/>
              </a:spcBef>
              <a:buClr>
                <a:srgbClr val="404040"/>
              </a:buClr>
              <a:buFont typeface="Courier New" panose="02070309020205020404" pitchFamily="49" charset="0"/>
              <a:buChar char="o"/>
            </a:pPr>
            <a:r>
              <a:rPr lang="cs-CZ" sz="1200" dirty="0"/>
              <a:t>Ve chvíli převzetí řízení firmy by mělo být již </a:t>
            </a:r>
            <a:r>
              <a:rPr lang="cs-CZ" sz="1200" b="1" dirty="0">
                <a:solidFill>
                  <a:srgbClr val="008BCA"/>
                </a:solidFill>
              </a:rPr>
              <a:t>vše zaběhnuté a plně fungující</a:t>
            </a:r>
            <a:r>
              <a:rPr lang="cs-CZ" sz="1200" dirty="0"/>
              <a:t>.</a:t>
            </a:r>
          </a:p>
          <a:p>
            <a:pPr marL="446088" lvl="1" indent="-180975">
              <a:spcBef>
                <a:spcPts val="300"/>
              </a:spcBef>
              <a:buClr>
                <a:srgbClr val="404040"/>
              </a:buClr>
              <a:buFont typeface="Courier New" panose="02070309020205020404" pitchFamily="49" charset="0"/>
              <a:buChar char="o"/>
            </a:pPr>
            <a:r>
              <a:rPr lang="cs-CZ" sz="1200" dirty="0"/>
              <a:t>Otec zakladatel </a:t>
            </a:r>
            <a:r>
              <a:rPr lang="cs-CZ" sz="1200" b="1" dirty="0">
                <a:solidFill>
                  <a:srgbClr val="008BCA"/>
                </a:solidFill>
              </a:rPr>
              <a:t>postupně předává oblasti, o které se přestává starat </a:t>
            </a:r>
            <a:r>
              <a:rPr lang="cs-CZ" sz="1200" dirty="0"/>
              <a:t>a přebírá je potenciální nástupce nebo nástupkyně.</a:t>
            </a:r>
          </a:p>
          <a:p>
            <a:pPr marL="446088" lvl="1" indent="-180975">
              <a:spcBef>
                <a:spcPts val="300"/>
              </a:spcBef>
              <a:buClr>
                <a:srgbClr val="404040"/>
              </a:buClr>
              <a:buFont typeface="Courier New" panose="02070309020205020404" pitchFamily="49" charset="0"/>
              <a:buChar char="o"/>
            </a:pPr>
            <a:r>
              <a:rPr lang="cs-CZ" sz="1200" dirty="0"/>
              <a:t>Nejen, že otec zakladatel předává, ale i </a:t>
            </a:r>
            <a:r>
              <a:rPr lang="cs-CZ" sz="1200" b="1" dirty="0">
                <a:solidFill>
                  <a:srgbClr val="008BCA"/>
                </a:solidFill>
              </a:rPr>
              <a:t>sám nástupce nebo nástupkyně si aktivně bere pod sebe oblasti</a:t>
            </a:r>
            <a:r>
              <a:rPr lang="cs-CZ" sz="1200" dirty="0"/>
              <a:t>, na které se zaměřuje, buduje je a rozvíjí je.</a:t>
            </a:r>
          </a:p>
          <a:p>
            <a:pPr marL="446088" lvl="1" indent="-180975">
              <a:spcBef>
                <a:spcPts val="300"/>
              </a:spcBef>
              <a:buClr>
                <a:srgbClr val="404040"/>
              </a:buClr>
              <a:buFont typeface="Courier New" panose="02070309020205020404" pitchFamily="49" charset="0"/>
              <a:buChar char="o"/>
            </a:pPr>
            <a:r>
              <a:rPr lang="cs-CZ" sz="1200" b="1" dirty="0">
                <a:solidFill>
                  <a:srgbClr val="008BCA"/>
                </a:solidFill>
              </a:rPr>
              <a:t>Role a odpovědnost jsou jasně vymezené</a:t>
            </a:r>
            <a:r>
              <a:rPr lang="cs-CZ" sz="1200" dirty="0"/>
              <a:t>.</a:t>
            </a:r>
          </a:p>
          <a:p>
            <a:pPr marL="446088" lvl="1" indent="-180975">
              <a:spcBef>
                <a:spcPts val="300"/>
              </a:spcBef>
              <a:buClr>
                <a:srgbClr val="404040"/>
              </a:buClr>
              <a:buFont typeface="Courier New" panose="02070309020205020404" pitchFamily="49" charset="0"/>
              <a:buChar char="o"/>
            </a:pPr>
            <a:r>
              <a:rPr lang="cs-CZ" sz="1200" dirty="0"/>
              <a:t>Záleží na otci zakladateli nakolik </a:t>
            </a:r>
            <a:r>
              <a:rPr lang="cs-CZ" sz="1200" b="1" dirty="0">
                <a:solidFill>
                  <a:srgbClr val="008BCA"/>
                </a:solidFill>
              </a:rPr>
              <a:t>umí předat zodpovědnost a více do toho nezasahovat</a:t>
            </a:r>
            <a:r>
              <a:rPr lang="cs-CZ" sz="1200" dirty="0"/>
              <a:t>. </a:t>
            </a:r>
          </a:p>
          <a:p>
            <a:pPr marL="446088" lvl="1" indent="-180975">
              <a:spcBef>
                <a:spcPts val="300"/>
              </a:spcBef>
              <a:buClr>
                <a:srgbClr val="404040"/>
              </a:buClr>
              <a:buFont typeface="Courier New" panose="02070309020205020404" pitchFamily="49" charset="0"/>
              <a:buChar char="o"/>
            </a:pPr>
            <a:r>
              <a:rPr lang="cs-CZ" sz="1200" dirty="0"/>
              <a:t>Obvykle k předávání otec zakladatel přistupuje </a:t>
            </a:r>
            <a:r>
              <a:rPr lang="cs-CZ" sz="1200" b="1" dirty="0">
                <a:solidFill>
                  <a:srgbClr val="008BCA"/>
                </a:solidFill>
              </a:rPr>
              <a:t>vědomě a strategicky</a:t>
            </a:r>
            <a:r>
              <a:rPr lang="cs-CZ" sz="1200" dirty="0"/>
              <a:t>. </a:t>
            </a:r>
          </a:p>
          <a:p>
            <a:pPr marL="446088" lvl="1" indent="-180975">
              <a:spcBef>
                <a:spcPts val="300"/>
              </a:spcBef>
              <a:buClr>
                <a:srgbClr val="404040"/>
              </a:buClr>
              <a:buFont typeface="Courier New" panose="02070309020205020404" pitchFamily="49" charset="0"/>
              <a:buChar char="o"/>
            </a:pPr>
            <a:r>
              <a:rPr lang="cs-CZ" sz="1200" dirty="0"/>
              <a:t>Jsou ale firmy, kde předávání </a:t>
            </a:r>
            <a:r>
              <a:rPr lang="cs-CZ" sz="1200" b="1" dirty="0">
                <a:solidFill>
                  <a:srgbClr val="ED6737"/>
                </a:solidFill>
              </a:rPr>
              <a:t>není systémové: </a:t>
            </a:r>
            <a:r>
              <a:rPr lang="cs-CZ" sz="1200" dirty="0"/>
              <a:t>Otec zakladatel některé věci nevědomky vypouští   a nástupce je sám pro-aktivně přebírá.</a:t>
            </a:r>
          </a:p>
          <a:p>
            <a:pPr marL="446088" lvl="1" indent="-180975">
              <a:spcBef>
                <a:spcPts val="300"/>
              </a:spcBef>
              <a:buClr>
                <a:srgbClr val="404040"/>
              </a:buClr>
              <a:buFont typeface="Courier New" panose="02070309020205020404" pitchFamily="49" charset="0"/>
              <a:buChar char="o"/>
            </a:pPr>
            <a:r>
              <a:rPr lang="cs-CZ" sz="1200" dirty="0"/>
              <a:t>Jsou oblasti jako je design, který je unikátním rukopisem zakladatele a </a:t>
            </a:r>
            <a:r>
              <a:rPr lang="cs-CZ" sz="1200" b="1" dirty="0">
                <a:solidFill>
                  <a:srgbClr val="ED6737"/>
                </a:solidFill>
              </a:rPr>
              <a:t>nelze jej zcela předat</a:t>
            </a:r>
            <a:r>
              <a:rPr lang="cs-CZ" sz="1200" dirty="0"/>
              <a:t>.</a:t>
            </a:r>
          </a:p>
          <a:p>
            <a:pPr marL="171450" lvl="1" indent="-171450">
              <a:spcBef>
                <a:spcPts val="600"/>
              </a:spcBef>
            </a:pPr>
            <a:r>
              <a:rPr lang="cs-CZ" sz="1200" dirty="0"/>
              <a:t>Předání však může proběhnout i </a:t>
            </a:r>
            <a:r>
              <a:rPr lang="cs-CZ" sz="1200" b="1" dirty="0">
                <a:solidFill>
                  <a:srgbClr val="008BCA"/>
                </a:solidFill>
              </a:rPr>
              <a:t>nárazově ze dne na den kvůli nenadálým událostem </a:t>
            </a:r>
            <a:r>
              <a:rPr lang="cs-CZ" sz="1200" dirty="0"/>
              <a:t>(otec ředitel a zakladatel onemocní).</a:t>
            </a:r>
          </a:p>
          <a:p>
            <a:pPr>
              <a:spcBef>
                <a:spcPts val="600"/>
              </a:spcBef>
            </a:pPr>
            <a:endParaRPr lang="cs-CZ" sz="1000" dirty="0"/>
          </a:p>
          <a:p>
            <a:pPr>
              <a:spcBef>
                <a:spcPts val="600"/>
              </a:spcBef>
            </a:pP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607290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ROLE OTCE ZAKLADATELE PO PŘEDÁNÍ ŘÍZENÍ FIRMY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244009"/>
            <a:ext cx="6446847" cy="351655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cs-CZ" sz="1400" dirty="0"/>
              <a:t>Nástupci a nástupkyně vítají, pokud rodiče zakladatelé </a:t>
            </a:r>
            <a:r>
              <a:rPr lang="cs-CZ" sz="1400" b="1" dirty="0">
                <a:solidFill>
                  <a:srgbClr val="008BCA"/>
                </a:solidFill>
              </a:rPr>
              <a:t>zůstávají po předání řízení ve firmě přítomni a jsou jim i nadále oporou</a:t>
            </a:r>
            <a:r>
              <a:rPr lang="cs-CZ" sz="1400" dirty="0"/>
              <a:t>.</a:t>
            </a:r>
          </a:p>
          <a:p>
            <a:pPr>
              <a:spcBef>
                <a:spcPts val="600"/>
              </a:spcBef>
            </a:pPr>
            <a:r>
              <a:rPr lang="cs-CZ" sz="1400" dirty="0"/>
              <a:t>Po předání řízení rodiče zakladatelé </a:t>
            </a:r>
            <a:r>
              <a:rPr lang="cs-CZ" sz="1400" b="1" dirty="0">
                <a:solidFill>
                  <a:srgbClr val="008BCA"/>
                </a:solidFill>
              </a:rPr>
              <a:t>do každodenního chodu již nezasahují</a:t>
            </a:r>
            <a:r>
              <a:rPr lang="cs-CZ" sz="1400" dirty="0"/>
              <a:t>, pouze říkají svůj názor, pokud je třeba učinit důležité strategické rozhodnutí.</a:t>
            </a:r>
          </a:p>
          <a:p>
            <a:pPr>
              <a:spcBef>
                <a:spcPts val="600"/>
              </a:spcBef>
            </a:pPr>
            <a:r>
              <a:rPr lang="cs-CZ" sz="1400" dirty="0"/>
              <a:t>Ve větších firmách zůstává po předání řízení </a:t>
            </a:r>
            <a:r>
              <a:rPr lang="cs-CZ" sz="1400" b="1" dirty="0">
                <a:solidFill>
                  <a:srgbClr val="008BCA"/>
                </a:solidFill>
              </a:rPr>
              <a:t>otec zakladatel v dozorčí radě</a:t>
            </a:r>
            <a:r>
              <a:rPr lang="cs-CZ" sz="1400" dirty="0"/>
              <a:t>. </a:t>
            </a:r>
          </a:p>
          <a:p>
            <a:pPr>
              <a:spcBef>
                <a:spcPts val="600"/>
              </a:spcBef>
            </a:pPr>
            <a:r>
              <a:rPr lang="cs-CZ" sz="1400" dirty="0"/>
              <a:t>V menších firmách se věnuje </a:t>
            </a:r>
            <a:r>
              <a:rPr lang="cs-CZ" sz="1400" b="1" dirty="0">
                <a:solidFill>
                  <a:srgbClr val="008BCA"/>
                </a:solidFill>
              </a:rPr>
              <a:t>oblastem, které ho baví</a:t>
            </a:r>
            <a:r>
              <a:rPr lang="cs-CZ" sz="1400" dirty="0"/>
              <a:t>.</a:t>
            </a:r>
          </a:p>
          <a:p>
            <a:pPr>
              <a:spcBef>
                <a:spcPts val="600"/>
              </a:spcBef>
            </a:pPr>
            <a:endParaRPr lang="cs-CZ" sz="1400" i="1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cs-CZ" dirty="0"/>
              <a:t>Ve většině případů nástupci a nástupkyně vítají, pokud rodiče zakladatelé zůstávají i po předání ve firmě přítomni pro případné konzultace.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délníkový bublinový popisek 14">
            <a:extLst>
              <a:ext uri="{FF2B5EF4-FFF2-40B4-BE49-F238E27FC236}">
                <a16:creationId xmlns:a16="http://schemas.microsoft.com/office/drawing/2014/main" id="{5D681B6C-0671-476B-B682-953865ECD8D4}"/>
              </a:ext>
            </a:extLst>
          </p:cNvPr>
          <p:cNvSpPr/>
          <p:nvPr/>
        </p:nvSpPr>
        <p:spPr>
          <a:xfrm>
            <a:off x="6769275" y="1244008"/>
            <a:ext cx="2193825" cy="1233378"/>
          </a:xfrm>
          <a:prstGeom prst="wedgeRectCallout">
            <a:avLst>
              <a:gd name="adj1" fmla="val -43102"/>
              <a:gd name="adj2" fmla="val 64715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Až mi otec za rok řízení firmy předá, budu chtít, aby i nadále byl aktivní a ve firmě přítomen. Budu chtít mít možnost se ho v případě potřeby na cokoli doptat. (Nástupce)</a:t>
            </a:r>
          </a:p>
        </p:txBody>
      </p:sp>
    </p:spTree>
    <p:extLst>
      <p:ext uri="{BB962C8B-B14F-4D97-AF65-F5344CB8AC3E}">
        <p14:creationId xmlns:p14="http://schemas.microsoft.com/office/powerpoint/2010/main" val="2062846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ÚCTA A RESPEKT K ZAKLADATELŮM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163935"/>
            <a:ext cx="6446847" cy="333364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cs-CZ" sz="1400" b="1" dirty="0">
                <a:solidFill>
                  <a:srgbClr val="A1C46B"/>
                </a:solidFill>
              </a:rPr>
              <a:t>Úcta</a:t>
            </a:r>
            <a:r>
              <a:rPr lang="cs-CZ" sz="1400" dirty="0"/>
              <a:t> k tomu, co rodiče vybudovali.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cs-CZ" sz="1400" b="1" dirty="0">
                <a:solidFill>
                  <a:srgbClr val="A1C46B"/>
                </a:solidFill>
              </a:rPr>
              <a:t>Uznání</a:t>
            </a:r>
            <a:r>
              <a:rPr lang="cs-CZ" sz="1400" dirty="0"/>
              <a:t>, kolik tvrdé práce, sil a energie je to stálo.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cs-CZ" sz="1400" b="1" dirty="0">
                <a:solidFill>
                  <a:srgbClr val="A1C46B"/>
                </a:solidFill>
              </a:rPr>
              <a:t>Respekt</a:t>
            </a:r>
            <a:r>
              <a:rPr lang="cs-CZ" sz="1400" dirty="0"/>
              <a:t> ke zkušenostem a </a:t>
            </a:r>
            <a:r>
              <a:rPr lang="cs-CZ" sz="1400" dirty="0" err="1"/>
              <a:t>know</a:t>
            </a:r>
            <a:r>
              <a:rPr lang="cs-CZ" sz="1400" dirty="0"/>
              <a:t> </a:t>
            </a:r>
            <a:r>
              <a:rPr lang="cs-CZ" sz="1400" dirty="0" err="1"/>
              <a:t>how</a:t>
            </a:r>
            <a:r>
              <a:rPr lang="cs-CZ" sz="1400" dirty="0"/>
              <a:t>, které rodiče mají. </a:t>
            </a:r>
          </a:p>
          <a:p>
            <a:pPr marL="0" indent="0">
              <a:spcBef>
                <a:spcPts val="1200"/>
              </a:spcBef>
              <a:buNone/>
            </a:pPr>
            <a:endParaRPr lang="cs-CZ" sz="1400" dirty="0"/>
          </a:p>
          <a:p>
            <a:pPr>
              <a:buClr>
                <a:srgbClr val="404040"/>
              </a:buClr>
            </a:pPr>
            <a:r>
              <a:rPr lang="cs-CZ" sz="1400" dirty="0"/>
              <a:t>Je základem k </a:t>
            </a:r>
            <a:r>
              <a:rPr lang="cs-CZ" sz="1400" b="1" dirty="0">
                <a:solidFill>
                  <a:srgbClr val="008BCA"/>
                </a:solidFill>
              </a:rPr>
              <a:t>úspěšnému převzetí firmy</a:t>
            </a:r>
            <a:r>
              <a:rPr lang="cs-CZ" sz="1400" dirty="0"/>
              <a:t>.</a:t>
            </a:r>
          </a:p>
          <a:p>
            <a:pPr>
              <a:buClr>
                <a:srgbClr val="404040"/>
              </a:buClr>
            </a:pPr>
            <a:r>
              <a:rPr lang="cs-CZ" sz="1400" b="1" dirty="0">
                <a:solidFill>
                  <a:srgbClr val="008BCA"/>
                </a:solidFill>
              </a:rPr>
              <a:t>Předávající může nástupci nebo nástupkyni důvěřovat</a:t>
            </a:r>
            <a:r>
              <a:rPr lang="cs-CZ" sz="1400" dirty="0"/>
              <a:t>, že firmu povede s respektem k tomu, co bylo dosud vytvořeno.</a:t>
            </a:r>
          </a:p>
          <a:p>
            <a:pPr marL="0" indent="0">
              <a:buNone/>
            </a:pPr>
            <a:endParaRPr lang="cs-CZ" sz="1400" dirty="0"/>
          </a:p>
          <a:p>
            <a:pPr>
              <a:buClr>
                <a:srgbClr val="404040"/>
              </a:buClr>
            </a:pPr>
            <a:r>
              <a:rPr lang="cs-CZ" sz="1400" b="1" dirty="0">
                <a:solidFill>
                  <a:srgbClr val="ED6737"/>
                </a:solidFill>
              </a:rPr>
              <a:t>Postoj k otci zakladateli však může být i kritický</a:t>
            </a:r>
            <a:r>
              <a:rPr lang="cs-CZ" sz="1400" dirty="0"/>
              <a:t>. </a:t>
            </a:r>
          </a:p>
          <a:p>
            <a:pPr lvl="1">
              <a:buClr>
                <a:srgbClr val="ED6737"/>
              </a:buClr>
              <a:buFont typeface="Courier New" panose="02070309020205020404" pitchFamily="49" charset="0"/>
              <a:buChar char="o"/>
            </a:pPr>
            <a:r>
              <a:rPr lang="cs-CZ" sz="1400" dirty="0"/>
              <a:t>Chybí vzájemný respekt.</a:t>
            </a:r>
          </a:p>
          <a:p>
            <a:pPr lvl="1">
              <a:buClr>
                <a:srgbClr val="ED6737"/>
              </a:buClr>
              <a:buFont typeface="Courier New" panose="02070309020205020404" pitchFamily="49" charset="0"/>
              <a:buChar char="o"/>
            </a:pPr>
            <a:r>
              <a:rPr lang="cs-CZ" sz="1400" dirty="0"/>
              <a:t>Nástupce vidí v otcově organizaci práce a v řízení firmy nedostatky. </a:t>
            </a:r>
          </a:p>
          <a:p>
            <a:pPr lvl="1">
              <a:buClr>
                <a:srgbClr val="ED6737"/>
              </a:buClr>
              <a:buFont typeface="Courier New" panose="02070309020205020404" pitchFamily="49" charset="0"/>
              <a:buChar char="o"/>
            </a:pPr>
            <a:r>
              <a:rPr lang="cs-CZ" sz="1400" dirty="0"/>
              <a:t>Otec neoceňuje angažovanost, zájem a nasazení jeho nástupce.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6446847" cy="592863"/>
          </a:xfrm>
        </p:spPr>
        <p:txBody>
          <a:bodyPr/>
          <a:lstStyle/>
          <a:p>
            <a:r>
              <a:rPr lang="cs-CZ" dirty="0"/>
              <a:t>Až na výjimky projevují nástupci a nástupkyně velký respekt a úctu k rodičům zakladatelům za to, co dokázali.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délníkový bublinový popisek 14">
            <a:extLst>
              <a:ext uri="{FF2B5EF4-FFF2-40B4-BE49-F238E27FC236}">
                <a16:creationId xmlns:a16="http://schemas.microsoft.com/office/drawing/2014/main" id="{5D681B6C-0671-476B-B682-953865ECD8D4}"/>
              </a:ext>
            </a:extLst>
          </p:cNvPr>
          <p:cNvSpPr/>
          <p:nvPr/>
        </p:nvSpPr>
        <p:spPr>
          <a:xfrm>
            <a:off x="6769275" y="418851"/>
            <a:ext cx="2193825" cy="681286"/>
          </a:xfrm>
          <a:prstGeom prst="wedgeRectCallout">
            <a:avLst>
              <a:gd name="adj1" fmla="val -43102"/>
              <a:gd name="adj2" fmla="val 64715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Rodiče jsou pro mě vzorem, jak fungovat v pracovním životě, jak se dál posouvat. (Nástupce)</a:t>
            </a:r>
          </a:p>
        </p:txBody>
      </p:sp>
      <p:sp>
        <p:nvSpPr>
          <p:cNvPr id="7" name="Obdélníkový bublinový popisek 14">
            <a:extLst>
              <a:ext uri="{FF2B5EF4-FFF2-40B4-BE49-F238E27FC236}">
                <a16:creationId xmlns:a16="http://schemas.microsoft.com/office/drawing/2014/main" id="{C1640329-F5F7-4B3A-B114-FB558DEA7BFB}"/>
              </a:ext>
            </a:extLst>
          </p:cNvPr>
          <p:cNvSpPr/>
          <p:nvPr/>
        </p:nvSpPr>
        <p:spPr>
          <a:xfrm>
            <a:off x="6769275" y="1372159"/>
            <a:ext cx="2193825" cy="1037255"/>
          </a:xfrm>
          <a:prstGeom prst="wedgeRectCallout">
            <a:avLst>
              <a:gd name="adj1" fmla="val -45525"/>
              <a:gd name="adj2" fmla="val 60615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Máma je hlava a já jsem srdce firmy. Máma je uznávanou odbornicí v oboru, ve kterém podnikáme. Má bohaté zkušenosti. (Nástupce)</a:t>
            </a:r>
          </a:p>
        </p:txBody>
      </p:sp>
      <p:sp>
        <p:nvSpPr>
          <p:cNvPr id="8" name="Obdélníkový bublinový popisek 14">
            <a:extLst>
              <a:ext uri="{FF2B5EF4-FFF2-40B4-BE49-F238E27FC236}">
                <a16:creationId xmlns:a16="http://schemas.microsoft.com/office/drawing/2014/main" id="{49D293F0-6AA4-4967-A295-01DE2928128F}"/>
              </a:ext>
            </a:extLst>
          </p:cNvPr>
          <p:cNvSpPr/>
          <p:nvPr/>
        </p:nvSpPr>
        <p:spPr>
          <a:xfrm>
            <a:off x="6769274" y="2705412"/>
            <a:ext cx="2193825" cy="1037255"/>
          </a:xfrm>
          <a:prstGeom prst="wedgeRectCallout">
            <a:avLst>
              <a:gd name="adj1" fmla="val -45525"/>
              <a:gd name="adj2" fmla="val 6164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Děda měl velké </a:t>
            </a:r>
            <a:r>
              <a:rPr lang="cs-CZ" sz="1100" i="1" dirty="0" err="1">
                <a:solidFill>
                  <a:srgbClr val="002060"/>
                </a:solidFill>
              </a:rPr>
              <a:t>know</a:t>
            </a:r>
            <a:r>
              <a:rPr lang="cs-CZ" sz="1100" i="1" dirty="0">
                <a:solidFill>
                  <a:srgbClr val="002060"/>
                </a:solidFill>
              </a:rPr>
              <a:t> </a:t>
            </a:r>
            <a:r>
              <a:rPr lang="cs-CZ" sz="1100" i="1" dirty="0" err="1">
                <a:solidFill>
                  <a:srgbClr val="002060"/>
                </a:solidFill>
              </a:rPr>
              <a:t>how</a:t>
            </a:r>
            <a:r>
              <a:rPr lang="cs-CZ" sz="1100" i="1" dirty="0">
                <a:solidFill>
                  <a:srgbClr val="002060"/>
                </a:solidFill>
              </a:rPr>
              <a:t>. Vedl k zájmu o obor tátu a strejdu od mala. Od začátku proto mohli firmu budovat společně. (Nástupce)</a:t>
            </a:r>
          </a:p>
        </p:txBody>
      </p:sp>
      <p:sp>
        <p:nvSpPr>
          <p:cNvPr id="9" name="Right Arrow 65">
            <a:extLst>
              <a:ext uri="{FF2B5EF4-FFF2-40B4-BE49-F238E27FC236}">
                <a16:creationId xmlns:a16="http://schemas.microsoft.com/office/drawing/2014/main" id="{375C0DB8-4176-4B84-AFAB-499BBD568172}"/>
              </a:ext>
            </a:extLst>
          </p:cNvPr>
          <p:cNvSpPr/>
          <p:nvPr/>
        </p:nvSpPr>
        <p:spPr>
          <a:xfrm rot="5400000">
            <a:off x="2310153" y="238093"/>
            <a:ext cx="160817" cy="3678864"/>
          </a:xfrm>
          <a:prstGeom prst="rightArrow">
            <a:avLst>
              <a:gd name="adj1" fmla="val 67891"/>
              <a:gd name="adj2" fmla="val 100000"/>
            </a:avLst>
          </a:prstGeom>
          <a:solidFill>
            <a:srgbClr val="BAB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4079"/>
            <a:endParaRPr lang="en-US" sz="1837" dirty="0" err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0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NÁSTUPCI ŘEŠÍ KONFLIKTY S OTCEM ZAKLADATELEM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113891"/>
            <a:ext cx="6500009" cy="366042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cs-CZ" sz="1200" dirty="0"/>
              <a:t>Konflikty mezi rodiči zakladateli a nástupci nebo nástupkyněmi vznikají, </a:t>
            </a:r>
            <a:r>
              <a:rPr lang="cs-CZ" sz="1200" b="1" dirty="0">
                <a:solidFill>
                  <a:srgbClr val="ED6737"/>
                </a:solidFill>
              </a:rPr>
              <a:t>když nejsou jasně vymezené role a rozdělené odpovědnosti</a:t>
            </a:r>
            <a:r>
              <a:rPr lang="cs-CZ" sz="1200" dirty="0"/>
              <a:t>. 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cs-CZ" sz="1200" dirty="0"/>
              <a:t>Nástupcům a nástupkyním vadí, když </a:t>
            </a:r>
            <a:r>
              <a:rPr lang="cs-CZ" sz="1200" b="1" dirty="0">
                <a:solidFill>
                  <a:srgbClr val="ED6737"/>
                </a:solidFill>
              </a:rPr>
              <a:t>rodič zasahuje do oblasti, kterou mají nástupci a nástupkyně na zodpovědnost</a:t>
            </a:r>
            <a:r>
              <a:rPr lang="cs-CZ" sz="1200" dirty="0"/>
              <a:t>.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cs-CZ" sz="1200" dirty="0"/>
              <a:t>Dále je problematické, pokud </a:t>
            </a:r>
            <a:r>
              <a:rPr lang="cs-CZ" sz="1200" b="1" dirty="0">
                <a:solidFill>
                  <a:srgbClr val="ED6737"/>
                </a:solidFill>
              </a:rPr>
              <a:t>rodič řízení určité oblasti sice již předal, ale stále do něj vstupuje</a:t>
            </a:r>
            <a:r>
              <a:rPr lang="cs-CZ" sz="1200" dirty="0"/>
              <a:t>.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cs-CZ" sz="1200" dirty="0"/>
              <a:t>Vztah mezi otcem zakladatelem a nástupcem nebo nástupkyní někdy komplikují </a:t>
            </a:r>
            <a:r>
              <a:rPr lang="cs-CZ" sz="1200" b="1" dirty="0">
                <a:solidFill>
                  <a:srgbClr val="ED6737"/>
                </a:solidFill>
              </a:rPr>
              <a:t>matky, které mají tendenci do sporů vstupovat </a:t>
            </a:r>
            <a:r>
              <a:rPr lang="cs-CZ" sz="1200" dirty="0"/>
              <a:t>a nástupce nebo nástupkyni ochraňovat. </a:t>
            </a:r>
          </a:p>
          <a:p>
            <a:pPr>
              <a:spcBef>
                <a:spcPts val="600"/>
              </a:spcBef>
            </a:pPr>
            <a:r>
              <a:rPr lang="cs-CZ" sz="1200" dirty="0"/>
              <a:t>Pokud dochází k názorovým střetům, nástupci a nástupkyně se snaží </a:t>
            </a:r>
            <a:r>
              <a:rPr lang="cs-CZ" sz="1200" b="1" dirty="0">
                <a:solidFill>
                  <a:srgbClr val="008BCA"/>
                </a:solidFill>
              </a:rPr>
              <a:t>předkládat vlastní argumenty</a:t>
            </a:r>
            <a:r>
              <a:rPr lang="cs-CZ" sz="1200" dirty="0"/>
              <a:t>, </a:t>
            </a:r>
            <a:r>
              <a:rPr lang="cs-CZ" sz="1200" b="1" dirty="0">
                <a:solidFill>
                  <a:srgbClr val="008BCA"/>
                </a:solidFill>
              </a:rPr>
              <a:t>umět slyšet argumenty druhé strany </a:t>
            </a:r>
            <a:r>
              <a:rPr lang="cs-CZ" sz="1200" dirty="0"/>
              <a:t>a </a:t>
            </a:r>
            <a:r>
              <a:rPr lang="cs-CZ" sz="1200" b="1" dirty="0">
                <a:solidFill>
                  <a:srgbClr val="008BCA"/>
                </a:solidFill>
              </a:rPr>
              <a:t>nacházet shodu či kompromis</a:t>
            </a:r>
            <a:r>
              <a:rPr lang="cs-CZ" sz="1200" dirty="0"/>
              <a:t>.</a:t>
            </a:r>
          </a:p>
          <a:p>
            <a:pPr>
              <a:spcBef>
                <a:spcPts val="600"/>
              </a:spcBef>
            </a:pPr>
            <a:r>
              <a:rPr lang="cs-CZ" sz="1200" dirty="0"/>
              <a:t>Někdy je lepší dát řešení čas, </a:t>
            </a:r>
            <a:r>
              <a:rPr lang="cs-CZ" sz="1200" b="1" dirty="0">
                <a:solidFill>
                  <a:srgbClr val="008BCA"/>
                </a:solidFill>
              </a:rPr>
              <a:t>nechat téma uzrát</a:t>
            </a:r>
            <a:r>
              <a:rPr lang="cs-CZ" sz="1200" dirty="0"/>
              <a:t> a ještě si svůj postoj promyslet, než se téma znovu otevře a prodiskutuje.</a:t>
            </a:r>
          </a:p>
          <a:p>
            <a:pPr>
              <a:spcBef>
                <a:spcPts val="600"/>
              </a:spcBef>
            </a:pPr>
            <a:r>
              <a:rPr lang="cs-CZ" sz="1200" dirty="0"/>
              <a:t>Je ideální, když se </a:t>
            </a:r>
            <a:r>
              <a:rPr lang="cs-CZ" sz="1200" b="1" dirty="0">
                <a:solidFill>
                  <a:srgbClr val="008BCA"/>
                </a:solidFill>
              </a:rPr>
              <a:t>již učiněné rozhodnutí zpětně nerozporuje a nezpochybňuje </a:t>
            </a:r>
            <a:r>
              <a:rPr lang="cs-CZ" sz="1200" dirty="0"/>
              <a:t>a obě strany stojí za tímto rozhodnutím, i když s ním jeden z nich dříve nesouhlasil. </a:t>
            </a:r>
          </a:p>
          <a:p>
            <a:pPr>
              <a:spcBef>
                <a:spcPts val="600"/>
              </a:spcBef>
            </a:pPr>
            <a:r>
              <a:rPr lang="cs-CZ" sz="1200" dirty="0"/>
              <a:t>Je snem každého nástupce a nástupkyně, aby se dařilo </a:t>
            </a:r>
            <a:r>
              <a:rPr lang="cs-CZ" sz="1200" b="1" dirty="0">
                <a:solidFill>
                  <a:srgbClr val="008BCA"/>
                </a:solidFill>
              </a:rPr>
              <a:t>nepřenášet pracovní spory do osobních vztahů</a:t>
            </a:r>
            <a:r>
              <a:rPr lang="cs-CZ" sz="1200" dirty="0"/>
              <a:t>.</a:t>
            </a:r>
          </a:p>
          <a:p>
            <a:pPr>
              <a:spcBef>
                <a:spcPts val="600"/>
              </a:spcBef>
            </a:pPr>
            <a:endParaRPr lang="cs-CZ" sz="1200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6597511" cy="592863"/>
          </a:xfrm>
        </p:spPr>
        <p:txBody>
          <a:bodyPr/>
          <a:lstStyle/>
          <a:p>
            <a:r>
              <a:rPr lang="cs-CZ" dirty="0"/>
              <a:t>Mladší generace přináší návrhy, jak to dělat jinak. Od otce zakladatele se očekává, že bude umět argumenty vyslechnout.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7" name="Obdélníkový bublinový popisek 14">
            <a:extLst>
              <a:ext uri="{FF2B5EF4-FFF2-40B4-BE49-F238E27FC236}">
                <a16:creationId xmlns:a16="http://schemas.microsoft.com/office/drawing/2014/main" id="{93B7183A-BB11-4F6D-838B-9A59187476B9}"/>
              </a:ext>
            </a:extLst>
          </p:cNvPr>
          <p:cNvSpPr/>
          <p:nvPr/>
        </p:nvSpPr>
        <p:spPr>
          <a:xfrm>
            <a:off x="6834880" y="314274"/>
            <a:ext cx="2121251" cy="1195549"/>
          </a:xfrm>
          <a:prstGeom prst="wedgeRectCallout">
            <a:avLst>
              <a:gd name="adj1" fmla="val -47112"/>
              <a:gd name="adj2" fmla="val 57186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Jsem ve firmě patnáct let. Na začátku jsem nekladl žádný odpor, ale dnes mám na firmu jiný pohled. Svět se mění a vyvíjí a my na to musíme odpovídat. Otec musel ustoupit a začít mi důvěřovat a já jeho důvěru nezklamu. (Nástupce)</a:t>
            </a:r>
          </a:p>
        </p:txBody>
      </p:sp>
      <p:sp>
        <p:nvSpPr>
          <p:cNvPr id="8" name="Obdélníkový bublinový popisek 14">
            <a:extLst>
              <a:ext uri="{FF2B5EF4-FFF2-40B4-BE49-F238E27FC236}">
                <a16:creationId xmlns:a16="http://schemas.microsoft.com/office/drawing/2014/main" id="{47205670-5BB1-42A3-890F-D0701EADC510}"/>
              </a:ext>
            </a:extLst>
          </p:cNvPr>
          <p:cNvSpPr/>
          <p:nvPr/>
        </p:nvSpPr>
        <p:spPr>
          <a:xfrm>
            <a:off x="6843539" y="2833150"/>
            <a:ext cx="2121251" cy="776180"/>
          </a:xfrm>
          <a:prstGeom prst="wedgeRectCallout">
            <a:avLst>
              <a:gd name="adj1" fmla="val -43102"/>
              <a:gd name="adj2" fmla="val 64715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Vedení firmy je na švagrovi. Rozhoduje o všem a je autoritativní. Z mého pohledu málo vysvětluje a málo to s námi konzultuje. (Nástupce)</a:t>
            </a:r>
          </a:p>
        </p:txBody>
      </p:sp>
      <p:sp>
        <p:nvSpPr>
          <p:cNvPr id="10" name="Obdélníkový bublinový popisek 14">
            <a:extLst>
              <a:ext uri="{FF2B5EF4-FFF2-40B4-BE49-F238E27FC236}">
                <a16:creationId xmlns:a16="http://schemas.microsoft.com/office/drawing/2014/main" id="{B29DC1D9-DD9E-4215-AB9F-7B6D6517D457}"/>
              </a:ext>
            </a:extLst>
          </p:cNvPr>
          <p:cNvSpPr/>
          <p:nvPr/>
        </p:nvSpPr>
        <p:spPr>
          <a:xfrm>
            <a:off x="6843539" y="1666289"/>
            <a:ext cx="2121251" cy="1010395"/>
          </a:xfrm>
          <a:prstGeom prst="wedgeRectCallout">
            <a:avLst>
              <a:gd name="adj1" fmla="val -47112"/>
              <a:gd name="adj2" fmla="val 57757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Bylo období, kdy to chvíli vypadalo, že firmu vedu já, chvíli táta. Udělal jsem rozhodnutí, ale on ho předělal. Bylo to neúnosné a trvalo to asi rok, než jsme si nastavili mantinely. (Nástupce)</a:t>
            </a:r>
          </a:p>
        </p:txBody>
      </p:sp>
      <p:sp>
        <p:nvSpPr>
          <p:cNvPr id="9" name="Obdélníkový bublinový popisek 14">
            <a:extLst>
              <a:ext uri="{FF2B5EF4-FFF2-40B4-BE49-F238E27FC236}">
                <a16:creationId xmlns:a16="http://schemas.microsoft.com/office/drawing/2014/main" id="{FBFF5F81-5600-4E55-A37A-5D709E2EE2FB}"/>
              </a:ext>
            </a:extLst>
          </p:cNvPr>
          <p:cNvSpPr/>
          <p:nvPr/>
        </p:nvSpPr>
        <p:spPr>
          <a:xfrm>
            <a:off x="6843539" y="3765795"/>
            <a:ext cx="2121251" cy="1063431"/>
          </a:xfrm>
          <a:prstGeom prst="wedgeRectCallout">
            <a:avLst>
              <a:gd name="adj1" fmla="val -43102"/>
              <a:gd name="adj2" fmla="val 64715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Byla jsem připravená z firmy odejít. Pak se nám ale podařilo si vyříkat naše role a očekávání, a že pro firmu chceme stejnou věc. Máma mi poprvé poděkovala, že si cení toho, co pro firmu dělám. (Nástupce)</a:t>
            </a:r>
          </a:p>
        </p:txBody>
      </p:sp>
      <p:pic>
        <p:nvPicPr>
          <p:cNvPr id="11" name="Picture 10" descr="IPSOS_GAMECHANGERS_blue.png">
            <a:extLst>
              <a:ext uri="{FF2B5EF4-FFF2-40B4-BE49-F238E27FC236}">
                <a16:creationId xmlns:a16="http://schemas.microsoft.com/office/drawing/2014/main" id="{2C2A10EE-28C3-4559-B9EE-4675DF69EA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71" b="-1"/>
          <a:stretch/>
        </p:blipFill>
        <p:spPr>
          <a:xfrm>
            <a:off x="8617665" y="4737673"/>
            <a:ext cx="377327" cy="3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56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PRACOVNÍ VZTAHY MEZI SOUROZENCI V RÁMCI RODINNÉ FIRMY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100137"/>
            <a:ext cx="6510642" cy="3660428"/>
          </a:xfrm>
        </p:spPr>
        <p:txBody>
          <a:bodyPr/>
          <a:lstStyle/>
          <a:p>
            <a:r>
              <a:rPr lang="cs-CZ" sz="1200" dirty="0"/>
              <a:t>Kdo bude ze sourozenců nástupník nebo nástupkyně v některých případech </a:t>
            </a:r>
            <a:r>
              <a:rPr lang="cs-CZ" sz="1200" b="1" dirty="0">
                <a:solidFill>
                  <a:srgbClr val="008BCA"/>
                </a:solidFill>
              </a:rPr>
              <a:t>přirozeně</a:t>
            </a:r>
            <a:r>
              <a:rPr lang="cs-CZ" sz="1200" dirty="0"/>
              <a:t> </a:t>
            </a:r>
            <a:r>
              <a:rPr lang="cs-CZ" sz="1200" b="1" dirty="0">
                <a:solidFill>
                  <a:srgbClr val="008BCA"/>
                </a:solidFill>
              </a:rPr>
              <a:t>vyplyne ze situace a okolností</a:t>
            </a:r>
            <a:r>
              <a:rPr lang="cs-CZ" sz="1200" dirty="0"/>
              <a:t>.</a:t>
            </a:r>
          </a:p>
          <a:p>
            <a:pPr lvl="1"/>
            <a:r>
              <a:rPr lang="cs-CZ" sz="1200" dirty="0"/>
              <a:t>Každý ze sourozenců má </a:t>
            </a:r>
            <a:r>
              <a:rPr lang="cs-CZ" sz="1200" b="1" dirty="0">
                <a:solidFill>
                  <a:srgbClr val="008BCA"/>
                </a:solidFill>
              </a:rPr>
              <a:t>jiné schopnosti a hodí se na jiné pozice </a:t>
            </a:r>
            <a:r>
              <a:rPr lang="cs-CZ" sz="1200" dirty="0"/>
              <a:t>v rámci firmy.</a:t>
            </a:r>
          </a:p>
          <a:p>
            <a:pPr lvl="1"/>
            <a:r>
              <a:rPr lang="cs-CZ" sz="1200" dirty="0"/>
              <a:t>Jeden se </a:t>
            </a:r>
            <a:r>
              <a:rPr lang="cs-CZ" sz="1200" b="1" dirty="0">
                <a:solidFill>
                  <a:srgbClr val="008BCA"/>
                </a:solidFill>
              </a:rPr>
              <a:t>přirozeně více hodí pro řízení</a:t>
            </a:r>
            <a:r>
              <a:rPr lang="cs-CZ" sz="1200" dirty="0"/>
              <a:t>, druhému vyhovuje jiná oblast, která ho baví a zajímá.  </a:t>
            </a:r>
          </a:p>
          <a:p>
            <a:pPr lvl="1"/>
            <a:r>
              <a:rPr lang="cs-CZ" sz="1200" dirty="0"/>
              <a:t>Jsou s tím takto </a:t>
            </a:r>
            <a:r>
              <a:rPr lang="cs-CZ" sz="1200" b="1" dirty="0">
                <a:solidFill>
                  <a:srgbClr val="008BCA"/>
                </a:solidFill>
              </a:rPr>
              <a:t>ztotožnění a vyhovuje </a:t>
            </a:r>
            <a:r>
              <a:rPr lang="cs-CZ" sz="1200" dirty="0"/>
              <a:t>jim to. </a:t>
            </a:r>
          </a:p>
          <a:p>
            <a:r>
              <a:rPr lang="cs-CZ" sz="1200" dirty="0"/>
              <a:t>Kdo firmu povede však </a:t>
            </a:r>
            <a:r>
              <a:rPr lang="cs-CZ" sz="1200" b="1" dirty="0">
                <a:solidFill>
                  <a:srgbClr val="ED6737"/>
                </a:solidFill>
              </a:rPr>
              <a:t>nemusí být vždy zcela jasné a může to být naopak složité</a:t>
            </a:r>
            <a:r>
              <a:rPr lang="cs-CZ" sz="1200" dirty="0"/>
              <a:t>.</a:t>
            </a:r>
          </a:p>
          <a:p>
            <a:pPr lvl="1"/>
            <a:r>
              <a:rPr lang="cs-CZ" sz="1200" dirty="0"/>
              <a:t>Mohou být </a:t>
            </a:r>
            <a:r>
              <a:rPr lang="cs-CZ" sz="1200" b="1" dirty="0">
                <a:solidFill>
                  <a:srgbClr val="ED6737"/>
                </a:solidFill>
              </a:rPr>
              <a:t>dva schopní kandidáti </a:t>
            </a:r>
            <a:r>
              <a:rPr lang="cs-CZ" sz="1200" dirty="0"/>
              <a:t>a je na rodičích, koho do řídící pozice zvolí a jak jejich pozice vymezí. </a:t>
            </a:r>
          </a:p>
          <a:p>
            <a:pPr lvl="1"/>
            <a:r>
              <a:rPr lang="cs-CZ" sz="1200" dirty="0"/>
              <a:t>Otec zakladatel a matka, která je také ve firmě zaměstnaná, mohou mít </a:t>
            </a:r>
            <a:r>
              <a:rPr lang="cs-CZ" sz="1200" b="1" dirty="0">
                <a:solidFill>
                  <a:srgbClr val="ED6737"/>
                </a:solidFill>
              </a:rPr>
              <a:t>odlišný názor </a:t>
            </a:r>
            <a:r>
              <a:rPr lang="cs-CZ" sz="1200" dirty="0"/>
              <a:t>na to, který z potenciálních nástupců má firmu vést, čímž vzniká napětí mezi všemi zúčastněnými.</a:t>
            </a:r>
          </a:p>
          <a:p>
            <a:pPr lvl="1"/>
            <a:r>
              <a:rPr lang="cs-CZ" sz="1200" dirty="0"/>
              <a:t>Nebo se naopak na </a:t>
            </a:r>
            <a:r>
              <a:rPr lang="cs-CZ" sz="1200" b="1" dirty="0">
                <a:solidFill>
                  <a:srgbClr val="ED6737"/>
                </a:solidFill>
              </a:rPr>
              <a:t>řízení firmy nikdo z přímých rodinných příslušníků necítí </a:t>
            </a:r>
            <a:r>
              <a:rPr lang="cs-CZ" sz="1200" dirty="0"/>
              <a:t>a je třeba vybírat buď z partnerů nebo partnerek přímých rodinných příslušníků nebo ze zaměstnanců na vedoucích pozicích. </a:t>
            </a:r>
          </a:p>
          <a:p>
            <a:r>
              <a:rPr lang="cs-CZ" sz="1200" dirty="0"/>
              <a:t>Pracovní vztahy mezi sourozenci se mohou komplikovat </a:t>
            </a:r>
            <a:r>
              <a:rPr lang="cs-CZ" sz="1200" b="1" dirty="0">
                <a:solidFill>
                  <a:srgbClr val="ED6737"/>
                </a:solidFill>
              </a:rPr>
              <a:t>intervencemi ze strany rodičů</a:t>
            </a:r>
            <a:r>
              <a:rPr lang="cs-CZ" sz="1200" dirty="0"/>
              <a:t>. </a:t>
            </a:r>
          </a:p>
          <a:p>
            <a:r>
              <a:rPr lang="cs-CZ" sz="1200" dirty="0"/>
              <a:t>Ti do vztahů </a:t>
            </a:r>
            <a:r>
              <a:rPr lang="cs-CZ" sz="1200" b="1" dirty="0">
                <a:solidFill>
                  <a:srgbClr val="ED6737"/>
                </a:solidFill>
              </a:rPr>
              <a:t>vnášejí konflikt</a:t>
            </a:r>
            <a:r>
              <a:rPr lang="cs-CZ" sz="1200" dirty="0"/>
              <a:t>, pokud jejich komunikace směrem k jednotlivým sourozencům není dostatečně otevřená a transparentní. </a:t>
            </a:r>
          </a:p>
          <a:p>
            <a:r>
              <a:rPr lang="cs-CZ" sz="1200" dirty="0"/>
              <a:t>Nebo zasahují do jejich jednání a </a:t>
            </a:r>
            <a:r>
              <a:rPr lang="cs-CZ" sz="1200" b="1" dirty="0">
                <a:solidFill>
                  <a:srgbClr val="ED6737"/>
                </a:solidFill>
              </a:rPr>
              <a:t>nenechají sourozence jednat spolu napřímo</a:t>
            </a:r>
            <a:r>
              <a:rPr lang="cs-CZ" sz="1200" dirty="0"/>
              <a:t>. </a:t>
            </a:r>
          </a:p>
          <a:p>
            <a:r>
              <a:rPr lang="cs-CZ" sz="1200" dirty="0"/>
              <a:t>Úspěchem je, když spolu </a:t>
            </a:r>
            <a:r>
              <a:rPr lang="cs-CZ" sz="1200" b="1" dirty="0">
                <a:solidFill>
                  <a:srgbClr val="008BCA"/>
                </a:solidFill>
              </a:rPr>
              <a:t>sourozenci umí vycházet</a:t>
            </a:r>
            <a:r>
              <a:rPr lang="cs-CZ" sz="1200" dirty="0"/>
              <a:t>, což pramení ze </a:t>
            </a:r>
            <a:r>
              <a:rPr lang="cs-CZ" sz="1200" b="1" dirty="0">
                <a:solidFill>
                  <a:srgbClr val="008BCA"/>
                </a:solidFill>
              </a:rPr>
              <a:t>zdravého rodinného zázemí</a:t>
            </a:r>
            <a:r>
              <a:rPr lang="cs-CZ" sz="1200" dirty="0"/>
              <a:t>.  </a:t>
            </a:r>
          </a:p>
          <a:p>
            <a:endParaRPr lang="cs-CZ" sz="1200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8684100" cy="592863"/>
          </a:xfrm>
        </p:spPr>
        <p:txBody>
          <a:bodyPr/>
          <a:lstStyle/>
          <a:p>
            <a:r>
              <a:rPr lang="cs-CZ" dirty="0"/>
              <a:t>I když se mezi sourozenci jedná o pracovní vztahy jsou primárně rodinné a osobní. Klíčem je zdravé rodinné zázemí.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délníkový bublinový popisek 14">
            <a:extLst>
              <a:ext uri="{FF2B5EF4-FFF2-40B4-BE49-F238E27FC236}">
                <a16:creationId xmlns:a16="http://schemas.microsoft.com/office/drawing/2014/main" id="{5D681B6C-0671-476B-B682-953865ECD8D4}"/>
              </a:ext>
            </a:extLst>
          </p:cNvPr>
          <p:cNvSpPr/>
          <p:nvPr/>
        </p:nvSpPr>
        <p:spPr>
          <a:xfrm>
            <a:off x="6792349" y="2376039"/>
            <a:ext cx="2121251" cy="1260291"/>
          </a:xfrm>
          <a:prstGeom prst="wedgeRectCallout">
            <a:avLst>
              <a:gd name="adj1" fmla="val -43102"/>
              <a:gd name="adj2" fmla="val 59653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Táta a máma mají jiný názor na to, kdo má firmu z nás dvou vést, jestli já nebo bratr. Mám vizi, jak by to mohlo být, ale čekám, až tohle téma rodiče otevřou. (Nástupce)</a:t>
            </a:r>
          </a:p>
        </p:txBody>
      </p:sp>
      <p:sp>
        <p:nvSpPr>
          <p:cNvPr id="7" name="Obdélníkový bublinový popisek 14">
            <a:extLst>
              <a:ext uri="{FF2B5EF4-FFF2-40B4-BE49-F238E27FC236}">
                <a16:creationId xmlns:a16="http://schemas.microsoft.com/office/drawing/2014/main" id="{93B7183A-BB11-4F6D-838B-9A59187476B9}"/>
              </a:ext>
            </a:extLst>
          </p:cNvPr>
          <p:cNvSpPr/>
          <p:nvPr/>
        </p:nvSpPr>
        <p:spPr>
          <a:xfrm>
            <a:off x="6792349" y="1057604"/>
            <a:ext cx="2121251" cy="1090171"/>
          </a:xfrm>
          <a:prstGeom prst="wedgeRectCallout">
            <a:avLst>
              <a:gd name="adj1" fmla="val -44606"/>
              <a:gd name="adj2" fmla="val 60814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Vyplynulo to ze situace. Sestra se věnuje účetnictví a nechce se na vedení firmy podílet, proto jsem řízení po otci převzala já. </a:t>
            </a:r>
            <a:r>
              <a:rPr lang="cs-CZ" sz="1100" i="1">
                <a:solidFill>
                  <a:srgbClr val="002060"/>
                </a:solidFill>
              </a:rPr>
              <a:t>(Nástupkyně)</a:t>
            </a:r>
            <a:endParaRPr lang="cs-CZ" sz="1100" i="1" dirty="0">
              <a:solidFill>
                <a:srgbClr val="002060"/>
              </a:solidFill>
            </a:endParaRPr>
          </a:p>
        </p:txBody>
      </p:sp>
      <p:sp>
        <p:nvSpPr>
          <p:cNvPr id="8" name="Obdélníkový bublinový popisek 14">
            <a:extLst>
              <a:ext uri="{FF2B5EF4-FFF2-40B4-BE49-F238E27FC236}">
                <a16:creationId xmlns:a16="http://schemas.microsoft.com/office/drawing/2014/main" id="{9FD6C16C-FF5B-4602-AE71-E4EFF7E898EE}"/>
              </a:ext>
            </a:extLst>
          </p:cNvPr>
          <p:cNvSpPr/>
          <p:nvPr/>
        </p:nvSpPr>
        <p:spPr>
          <a:xfrm>
            <a:off x="6792349" y="3877537"/>
            <a:ext cx="2121251" cy="804581"/>
          </a:xfrm>
          <a:prstGeom prst="wedgeRectCallout">
            <a:avLst>
              <a:gd name="adj1" fmla="val -43102"/>
              <a:gd name="adj2" fmla="val 64715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Konflikty mezi námi vznikají častěji, když do toho vstupují rodiče. Měli by nás nechat si to otevřeně vyříkat. (Nástupce)</a:t>
            </a:r>
          </a:p>
        </p:txBody>
      </p:sp>
    </p:spTree>
    <p:extLst>
      <p:ext uri="{BB962C8B-B14F-4D97-AF65-F5344CB8AC3E}">
        <p14:creationId xmlns:p14="http://schemas.microsoft.com/office/powerpoint/2010/main" val="474050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PARTNEŘI NÁSTUPCŮ A NÁSTUPKYŇ V RÁMCI RODINNÉ FIRMY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132036"/>
            <a:ext cx="6500009" cy="3660428"/>
          </a:xfrm>
        </p:spPr>
        <p:txBody>
          <a:bodyPr/>
          <a:lstStyle/>
          <a:p>
            <a:pPr>
              <a:spcBef>
                <a:spcPts val="600"/>
              </a:spcBef>
              <a:buClr>
                <a:srgbClr val="404040"/>
              </a:buClr>
            </a:pPr>
            <a:r>
              <a:rPr lang="cs-CZ" sz="1400" dirty="0"/>
              <a:t>Přestože v rodinné firmě obvykle pracoval jak otec, tak matka, nástupci a nástupkyně se obvykle </a:t>
            </a:r>
            <a:r>
              <a:rPr lang="cs-CZ" sz="1400" b="1" dirty="0">
                <a:solidFill>
                  <a:srgbClr val="008BCA"/>
                </a:solidFill>
              </a:rPr>
              <a:t>chtějí vyvarovat toho, že by  ve firmě pracovali jejich partnerky a partneři</a:t>
            </a:r>
            <a:r>
              <a:rPr lang="cs-CZ" sz="1400" dirty="0"/>
              <a:t>. </a:t>
            </a:r>
          </a:p>
          <a:p>
            <a:pPr>
              <a:spcBef>
                <a:spcPts val="600"/>
              </a:spcBef>
              <a:buClr>
                <a:srgbClr val="404040"/>
              </a:buClr>
            </a:pPr>
            <a:r>
              <a:rPr lang="cs-CZ" sz="1400" dirty="0"/>
              <a:t>Obávají se, že by </a:t>
            </a:r>
            <a:r>
              <a:rPr lang="cs-CZ" sz="1400" b="1" dirty="0">
                <a:solidFill>
                  <a:srgbClr val="008BCA"/>
                </a:solidFill>
              </a:rPr>
              <a:t>pracovní vztah narušil vztah osobní, manželský</a:t>
            </a:r>
            <a:r>
              <a:rPr lang="cs-CZ" sz="1400" dirty="0"/>
              <a:t>. </a:t>
            </a:r>
          </a:p>
          <a:p>
            <a:pPr>
              <a:spcBef>
                <a:spcPts val="600"/>
              </a:spcBef>
              <a:buClr>
                <a:srgbClr val="404040"/>
              </a:buClr>
            </a:pPr>
            <a:r>
              <a:rPr lang="cs-CZ" sz="1400" dirty="0"/>
              <a:t>Nechtějí být svému manželovi nebo manželce </a:t>
            </a:r>
            <a:r>
              <a:rPr lang="cs-CZ" sz="1400" b="1" dirty="0">
                <a:solidFill>
                  <a:srgbClr val="008BCA"/>
                </a:solidFill>
              </a:rPr>
              <a:t>na pracovišti nadřízení</a:t>
            </a:r>
            <a:r>
              <a:rPr lang="cs-CZ" sz="1400" dirty="0"/>
              <a:t>, nebo naopak podřízení.</a:t>
            </a:r>
          </a:p>
          <a:p>
            <a:pPr>
              <a:spcBef>
                <a:spcPts val="600"/>
              </a:spcBef>
              <a:buClr>
                <a:srgbClr val="404040"/>
              </a:buClr>
            </a:pPr>
            <a:r>
              <a:rPr lang="cs-CZ" sz="1400" b="1" dirty="0">
                <a:solidFill>
                  <a:srgbClr val="008BCA"/>
                </a:solidFill>
              </a:rPr>
              <a:t>Matku s otcem obvykle zakládání a budování firmy stmelilo</a:t>
            </a:r>
            <a:r>
              <a:rPr lang="cs-CZ" sz="1400" dirty="0"/>
              <a:t>, museli si být oporou a táhnout za jeden provaz. </a:t>
            </a:r>
          </a:p>
          <a:p>
            <a:pPr>
              <a:spcBef>
                <a:spcPts val="600"/>
              </a:spcBef>
              <a:buClr>
                <a:srgbClr val="404040"/>
              </a:buClr>
            </a:pPr>
            <a:r>
              <a:rPr lang="cs-CZ" sz="1400" b="1" dirty="0">
                <a:solidFill>
                  <a:srgbClr val="008BCA"/>
                </a:solidFill>
              </a:rPr>
              <a:t>Situace nástupců a nástupkyň je však jiná</a:t>
            </a:r>
            <a:r>
              <a:rPr lang="cs-CZ" sz="1400" dirty="0"/>
              <a:t>, protože nastupují do již zaběhnuté a fungující firmy. </a:t>
            </a:r>
          </a:p>
          <a:p>
            <a:pPr>
              <a:spcBef>
                <a:spcPts val="600"/>
              </a:spcBef>
              <a:buClr>
                <a:srgbClr val="404040"/>
              </a:buClr>
            </a:pPr>
            <a:r>
              <a:rPr lang="cs-CZ" sz="1400" dirty="0"/>
              <a:t>Situaci navíc komplikují </a:t>
            </a:r>
            <a:r>
              <a:rPr lang="cs-CZ" sz="1400" b="1" dirty="0">
                <a:solidFill>
                  <a:srgbClr val="008BCA"/>
                </a:solidFill>
              </a:rPr>
              <a:t>vztahy partnerů a partnerek s ostatními rodinnými příslušníky</a:t>
            </a:r>
            <a:r>
              <a:rPr lang="cs-CZ" sz="1400" dirty="0"/>
              <a:t>: Tchán, tchýně, švagr, švagrová a jejich různý pohled na řízení firmy. </a:t>
            </a:r>
          </a:p>
          <a:p>
            <a:pPr>
              <a:spcBef>
                <a:spcPts val="600"/>
              </a:spcBef>
              <a:buClr>
                <a:srgbClr val="404040"/>
              </a:buClr>
            </a:pPr>
            <a:r>
              <a:rPr lang="cs-CZ" sz="1400" b="1" dirty="0">
                <a:solidFill>
                  <a:srgbClr val="008BCA"/>
                </a:solidFill>
              </a:rPr>
              <a:t>Rodinné vztahy jsou postavené na emocích</a:t>
            </a:r>
            <a:r>
              <a:rPr lang="cs-CZ" sz="1400" dirty="0"/>
              <a:t>, které se přirozeně do pracovních vztahů promítají.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6612348" cy="592863"/>
          </a:xfrm>
        </p:spPr>
        <p:txBody>
          <a:bodyPr/>
          <a:lstStyle/>
          <a:p>
            <a:r>
              <a:rPr lang="cs-CZ" dirty="0"/>
              <a:t>Nástupci a nástupkyně nechtějí své partnery vtahovat do rodinné firmy, protože se obávají narušení vzájemných vztahů.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délníkový bublinový popisek 14">
            <a:extLst>
              <a:ext uri="{FF2B5EF4-FFF2-40B4-BE49-F238E27FC236}">
                <a16:creationId xmlns:a16="http://schemas.microsoft.com/office/drawing/2014/main" id="{5D681B6C-0671-476B-B682-953865ECD8D4}"/>
              </a:ext>
            </a:extLst>
          </p:cNvPr>
          <p:cNvSpPr/>
          <p:nvPr/>
        </p:nvSpPr>
        <p:spPr>
          <a:xfrm>
            <a:off x="6845514" y="425295"/>
            <a:ext cx="2121251" cy="1095161"/>
          </a:xfrm>
          <a:prstGeom prst="wedgeRectCallout">
            <a:avLst>
              <a:gd name="adj1" fmla="val -45107"/>
              <a:gd name="adj2" fmla="val 5716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Chci, aby si můj partner plnil své sny a věnoval se tomu, co jeho baví. Nechci, aby byl zaměstnaný u nás ve firmě a já byla jeho šéfová. (Nástupce)</a:t>
            </a:r>
          </a:p>
        </p:txBody>
      </p:sp>
      <p:sp>
        <p:nvSpPr>
          <p:cNvPr id="7" name="Obdélníkový bublinový popisek 14">
            <a:extLst>
              <a:ext uri="{FF2B5EF4-FFF2-40B4-BE49-F238E27FC236}">
                <a16:creationId xmlns:a16="http://schemas.microsoft.com/office/drawing/2014/main" id="{93B7183A-BB11-4F6D-838B-9A59187476B9}"/>
              </a:ext>
            </a:extLst>
          </p:cNvPr>
          <p:cNvSpPr/>
          <p:nvPr/>
        </p:nvSpPr>
        <p:spPr>
          <a:xfrm>
            <a:off x="6841849" y="1774102"/>
            <a:ext cx="2121251" cy="938724"/>
          </a:xfrm>
          <a:prstGeom prst="wedgeRectCallout">
            <a:avLst>
              <a:gd name="adj1" fmla="val -46109"/>
              <a:gd name="adj2" fmla="val 60184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Nechci mít vztah se ženou zatížený prací a provozem firmy. Nechtěl bych se doma bavit jen o práci. (Nástupce)</a:t>
            </a:r>
          </a:p>
        </p:txBody>
      </p:sp>
      <p:sp>
        <p:nvSpPr>
          <p:cNvPr id="8" name="Obdélníkový bublinový popisek 14">
            <a:extLst>
              <a:ext uri="{FF2B5EF4-FFF2-40B4-BE49-F238E27FC236}">
                <a16:creationId xmlns:a16="http://schemas.microsoft.com/office/drawing/2014/main" id="{F2914175-B4D1-4395-9142-343B0CD28AAE}"/>
              </a:ext>
            </a:extLst>
          </p:cNvPr>
          <p:cNvSpPr/>
          <p:nvPr/>
        </p:nvSpPr>
        <p:spPr>
          <a:xfrm>
            <a:off x="6841848" y="2966473"/>
            <a:ext cx="2121251" cy="1594894"/>
          </a:xfrm>
          <a:prstGeom prst="wedgeRectCallout">
            <a:avLst>
              <a:gd name="adj1" fmla="val -44105"/>
              <a:gd name="adj2" fmla="val 6044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Je těžké skloubit rodinné a pracovní vztahy. Byli jsme s manželem skoro před rozvodem, než z firmy odešel. Strašně se nám tím ulevilo a zase spolu doma vycházíme. Vztahy mezi tátou a manželem byly hodně vypjaté. Nefungovalo to. (Nástupce)</a:t>
            </a:r>
          </a:p>
        </p:txBody>
      </p:sp>
    </p:spTree>
    <p:extLst>
      <p:ext uri="{BB962C8B-B14F-4D97-AF65-F5344CB8AC3E}">
        <p14:creationId xmlns:p14="http://schemas.microsoft.com/office/powerpoint/2010/main" val="3564686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A992E7-6418-4510-B369-48D12B934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VZTAHY NÁSTUPCŮ SE ZAMĚSTNANCI FIRMY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94A9AF-C440-4640-90BF-1B4837AE66E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195109"/>
            <a:ext cx="6510642" cy="356545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cs-CZ" dirty="0"/>
              <a:t>Respekt u zaměstnanců si nástupci a nástupkyně budovali </a:t>
            </a:r>
            <a:r>
              <a:rPr lang="cs-CZ" b="1" dirty="0">
                <a:solidFill>
                  <a:srgbClr val="008BCA"/>
                </a:solidFill>
              </a:rPr>
              <a:t>výsledky své práce</a:t>
            </a:r>
            <a:r>
              <a:rPr lang="cs-CZ" dirty="0"/>
              <a:t> a </a:t>
            </a:r>
            <a:r>
              <a:rPr lang="cs-CZ" b="1" dirty="0">
                <a:solidFill>
                  <a:srgbClr val="008BCA"/>
                </a:solidFill>
              </a:rPr>
              <a:t>svou odborností</a:t>
            </a:r>
            <a:r>
              <a:rPr lang="cs-CZ" dirty="0"/>
              <a:t>. </a:t>
            </a:r>
          </a:p>
          <a:p>
            <a:pPr>
              <a:spcBef>
                <a:spcPts val="600"/>
              </a:spcBef>
            </a:pPr>
            <a:r>
              <a:rPr lang="cs-CZ" dirty="0"/>
              <a:t>Přestože </a:t>
            </a:r>
            <a:r>
              <a:rPr lang="cs-CZ" b="1" dirty="0">
                <a:solidFill>
                  <a:srgbClr val="008BCA"/>
                </a:solidFill>
              </a:rPr>
              <a:t>zaváděli změny, přinášeli nové věci nebo firmu řídili jinak</a:t>
            </a:r>
            <a:r>
              <a:rPr lang="cs-CZ" dirty="0"/>
              <a:t>, než otec zakladatel, zaměstnance přesvědčili pozitivním přínosem těchto změn pro firmu.</a:t>
            </a:r>
          </a:p>
          <a:p>
            <a:pPr>
              <a:spcBef>
                <a:spcPts val="600"/>
              </a:spcBef>
            </a:pPr>
            <a:r>
              <a:rPr lang="cs-CZ" dirty="0"/>
              <a:t>Nástupci a nástupkyně si svými výsledky a přínosem pro firmu budovali svou </a:t>
            </a:r>
            <a:r>
              <a:rPr lang="cs-CZ" b="1" dirty="0">
                <a:solidFill>
                  <a:srgbClr val="008BCA"/>
                </a:solidFill>
              </a:rPr>
              <a:t>hodnotu a sebejistotu</a:t>
            </a:r>
            <a:r>
              <a:rPr lang="cs-CZ" dirty="0"/>
              <a:t>, kterou zaměstnanci byli schopní uznat              a ocenit.</a:t>
            </a:r>
          </a:p>
          <a:p>
            <a:pPr>
              <a:spcBef>
                <a:spcPts val="600"/>
              </a:spcBef>
            </a:pP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B6CF6-CD1F-4A96-B869-E88A1F95AD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6615114" cy="592863"/>
          </a:xfrm>
        </p:spPr>
        <p:txBody>
          <a:bodyPr/>
          <a:lstStyle/>
          <a:p>
            <a:r>
              <a:rPr lang="cs-CZ" dirty="0"/>
              <a:t>Nástupci a nástupkyně se shodli, že mají dobré vztahy se zaměstnanci. Respekt si získali výsledky své práce.</a:t>
            </a:r>
          </a:p>
        </p:txBody>
      </p:sp>
      <p:sp>
        <p:nvSpPr>
          <p:cNvPr id="5" name="Obdélníkový bublinový popisek 14">
            <a:extLst>
              <a:ext uri="{FF2B5EF4-FFF2-40B4-BE49-F238E27FC236}">
                <a16:creationId xmlns:a16="http://schemas.microsoft.com/office/drawing/2014/main" id="{BD9466FC-3575-4D75-9F87-56524D2277C3}"/>
              </a:ext>
            </a:extLst>
          </p:cNvPr>
          <p:cNvSpPr/>
          <p:nvPr/>
        </p:nvSpPr>
        <p:spPr>
          <a:xfrm>
            <a:off x="6845514" y="425295"/>
            <a:ext cx="2121251" cy="754919"/>
          </a:xfrm>
          <a:prstGeom prst="wedgeRectCallout">
            <a:avLst>
              <a:gd name="adj1" fmla="val -43102"/>
              <a:gd name="adj2" fmla="val 64715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Uznávají mě, ale štvu je, protože toho chci po nich občas moc a chci to rychle. (Nástupce)</a:t>
            </a:r>
          </a:p>
        </p:txBody>
      </p:sp>
      <p:sp>
        <p:nvSpPr>
          <p:cNvPr id="6" name="Obdélníkový bublinový popisek 14">
            <a:extLst>
              <a:ext uri="{FF2B5EF4-FFF2-40B4-BE49-F238E27FC236}">
                <a16:creationId xmlns:a16="http://schemas.microsoft.com/office/drawing/2014/main" id="{4BD92AA0-2049-4425-9EDD-D434B3C71E8F}"/>
              </a:ext>
            </a:extLst>
          </p:cNvPr>
          <p:cNvSpPr/>
          <p:nvPr/>
        </p:nvSpPr>
        <p:spPr>
          <a:xfrm>
            <a:off x="6845514" y="1445656"/>
            <a:ext cx="2121251" cy="1021097"/>
          </a:xfrm>
          <a:prstGeom prst="wedgeRectCallout">
            <a:avLst>
              <a:gd name="adj1" fmla="val -43603"/>
              <a:gd name="adj2" fmla="val 62632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Zavádím ve firmě změny. To zaměstnanci rádi nemají, ale vidí, že moje změny přinesly výsledky, i když některé věci museli začít dělat jinak. (Nástupce)</a:t>
            </a:r>
          </a:p>
        </p:txBody>
      </p:sp>
      <p:sp>
        <p:nvSpPr>
          <p:cNvPr id="7" name="Obdélníkový bublinový popisek 14">
            <a:extLst>
              <a:ext uri="{FF2B5EF4-FFF2-40B4-BE49-F238E27FC236}">
                <a16:creationId xmlns:a16="http://schemas.microsoft.com/office/drawing/2014/main" id="{9D134428-D308-4FA6-9A6F-36BDCC916B15}"/>
              </a:ext>
            </a:extLst>
          </p:cNvPr>
          <p:cNvSpPr/>
          <p:nvPr/>
        </p:nvSpPr>
        <p:spPr>
          <a:xfrm>
            <a:off x="6856147" y="2804534"/>
            <a:ext cx="2121251" cy="1278172"/>
          </a:xfrm>
          <a:prstGeom prst="wedgeRectCallout">
            <a:avLst>
              <a:gd name="adj1" fmla="val -43102"/>
              <a:gd name="adj2" fmla="val 60556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Začátky byly krušné. Bylo mi 25 a byla jsem ženská. Nastoupila jsem do chlapského prostředí. Postupně jsem získala nové zakázky a oni viděli, že nejsem úplně marná. (Nástupce)</a:t>
            </a:r>
          </a:p>
        </p:txBody>
      </p:sp>
    </p:spTree>
    <p:extLst>
      <p:ext uri="{BB962C8B-B14F-4D97-AF65-F5344CB8AC3E}">
        <p14:creationId xmlns:p14="http://schemas.microsoft.com/office/powerpoint/2010/main" val="3794799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PLÁNY NÁSTUPCŮ DO BUDOUCNA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cs-CZ" dirty="0"/>
              <a:t>Nástupci a nástupkyně plánují další rozvoj firmy. Někteří se chtějí zaměřit na </a:t>
            </a:r>
            <a:r>
              <a:rPr lang="cs-CZ" dirty="0">
                <a:solidFill>
                  <a:srgbClr val="008BCA"/>
                </a:solidFill>
              </a:rPr>
              <a:t>prosazení firmy v zahraničí</a:t>
            </a:r>
            <a:r>
              <a:rPr lang="cs-CZ" dirty="0"/>
              <a:t>, jiní se snaží </a:t>
            </a:r>
            <a:r>
              <a:rPr lang="cs-CZ" dirty="0">
                <a:solidFill>
                  <a:srgbClr val="008BCA"/>
                </a:solidFill>
              </a:rPr>
              <a:t>řízení delegovat </a:t>
            </a:r>
            <a:r>
              <a:rPr lang="cs-CZ" dirty="0"/>
              <a:t>a někteří chtějí více </a:t>
            </a:r>
            <a:r>
              <a:rPr lang="cs-CZ" dirty="0">
                <a:solidFill>
                  <a:srgbClr val="008BCA"/>
                </a:solidFill>
              </a:rPr>
              <a:t>zefektivnit procesy </a:t>
            </a:r>
            <a:r>
              <a:rPr lang="cs-CZ" dirty="0"/>
              <a:t>v rámci firmy.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délníkový bublinový popisek 14">
            <a:extLst>
              <a:ext uri="{FF2B5EF4-FFF2-40B4-BE49-F238E27FC236}">
                <a16:creationId xmlns:a16="http://schemas.microsoft.com/office/drawing/2014/main" id="{5D681B6C-0671-476B-B682-953865ECD8D4}"/>
              </a:ext>
            </a:extLst>
          </p:cNvPr>
          <p:cNvSpPr/>
          <p:nvPr/>
        </p:nvSpPr>
        <p:spPr>
          <a:xfrm>
            <a:off x="3535674" y="1367342"/>
            <a:ext cx="2466645" cy="638721"/>
          </a:xfrm>
          <a:prstGeom prst="wedgeRectCallout">
            <a:avLst>
              <a:gd name="adj1" fmla="val -20574"/>
              <a:gd name="adj2" fmla="val 78032"/>
            </a:avLst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i="1" dirty="0">
                <a:solidFill>
                  <a:srgbClr val="002060"/>
                </a:solidFill>
              </a:rPr>
              <a:t>Pokračovat v růstovém trendu firmy. </a:t>
            </a:r>
          </a:p>
        </p:txBody>
      </p:sp>
      <p:sp>
        <p:nvSpPr>
          <p:cNvPr id="7" name="Obdélníkový bublinový popisek 14">
            <a:extLst>
              <a:ext uri="{FF2B5EF4-FFF2-40B4-BE49-F238E27FC236}">
                <a16:creationId xmlns:a16="http://schemas.microsoft.com/office/drawing/2014/main" id="{DC6E145C-2097-407A-80AB-83AF4E787802}"/>
              </a:ext>
            </a:extLst>
          </p:cNvPr>
          <p:cNvSpPr/>
          <p:nvPr/>
        </p:nvSpPr>
        <p:spPr>
          <a:xfrm>
            <a:off x="1255821" y="1732297"/>
            <a:ext cx="2121251" cy="638721"/>
          </a:xfrm>
          <a:prstGeom prst="wedgeRectCallout">
            <a:avLst>
              <a:gd name="adj1" fmla="val 41608"/>
              <a:gd name="adj2" fmla="val 66380"/>
            </a:avLst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i="1" dirty="0">
                <a:solidFill>
                  <a:srgbClr val="002060"/>
                </a:solidFill>
              </a:rPr>
              <a:t>Chci firmu dál rozvíjet. </a:t>
            </a:r>
          </a:p>
        </p:txBody>
      </p:sp>
      <p:sp>
        <p:nvSpPr>
          <p:cNvPr id="8" name="Obdélníkový bublinový popisek 14">
            <a:extLst>
              <a:ext uri="{FF2B5EF4-FFF2-40B4-BE49-F238E27FC236}">
                <a16:creationId xmlns:a16="http://schemas.microsoft.com/office/drawing/2014/main" id="{BE3D0660-2AB3-4944-96CD-3A98F0A0E5B3}"/>
              </a:ext>
            </a:extLst>
          </p:cNvPr>
          <p:cNvSpPr/>
          <p:nvPr/>
        </p:nvSpPr>
        <p:spPr>
          <a:xfrm>
            <a:off x="3742840" y="4073932"/>
            <a:ext cx="2121251" cy="638721"/>
          </a:xfrm>
          <a:prstGeom prst="wedgeRectCallout">
            <a:avLst>
              <a:gd name="adj1" fmla="val 9528"/>
              <a:gd name="adj2" fmla="val -81775"/>
            </a:avLst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i="1" dirty="0">
                <a:solidFill>
                  <a:srgbClr val="002060"/>
                </a:solidFill>
              </a:rPr>
              <a:t>Zlepšovat zázemí firmy a zkvalitňovat služby.</a:t>
            </a:r>
          </a:p>
        </p:txBody>
      </p:sp>
      <p:sp>
        <p:nvSpPr>
          <p:cNvPr id="12" name="Obdélníkový bublinový popisek 14">
            <a:extLst>
              <a:ext uri="{FF2B5EF4-FFF2-40B4-BE49-F238E27FC236}">
                <a16:creationId xmlns:a16="http://schemas.microsoft.com/office/drawing/2014/main" id="{C3AA3485-3E5E-47C8-A6AC-DFB6AB2B301B}"/>
              </a:ext>
            </a:extLst>
          </p:cNvPr>
          <p:cNvSpPr/>
          <p:nvPr/>
        </p:nvSpPr>
        <p:spPr>
          <a:xfrm>
            <a:off x="6160921" y="2595603"/>
            <a:ext cx="2632205" cy="638721"/>
          </a:xfrm>
          <a:prstGeom prst="wedgeRectCallout">
            <a:avLst>
              <a:gd name="adj1" fmla="val -59304"/>
              <a:gd name="adj2" fmla="val 16440"/>
            </a:avLst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i="1" dirty="0">
                <a:solidFill>
                  <a:srgbClr val="002060"/>
                </a:solidFill>
              </a:rPr>
              <a:t>Víc se dostat do povědomí zákazníků. </a:t>
            </a:r>
          </a:p>
        </p:txBody>
      </p:sp>
      <p:sp>
        <p:nvSpPr>
          <p:cNvPr id="13" name="Obdélníkový bublinový popisek 14">
            <a:extLst>
              <a:ext uri="{FF2B5EF4-FFF2-40B4-BE49-F238E27FC236}">
                <a16:creationId xmlns:a16="http://schemas.microsoft.com/office/drawing/2014/main" id="{DC9EAEE4-C115-4A8A-9DDD-2266D91F14B7}"/>
              </a:ext>
            </a:extLst>
          </p:cNvPr>
          <p:cNvSpPr/>
          <p:nvPr/>
        </p:nvSpPr>
        <p:spPr>
          <a:xfrm>
            <a:off x="6160921" y="1732297"/>
            <a:ext cx="2632205" cy="638721"/>
          </a:xfrm>
          <a:prstGeom prst="wedgeRectCallout">
            <a:avLst>
              <a:gd name="adj1" fmla="val -58900"/>
              <a:gd name="adj2" fmla="val 48068"/>
            </a:avLst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i="1" dirty="0">
                <a:solidFill>
                  <a:srgbClr val="002060"/>
                </a:solidFill>
              </a:rPr>
              <a:t>Prosadit se na Slovensku a v Německu.</a:t>
            </a:r>
          </a:p>
        </p:txBody>
      </p:sp>
      <p:sp>
        <p:nvSpPr>
          <p:cNvPr id="14" name="Obdélníkový bublinový popisek 14">
            <a:extLst>
              <a:ext uri="{FF2B5EF4-FFF2-40B4-BE49-F238E27FC236}">
                <a16:creationId xmlns:a16="http://schemas.microsoft.com/office/drawing/2014/main" id="{0AA4C915-461A-44C4-8EF8-D0E53165C6EE}"/>
              </a:ext>
            </a:extLst>
          </p:cNvPr>
          <p:cNvSpPr/>
          <p:nvPr/>
        </p:nvSpPr>
        <p:spPr>
          <a:xfrm>
            <a:off x="6160921" y="3517834"/>
            <a:ext cx="2121251" cy="638721"/>
          </a:xfrm>
          <a:prstGeom prst="wedgeRectCallout">
            <a:avLst>
              <a:gd name="adj1" fmla="val -59643"/>
              <a:gd name="adj2" fmla="val -38494"/>
            </a:avLst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i="1" dirty="0">
                <a:solidFill>
                  <a:srgbClr val="002060"/>
                </a:solidFill>
              </a:rPr>
              <a:t>Stabilizovat vývoj firmy. </a:t>
            </a:r>
          </a:p>
        </p:txBody>
      </p:sp>
      <p:sp>
        <p:nvSpPr>
          <p:cNvPr id="15" name="Obdélníkový bublinový popisek 14">
            <a:extLst>
              <a:ext uri="{FF2B5EF4-FFF2-40B4-BE49-F238E27FC236}">
                <a16:creationId xmlns:a16="http://schemas.microsoft.com/office/drawing/2014/main" id="{E0A0E08E-160F-4357-B4F7-26D7EFB8A650}"/>
              </a:ext>
            </a:extLst>
          </p:cNvPr>
          <p:cNvSpPr/>
          <p:nvPr/>
        </p:nvSpPr>
        <p:spPr>
          <a:xfrm>
            <a:off x="299459" y="2595603"/>
            <a:ext cx="2518169" cy="638721"/>
          </a:xfrm>
          <a:prstGeom prst="wedgeRectCallout">
            <a:avLst>
              <a:gd name="adj1" fmla="val 60873"/>
              <a:gd name="adj2" fmla="val 19769"/>
            </a:avLst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i="1" dirty="0">
                <a:solidFill>
                  <a:srgbClr val="002060"/>
                </a:solidFill>
              </a:rPr>
              <a:t>Zjednodušovat a zefektivňovat práci.</a:t>
            </a:r>
          </a:p>
        </p:txBody>
      </p:sp>
      <p:sp>
        <p:nvSpPr>
          <p:cNvPr id="16" name="Obdélníkový bublinový popisek 14">
            <a:extLst>
              <a:ext uri="{FF2B5EF4-FFF2-40B4-BE49-F238E27FC236}">
                <a16:creationId xmlns:a16="http://schemas.microsoft.com/office/drawing/2014/main" id="{622343EE-3CC1-49AC-A3EE-17E60FCBBE5B}"/>
              </a:ext>
            </a:extLst>
          </p:cNvPr>
          <p:cNvSpPr/>
          <p:nvPr/>
        </p:nvSpPr>
        <p:spPr>
          <a:xfrm>
            <a:off x="601483" y="3453899"/>
            <a:ext cx="2758052" cy="766591"/>
          </a:xfrm>
          <a:prstGeom prst="wedgeRectCallout">
            <a:avLst>
              <a:gd name="adj1" fmla="val 61267"/>
              <a:gd name="adj2" fmla="val -45132"/>
            </a:avLst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i="1" dirty="0">
                <a:solidFill>
                  <a:srgbClr val="002060"/>
                </a:solidFill>
              </a:rPr>
              <a:t>Vychovat v rámci firmy další zaměstnance, kteří budou schopni ji řídit, aby byl náš zásah co nejméně potřeba.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9B23B489-E658-4295-8649-A51A8B0C1441}"/>
              </a:ext>
            </a:extLst>
          </p:cNvPr>
          <p:cNvGrpSpPr/>
          <p:nvPr/>
        </p:nvGrpSpPr>
        <p:grpSpPr>
          <a:xfrm>
            <a:off x="4298339" y="2598434"/>
            <a:ext cx="547322" cy="908521"/>
            <a:chOff x="4459437" y="2662232"/>
            <a:chExt cx="547322" cy="908521"/>
          </a:xfrm>
        </p:grpSpPr>
        <p:sp>
          <p:nvSpPr>
            <p:cNvPr id="19" name="Freeform 25">
              <a:extLst>
                <a:ext uri="{FF2B5EF4-FFF2-40B4-BE49-F238E27FC236}">
                  <a16:creationId xmlns:a16="http://schemas.microsoft.com/office/drawing/2014/main" id="{8495859A-3588-46E5-AC86-2F2B5A5E45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59316" y="2662232"/>
              <a:ext cx="247443" cy="908521"/>
            </a:xfrm>
            <a:custGeom>
              <a:avLst/>
              <a:gdLst/>
              <a:ahLst/>
              <a:cxnLst>
                <a:cxn ang="0">
                  <a:pos x="934" y="2099"/>
                </a:cxn>
                <a:cxn ang="0">
                  <a:pos x="977" y="1998"/>
                </a:cxn>
                <a:cxn ang="0">
                  <a:pos x="1013" y="1845"/>
                </a:cxn>
                <a:cxn ang="0">
                  <a:pos x="942" y="1296"/>
                </a:cxn>
                <a:cxn ang="0">
                  <a:pos x="860" y="922"/>
                </a:cxn>
                <a:cxn ang="0">
                  <a:pos x="681" y="683"/>
                </a:cxn>
                <a:cxn ang="0">
                  <a:pos x="703" y="512"/>
                </a:cxn>
                <a:cxn ang="0">
                  <a:pos x="736" y="394"/>
                </a:cxn>
                <a:cxn ang="0">
                  <a:pos x="749" y="336"/>
                </a:cxn>
                <a:cxn ang="0">
                  <a:pos x="801" y="365"/>
                </a:cxn>
                <a:cxn ang="0">
                  <a:pos x="737" y="152"/>
                </a:cxn>
                <a:cxn ang="0">
                  <a:pos x="609" y="17"/>
                </a:cxn>
                <a:cxn ang="0">
                  <a:pos x="432" y="132"/>
                </a:cxn>
                <a:cxn ang="0">
                  <a:pos x="389" y="183"/>
                </a:cxn>
                <a:cxn ang="0">
                  <a:pos x="361" y="270"/>
                </a:cxn>
                <a:cxn ang="0">
                  <a:pos x="365" y="321"/>
                </a:cxn>
                <a:cxn ang="0">
                  <a:pos x="376" y="355"/>
                </a:cxn>
                <a:cxn ang="0">
                  <a:pos x="389" y="478"/>
                </a:cxn>
                <a:cxn ang="0">
                  <a:pos x="396" y="585"/>
                </a:cxn>
                <a:cxn ang="0">
                  <a:pos x="287" y="708"/>
                </a:cxn>
                <a:cxn ang="0">
                  <a:pos x="60" y="922"/>
                </a:cxn>
                <a:cxn ang="0">
                  <a:pos x="68" y="1218"/>
                </a:cxn>
                <a:cxn ang="0">
                  <a:pos x="39" y="1460"/>
                </a:cxn>
                <a:cxn ang="0">
                  <a:pos x="107" y="1538"/>
                </a:cxn>
                <a:cxn ang="0">
                  <a:pos x="160" y="1891"/>
                </a:cxn>
                <a:cxn ang="0">
                  <a:pos x="33" y="2781"/>
                </a:cxn>
                <a:cxn ang="0">
                  <a:pos x="253" y="3071"/>
                </a:cxn>
                <a:cxn ang="0">
                  <a:pos x="319" y="3555"/>
                </a:cxn>
                <a:cxn ang="0">
                  <a:pos x="321" y="3705"/>
                </a:cxn>
                <a:cxn ang="0">
                  <a:pos x="364" y="3864"/>
                </a:cxn>
                <a:cxn ang="0">
                  <a:pos x="390" y="3866"/>
                </a:cxn>
                <a:cxn ang="0">
                  <a:pos x="542" y="3808"/>
                </a:cxn>
                <a:cxn ang="0">
                  <a:pos x="444" y="3375"/>
                </a:cxn>
                <a:cxn ang="0">
                  <a:pos x="462" y="2878"/>
                </a:cxn>
                <a:cxn ang="0">
                  <a:pos x="613" y="2831"/>
                </a:cxn>
                <a:cxn ang="0">
                  <a:pos x="753" y="2966"/>
                </a:cxn>
                <a:cxn ang="0">
                  <a:pos x="776" y="3515"/>
                </a:cxn>
                <a:cxn ang="0">
                  <a:pos x="736" y="3713"/>
                </a:cxn>
                <a:cxn ang="0">
                  <a:pos x="759" y="3861"/>
                </a:cxn>
                <a:cxn ang="0">
                  <a:pos x="802" y="3848"/>
                </a:cxn>
                <a:cxn ang="0">
                  <a:pos x="996" y="3967"/>
                </a:cxn>
                <a:cxn ang="0">
                  <a:pos x="953" y="3840"/>
                </a:cxn>
                <a:cxn ang="0">
                  <a:pos x="916" y="3652"/>
                </a:cxn>
                <a:cxn ang="0">
                  <a:pos x="959" y="2799"/>
                </a:cxn>
                <a:cxn ang="0">
                  <a:pos x="1079" y="2749"/>
                </a:cxn>
              </a:cxnLst>
              <a:rect l="0" t="0" r="r" b="b"/>
              <a:pathLst>
                <a:path w="1082" h="3967">
                  <a:moveTo>
                    <a:pt x="1011" y="2403"/>
                  </a:moveTo>
                  <a:cubicBezTo>
                    <a:pt x="991" y="2320"/>
                    <a:pt x="947" y="2148"/>
                    <a:pt x="934" y="2099"/>
                  </a:cubicBezTo>
                  <a:cubicBezTo>
                    <a:pt x="942" y="2094"/>
                    <a:pt x="942" y="2094"/>
                    <a:pt x="942" y="2094"/>
                  </a:cubicBezTo>
                  <a:cubicBezTo>
                    <a:pt x="1006" y="2044"/>
                    <a:pt x="977" y="1998"/>
                    <a:pt x="977" y="1998"/>
                  </a:cubicBezTo>
                  <a:cubicBezTo>
                    <a:pt x="988" y="1962"/>
                    <a:pt x="970" y="1852"/>
                    <a:pt x="970" y="1852"/>
                  </a:cubicBezTo>
                  <a:cubicBezTo>
                    <a:pt x="992" y="1855"/>
                    <a:pt x="1013" y="1845"/>
                    <a:pt x="1013" y="1845"/>
                  </a:cubicBezTo>
                  <a:cubicBezTo>
                    <a:pt x="981" y="1752"/>
                    <a:pt x="938" y="1332"/>
                    <a:pt x="938" y="1332"/>
                  </a:cubicBezTo>
                  <a:cubicBezTo>
                    <a:pt x="942" y="1296"/>
                    <a:pt x="942" y="1296"/>
                    <a:pt x="942" y="1296"/>
                  </a:cubicBezTo>
                  <a:cubicBezTo>
                    <a:pt x="967" y="1150"/>
                    <a:pt x="892" y="1043"/>
                    <a:pt x="892" y="1043"/>
                  </a:cubicBezTo>
                  <a:cubicBezTo>
                    <a:pt x="895" y="1029"/>
                    <a:pt x="860" y="922"/>
                    <a:pt x="860" y="922"/>
                  </a:cubicBezTo>
                  <a:cubicBezTo>
                    <a:pt x="888" y="801"/>
                    <a:pt x="817" y="758"/>
                    <a:pt x="817" y="758"/>
                  </a:cubicBezTo>
                  <a:cubicBezTo>
                    <a:pt x="778" y="697"/>
                    <a:pt x="681" y="683"/>
                    <a:pt x="681" y="683"/>
                  </a:cubicBezTo>
                  <a:cubicBezTo>
                    <a:pt x="637" y="630"/>
                    <a:pt x="637" y="630"/>
                    <a:pt x="637" y="630"/>
                  </a:cubicBezTo>
                  <a:cubicBezTo>
                    <a:pt x="697" y="583"/>
                    <a:pt x="703" y="512"/>
                    <a:pt x="703" y="512"/>
                  </a:cubicBezTo>
                  <a:cubicBezTo>
                    <a:pt x="719" y="512"/>
                    <a:pt x="740" y="455"/>
                    <a:pt x="740" y="455"/>
                  </a:cubicBezTo>
                  <a:cubicBezTo>
                    <a:pt x="779" y="371"/>
                    <a:pt x="736" y="394"/>
                    <a:pt x="736" y="394"/>
                  </a:cubicBezTo>
                  <a:cubicBezTo>
                    <a:pt x="740" y="368"/>
                    <a:pt x="740" y="368"/>
                    <a:pt x="740" y="368"/>
                  </a:cubicBezTo>
                  <a:cubicBezTo>
                    <a:pt x="744" y="357"/>
                    <a:pt x="747" y="346"/>
                    <a:pt x="749" y="336"/>
                  </a:cubicBezTo>
                  <a:cubicBezTo>
                    <a:pt x="751" y="335"/>
                    <a:pt x="751" y="335"/>
                    <a:pt x="751" y="335"/>
                  </a:cubicBezTo>
                  <a:cubicBezTo>
                    <a:pt x="751" y="351"/>
                    <a:pt x="801" y="365"/>
                    <a:pt x="801" y="365"/>
                  </a:cubicBezTo>
                  <a:cubicBezTo>
                    <a:pt x="773" y="351"/>
                    <a:pt x="794" y="237"/>
                    <a:pt x="794" y="237"/>
                  </a:cubicBezTo>
                  <a:cubicBezTo>
                    <a:pt x="794" y="162"/>
                    <a:pt x="737" y="152"/>
                    <a:pt x="737" y="152"/>
                  </a:cubicBezTo>
                  <a:cubicBezTo>
                    <a:pt x="712" y="112"/>
                    <a:pt x="645" y="64"/>
                    <a:pt x="645" y="64"/>
                  </a:cubicBezTo>
                  <a:cubicBezTo>
                    <a:pt x="652" y="20"/>
                    <a:pt x="609" y="17"/>
                    <a:pt x="609" y="17"/>
                  </a:cubicBezTo>
                  <a:cubicBezTo>
                    <a:pt x="542" y="0"/>
                    <a:pt x="492" y="51"/>
                    <a:pt x="492" y="51"/>
                  </a:cubicBezTo>
                  <a:cubicBezTo>
                    <a:pt x="450" y="51"/>
                    <a:pt x="432" y="132"/>
                    <a:pt x="432" y="132"/>
                  </a:cubicBezTo>
                  <a:cubicBezTo>
                    <a:pt x="379" y="132"/>
                    <a:pt x="350" y="183"/>
                    <a:pt x="350" y="183"/>
                  </a:cubicBezTo>
                  <a:cubicBezTo>
                    <a:pt x="365" y="166"/>
                    <a:pt x="389" y="183"/>
                    <a:pt x="389" y="183"/>
                  </a:cubicBezTo>
                  <a:cubicBezTo>
                    <a:pt x="345" y="214"/>
                    <a:pt x="333" y="292"/>
                    <a:pt x="330" y="326"/>
                  </a:cubicBezTo>
                  <a:cubicBezTo>
                    <a:pt x="336" y="286"/>
                    <a:pt x="361" y="270"/>
                    <a:pt x="361" y="270"/>
                  </a:cubicBezTo>
                  <a:cubicBezTo>
                    <a:pt x="350" y="291"/>
                    <a:pt x="343" y="345"/>
                    <a:pt x="343" y="345"/>
                  </a:cubicBezTo>
                  <a:cubicBezTo>
                    <a:pt x="365" y="321"/>
                    <a:pt x="365" y="321"/>
                    <a:pt x="365" y="321"/>
                  </a:cubicBezTo>
                  <a:cubicBezTo>
                    <a:pt x="368" y="315"/>
                    <a:pt x="371" y="310"/>
                    <a:pt x="374" y="306"/>
                  </a:cubicBezTo>
                  <a:cubicBezTo>
                    <a:pt x="373" y="333"/>
                    <a:pt x="376" y="355"/>
                    <a:pt x="376" y="355"/>
                  </a:cubicBezTo>
                  <a:cubicBezTo>
                    <a:pt x="358" y="334"/>
                    <a:pt x="353" y="366"/>
                    <a:pt x="353" y="366"/>
                  </a:cubicBezTo>
                  <a:cubicBezTo>
                    <a:pt x="348" y="473"/>
                    <a:pt x="389" y="478"/>
                    <a:pt x="389" y="478"/>
                  </a:cubicBezTo>
                  <a:cubicBezTo>
                    <a:pt x="389" y="487"/>
                    <a:pt x="396" y="551"/>
                    <a:pt x="396" y="551"/>
                  </a:cubicBezTo>
                  <a:cubicBezTo>
                    <a:pt x="403" y="574"/>
                    <a:pt x="396" y="585"/>
                    <a:pt x="396" y="585"/>
                  </a:cubicBezTo>
                  <a:cubicBezTo>
                    <a:pt x="376" y="571"/>
                    <a:pt x="348" y="649"/>
                    <a:pt x="348" y="649"/>
                  </a:cubicBezTo>
                  <a:cubicBezTo>
                    <a:pt x="326" y="690"/>
                    <a:pt x="287" y="708"/>
                    <a:pt x="287" y="708"/>
                  </a:cubicBezTo>
                  <a:cubicBezTo>
                    <a:pt x="244" y="715"/>
                    <a:pt x="128" y="776"/>
                    <a:pt x="128" y="776"/>
                  </a:cubicBezTo>
                  <a:cubicBezTo>
                    <a:pt x="68" y="779"/>
                    <a:pt x="60" y="922"/>
                    <a:pt x="60" y="922"/>
                  </a:cubicBezTo>
                  <a:cubicBezTo>
                    <a:pt x="35" y="954"/>
                    <a:pt x="68" y="1104"/>
                    <a:pt x="68" y="1104"/>
                  </a:cubicBezTo>
                  <a:cubicBezTo>
                    <a:pt x="57" y="1107"/>
                    <a:pt x="68" y="1218"/>
                    <a:pt x="68" y="1218"/>
                  </a:cubicBezTo>
                  <a:cubicBezTo>
                    <a:pt x="32" y="1310"/>
                    <a:pt x="32" y="1310"/>
                    <a:pt x="32" y="1310"/>
                  </a:cubicBezTo>
                  <a:cubicBezTo>
                    <a:pt x="0" y="1364"/>
                    <a:pt x="39" y="1460"/>
                    <a:pt x="39" y="1460"/>
                  </a:cubicBezTo>
                  <a:cubicBezTo>
                    <a:pt x="14" y="1513"/>
                    <a:pt x="71" y="1528"/>
                    <a:pt x="71" y="1528"/>
                  </a:cubicBezTo>
                  <a:cubicBezTo>
                    <a:pt x="96" y="1528"/>
                    <a:pt x="107" y="1538"/>
                    <a:pt x="107" y="1538"/>
                  </a:cubicBezTo>
                  <a:cubicBezTo>
                    <a:pt x="135" y="1574"/>
                    <a:pt x="207" y="1613"/>
                    <a:pt x="207" y="1613"/>
                  </a:cubicBezTo>
                  <a:cubicBezTo>
                    <a:pt x="207" y="1684"/>
                    <a:pt x="160" y="1891"/>
                    <a:pt x="160" y="1891"/>
                  </a:cubicBezTo>
                  <a:cubicBezTo>
                    <a:pt x="179" y="1898"/>
                    <a:pt x="179" y="1898"/>
                    <a:pt x="179" y="1898"/>
                  </a:cubicBezTo>
                  <a:cubicBezTo>
                    <a:pt x="116" y="2128"/>
                    <a:pt x="33" y="2781"/>
                    <a:pt x="33" y="2781"/>
                  </a:cubicBezTo>
                  <a:cubicBezTo>
                    <a:pt x="47" y="2815"/>
                    <a:pt x="296" y="2823"/>
                    <a:pt x="296" y="2823"/>
                  </a:cubicBezTo>
                  <a:cubicBezTo>
                    <a:pt x="239" y="2870"/>
                    <a:pt x="253" y="3071"/>
                    <a:pt x="253" y="3071"/>
                  </a:cubicBezTo>
                  <a:cubicBezTo>
                    <a:pt x="250" y="3166"/>
                    <a:pt x="327" y="3454"/>
                    <a:pt x="327" y="3454"/>
                  </a:cubicBezTo>
                  <a:cubicBezTo>
                    <a:pt x="342" y="3518"/>
                    <a:pt x="319" y="3555"/>
                    <a:pt x="319" y="3555"/>
                  </a:cubicBezTo>
                  <a:cubicBezTo>
                    <a:pt x="261" y="3647"/>
                    <a:pt x="296" y="3655"/>
                    <a:pt x="296" y="3655"/>
                  </a:cubicBezTo>
                  <a:cubicBezTo>
                    <a:pt x="304" y="3673"/>
                    <a:pt x="321" y="3705"/>
                    <a:pt x="321" y="3705"/>
                  </a:cubicBezTo>
                  <a:cubicBezTo>
                    <a:pt x="359" y="3766"/>
                    <a:pt x="353" y="3864"/>
                    <a:pt x="353" y="3864"/>
                  </a:cubicBezTo>
                  <a:cubicBezTo>
                    <a:pt x="364" y="3864"/>
                    <a:pt x="364" y="3864"/>
                    <a:pt x="364" y="3864"/>
                  </a:cubicBezTo>
                  <a:cubicBezTo>
                    <a:pt x="367" y="3808"/>
                    <a:pt x="367" y="3808"/>
                    <a:pt x="367" y="3808"/>
                  </a:cubicBezTo>
                  <a:cubicBezTo>
                    <a:pt x="390" y="3866"/>
                    <a:pt x="390" y="3866"/>
                    <a:pt x="390" y="3866"/>
                  </a:cubicBezTo>
                  <a:cubicBezTo>
                    <a:pt x="390" y="3935"/>
                    <a:pt x="585" y="3916"/>
                    <a:pt x="585" y="3916"/>
                  </a:cubicBezTo>
                  <a:cubicBezTo>
                    <a:pt x="645" y="3898"/>
                    <a:pt x="542" y="3808"/>
                    <a:pt x="542" y="3808"/>
                  </a:cubicBezTo>
                  <a:cubicBezTo>
                    <a:pt x="542" y="3787"/>
                    <a:pt x="470" y="3541"/>
                    <a:pt x="470" y="3541"/>
                  </a:cubicBezTo>
                  <a:cubicBezTo>
                    <a:pt x="444" y="3452"/>
                    <a:pt x="444" y="3375"/>
                    <a:pt x="444" y="3375"/>
                  </a:cubicBezTo>
                  <a:cubicBezTo>
                    <a:pt x="444" y="3322"/>
                    <a:pt x="453" y="2995"/>
                    <a:pt x="453" y="2995"/>
                  </a:cubicBezTo>
                  <a:cubicBezTo>
                    <a:pt x="447" y="2955"/>
                    <a:pt x="462" y="2878"/>
                    <a:pt x="462" y="2878"/>
                  </a:cubicBezTo>
                  <a:cubicBezTo>
                    <a:pt x="482" y="2868"/>
                    <a:pt x="499" y="2844"/>
                    <a:pt x="499" y="2844"/>
                  </a:cubicBezTo>
                  <a:cubicBezTo>
                    <a:pt x="667" y="2847"/>
                    <a:pt x="613" y="2831"/>
                    <a:pt x="613" y="2831"/>
                  </a:cubicBezTo>
                  <a:cubicBezTo>
                    <a:pt x="653" y="2844"/>
                    <a:pt x="748" y="2823"/>
                    <a:pt x="748" y="2823"/>
                  </a:cubicBezTo>
                  <a:cubicBezTo>
                    <a:pt x="765" y="2868"/>
                    <a:pt x="753" y="2966"/>
                    <a:pt x="753" y="2966"/>
                  </a:cubicBezTo>
                  <a:cubicBezTo>
                    <a:pt x="736" y="3090"/>
                    <a:pt x="770" y="3222"/>
                    <a:pt x="770" y="3222"/>
                  </a:cubicBezTo>
                  <a:cubicBezTo>
                    <a:pt x="805" y="3452"/>
                    <a:pt x="776" y="3515"/>
                    <a:pt x="776" y="3515"/>
                  </a:cubicBezTo>
                  <a:cubicBezTo>
                    <a:pt x="776" y="3544"/>
                    <a:pt x="725" y="3607"/>
                    <a:pt x="725" y="3607"/>
                  </a:cubicBezTo>
                  <a:cubicBezTo>
                    <a:pt x="676" y="3663"/>
                    <a:pt x="736" y="3713"/>
                    <a:pt x="736" y="3713"/>
                  </a:cubicBezTo>
                  <a:cubicBezTo>
                    <a:pt x="756" y="3750"/>
                    <a:pt x="742" y="3872"/>
                    <a:pt x="742" y="3872"/>
                  </a:cubicBezTo>
                  <a:cubicBezTo>
                    <a:pt x="759" y="3861"/>
                    <a:pt x="759" y="3861"/>
                    <a:pt x="759" y="3861"/>
                  </a:cubicBezTo>
                  <a:cubicBezTo>
                    <a:pt x="768" y="3856"/>
                    <a:pt x="768" y="3755"/>
                    <a:pt x="768" y="3755"/>
                  </a:cubicBezTo>
                  <a:cubicBezTo>
                    <a:pt x="779" y="3769"/>
                    <a:pt x="802" y="3848"/>
                    <a:pt x="802" y="3848"/>
                  </a:cubicBezTo>
                  <a:cubicBezTo>
                    <a:pt x="802" y="3872"/>
                    <a:pt x="822" y="3927"/>
                    <a:pt x="822" y="3927"/>
                  </a:cubicBezTo>
                  <a:cubicBezTo>
                    <a:pt x="836" y="3956"/>
                    <a:pt x="996" y="3967"/>
                    <a:pt x="996" y="3967"/>
                  </a:cubicBezTo>
                  <a:cubicBezTo>
                    <a:pt x="1065" y="3953"/>
                    <a:pt x="993" y="3890"/>
                    <a:pt x="993" y="3890"/>
                  </a:cubicBezTo>
                  <a:cubicBezTo>
                    <a:pt x="976" y="3872"/>
                    <a:pt x="953" y="3840"/>
                    <a:pt x="953" y="3840"/>
                  </a:cubicBezTo>
                  <a:cubicBezTo>
                    <a:pt x="942" y="3827"/>
                    <a:pt x="931" y="3774"/>
                    <a:pt x="931" y="3774"/>
                  </a:cubicBezTo>
                  <a:cubicBezTo>
                    <a:pt x="931" y="3739"/>
                    <a:pt x="916" y="3652"/>
                    <a:pt x="916" y="3652"/>
                  </a:cubicBezTo>
                  <a:cubicBezTo>
                    <a:pt x="905" y="3602"/>
                    <a:pt x="931" y="3354"/>
                    <a:pt x="931" y="3354"/>
                  </a:cubicBezTo>
                  <a:cubicBezTo>
                    <a:pt x="951" y="3180"/>
                    <a:pt x="959" y="2799"/>
                    <a:pt x="959" y="2799"/>
                  </a:cubicBezTo>
                  <a:cubicBezTo>
                    <a:pt x="1036" y="2770"/>
                    <a:pt x="1036" y="2770"/>
                    <a:pt x="1036" y="2770"/>
                  </a:cubicBezTo>
                  <a:cubicBezTo>
                    <a:pt x="1062" y="2770"/>
                    <a:pt x="1079" y="2749"/>
                    <a:pt x="1079" y="2749"/>
                  </a:cubicBezTo>
                  <a:cubicBezTo>
                    <a:pt x="1082" y="2715"/>
                    <a:pt x="1011" y="2403"/>
                    <a:pt x="1011" y="2403"/>
                  </a:cubicBezTo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" name="Freeform 34">
              <a:extLst>
                <a:ext uri="{FF2B5EF4-FFF2-40B4-BE49-F238E27FC236}">
                  <a16:creationId xmlns:a16="http://schemas.microsoft.com/office/drawing/2014/main" id="{F32E8D89-5D1D-4981-9AFA-16FE866DC8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59437" y="2662232"/>
              <a:ext cx="267706" cy="908521"/>
            </a:xfrm>
            <a:custGeom>
              <a:avLst/>
              <a:gdLst/>
              <a:ahLst/>
              <a:cxnLst>
                <a:cxn ang="0">
                  <a:pos x="567" y="606"/>
                </a:cxn>
                <a:cxn ang="0">
                  <a:pos x="567" y="459"/>
                </a:cxn>
                <a:cxn ang="0">
                  <a:pos x="534" y="343"/>
                </a:cxn>
                <a:cxn ang="0">
                  <a:pos x="567" y="288"/>
                </a:cxn>
                <a:cxn ang="0">
                  <a:pos x="700" y="56"/>
                </a:cxn>
                <a:cxn ang="0">
                  <a:pos x="926" y="95"/>
                </a:cxn>
                <a:cxn ang="0">
                  <a:pos x="996" y="288"/>
                </a:cxn>
                <a:cxn ang="0">
                  <a:pos x="996" y="355"/>
                </a:cxn>
                <a:cxn ang="0">
                  <a:pos x="981" y="407"/>
                </a:cxn>
                <a:cxn ang="0">
                  <a:pos x="972" y="413"/>
                </a:cxn>
                <a:cxn ang="0">
                  <a:pos x="908" y="517"/>
                </a:cxn>
                <a:cxn ang="0">
                  <a:pos x="875" y="667"/>
                </a:cxn>
                <a:cxn ang="0">
                  <a:pos x="896" y="719"/>
                </a:cxn>
                <a:cxn ang="0">
                  <a:pos x="944" y="744"/>
                </a:cxn>
                <a:cxn ang="0">
                  <a:pos x="1180" y="921"/>
                </a:cxn>
                <a:cxn ang="0">
                  <a:pos x="1216" y="1169"/>
                </a:cxn>
                <a:cxn ang="0">
                  <a:pos x="1240" y="1318"/>
                </a:cxn>
                <a:cxn ang="0">
                  <a:pos x="1249" y="1395"/>
                </a:cxn>
                <a:cxn ang="0">
                  <a:pos x="1240" y="1401"/>
                </a:cxn>
                <a:cxn ang="0">
                  <a:pos x="1153" y="1639"/>
                </a:cxn>
                <a:cxn ang="0">
                  <a:pos x="1023" y="1624"/>
                </a:cxn>
                <a:cxn ang="0">
                  <a:pos x="1053" y="1890"/>
                </a:cxn>
                <a:cxn ang="0">
                  <a:pos x="993" y="1924"/>
                </a:cxn>
                <a:cxn ang="0">
                  <a:pos x="1029" y="1994"/>
                </a:cxn>
                <a:cxn ang="0">
                  <a:pos x="1014" y="2410"/>
                </a:cxn>
                <a:cxn ang="0">
                  <a:pos x="1011" y="2419"/>
                </a:cxn>
                <a:cxn ang="0">
                  <a:pos x="926" y="2737"/>
                </a:cxn>
                <a:cxn ang="0">
                  <a:pos x="854" y="3113"/>
                </a:cxn>
                <a:cxn ang="0">
                  <a:pos x="739" y="3749"/>
                </a:cxn>
                <a:cxn ang="0">
                  <a:pos x="757" y="3908"/>
                </a:cxn>
                <a:cxn ang="0">
                  <a:pos x="842" y="4147"/>
                </a:cxn>
                <a:cxn ang="0">
                  <a:pos x="606" y="4037"/>
                </a:cxn>
                <a:cxn ang="0">
                  <a:pos x="471" y="3954"/>
                </a:cxn>
                <a:cxn ang="0">
                  <a:pos x="534" y="3477"/>
                </a:cxn>
                <a:cxn ang="0">
                  <a:pos x="579" y="3104"/>
                </a:cxn>
                <a:cxn ang="0">
                  <a:pos x="579" y="3058"/>
                </a:cxn>
                <a:cxn ang="0">
                  <a:pos x="573" y="2795"/>
                </a:cxn>
                <a:cxn ang="0">
                  <a:pos x="591" y="2575"/>
                </a:cxn>
                <a:cxn ang="0">
                  <a:pos x="552" y="2594"/>
                </a:cxn>
                <a:cxn ang="0">
                  <a:pos x="486" y="2850"/>
                </a:cxn>
                <a:cxn ang="0">
                  <a:pos x="437" y="3505"/>
                </a:cxn>
                <a:cxn ang="0">
                  <a:pos x="395" y="3896"/>
                </a:cxn>
                <a:cxn ang="0">
                  <a:pos x="356" y="4190"/>
                </a:cxn>
                <a:cxn ang="0">
                  <a:pos x="272" y="4257"/>
                </a:cxn>
                <a:cxn ang="0">
                  <a:pos x="60" y="4330"/>
                </a:cxn>
                <a:cxn ang="0">
                  <a:pos x="63" y="4236"/>
                </a:cxn>
                <a:cxn ang="0">
                  <a:pos x="124" y="4159"/>
                </a:cxn>
                <a:cxn ang="0">
                  <a:pos x="148" y="4119"/>
                </a:cxn>
                <a:cxn ang="0">
                  <a:pos x="115" y="4003"/>
                </a:cxn>
                <a:cxn ang="0">
                  <a:pos x="87" y="3789"/>
                </a:cxn>
                <a:cxn ang="0">
                  <a:pos x="115" y="3016"/>
                </a:cxn>
                <a:cxn ang="0">
                  <a:pos x="136" y="2670"/>
                </a:cxn>
                <a:cxn ang="0">
                  <a:pos x="148" y="2367"/>
                </a:cxn>
                <a:cxn ang="0">
                  <a:pos x="178" y="2175"/>
                </a:cxn>
                <a:cxn ang="0">
                  <a:pos x="241" y="2034"/>
                </a:cxn>
                <a:cxn ang="0">
                  <a:pos x="238" y="1902"/>
                </a:cxn>
                <a:cxn ang="0">
                  <a:pos x="247" y="1899"/>
                </a:cxn>
                <a:cxn ang="0">
                  <a:pos x="232" y="1624"/>
                </a:cxn>
                <a:cxn ang="0">
                  <a:pos x="109" y="1545"/>
                </a:cxn>
                <a:cxn ang="0">
                  <a:pos x="157" y="955"/>
                </a:cxn>
                <a:cxn ang="0">
                  <a:pos x="314" y="759"/>
                </a:cxn>
                <a:cxn ang="0">
                  <a:pos x="522" y="685"/>
                </a:cxn>
                <a:cxn ang="0">
                  <a:pos x="567" y="606"/>
                </a:cxn>
              </a:cxnLst>
              <a:rect l="0" t="0" r="r" b="b"/>
              <a:pathLst>
                <a:path w="1294" h="4382">
                  <a:moveTo>
                    <a:pt x="567" y="606"/>
                  </a:moveTo>
                  <a:cubicBezTo>
                    <a:pt x="567" y="606"/>
                    <a:pt x="585" y="459"/>
                    <a:pt x="567" y="459"/>
                  </a:cubicBezTo>
                  <a:cubicBezTo>
                    <a:pt x="567" y="459"/>
                    <a:pt x="513" y="435"/>
                    <a:pt x="534" y="343"/>
                  </a:cubicBezTo>
                  <a:cubicBezTo>
                    <a:pt x="534" y="343"/>
                    <a:pt x="531" y="279"/>
                    <a:pt x="567" y="288"/>
                  </a:cubicBezTo>
                  <a:cubicBezTo>
                    <a:pt x="567" y="288"/>
                    <a:pt x="537" y="89"/>
                    <a:pt x="700" y="56"/>
                  </a:cubicBezTo>
                  <a:cubicBezTo>
                    <a:pt x="700" y="56"/>
                    <a:pt x="815" y="0"/>
                    <a:pt x="926" y="95"/>
                  </a:cubicBezTo>
                  <a:cubicBezTo>
                    <a:pt x="926" y="95"/>
                    <a:pt x="1038" y="163"/>
                    <a:pt x="996" y="288"/>
                  </a:cubicBezTo>
                  <a:cubicBezTo>
                    <a:pt x="996" y="288"/>
                    <a:pt x="987" y="346"/>
                    <a:pt x="996" y="355"/>
                  </a:cubicBezTo>
                  <a:cubicBezTo>
                    <a:pt x="996" y="355"/>
                    <a:pt x="990" y="401"/>
                    <a:pt x="981" y="407"/>
                  </a:cubicBezTo>
                  <a:cubicBezTo>
                    <a:pt x="972" y="413"/>
                    <a:pt x="972" y="413"/>
                    <a:pt x="972" y="413"/>
                  </a:cubicBezTo>
                  <a:cubicBezTo>
                    <a:pt x="972" y="413"/>
                    <a:pt x="960" y="517"/>
                    <a:pt x="908" y="517"/>
                  </a:cubicBezTo>
                  <a:cubicBezTo>
                    <a:pt x="908" y="517"/>
                    <a:pt x="836" y="630"/>
                    <a:pt x="875" y="667"/>
                  </a:cubicBezTo>
                  <a:cubicBezTo>
                    <a:pt x="875" y="667"/>
                    <a:pt x="896" y="707"/>
                    <a:pt x="896" y="719"/>
                  </a:cubicBezTo>
                  <a:cubicBezTo>
                    <a:pt x="896" y="719"/>
                    <a:pt x="920" y="744"/>
                    <a:pt x="944" y="744"/>
                  </a:cubicBezTo>
                  <a:cubicBezTo>
                    <a:pt x="944" y="744"/>
                    <a:pt x="1159" y="811"/>
                    <a:pt x="1180" y="921"/>
                  </a:cubicBezTo>
                  <a:cubicBezTo>
                    <a:pt x="1180" y="921"/>
                    <a:pt x="1243" y="1162"/>
                    <a:pt x="1216" y="1169"/>
                  </a:cubicBezTo>
                  <a:cubicBezTo>
                    <a:pt x="1216" y="1169"/>
                    <a:pt x="1264" y="1318"/>
                    <a:pt x="1240" y="1318"/>
                  </a:cubicBezTo>
                  <a:cubicBezTo>
                    <a:pt x="1240" y="1318"/>
                    <a:pt x="1294" y="1395"/>
                    <a:pt x="1249" y="1395"/>
                  </a:cubicBezTo>
                  <a:cubicBezTo>
                    <a:pt x="1204" y="1395"/>
                    <a:pt x="1240" y="1401"/>
                    <a:pt x="1240" y="1401"/>
                  </a:cubicBezTo>
                  <a:cubicBezTo>
                    <a:pt x="1240" y="1401"/>
                    <a:pt x="1228" y="1649"/>
                    <a:pt x="1153" y="1639"/>
                  </a:cubicBezTo>
                  <a:cubicBezTo>
                    <a:pt x="1153" y="1639"/>
                    <a:pt x="1050" y="1618"/>
                    <a:pt x="1023" y="1624"/>
                  </a:cubicBezTo>
                  <a:cubicBezTo>
                    <a:pt x="1023" y="1624"/>
                    <a:pt x="1132" y="1881"/>
                    <a:pt x="1053" y="1890"/>
                  </a:cubicBezTo>
                  <a:cubicBezTo>
                    <a:pt x="1053" y="1890"/>
                    <a:pt x="990" y="1875"/>
                    <a:pt x="993" y="1924"/>
                  </a:cubicBezTo>
                  <a:cubicBezTo>
                    <a:pt x="993" y="1924"/>
                    <a:pt x="1050" y="1976"/>
                    <a:pt x="1029" y="1994"/>
                  </a:cubicBezTo>
                  <a:cubicBezTo>
                    <a:pt x="1029" y="1994"/>
                    <a:pt x="1107" y="2068"/>
                    <a:pt x="1014" y="2410"/>
                  </a:cubicBezTo>
                  <a:cubicBezTo>
                    <a:pt x="1011" y="2419"/>
                    <a:pt x="1011" y="2419"/>
                    <a:pt x="1011" y="2419"/>
                  </a:cubicBezTo>
                  <a:cubicBezTo>
                    <a:pt x="1011" y="2419"/>
                    <a:pt x="975" y="2673"/>
                    <a:pt x="926" y="2737"/>
                  </a:cubicBezTo>
                  <a:cubicBezTo>
                    <a:pt x="926" y="2737"/>
                    <a:pt x="905" y="3034"/>
                    <a:pt x="854" y="3113"/>
                  </a:cubicBezTo>
                  <a:cubicBezTo>
                    <a:pt x="854" y="3113"/>
                    <a:pt x="794" y="3704"/>
                    <a:pt x="739" y="3749"/>
                  </a:cubicBezTo>
                  <a:cubicBezTo>
                    <a:pt x="739" y="3749"/>
                    <a:pt x="727" y="3881"/>
                    <a:pt x="757" y="3908"/>
                  </a:cubicBezTo>
                  <a:cubicBezTo>
                    <a:pt x="757" y="3908"/>
                    <a:pt x="987" y="4107"/>
                    <a:pt x="842" y="4147"/>
                  </a:cubicBezTo>
                  <a:cubicBezTo>
                    <a:pt x="842" y="4147"/>
                    <a:pt x="745" y="4196"/>
                    <a:pt x="606" y="4037"/>
                  </a:cubicBezTo>
                  <a:cubicBezTo>
                    <a:pt x="606" y="4037"/>
                    <a:pt x="507" y="3954"/>
                    <a:pt x="471" y="3954"/>
                  </a:cubicBezTo>
                  <a:cubicBezTo>
                    <a:pt x="471" y="3954"/>
                    <a:pt x="483" y="3554"/>
                    <a:pt x="534" y="3477"/>
                  </a:cubicBezTo>
                  <a:cubicBezTo>
                    <a:pt x="534" y="3477"/>
                    <a:pt x="528" y="3126"/>
                    <a:pt x="579" y="3104"/>
                  </a:cubicBezTo>
                  <a:cubicBezTo>
                    <a:pt x="579" y="3104"/>
                    <a:pt x="597" y="3058"/>
                    <a:pt x="579" y="3058"/>
                  </a:cubicBezTo>
                  <a:cubicBezTo>
                    <a:pt x="579" y="3058"/>
                    <a:pt x="543" y="2832"/>
                    <a:pt x="573" y="2795"/>
                  </a:cubicBezTo>
                  <a:cubicBezTo>
                    <a:pt x="573" y="2795"/>
                    <a:pt x="570" y="2581"/>
                    <a:pt x="591" y="2575"/>
                  </a:cubicBezTo>
                  <a:cubicBezTo>
                    <a:pt x="591" y="2575"/>
                    <a:pt x="573" y="2526"/>
                    <a:pt x="552" y="2594"/>
                  </a:cubicBezTo>
                  <a:cubicBezTo>
                    <a:pt x="552" y="2594"/>
                    <a:pt x="495" y="2850"/>
                    <a:pt x="486" y="2850"/>
                  </a:cubicBezTo>
                  <a:cubicBezTo>
                    <a:pt x="486" y="2850"/>
                    <a:pt x="468" y="3428"/>
                    <a:pt x="437" y="3505"/>
                  </a:cubicBezTo>
                  <a:cubicBezTo>
                    <a:pt x="437" y="3505"/>
                    <a:pt x="410" y="3881"/>
                    <a:pt x="395" y="3896"/>
                  </a:cubicBezTo>
                  <a:cubicBezTo>
                    <a:pt x="395" y="3896"/>
                    <a:pt x="392" y="4190"/>
                    <a:pt x="356" y="4190"/>
                  </a:cubicBezTo>
                  <a:cubicBezTo>
                    <a:pt x="356" y="4190"/>
                    <a:pt x="278" y="4248"/>
                    <a:pt x="272" y="4257"/>
                  </a:cubicBezTo>
                  <a:cubicBezTo>
                    <a:pt x="272" y="4257"/>
                    <a:pt x="157" y="4382"/>
                    <a:pt x="60" y="4330"/>
                  </a:cubicBezTo>
                  <a:cubicBezTo>
                    <a:pt x="60" y="4330"/>
                    <a:pt x="0" y="4306"/>
                    <a:pt x="63" y="4236"/>
                  </a:cubicBezTo>
                  <a:cubicBezTo>
                    <a:pt x="124" y="4159"/>
                    <a:pt x="124" y="4159"/>
                    <a:pt x="124" y="4159"/>
                  </a:cubicBezTo>
                  <a:cubicBezTo>
                    <a:pt x="124" y="4159"/>
                    <a:pt x="60" y="4144"/>
                    <a:pt x="148" y="4119"/>
                  </a:cubicBezTo>
                  <a:cubicBezTo>
                    <a:pt x="148" y="4119"/>
                    <a:pt x="151" y="4061"/>
                    <a:pt x="115" y="4003"/>
                  </a:cubicBezTo>
                  <a:cubicBezTo>
                    <a:pt x="115" y="4003"/>
                    <a:pt x="72" y="3963"/>
                    <a:pt x="87" y="3789"/>
                  </a:cubicBezTo>
                  <a:cubicBezTo>
                    <a:pt x="87" y="3789"/>
                    <a:pt x="103" y="3028"/>
                    <a:pt x="115" y="3016"/>
                  </a:cubicBezTo>
                  <a:cubicBezTo>
                    <a:pt x="136" y="2670"/>
                    <a:pt x="136" y="2670"/>
                    <a:pt x="136" y="2670"/>
                  </a:cubicBezTo>
                  <a:cubicBezTo>
                    <a:pt x="136" y="2670"/>
                    <a:pt x="121" y="2462"/>
                    <a:pt x="148" y="2367"/>
                  </a:cubicBezTo>
                  <a:cubicBezTo>
                    <a:pt x="148" y="2367"/>
                    <a:pt x="184" y="2217"/>
                    <a:pt x="178" y="2175"/>
                  </a:cubicBezTo>
                  <a:cubicBezTo>
                    <a:pt x="178" y="2175"/>
                    <a:pt x="157" y="2083"/>
                    <a:pt x="241" y="2034"/>
                  </a:cubicBezTo>
                  <a:cubicBezTo>
                    <a:pt x="241" y="2034"/>
                    <a:pt x="196" y="1902"/>
                    <a:pt x="238" y="1902"/>
                  </a:cubicBezTo>
                  <a:cubicBezTo>
                    <a:pt x="281" y="1902"/>
                    <a:pt x="247" y="1899"/>
                    <a:pt x="247" y="1899"/>
                  </a:cubicBezTo>
                  <a:cubicBezTo>
                    <a:pt x="247" y="1899"/>
                    <a:pt x="181" y="1707"/>
                    <a:pt x="232" y="1624"/>
                  </a:cubicBezTo>
                  <a:cubicBezTo>
                    <a:pt x="232" y="1624"/>
                    <a:pt x="109" y="1624"/>
                    <a:pt x="109" y="1545"/>
                  </a:cubicBezTo>
                  <a:cubicBezTo>
                    <a:pt x="109" y="1545"/>
                    <a:pt x="69" y="1156"/>
                    <a:pt x="157" y="955"/>
                  </a:cubicBezTo>
                  <a:cubicBezTo>
                    <a:pt x="157" y="955"/>
                    <a:pt x="211" y="771"/>
                    <a:pt x="314" y="759"/>
                  </a:cubicBezTo>
                  <a:cubicBezTo>
                    <a:pt x="314" y="759"/>
                    <a:pt x="456" y="679"/>
                    <a:pt x="522" y="685"/>
                  </a:cubicBezTo>
                  <a:cubicBezTo>
                    <a:pt x="522" y="685"/>
                    <a:pt x="528" y="612"/>
                    <a:pt x="567" y="606"/>
                  </a:cubicBezTo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eaLnBrk="0" fontAlgn="base" hangingPunct="0">
                <a:spcBef>
                  <a:spcPct val="2000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07465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D80323-3028-45C8-A255-E6ED7C14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HODNOTY A PŘEDNOSTI RODINNÉ FIRMY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72A8A06-4391-4CC9-9CA9-58578A86DD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cs-CZ" dirty="0"/>
              <a:t>Firma je součástí rodiny. Hodnoty rodiny se do firmy promítají. 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4A19B28-905E-45ED-B735-A4AB2F859B81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F47C5C3-EDEE-4974-BC3B-35936F5ACA69}"/>
              </a:ext>
            </a:extLst>
          </p:cNvPr>
          <p:cNvSpPr txBox="1"/>
          <p:nvPr/>
        </p:nvSpPr>
        <p:spPr>
          <a:xfrm>
            <a:off x="513445" y="823953"/>
            <a:ext cx="1836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rgbClr val="002060"/>
                </a:solidFill>
              </a:rPr>
              <a:t>STABILITA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DC78E35-7131-42DA-A5CD-38144870AEE2}"/>
              </a:ext>
            </a:extLst>
          </p:cNvPr>
          <p:cNvSpPr txBox="1"/>
          <p:nvPr/>
        </p:nvSpPr>
        <p:spPr>
          <a:xfrm>
            <a:off x="2704275" y="935138"/>
            <a:ext cx="1632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rgbClr val="008BCA"/>
                </a:solidFill>
              </a:rPr>
              <a:t>DŮVĚRA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8DB2CD4-F8B2-48DD-8616-087608F74132}"/>
              </a:ext>
            </a:extLst>
          </p:cNvPr>
          <p:cNvSpPr txBox="1"/>
          <p:nvPr/>
        </p:nvSpPr>
        <p:spPr>
          <a:xfrm>
            <a:off x="2079993" y="1936655"/>
            <a:ext cx="4595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2060"/>
                </a:solidFill>
              </a:rPr>
              <a:t>RYCHLOST ROZHODOVÁNÍ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F2750AF-8128-4F8D-911A-AFEE740F9A97}"/>
              </a:ext>
            </a:extLst>
          </p:cNvPr>
          <p:cNvSpPr txBox="1"/>
          <p:nvPr/>
        </p:nvSpPr>
        <p:spPr>
          <a:xfrm>
            <a:off x="315796" y="3149720"/>
            <a:ext cx="2796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>
                <a:solidFill>
                  <a:srgbClr val="FF0000"/>
                </a:solidFill>
              </a:rPr>
              <a:t>SELSKÝ ROZUM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903407A-312A-49E1-A077-31325C812F65}"/>
              </a:ext>
            </a:extLst>
          </p:cNvPr>
          <p:cNvSpPr txBox="1"/>
          <p:nvPr/>
        </p:nvSpPr>
        <p:spPr>
          <a:xfrm>
            <a:off x="6125105" y="2427606"/>
            <a:ext cx="2292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8BCA"/>
                </a:solidFill>
              </a:rPr>
              <a:t>PRECIZNOST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0714DF45-B1D3-400B-9156-A5AD80A47F1D}"/>
              </a:ext>
            </a:extLst>
          </p:cNvPr>
          <p:cNvSpPr txBox="1"/>
          <p:nvPr/>
        </p:nvSpPr>
        <p:spPr>
          <a:xfrm>
            <a:off x="7160715" y="3210730"/>
            <a:ext cx="1579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2060"/>
                </a:solidFill>
              </a:rPr>
              <a:t>KVALITA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FB58840-48B8-4BBB-A961-F2E288088812}"/>
              </a:ext>
            </a:extLst>
          </p:cNvPr>
          <p:cNvSpPr txBox="1"/>
          <p:nvPr/>
        </p:nvSpPr>
        <p:spPr>
          <a:xfrm>
            <a:off x="6544681" y="1296677"/>
            <a:ext cx="2418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UNIKÁTNOST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30F8D36-C454-405B-9B31-7C9565B184C4}"/>
              </a:ext>
            </a:extLst>
          </p:cNvPr>
          <p:cNvSpPr txBox="1"/>
          <p:nvPr/>
        </p:nvSpPr>
        <p:spPr>
          <a:xfrm>
            <a:off x="2762390" y="3677219"/>
            <a:ext cx="1433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2060"/>
                </a:solidFill>
              </a:rPr>
              <a:t>PŘÍBĚH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2E56150-F5C1-4172-B0DA-EC5BCADD657C}"/>
              </a:ext>
            </a:extLst>
          </p:cNvPr>
          <p:cNvSpPr txBox="1"/>
          <p:nvPr/>
        </p:nvSpPr>
        <p:spPr>
          <a:xfrm>
            <a:off x="813618" y="1370281"/>
            <a:ext cx="2124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FLEXIBILITA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974F59B9-A2F9-479E-91CC-177DC273D66B}"/>
              </a:ext>
            </a:extLst>
          </p:cNvPr>
          <p:cNvSpPr txBox="1"/>
          <p:nvPr/>
        </p:nvSpPr>
        <p:spPr>
          <a:xfrm>
            <a:off x="4209298" y="1312845"/>
            <a:ext cx="18385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rgbClr val="008BCA"/>
                </a:solidFill>
              </a:rPr>
              <a:t>S LÁSKOU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189F43BC-66C3-4E62-AF02-7F558EAF48CA}"/>
              </a:ext>
            </a:extLst>
          </p:cNvPr>
          <p:cNvSpPr txBox="1"/>
          <p:nvPr/>
        </p:nvSpPr>
        <p:spPr>
          <a:xfrm>
            <a:off x="990082" y="2530100"/>
            <a:ext cx="27190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8BCA"/>
                </a:solidFill>
              </a:rPr>
              <a:t>DOBRÉ JMÉNO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128F7F8A-F2F9-41FA-896E-6C27034F4ACF}"/>
              </a:ext>
            </a:extLst>
          </p:cNvPr>
          <p:cNvSpPr txBox="1"/>
          <p:nvPr/>
        </p:nvSpPr>
        <p:spPr>
          <a:xfrm>
            <a:off x="4910695" y="647612"/>
            <a:ext cx="2763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2060"/>
                </a:solidFill>
              </a:rPr>
              <a:t>SPOLEHLIVOST 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74E92998-D8F7-4A35-9E0E-997065765BA1}"/>
              </a:ext>
            </a:extLst>
          </p:cNvPr>
          <p:cNvSpPr txBox="1"/>
          <p:nvPr/>
        </p:nvSpPr>
        <p:spPr>
          <a:xfrm>
            <a:off x="3884545" y="2917224"/>
            <a:ext cx="3100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FÉROVÉ JEDNÁNÍ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B5B56173-3A2D-432B-87AC-00857609E8D1}"/>
              </a:ext>
            </a:extLst>
          </p:cNvPr>
          <p:cNvSpPr txBox="1"/>
          <p:nvPr/>
        </p:nvSpPr>
        <p:spPr>
          <a:xfrm>
            <a:off x="6032494" y="4230095"/>
            <a:ext cx="29355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REINVESTOVÁNÍ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E7CDB42D-677F-4919-B8CA-EC7DB10F1F24}"/>
              </a:ext>
            </a:extLst>
          </p:cNvPr>
          <p:cNvSpPr txBox="1"/>
          <p:nvPr/>
        </p:nvSpPr>
        <p:spPr>
          <a:xfrm>
            <a:off x="315796" y="2019047"/>
            <a:ext cx="1015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2060"/>
                </a:solidFill>
              </a:rPr>
              <a:t>PÉČE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19BABC2A-0465-4748-A88A-5D7F19F09AAE}"/>
              </a:ext>
            </a:extLst>
          </p:cNvPr>
          <p:cNvSpPr txBox="1"/>
          <p:nvPr/>
        </p:nvSpPr>
        <p:spPr>
          <a:xfrm>
            <a:off x="170728" y="4218396"/>
            <a:ext cx="5067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8BCA"/>
                </a:solidFill>
              </a:rPr>
              <a:t>PROVÁZANOST S LOKALITOU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45A2FEC6-E094-4DCF-B2FC-0FE8C7C3D4E7}"/>
              </a:ext>
            </a:extLst>
          </p:cNvPr>
          <p:cNvSpPr txBox="1"/>
          <p:nvPr/>
        </p:nvSpPr>
        <p:spPr>
          <a:xfrm>
            <a:off x="4948206" y="3664938"/>
            <a:ext cx="2471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rgbClr val="008BCA"/>
                </a:solidFill>
              </a:rPr>
              <a:t>OTEVŘENOST</a:t>
            </a:r>
          </a:p>
        </p:txBody>
      </p:sp>
    </p:spTree>
    <p:extLst>
      <p:ext uri="{BB962C8B-B14F-4D97-AF65-F5344CB8AC3E}">
        <p14:creationId xmlns:p14="http://schemas.microsoft.com/office/powerpoint/2010/main" val="1742643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PŘEDÁVÁNÍ MAJETKU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400" y="1236099"/>
            <a:ext cx="6521274" cy="267668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cs-CZ" sz="1400" dirty="0"/>
              <a:t>Ve většině menších rodinných firem se </a:t>
            </a:r>
            <a:r>
              <a:rPr lang="cs-CZ" sz="1400" b="1" dirty="0">
                <a:solidFill>
                  <a:srgbClr val="008BCA"/>
                </a:solidFill>
              </a:rPr>
              <a:t>majetek zatím neřeší a nepředává</a:t>
            </a:r>
            <a:r>
              <a:rPr lang="cs-CZ" sz="1400" dirty="0"/>
              <a:t>. </a:t>
            </a:r>
          </a:p>
          <a:p>
            <a:pPr>
              <a:spcBef>
                <a:spcPts val="600"/>
              </a:spcBef>
            </a:pPr>
            <a:r>
              <a:rPr lang="cs-CZ" sz="1400" dirty="0"/>
              <a:t>Nástupníci a nástupkyně očekávají, že </a:t>
            </a:r>
            <a:r>
              <a:rPr lang="cs-CZ" sz="1400" b="1" dirty="0">
                <a:solidFill>
                  <a:srgbClr val="008BCA"/>
                </a:solidFill>
              </a:rPr>
              <a:t>téma předání majetku otevřou rodiče </a:t>
            </a:r>
            <a:r>
              <a:rPr lang="cs-CZ" sz="1400" dirty="0"/>
              <a:t>majitelé sami až uznají za vhodné.</a:t>
            </a:r>
          </a:p>
          <a:p>
            <a:pPr>
              <a:spcBef>
                <a:spcPts val="600"/>
              </a:spcBef>
            </a:pPr>
            <a:r>
              <a:rPr lang="cs-CZ" sz="1400" dirty="0"/>
              <a:t>Rozdělení majetku určují rodiče a potenciální nástupci a nástupkyně to </a:t>
            </a:r>
            <a:r>
              <a:rPr lang="cs-CZ" sz="1400" b="1" dirty="0">
                <a:solidFill>
                  <a:srgbClr val="008BCA"/>
                </a:solidFill>
              </a:rPr>
              <a:t>přijímají s respektem</a:t>
            </a:r>
            <a:r>
              <a:rPr lang="cs-CZ" sz="1400" dirty="0"/>
              <a:t>. </a:t>
            </a:r>
          </a:p>
          <a:p>
            <a:pPr>
              <a:spcBef>
                <a:spcPts val="600"/>
              </a:spcBef>
            </a:pPr>
            <a:r>
              <a:rPr lang="cs-CZ" sz="1400" dirty="0"/>
              <a:t>V případě větších holdingových firem jsou </a:t>
            </a:r>
            <a:r>
              <a:rPr lang="cs-CZ" sz="1400" b="1" dirty="0">
                <a:solidFill>
                  <a:srgbClr val="008BCA"/>
                </a:solidFill>
              </a:rPr>
              <a:t>podíly firmy mezi členy rodiny rozděleny</a:t>
            </a:r>
            <a:r>
              <a:rPr lang="cs-CZ" sz="1400" dirty="0"/>
              <a:t>. </a:t>
            </a:r>
          </a:p>
          <a:p>
            <a:pPr>
              <a:spcBef>
                <a:spcPts val="600"/>
              </a:spcBef>
            </a:pPr>
            <a:r>
              <a:rPr lang="cs-CZ" sz="1400" dirty="0"/>
              <a:t>Jsou také </a:t>
            </a:r>
            <a:r>
              <a:rPr lang="cs-CZ" sz="1400" b="1" dirty="0">
                <a:solidFill>
                  <a:srgbClr val="008BCA"/>
                </a:solidFill>
              </a:rPr>
              <a:t>nastavena pravidla</a:t>
            </a:r>
            <a:r>
              <a:rPr lang="cs-CZ" sz="1400" dirty="0"/>
              <a:t>, jak se budou podíly nástupců a nástupkyň postupně navyšovat a rodičům zakladatelům snižovat. </a:t>
            </a:r>
          </a:p>
          <a:p>
            <a:pPr>
              <a:spcBef>
                <a:spcPts val="600"/>
              </a:spcBef>
            </a:pPr>
            <a:r>
              <a:rPr lang="cs-CZ" sz="1400" dirty="0"/>
              <a:t>V některých holdingových firmách jsou podíly </a:t>
            </a:r>
            <a:r>
              <a:rPr lang="cs-CZ" sz="1400" b="1" dirty="0">
                <a:solidFill>
                  <a:srgbClr val="008BCA"/>
                </a:solidFill>
              </a:rPr>
              <a:t>rozděleny rovnoměrně</a:t>
            </a:r>
            <a:r>
              <a:rPr lang="cs-CZ" sz="1400" dirty="0"/>
              <a:t> mezi rodinné příslušníky a </a:t>
            </a:r>
            <a:r>
              <a:rPr lang="cs-CZ" sz="1400" b="1" dirty="0">
                <a:solidFill>
                  <a:srgbClr val="008BCA"/>
                </a:solidFill>
              </a:rPr>
              <a:t>není jeden majoritní vlastník</a:t>
            </a:r>
            <a:r>
              <a:rPr lang="cs-CZ" sz="1400" dirty="0"/>
              <a:t>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cs-CZ" dirty="0"/>
              <a:t>O předávání majetku se v menších firmách zatím otevřeně nemluví. Ve větších firmách jsou podíly rozděleny a jsou dána pravidla, jak se budou dále navyšovat.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délníkový bublinový popisek 14">
            <a:extLst>
              <a:ext uri="{FF2B5EF4-FFF2-40B4-BE49-F238E27FC236}">
                <a16:creationId xmlns:a16="http://schemas.microsoft.com/office/drawing/2014/main" id="{5D681B6C-0671-476B-B682-953865ECD8D4}"/>
              </a:ext>
            </a:extLst>
          </p:cNvPr>
          <p:cNvSpPr/>
          <p:nvPr/>
        </p:nvSpPr>
        <p:spPr>
          <a:xfrm>
            <a:off x="6841849" y="1236099"/>
            <a:ext cx="2121251" cy="730924"/>
          </a:xfrm>
          <a:prstGeom prst="wedgeRectCallout">
            <a:avLst>
              <a:gd name="adj1" fmla="val -43102"/>
              <a:gd name="adj2" fmla="val 64715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O předávání majetku jsme se nebavili. Není to na pořadu dne. (Nástupce)</a:t>
            </a:r>
          </a:p>
        </p:txBody>
      </p:sp>
      <p:sp>
        <p:nvSpPr>
          <p:cNvPr id="7" name="Obdélníkový bublinový popisek 14">
            <a:extLst>
              <a:ext uri="{FF2B5EF4-FFF2-40B4-BE49-F238E27FC236}">
                <a16:creationId xmlns:a16="http://schemas.microsoft.com/office/drawing/2014/main" id="{698108A9-4F0C-4605-A592-963A8C8A2E14}"/>
              </a:ext>
            </a:extLst>
          </p:cNvPr>
          <p:cNvSpPr/>
          <p:nvPr/>
        </p:nvSpPr>
        <p:spPr>
          <a:xfrm>
            <a:off x="6841848" y="2366959"/>
            <a:ext cx="2121251" cy="1109891"/>
          </a:xfrm>
          <a:prstGeom prst="wedgeRectCallout">
            <a:avLst>
              <a:gd name="adj1" fmla="val -45107"/>
              <a:gd name="adj2" fmla="val 65673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Rozdělení majetku nastavili rodiče. My tři sourozenci máme po 30 % rodiče mají každý po 5 %. Je to spravedlivé, nikdo to nerozporoval. (Nástupce)</a:t>
            </a:r>
          </a:p>
        </p:txBody>
      </p:sp>
    </p:spTree>
    <p:extLst>
      <p:ext uri="{BB962C8B-B14F-4D97-AF65-F5344CB8AC3E}">
        <p14:creationId xmlns:p14="http://schemas.microsoft.com/office/powerpoint/2010/main" val="1676515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400" y="122400"/>
            <a:ext cx="8733600" cy="288000"/>
          </a:xfrm>
        </p:spPr>
        <p:txBody>
          <a:bodyPr/>
          <a:lstStyle/>
          <a:p>
            <a:r>
              <a:rPr lang="cs-CZ" dirty="0"/>
              <a:t>RIZIKOVÉ MOMENTY PRO RODINNÉ FIRMY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30399" y="1100137"/>
            <a:ext cx="6511923" cy="3660428"/>
          </a:xfrm>
        </p:spPr>
        <p:txBody>
          <a:bodyPr/>
          <a:lstStyle/>
          <a:p>
            <a:pPr>
              <a:spcBef>
                <a:spcPts val="300"/>
              </a:spcBef>
              <a:buClr>
                <a:srgbClr val="404040"/>
              </a:buClr>
            </a:pPr>
            <a:r>
              <a:rPr lang="cs-CZ" sz="1200" b="1" dirty="0">
                <a:solidFill>
                  <a:srgbClr val="ED6737"/>
                </a:solidFill>
              </a:rPr>
              <a:t>Složité vztahy </a:t>
            </a:r>
            <a:r>
              <a:rPr lang="cs-CZ" sz="1200" dirty="0"/>
              <a:t>mezi členy rodiny zaměstnanými v rodinné firmě. Rodina nestojí na zdravých základech.</a:t>
            </a:r>
          </a:p>
          <a:p>
            <a:pPr>
              <a:spcBef>
                <a:spcPts val="300"/>
              </a:spcBef>
              <a:buClr>
                <a:srgbClr val="404040"/>
              </a:buClr>
            </a:pPr>
            <a:r>
              <a:rPr lang="cs-CZ" sz="1200" dirty="0"/>
              <a:t>Příliš mnoho rodinných příslušníků zaměstnaných ve firmě včetně manželů a manželek, kteří jsou na řídících pozicích. </a:t>
            </a:r>
            <a:r>
              <a:rPr lang="cs-CZ" sz="1200" b="1" dirty="0">
                <a:solidFill>
                  <a:srgbClr val="ED6737"/>
                </a:solidFill>
              </a:rPr>
              <a:t>Spory s tchány, tchýněmi nebo švagry, švagrovými</a:t>
            </a:r>
            <a:r>
              <a:rPr lang="cs-CZ" sz="1200" dirty="0"/>
              <a:t>.</a:t>
            </a:r>
          </a:p>
          <a:p>
            <a:pPr>
              <a:spcBef>
                <a:spcPts val="300"/>
              </a:spcBef>
              <a:buClr>
                <a:srgbClr val="404040"/>
              </a:buClr>
            </a:pPr>
            <a:r>
              <a:rPr lang="cs-CZ" sz="1200" dirty="0"/>
              <a:t>Zakladatel </a:t>
            </a:r>
            <a:r>
              <a:rPr lang="cs-CZ" sz="1200" b="1" dirty="0">
                <a:solidFill>
                  <a:srgbClr val="ED6737"/>
                </a:solidFill>
              </a:rPr>
              <a:t>předal řízení firmy zeťovi, ale vlastníky podílů firmy jsou přímí potomci </a:t>
            </a:r>
            <a:r>
              <a:rPr lang="cs-CZ" sz="1200" dirty="0"/>
              <a:t>(dcery a syn).</a:t>
            </a:r>
          </a:p>
          <a:p>
            <a:pPr>
              <a:spcBef>
                <a:spcPts val="300"/>
              </a:spcBef>
              <a:buClr>
                <a:srgbClr val="404040"/>
              </a:buClr>
            </a:pPr>
            <a:r>
              <a:rPr lang="cs-CZ" sz="1200" b="1" dirty="0">
                <a:solidFill>
                  <a:srgbClr val="ED6737"/>
                </a:solidFill>
              </a:rPr>
              <a:t>Není jeden většinový vlastník firmy </a:t>
            </a:r>
            <a:r>
              <a:rPr lang="cs-CZ" sz="1200" dirty="0"/>
              <a:t>(podíly jsou rovnoměrně rozdělené mezi více potomků), ale jejich </a:t>
            </a:r>
            <a:r>
              <a:rPr lang="cs-CZ" sz="1200" b="1" dirty="0">
                <a:solidFill>
                  <a:srgbClr val="ED6737"/>
                </a:solidFill>
              </a:rPr>
              <a:t>představy o směřování firmy se různí</a:t>
            </a:r>
            <a:r>
              <a:rPr lang="cs-CZ" sz="1200" dirty="0"/>
              <a:t>. </a:t>
            </a:r>
          </a:p>
          <a:p>
            <a:pPr>
              <a:spcBef>
                <a:spcPts val="300"/>
              </a:spcBef>
              <a:buClr>
                <a:srgbClr val="404040"/>
              </a:buClr>
            </a:pPr>
            <a:r>
              <a:rPr lang="cs-CZ" sz="1200" b="1" dirty="0">
                <a:solidFill>
                  <a:srgbClr val="ED6737"/>
                </a:solidFill>
              </a:rPr>
              <a:t>Předávání řízení je nesystémové </a:t>
            </a:r>
            <a:r>
              <a:rPr lang="cs-CZ" sz="1200" dirty="0"/>
              <a:t>a pozice potenciálního nástupce ve firmě </a:t>
            </a:r>
            <a:r>
              <a:rPr lang="cs-CZ" sz="1200" b="1" dirty="0">
                <a:solidFill>
                  <a:srgbClr val="ED6737"/>
                </a:solidFill>
              </a:rPr>
              <a:t>není strategicky budována.</a:t>
            </a:r>
            <a:r>
              <a:rPr lang="cs-CZ" sz="1200" dirty="0"/>
              <a:t> </a:t>
            </a:r>
          </a:p>
          <a:p>
            <a:pPr>
              <a:spcBef>
                <a:spcPts val="300"/>
              </a:spcBef>
              <a:buClr>
                <a:srgbClr val="404040"/>
              </a:buClr>
            </a:pPr>
            <a:r>
              <a:rPr lang="cs-CZ" sz="1200" dirty="0"/>
              <a:t>Potenciální nástupce přináší otci zakladateli své návrhy, ale ten je zamítá hned v počátku a </a:t>
            </a:r>
            <a:r>
              <a:rPr lang="cs-CZ" sz="1200" b="1" dirty="0">
                <a:solidFill>
                  <a:srgbClr val="ED6737"/>
                </a:solidFill>
              </a:rPr>
              <a:t>nechce slyšet jiné argumenty</a:t>
            </a:r>
            <a:r>
              <a:rPr lang="cs-CZ" sz="1200" dirty="0"/>
              <a:t>.</a:t>
            </a:r>
          </a:p>
          <a:p>
            <a:pPr>
              <a:spcBef>
                <a:spcPts val="300"/>
              </a:spcBef>
              <a:buClr>
                <a:srgbClr val="404040"/>
              </a:buClr>
            </a:pPr>
            <a:r>
              <a:rPr lang="cs-CZ" sz="1200" b="1" dirty="0">
                <a:solidFill>
                  <a:srgbClr val="ED6737"/>
                </a:solidFill>
              </a:rPr>
              <a:t>Absence péče, pozornosti a podpory </a:t>
            </a:r>
            <a:r>
              <a:rPr lang="cs-CZ" sz="1200" dirty="0"/>
              <a:t>ze strany otce zakladatele vůči potenciálnímu nástupníkovi nebo nástupkyni.</a:t>
            </a:r>
          </a:p>
          <a:p>
            <a:pPr>
              <a:spcBef>
                <a:spcPts val="300"/>
              </a:spcBef>
              <a:buClr>
                <a:srgbClr val="404040"/>
              </a:buClr>
            </a:pPr>
            <a:r>
              <a:rPr lang="cs-CZ" sz="1200" b="1" dirty="0">
                <a:solidFill>
                  <a:srgbClr val="ED6737"/>
                </a:solidFill>
              </a:rPr>
              <a:t>Role a kompetence nejsou jasně rozdělené</a:t>
            </a:r>
            <a:r>
              <a:rPr lang="cs-CZ" sz="1200" dirty="0"/>
              <a:t>. </a:t>
            </a:r>
          </a:p>
          <a:p>
            <a:pPr>
              <a:spcBef>
                <a:spcPts val="300"/>
              </a:spcBef>
              <a:buClr>
                <a:srgbClr val="404040"/>
              </a:buClr>
            </a:pPr>
            <a:r>
              <a:rPr lang="cs-CZ" sz="1200" b="1" dirty="0">
                <a:solidFill>
                  <a:srgbClr val="ED6737"/>
                </a:solidFill>
              </a:rPr>
              <a:t>Intervence rodičů zakladatelů</a:t>
            </a:r>
            <a:r>
              <a:rPr lang="cs-CZ" sz="1200" dirty="0"/>
              <a:t>, které vnáší mezi sourozence či další členy rodiny konflikty.</a:t>
            </a:r>
          </a:p>
          <a:p>
            <a:pPr>
              <a:spcBef>
                <a:spcPts val="300"/>
              </a:spcBef>
              <a:buClr>
                <a:srgbClr val="404040"/>
              </a:buClr>
            </a:pPr>
            <a:r>
              <a:rPr lang="cs-CZ" sz="1200" dirty="0"/>
              <a:t>Charakteristický design výrobků firmy, který je rukopisem zakladatele nebo zakladatelky, </a:t>
            </a:r>
            <a:r>
              <a:rPr lang="cs-CZ" sz="1200" b="1" dirty="0">
                <a:solidFill>
                  <a:srgbClr val="ED6737"/>
                </a:solidFill>
              </a:rPr>
              <a:t>nelze zcela předat </a:t>
            </a:r>
            <a:r>
              <a:rPr lang="cs-CZ" sz="1200" dirty="0"/>
              <a:t>nástupcům nebo nástupkyním. Zkouší uvádět jiný design. </a:t>
            </a:r>
          </a:p>
          <a:p>
            <a:pPr>
              <a:spcBef>
                <a:spcPts val="300"/>
              </a:spcBef>
              <a:buClr>
                <a:srgbClr val="404040"/>
              </a:buClr>
            </a:pPr>
            <a:r>
              <a:rPr lang="cs-CZ" sz="1200" dirty="0"/>
              <a:t>Potenciální nástupci nebo nástupkyně </a:t>
            </a:r>
            <a:r>
              <a:rPr lang="cs-CZ" sz="1200" b="1" dirty="0">
                <a:solidFill>
                  <a:srgbClr val="ED6737"/>
                </a:solidFill>
              </a:rPr>
              <a:t>nemají touhu ani ambici firmu vést a řídit</a:t>
            </a:r>
            <a:r>
              <a:rPr lang="cs-CZ" sz="1200" dirty="0"/>
              <a:t>. </a:t>
            </a:r>
          </a:p>
          <a:p>
            <a:pPr>
              <a:spcBef>
                <a:spcPts val="300"/>
              </a:spcBef>
            </a:pPr>
            <a:endParaRPr lang="cs-CZ" sz="1200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500" y="418850"/>
            <a:ext cx="6619411" cy="592863"/>
          </a:xfrm>
        </p:spPr>
        <p:txBody>
          <a:bodyPr/>
          <a:lstStyle/>
          <a:p>
            <a:r>
              <a:rPr lang="cs-CZ" dirty="0"/>
              <a:t>Je problematické, když je majitelů rodinné firmy více a navíc nejsou na řídících pozicích.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sp>
        <p:nvSpPr>
          <p:cNvPr id="6" name="Obdélníkový bublinový popisek 14">
            <a:extLst>
              <a:ext uri="{FF2B5EF4-FFF2-40B4-BE49-F238E27FC236}">
                <a16:creationId xmlns:a16="http://schemas.microsoft.com/office/drawing/2014/main" id="{5D681B6C-0671-476B-B682-953865ECD8D4}"/>
              </a:ext>
            </a:extLst>
          </p:cNvPr>
          <p:cNvSpPr/>
          <p:nvPr/>
        </p:nvSpPr>
        <p:spPr>
          <a:xfrm>
            <a:off x="6856147" y="414906"/>
            <a:ext cx="2121251" cy="1041749"/>
          </a:xfrm>
          <a:prstGeom prst="wedgeRectCallout">
            <a:avLst>
              <a:gd name="adj1" fmla="val -43603"/>
              <a:gd name="adj2" fmla="val 61653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Jsme majitelé, kteří jsou ve firmě zaměstnaní a máme nad sebou nadřízené. Je to zvláštní situace. Jsem zvědavá, jak to bude dál fungovat. (Nástupce)</a:t>
            </a:r>
          </a:p>
        </p:txBody>
      </p:sp>
      <p:sp>
        <p:nvSpPr>
          <p:cNvPr id="7" name="Obdélníkový bublinový popisek 14">
            <a:extLst>
              <a:ext uri="{FF2B5EF4-FFF2-40B4-BE49-F238E27FC236}">
                <a16:creationId xmlns:a16="http://schemas.microsoft.com/office/drawing/2014/main" id="{93B7183A-BB11-4F6D-838B-9A59187476B9}"/>
              </a:ext>
            </a:extLst>
          </p:cNvPr>
          <p:cNvSpPr/>
          <p:nvPr/>
        </p:nvSpPr>
        <p:spPr>
          <a:xfrm>
            <a:off x="6856146" y="1753755"/>
            <a:ext cx="2121251" cy="1336903"/>
          </a:xfrm>
          <a:prstGeom prst="wedgeRectCallout">
            <a:avLst>
              <a:gd name="adj1" fmla="val -44104"/>
              <a:gd name="adj2" fmla="val 59148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Přišel jsem za tátou s nápadem, ale ten mě odpálkoval. Nechtěl se se mnou bavit, nechtěl slyšet žádné argumenty. Jindy nepřišel na poradu, kterou jsme měli domluvenou, prostě na ni zapomněl. (Nástupce)</a:t>
            </a:r>
          </a:p>
        </p:txBody>
      </p:sp>
      <p:sp>
        <p:nvSpPr>
          <p:cNvPr id="9" name="Obdélníkový bublinový popisek 14">
            <a:extLst>
              <a:ext uri="{FF2B5EF4-FFF2-40B4-BE49-F238E27FC236}">
                <a16:creationId xmlns:a16="http://schemas.microsoft.com/office/drawing/2014/main" id="{7D391068-1A6F-470E-9D4C-7039C702E3AD}"/>
              </a:ext>
            </a:extLst>
          </p:cNvPr>
          <p:cNvSpPr/>
          <p:nvPr/>
        </p:nvSpPr>
        <p:spPr>
          <a:xfrm>
            <a:off x="6848911" y="3387758"/>
            <a:ext cx="2121251" cy="1222521"/>
          </a:xfrm>
          <a:prstGeom prst="wedgeRectCallout">
            <a:avLst>
              <a:gd name="adj1" fmla="val -45107"/>
              <a:gd name="adj2" fmla="val 56887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i="1" dirty="0">
                <a:solidFill>
                  <a:srgbClr val="002060"/>
                </a:solidFill>
              </a:rPr>
              <a:t>Moje sestra, která je jednatelka firmy, musí vycházet jak se svým manželem, který je ředitel, tak s námi sourozenci. Je to složité, když mám někdy výhrady, jak švagr firmu řídí. (Nástupce)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174C36C3-DEF9-4E07-8902-B72E7B0CC2A0}"/>
              </a:ext>
            </a:extLst>
          </p:cNvPr>
          <p:cNvGrpSpPr/>
          <p:nvPr/>
        </p:nvGrpSpPr>
        <p:grpSpPr>
          <a:xfrm>
            <a:off x="127236" y="1052416"/>
            <a:ext cx="255182" cy="307777"/>
            <a:chOff x="5571461" y="-7906"/>
            <a:chExt cx="255182" cy="307777"/>
          </a:xfrm>
        </p:grpSpPr>
        <p:sp>
          <p:nvSpPr>
            <p:cNvPr id="8" name="Ovál 7">
              <a:extLst>
                <a:ext uri="{FF2B5EF4-FFF2-40B4-BE49-F238E27FC236}">
                  <a16:creationId xmlns:a16="http://schemas.microsoft.com/office/drawing/2014/main" id="{7306E9B2-7D7D-4513-8A32-49B7DD907D53}"/>
                </a:ext>
              </a:extLst>
            </p:cNvPr>
            <p:cNvSpPr/>
            <p:nvPr/>
          </p:nvSpPr>
          <p:spPr>
            <a:xfrm>
              <a:off x="5571461" y="18970"/>
              <a:ext cx="255182" cy="254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ED6737"/>
                </a:solidFill>
              </a:endParaRPr>
            </a:p>
          </p:txBody>
        </p:sp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7C543848-A156-4713-BB2B-4DEEE0051768}"/>
                </a:ext>
              </a:extLst>
            </p:cNvPr>
            <p:cNvSpPr txBox="1"/>
            <p:nvPr/>
          </p:nvSpPr>
          <p:spPr>
            <a:xfrm>
              <a:off x="5577865" y="-7906"/>
              <a:ext cx="242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ED6737"/>
                  </a:solidFill>
                </a:rPr>
                <a:t>!</a:t>
              </a:r>
            </a:p>
          </p:txBody>
        </p:sp>
      </p:grp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F33A81EC-2857-4CDF-82B8-9E5236C2CBA1}"/>
              </a:ext>
            </a:extLst>
          </p:cNvPr>
          <p:cNvGrpSpPr/>
          <p:nvPr/>
        </p:nvGrpSpPr>
        <p:grpSpPr>
          <a:xfrm>
            <a:off x="127236" y="1832804"/>
            <a:ext cx="255182" cy="307777"/>
            <a:chOff x="5571461" y="-7906"/>
            <a:chExt cx="255182" cy="307777"/>
          </a:xfrm>
        </p:grpSpPr>
        <p:sp>
          <p:nvSpPr>
            <p:cNvPr id="13" name="Ovál 12">
              <a:extLst>
                <a:ext uri="{FF2B5EF4-FFF2-40B4-BE49-F238E27FC236}">
                  <a16:creationId xmlns:a16="http://schemas.microsoft.com/office/drawing/2014/main" id="{BE51112D-88EA-4459-8188-FCE132580689}"/>
                </a:ext>
              </a:extLst>
            </p:cNvPr>
            <p:cNvSpPr/>
            <p:nvPr/>
          </p:nvSpPr>
          <p:spPr>
            <a:xfrm>
              <a:off x="5571461" y="18970"/>
              <a:ext cx="255182" cy="254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ED6737"/>
                </a:solidFill>
              </a:endParaRPr>
            </a:p>
          </p:txBody>
        </p:sp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D19FFEE6-5C6E-405A-BBB6-BB8D4E07B08D}"/>
                </a:ext>
              </a:extLst>
            </p:cNvPr>
            <p:cNvSpPr txBox="1"/>
            <p:nvPr/>
          </p:nvSpPr>
          <p:spPr>
            <a:xfrm>
              <a:off x="5577865" y="-7906"/>
              <a:ext cx="242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ED6737"/>
                  </a:solidFill>
                </a:rPr>
                <a:t>!</a:t>
              </a:r>
            </a:p>
          </p:txBody>
        </p:sp>
      </p:grp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BCEB902C-1F0C-4A86-AD9D-EAC96C95FB48}"/>
              </a:ext>
            </a:extLst>
          </p:cNvPr>
          <p:cNvGrpSpPr/>
          <p:nvPr/>
        </p:nvGrpSpPr>
        <p:grpSpPr>
          <a:xfrm>
            <a:off x="127236" y="2082608"/>
            <a:ext cx="255182" cy="307777"/>
            <a:chOff x="5571461" y="-7906"/>
            <a:chExt cx="255182" cy="307777"/>
          </a:xfrm>
        </p:grpSpPr>
        <p:sp>
          <p:nvSpPr>
            <p:cNvPr id="16" name="Ovál 15">
              <a:extLst>
                <a:ext uri="{FF2B5EF4-FFF2-40B4-BE49-F238E27FC236}">
                  <a16:creationId xmlns:a16="http://schemas.microsoft.com/office/drawing/2014/main" id="{DE1F8BFB-8AE7-4739-8988-3943628B0482}"/>
                </a:ext>
              </a:extLst>
            </p:cNvPr>
            <p:cNvSpPr/>
            <p:nvPr/>
          </p:nvSpPr>
          <p:spPr>
            <a:xfrm>
              <a:off x="5571461" y="18970"/>
              <a:ext cx="255182" cy="254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ED6737"/>
                </a:solidFill>
              </a:endParaRPr>
            </a:p>
          </p:txBody>
        </p:sp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C7225578-372F-4CD9-946F-5CEEECA9C0CE}"/>
                </a:ext>
              </a:extLst>
            </p:cNvPr>
            <p:cNvSpPr txBox="1"/>
            <p:nvPr/>
          </p:nvSpPr>
          <p:spPr>
            <a:xfrm>
              <a:off x="5577865" y="-7906"/>
              <a:ext cx="242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ED6737"/>
                  </a:solidFill>
                </a:rPr>
                <a:t>!</a:t>
              </a:r>
            </a:p>
          </p:txBody>
        </p:sp>
      </p:grp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5AB70315-DB5E-4D0F-8AAA-5FBDD8E36B67}"/>
              </a:ext>
            </a:extLst>
          </p:cNvPr>
          <p:cNvGrpSpPr/>
          <p:nvPr/>
        </p:nvGrpSpPr>
        <p:grpSpPr>
          <a:xfrm>
            <a:off x="127236" y="2489342"/>
            <a:ext cx="255182" cy="307777"/>
            <a:chOff x="5571461" y="-7906"/>
            <a:chExt cx="255182" cy="307777"/>
          </a:xfrm>
        </p:grpSpPr>
        <p:sp>
          <p:nvSpPr>
            <p:cNvPr id="19" name="Ovál 18">
              <a:extLst>
                <a:ext uri="{FF2B5EF4-FFF2-40B4-BE49-F238E27FC236}">
                  <a16:creationId xmlns:a16="http://schemas.microsoft.com/office/drawing/2014/main" id="{7C4A3359-6FB3-4778-BCA3-3994E2EABB49}"/>
                </a:ext>
              </a:extLst>
            </p:cNvPr>
            <p:cNvSpPr/>
            <p:nvPr/>
          </p:nvSpPr>
          <p:spPr>
            <a:xfrm>
              <a:off x="5571461" y="18970"/>
              <a:ext cx="255182" cy="254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ED6737"/>
                </a:solidFill>
              </a:endParaRPr>
            </a:p>
          </p:txBody>
        </p:sp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BD9D7422-0005-4D15-B23F-6A66FFDDCFA1}"/>
                </a:ext>
              </a:extLst>
            </p:cNvPr>
            <p:cNvSpPr txBox="1"/>
            <p:nvPr/>
          </p:nvSpPr>
          <p:spPr>
            <a:xfrm>
              <a:off x="5577865" y="-7906"/>
              <a:ext cx="242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ED6737"/>
                  </a:solidFill>
                </a:rPr>
                <a:t>!</a:t>
              </a:r>
            </a:p>
          </p:txBody>
        </p:sp>
      </p:grp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F69A6414-E3E1-4765-B67A-E1F3D496AA9C}"/>
              </a:ext>
            </a:extLst>
          </p:cNvPr>
          <p:cNvGrpSpPr/>
          <p:nvPr/>
        </p:nvGrpSpPr>
        <p:grpSpPr>
          <a:xfrm>
            <a:off x="127236" y="2873359"/>
            <a:ext cx="255182" cy="307777"/>
            <a:chOff x="5571461" y="-7906"/>
            <a:chExt cx="255182" cy="307777"/>
          </a:xfrm>
        </p:grpSpPr>
        <p:sp>
          <p:nvSpPr>
            <p:cNvPr id="22" name="Ovál 21">
              <a:extLst>
                <a:ext uri="{FF2B5EF4-FFF2-40B4-BE49-F238E27FC236}">
                  <a16:creationId xmlns:a16="http://schemas.microsoft.com/office/drawing/2014/main" id="{BCE0C12A-64F4-46BF-AF0A-5BDAE7C173C6}"/>
                </a:ext>
              </a:extLst>
            </p:cNvPr>
            <p:cNvSpPr/>
            <p:nvPr/>
          </p:nvSpPr>
          <p:spPr>
            <a:xfrm>
              <a:off x="5571461" y="18970"/>
              <a:ext cx="255182" cy="254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ED6737"/>
                </a:solidFill>
              </a:endParaRPr>
            </a:p>
          </p:txBody>
        </p:sp>
        <p:sp>
          <p:nvSpPr>
            <p:cNvPr id="23" name="TextovéPole 22">
              <a:extLst>
                <a:ext uri="{FF2B5EF4-FFF2-40B4-BE49-F238E27FC236}">
                  <a16:creationId xmlns:a16="http://schemas.microsoft.com/office/drawing/2014/main" id="{EDA7A6AF-8878-4E00-BAA8-E2F87E40EDBE}"/>
                </a:ext>
              </a:extLst>
            </p:cNvPr>
            <p:cNvSpPr txBox="1"/>
            <p:nvPr/>
          </p:nvSpPr>
          <p:spPr>
            <a:xfrm>
              <a:off x="5577865" y="-7906"/>
              <a:ext cx="242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ED6737"/>
                  </a:solidFill>
                </a:rPr>
                <a:t>!</a:t>
              </a:r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CBFCFF1B-D944-4D0C-AA85-1FA7BD082D87}"/>
              </a:ext>
            </a:extLst>
          </p:cNvPr>
          <p:cNvGrpSpPr/>
          <p:nvPr/>
        </p:nvGrpSpPr>
        <p:grpSpPr>
          <a:xfrm>
            <a:off x="127236" y="3269966"/>
            <a:ext cx="255182" cy="307777"/>
            <a:chOff x="5571461" y="-7906"/>
            <a:chExt cx="255182" cy="307777"/>
          </a:xfrm>
        </p:grpSpPr>
        <p:sp>
          <p:nvSpPr>
            <p:cNvPr id="25" name="Ovál 24">
              <a:extLst>
                <a:ext uri="{FF2B5EF4-FFF2-40B4-BE49-F238E27FC236}">
                  <a16:creationId xmlns:a16="http://schemas.microsoft.com/office/drawing/2014/main" id="{46DBBB19-8957-472E-94F1-FCB5A3D78C7E}"/>
                </a:ext>
              </a:extLst>
            </p:cNvPr>
            <p:cNvSpPr/>
            <p:nvPr/>
          </p:nvSpPr>
          <p:spPr>
            <a:xfrm>
              <a:off x="5571461" y="18970"/>
              <a:ext cx="255182" cy="254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ED6737"/>
                </a:solidFill>
              </a:endParaRPr>
            </a:p>
          </p:txBody>
        </p:sp>
        <p:sp>
          <p:nvSpPr>
            <p:cNvPr id="26" name="TextovéPole 25">
              <a:extLst>
                <a:ext uri="{FF2B5EF4-FFF2-40B4-BE49-F238E27FC236}">
                  <a16:creationId xmlns:a16="http://schemas.microsoft.com/office/drawing/2014/main" id="{4DACDE7B-EE4A-459F-BE4E-46DE2DD6A8B8}"/>
                </a:ext>
              </a:extLst>
            </p:cNvPr>
            <p:cNvSpPr txBox="1"/>
            <p:nvPr/>
          </p:nvSpPr>
          <p:spPr>
            <a:xfrm>
              <a:off x="5577865" y="-7906"/>
              <a:ext cx="242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ED6737"/>
                  </a:solidFill>
                </a:rPr>
                <a:t>!</a:t>
              </a:r>
            </a:p>
          </p:txBody>
        </p:sp>
      </p:grpSp>
      <p:grpSp>
        <p:nvGrpSpPr>
          <p:cNvPr id="27" name="Skupina 26">
            <a:extLst>
              <a:ext uri="{FF2B5EF4-FFF2-40B4-BE49-F238E27FC236}">
                <a16:creationId xmlns:a16="http://schemas.microsoft.com/office/drawing/2014/main" id="{94B56401-B1D4-44AE-B3BB-E010E418CEE6}"/>
              </a:ext>
            </a:extLst>
          </p:cNvPr>
          <p:cNvGrpSpPr/>
          <p:nvPr/>
        </p:nvGrpSpPr>
        <p:grpSpPr>
          <a:xfrm>
            <a:off x="127236" y="3689313"/>
            <a:ext cx="255182" cy="307777"/>
            <a:chOff x="5571461" y="-7906"/>
            <a:chExt cx="255182" cy="307777"/>
          </a:xfrm>
        </p:grpSpPr>
        <p:sp>
          <p:nvSpPr>
            <p:cNvPr id="28" name="Ovál 27">
              <a:extLst>
                <a:ext uri="{FF2B5EF4-FFF2-40B4-BE49-F238E27FC236}">
                  <a16:creationId xmlns:a16="http://schemas.microsoft.com/office/drawing/2014/main" id="{E03609C2-B635-47C8-A2FA-181A2C22E245}"/>
                </a:ext>
              </a:extLst>
            </p:cNvPr>
            <p:cNvSpPr/>
            <p:nvPr/>
          </p:nvSpPr>
          <p:spPr>
            <a:xfrm>
              <a:off x="5571461" y="18970"/>
              <a:ext cx="255182" cy="254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ED6737"/>
                </a:solidFill>
              </a:endParaRPr>
            </a:p>
          </p:txBody>
        </p:sp>
        <p:sp>
          <p:nvSpPr>
            <p:cNvPr id="29" name="TextovéPole 28">
              <a:extLst>
                <a:ext uri="{FF2B5EF4-FFF2-40B4-BE49-F238E27FC236}">
                  <a16:creationId xmlns:a16="http://schemas.microsoft.com/office/drawing/2014/main" id="{6E3CA52C-CEC5-40F7-AC20-64BFF96628A0}"/>
                </a:ext>
              </a:extLst>
            </p:cNvPr>
            <p:cNvSpPr txBox="1"/>
            <p:nvPr/>
          </p:nvSpPr>
          <p:spPr>
            <a:xfrm>
              <a:off x="5577865" y="-7906"/>
              <a:ext cx="242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ED6737"/>
                  </a:solidFill>
                </a:rPr>
                <a:t>!</a:t>
              </a:r>
            </a:p>
          </p:txBody>
        </p:sp>
      </p:grpSp>
      <p:grpSp>
        <p:nvGrpSpPr>
          <p:cNvPr id="30" name="Skupina 29">
            <a:extLst>
              <a:ext uri="{FF2B5EF4-FFF2-40B4-BE49-F238E27FC236}">
                <a16:creationId xmlns:a16="http://schemas.microsoft.com/office/drawing/2014/main" id="{A2BD1651-82F9-47C5-8C08-6B8CAB575CF6}"/>
              </a:ext>
            </a:extLst>
          </p:cNvPr>
          <p:cNvGrpSpPr/>
          <p:nvPr/>
        </p:nvGrpSpPr>
        <p:grpSpPr>
          <a:xfrm>
            <a:off x="127236" y="3906191"/>
            <a:ext cx="255182" cy="307777"/>
            <a:chOff x="5571461" y="-7906"/>
            <a:chExt cx="255182" cy="307777"/>
          </a:xfrm>
        </p:grpSpPr>
        <p:sp>
          <p:nvSpPr>
            <p:cNvPr id="31" name="Ovál 30">
              <a:extLst>
                <a:ext uri="{FF2B5EF4-FFF2-40B4-BE49-F238E27FC236}">
                  <a16:creationId xmlns:a16="http://schemas.microsoft.com/office/drawing/2014/main" id="{6E33D05F-43C5-42D3-9730-FDA147775417}"/>
                </a:ext>
              </a:extLst>
            </p:cNvPr>
            <p:cNvSpPr/>
            <p:nvPr/>
          </p:nvSpPr>
          <p:spPr>
            <a:xfrm>
              <a:off x="5571461" y="18970"/>
              <a:ext cx="255182" cy="254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ED6737"/>
                </a:solidFill>
              </a:endParaRPr>
            </a:p>
          </p:txBody>
        </p:sp>
        <p:sp>
          <p:nvSpPr>
            <p:cNvPr id="32" name="TextovéPole 31">
              <a:extLst>
                <a:ext uri="{FF2B5EF4-FFF2-40B4-BE49-F238E27FC236}">
                  <a16:creationId xmlns:a16="http://schemas.microsoft.com/office/drawing/2014/main" id="{5C6C058E-F297-4F0A-BAFF-67997BC9404B}"/>
                </a:ext>
              </a:extLst>
            </p:cNvPr>
            <p:cNvSpPr txBox="1"/>
            <p:nvPr/>
          </p:nvSpPr>
          <p:spPr>
            <a:xfrm>
              <a:off x="5577865" y="-7906"/>
              <a:ext cx="242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ED6737"/>
                  </a:solidFill>
                </a:rPr>
                <a:t>!</a:t>
              </a:r>
            </a:p>
          </p:txBody>
        </p:sp>
      </p:grpSp>
      <p:grpSp>
        <p:nvGrpSpPr>
          <p:cNvPr id="33" name="Skupina 32">
            <a:extLst>
              <a:ext uri="{FF2B5EF4-FFF2-40B4-BE49-F238E27FC236}">
                <a16:creationId xmlns:a16="http://schemas.microsoft.com/office/drawing/2014/main" id="{64DE4F4D-7616-43EB-A947-FC35D0856E31}"/>
              </a:ext>
            </a:extLst>
          </p:cNvPr>
          <p:cNvGrpSpPr/>
          <p:nvPr/>
        </p:nvGrpSpPr>
        <p:grpSpPr>
          <a:xfrm>
            <a:off x="127236" y="4144379"/>
            <a:ext cx="255182" cy="307777"/>
            <a:chOff x="5571461" y="-7906"/>
            <a:chExt cx="255182" cy="307777"/>
          </a:xfrm>
        </p:grpSpPr>
        <p:sp>
          <p:nvSpPr>
            <p:cNvPr id="34" name="Ovál 33">
              <a:extLst>
                <a:ext uri="{FF2B5EF4-FFF2-40B4-BE49-F238E27FC236}">
                  <a16:creationId xmlns:a16="http://schemas.microsoft.com/office/drawing/2014/main" id="{F13BCB1F-820F-4B4F-86AD-76FE07F37CC6}"/>
                </a:ext>
              </a:extLst>
            </p:cNvPr>
            <p:cNvSpPr/>
            <p:nvPr/>
          </p:nvSpPr>
          <p:spPr>
            <a:xfrm>
              <a:off x="5571461" y="18970"/>
              <a:ext cx="255182" cy="254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ED6737"/>
                </a:solidFill>
              </a:endParaRPr>
            </a:p>
          </p:txBody>
        </p:sp>
        <p:sp>
          <p:nvSpPr>
            <p:cNvPr id="35" name="TextovéPole 34">
              <a:extLst>
                <a:ext uri="{FF2B5EF4-FFF2-40B4-BE49-F238E27FC236}">
                  <a16:creationId xmlns:a16="http://schemas.microsoft.com/office/drawing/2014/main" id="{2E4632D7-3806-410C-B4B3-68FE64944F73}"/>
                </a:ext>
              </a:extLst>
            </p:cNvPr>
            <p:cNvSpPr txBox="1"/>
            <p:nvPr/>
          </p:nvSpPr>
          <p:spPr>
            <a:xfrm>
              <a:off x="5577865" y="-7906"/>
              <a:ext cx="242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ED6737"/>
                  </a:solidFill>
                </a:rPr>
                <a:t>!</a:t>
              </a:r>
            </a:p>
          </p:txBody>
        </p:sp>
      </p:grpSp>
      <p:grpSp>
        <p:nvGrpSpPr>
          <p:cNvPr id="36" name="Skupina 35">
            <a:extLst>
              <a:ext uri="{FF2B5EF4-FFF2-40B4-BE49-F238E27FC236}">
                <a16:creationId xmlns:a16="http://schemas.microsoft.com/office/drawing/2014/main" id="{AF6AB14E-EAF6-416B-BDE5-FD5C3FB75F67}"/>
              </a:ext>
            </a:extLst>
          </p:cNvPr>
          <p:cNvGrpSpPr/>
          <p:nvPr/>
        </p:nvGrpSpPr>
        <p:grpSpPr>
          <a:xfrm>
            <a:off x="127236" y="4530579"/>
            <a:ext cx="255182" cy="307777"/>
            <a:chOff x="5571461" y="-7906"/>
            <a:chExt cx="255182" cy="307777"/>
          </a:xfrm>
        </p:grpSpPr>
        <p:sp>
          <p:nvSpPr>
            <p:cNvPr id="37" name="Ovál 36">
              <a:extLst>
                <a:ext uri="{FF2B5EF4-FFF2-40B4-BE49-F238E27FC236}">
                  <a16:creationId xmlns:a16="http://schemas.microsoft.com/office/drawing/2014/main" id="{01FE2DFE-52B0-42C1-A5DE-6463EAD5A9A4}"/>
                </a:ext>
              </a:extLst>
            </p:cNvPr>
            <p:cNvSpPr/>
            <p:nvPr/>
          </p:nvSpPr>
          <p:spPr>
            <a:xfrm>
              <a:off x="5571461" y="18970"/>
              <a:ext cx="255182" cy="254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ED6737"/>
                </a:solidFill>
              </a:endParaRPr>
            </a:p>
          </p:txBody>
        </p:sp>
        <p:sp>
          <p:nvSpPr>
            <p:cNvPr id="38" name="TextovéPole 37">
              <a:extLst>
                <a:ext uri="{FF2B5EF4-FFF2-40B4-BE49-F238E27FC236}">
                  <a16:creationId xmlns:a16="http://schemas.microsoft.com/office/drawing/2014/main" id="{3A0CDFEA-DE23-4D10-821B-9B14C7A9CCDB}"/>
                </a:ext>
              </a:extLst>
            </p:cNvPr>
            <p:cNvSpPr txBox="1"/>
            <p:nvPr/>
          </p:nvSpPr>
          <p:spPr>
            <a:xfrm>
              <a:off x="5577865" y="-7906"/>
              <a:ext cx="242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ED6737"/>
                  </a:solidFill>
                </a:rPr>
                <a:t>!</a:t>
              </a:r>
            </a:p>
          </p:txBody>
        </p:sp>
      </p:grp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0283BCE4-0F75-4D45-84CD-76E5C267EDA6}"/>
              </a:ext>
            </a:extLst>
          </p:cNvPr>
          <p:cNvGrpSpPr/>
          <p:nvPr/>
        </p:nvGrpSpPr>
        <p:grpSpPr>
          <a:xfrm>
            <a:off x="127236" y="1451782"/>
            <a:ext cx="255182" cy="307777"/>
            <a:chOff x="5571461" y="-7906"/>
            <a:chExt cx="255182" cy="307777"/>
          </a:xfrm>
        </p:grpSpPr>
        <p:sp>
          <p:nvSpPr>
            <p:cNvPr id="40" name="Ovál 39">
              <a:extLst>
                <a:ext uri="{FF2B5EF4-FFF2-40B4-BE49-F238E27FC236}">
                  <a16:creationId xmlns:a16="http://schemas.microsoft.com/office/drawing/2014/main" id="{D6798A7B-19F0-40F6-BF0E-732DC755A7EC}"/>
                </a:ext>
              </a:extLst>
            </p:cNvPr>
            <p:cNvSpPr/>
            <p:nvPr/>
          </p:nvSpPr>
          <p:spPr>
            <a:xfrm>
              <a:off x="5571461" y="18970"/>
              <a:ext cx="255182" cy="254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 err="1">
                <a:solidFill>
                  <a:srgbClr val="ED6737"/>
                </a:solidFill>
              </a:endParaRPr>
            </a:p>
          </p:txBody>
        </p:sp>
        <p:sp>
          <p:nvSpPr>
            <p:cNvPr id="41" name="TextovéPole 40">
              <a:extLst>
                <a:ext uri="{FF2B5EF4-FFF2-40B4-BE49-F238E27FC236}">
                  <a16:creationId xmlns:a16="http://schemas.microsoft.com/office/drawing/2014/main" id="{4B4C6492-A7A7-44A8-B366-2D7FAB2D3943}"/>
                </a:ext>
              </a:extLst>
            </p:cNvPr>
            <p:cNvSpPr txBox="1"/>
            <p:nvPr/>
          </p:nvSpPr>
          <p:spPr>
            <a:xfrm>
              <a:off x="5577865" y="-7906"/>
              <a:ext cx="242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ED6737"/>
                  </a:solidFill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2639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98EFBC-D76C-4BF4-86E1-8B3EC0E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VÝZNAM AMSP ČR V PODPOŘE RODINNÝCH FIREM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43AB6-891E-4094-BB88-B0F48F7783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25028" y="2828268"/>
            <a:ext cx="6537280" cy="1481867"/>
          </a:xfrm>
        </p:spPr>
        <p:txBody>
          <a:bodyPr/>
          <a:lstStyle/>
          <a:p>
            <a:pPr>
              <a:buClr>
                <a:srgbClr val="404040"/>
              </a:buClr>
            </a:pPr>
            <a:r>
              <a:rPr lang="cs-CZ" sz="1400" dirty="0"/>
              <a:t>Nástupci a nástupkyně </a:t>
            </a:r>
            <a:r>
              <a:rPr lang="cs-CZ" sz="1400" b="1" dirty="0">
                <a:solidFill>
                  <a:srgbClr val="A1C46B"/>
                </a:solidFill>
              </a:rPr>
              <a:t>podporu rodinných firem od AMSP ČR vnímají a velmi si ji cení</a:t>
            </a:r>
            <a:r>
              <a:rPr lang="cs-CZ" sz="1400" dirty="0"/>
              <a:t>. </a:t>
            </a:r>
          </a:p>
          <a:p>
            <a:pPr>
              <a:buClr>
                <a:srgbClr val="404040"/>
              </a:buClr>
            </a:pPr>
            <a:r>
              <a:rPr lang="cs-CZ" sz="1400" dirty="0"/>
              <a:t>Oceňují příležitost </a:t>
            </a:r>
            <a:r>
              <a:rPr lang="cs-CZ" sz="1400" b="1" dirty="0">
                <a:solidFill>
                  <a:srgbClr val="A1C46B"/>
                </a:solidFill>
              </a:rPr>
              <a:t>sdílet s lidmi v podobné situaci své příběhy</a:t>
            </a:r>
            <a:r>
              <a:rPr lang="cs-CZ" sz="1400" dirty="0"/>
              <a:t>.</a:t>
            </a:r>
          </a:p>
          <a:p>
            <a:pPr>
              <a:buClr>
                <a:srgbClr val="404040"/>
              </a:buClr>
            </a:pPr>
            <a:r>
              <a:rPr lang="cs-CZ" sz="1400" dirty="0"/>
              <a:t>Vítají možnost slyšet, </a:t>
            </a:r>
            <a:r>
              <a:rPr lang="cs-CZ" sz="1400" b="1" dirty="0">
                <a:solidFill>
                  <a:srgbClr val="A1C46B"/>
                </a:solidFill>
              </a:rPr>
              <a:t>co a jak řeší ostatní nástupci a nástupkyně </a:t>
            </a:r>
            <a:r>
              <a:rPr lang="cs-CZ" sz="1400" dirty="0"/>
              <a:t>ve svých firmách.</a:t>
            </a:r>
          </a:p>
          <a:p>
            <a:pPr>
              <a:buClr>
                <a:srgbClr val="404040"/>
              </a:buClr>
            </a:pPr>
            <a:r>
              <a:rPr lang="cs-CZ" sz="1400" b="1" dirty="0">
                <a:solidFill>
                  <a:srgbClr val="A1C46B"/>
                </a:solidFill>
              </a:rPr>
              <a:t>Inspirují se </a:t>
            </a:r>
            <a:r>
              <a:rPr lang="cs-CZ" sz="1400" dirty="0"/>
              <a:t>přístupy těch, kteří předáním řízení úspěšně prošli.</a:t>
            </a:r>
          </a:p>
          <a:p>
            <a:pPr>
              <a:buClr>
                <a:srgbClr val="404040"/>
              </a:buClr>
            </a:pPr>
            <a:r>
              <a:rPr lang="cs-CZ" sz="1400" dirty="0"/>
              <a:t>Líbí se i možnost </a:t>
            </a:r>
            <a:r>
              <a:rPr lang="cs-CZ" sz="1400" b="1" dirty="0">
                <a:solidFill>
                  <a:srgbClr val="A1C46B"/>
                </a:solidFill>
              </a:rPr>
              <a:t>předání a také získání nových kontaktů</a:t>
            </a:r>
            <a:r>
              <a:rPr lang="cs-CZ" sz="1400" dirty="0"/>
              <a:t>. 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9CFFB5-AD85-4C8C-A2DA-88B041CF3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9499" y="418850"/>
            <a:ext cx="7819347" cy="592863"/>
          </a:xfrm>
        </p:spPr>
        <p:txBody>
          <a:bodyPr/>
          <a:lstStyle/>
          <a:p>
            <a:r>
              <a:rPr lang="cs-CZ" dirty="0"/>
              <a:t>Nástupci a nástupkyně velmi </a:t>
            </a:r>
            <a:r>
              <a:rPr lang="cs-CZ" dirty="0">
                <a:solidFill>
                  <a:srgbClr val="A1C46B"/>
                </a:solidFill>
              </a:rPr>
              <a:t>oceňují podporu AMSP ČR</a:t>
            </a:r>
            <a:r>
              <a:rPr lang="cs-CZ" dirty="0"/>
              <a:t>. Líbí se </a:t>
            </a:r>
          </a:p>
          <a:p>
            <a:r>
              <a:rPr lang="cs-CZ" dirty="0"/>
              <a:t>možnost </a:t>
            </a:r>
            <a:r>
              <a:rPr lang="cs-CZ" dirty="0">
                <a:solidFill>
                  <a:srgbClr val="A1C46B"/>
                </a:solidFill>
              </a:rPr>
              <a:t>sdílet své příběhy a vzájemně se inspirovat</a:t>
            </a:r>
            <a:r>
              <a:rPr lang="cs-CZ" dirty="0"/>
              <a:t>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CF60550-DFBB-4F98-9331-0E5945CF75D8}"/>
              </a:ext>
            </a:extLst>
          </p:cNvPr>
          <p:cNvSpPr txBox="1"/>
          <p:nvPr/>
        </p:nvSpPr>
        <p:spPr>
          <a:xfrm>
            <a:off x="225028" y="4876497"/>
            <a:ext cx="4554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Ipsos pro AMSP: Rodinné firmy – Nástupci, Zpráva z kvalitativního výzkumu, 04/2019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44911BA-A40E-456B-8834-6549FFDF79A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097" y="37906"/>
            <a:ext cx="1533599" cy="1635840"/>
          </a:xfrm>
          <a:prstGeom prst="rect">
            <a:avLst/>
          </a:prstGeom>
        </p:spPr>
      </p:pic>
      <p:sp>
        <p:nvSpPr>
          <p:cNvPr id="8" name="Obdélníkový bublinový popisek 14">
            <a:extLst>
              <a:ext uri="{FF2B5EF4-FFF2-40B4-BE49-F238E27FC236}">
                <a16:creationId xmlns:a16="http://schemas.microsoft.com/office/drawing/2014/main" id="{6BD74F8E-ACDD-4AB3-968D-C71D3B874CD9}"/>
              </a:ext>
            </a:extLst>
          </p:cNvPr>
          <p:cNvSpPr/>
          <p:nvPr/>
        </p:nvSpPr>
        <p:spPr>
          <a:xfrm>
            <a:off x="6762309" y="1938177"/>
            <a:ext cx="2193823" cy="874135"/>
          </a:xfrm>
          <a:prstGeom prst="wedgeRectCallout">
            <a:avLst>
              <a:gd name="adj1" fmla="val -43102"/>
              <a:gd name="adj2" fmla="val 64715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Všichni řešíme podobné věci. Je dobré slyšet, jak to řeší jinde, co se osvědčilo a čemu je naopak dobré se vyvarovat. (Nástupce)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BA5DC505-EDC3-4606-B381-BB192A481E0E}"/>
              </a:ext>
            </a:extLst>
          </p:cNvPr>
          <p:cNvSpPr txBox="1">
            <a:spLocks/>
          </p:cNvSpPr>
          <p:nvPr/>
        </p:nvSpPr>
        <p:spPr>
          <a:xfrm>
            <a:off x="499730" y="1360969"/>
            <a:ext cx="4839531" cy="1123509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 defTabSz="91437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1325" indent="-201608" algn="l" defTabSz="91437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901678" indent="-179384" algn="l" defTabSz="914378" rtl="0" eaLnBrk="1" latinLnBrk="0" hangingPunct="1">
              <a:spcBef>
                <a:spcPct val="20000"/>
              </a:spcBef>
              <a:buSzPct val="80000"/>
              <a:buFont typeface="Courier New" panose="02070309020205020404" pitchFamily="49" charset="0"/>
              <a:buChar char="o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250919" indent="-179384" algn="l" defTabSz="914378" rtl="0" eaLnBrk="1" latinLnBrk="0" hangingPunct="1">
              <a:spcBef>
                <a:spcPct val="20000"/>
              </a:spcBef>
              <a:buSzPct val="90000"/>
              <a:buFont typeface="Arial" pitchFamily="34" charset="0"/>
              <a:buChar char="–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1C46B"/>
              </a:buClr>
              <a:buFont typeface="Wingdings" panose="05000000000000000000" pitchFamily="2" charset="2"/>
              <a:buChar char="ü"/>
            </a:pPr>
            <a:r>
              <a:rPr lang="cs-CZ" sz="1400" dirty="0"/>
              <a:t>Kulaté stoly</a:t>
            </a:r>
          </a:p>
          <a:p>
            <a:pPr>
              <a:buClr>
                <a:srgbClr val="A1C46B"/>
              </a:buClr>
              <a:buFont typeface="Wingdings" panose="05000000000000000000" pitchFamily="2" charset="2"/>
              <a:buChar char="ü"/>
            </a:pPr>
            <a:r>
              <a:rPr lang="cs-CZ" sz="1400" dirty="0"/>
              <a:t>Setkávání nástupců a nástupkyň</a:t>
            </a:r>
          </a:p>
          <a:p>
            <a:pPr>
              <a:buClr>
                <a:srgbClr val="A1C46B"/>
              </a:buClr>
              <a:buFont typeface="Wingdings" panose="05000000000000000000" pitchFamily="2" charset="2"/>
              <a:buChar char="ü"/>
            </a:pPr>
            <a:r>
              <a:rPr lang="cs-CZ" sz="1400" dirty="0"/>
              <a:t>Vzdělávání, přednášky, semináře</a:t>
            </a:r>
          </a:p>
          <a:p>
            <a:pPr>
              <a:buClr>
                <a:srgbClr val="A1C46B"/>
              </a:buClr>
              <a:buFont typeface="Wingdings" panose="05000000000000000000" pitchFamily="2" charset="2"/>
              <a:buChar char="ü"/>
            </a:pPr>
            <a:r>
              <a:rPr lang="cs-CZ" sz="1400" dirty="0"/>
              <a:t>Propagace a zviditelňování rodinných firem</a:t>
            </a:r>
          </a:p>
          <a:p>
            <a:endParaRPr lang="cs-CZ" sz="1400" dirty="0"/>
          </a:p>
        </p:txBody>
      </p:sp>
      <p:sp>
        <p:nvSpPr>
          <p:cNvPr id="10" name="Obdélníkový bublinový popisek 14">
            <a:extLst>
              <a:ext uri="{FF2B5EF4-FFF2-40B4-BE49-F238E27FC236}">
                <a16:creationId xmlns:a16="http://schemas.microsoft.com/office/drawing/2014/main" id="{F327C270-D0CB-466F-8DB5-D995B49EC533}"/>
              </a:ext>
            </a:extLst>
          </p:cNvPr>
          <p:cNvSpPr/>
          <p:nvPr/>
        </p:nvSpPr>
        <p:spPr>
          <a:xfrm>
            <a:off x="6762308" y="3076743"/>
            <a:ext cx="2193823" cy="874135"/>
          </a:xfrm>
          <a:prstGeom prst="wedgeRectCallout">
            <a:avLst>
              <a:gd name="adj1" fmla="val -43102"/>
              <a:gd name="adj2" fmla="val 64715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00" i="1" dirty="0">
                <a:solidFill>
                  <a:srgbClr val="002060"/>
                </a:solidFill>
              </a:rPr>
              <a:t>Byla u nás Toulavá kamera, což nám velmi pomohlo v propagaci naší firmy. (Nástupce)</a:t>
            </a:r>
          </a:p>
        </p:txBody>
      </p:sp>
      <p:sp>
        <p:nvSpPr>
          <p:cNvPr id="11" name="Right Arrow 65">
            <a:extLst>
              <a:ext uri="{FF2B5EF4-FFF2-40B4-BE49-F238E27FC236}">
                <a16:creationId xmlns:a16="http://schemas.microsoft.com/office/drawing/2014/main" id="{FFEDA244-FB34-45D8-877B-9C27FF122387}"/>
              </a:ext>
            </a:extLst>
          </p:cNvPr>
          <p:cNvSpPr/>
          <p:nvPr/>
        </p:nvSpPr>
        <p:spPr>
          <a:xfrm rot="5400000">
            <a:off x="2152430" y="706396"/>
            <a:ext cx="160817" cy="3678864"/>
          </a:xfrm>
          <a:prstGeom prst="rightArrow">
            <a:avLst>
              <a:gd name="adj1" fmla="val 67891"/>
              <a:gd name="adj2" fmla="val 100000"/>
            </a:avLst>
          </a:prstGeom>
          <a:solidFill>
            <a:srgbClr val="BAB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4079"/>
            <a:endParaRPr lang="en-US" sz="1837" dirty="0" err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323270"/>
      </p:ext>
    </p:extLst>
  </p:cSld>
  <p:clrMapOvr>
    <a:masterClrMapping/>
  </p:clrMapOvr>
</p:sld>
</file>

<file path=ppt/theme/theme1.xml><?xml version="1.0" encoding="utf-8"?>
<a:theme xmlns:a="http://schemas.openxmlformats.org/drawingml/2006/main" name="Základní snímky">
  <a:themeElements>
    <a:clrScheme name="Vlastní 1">
      <a:dk1>
        <a:srgbClr val="404040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6_kontakty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7_kontakty_EN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Základní snímky">
  <a:themeElements>
    <a:clrScheme name="Vlastní 1">
      <a:dk1>
        <a:srgbClr val="404040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2_Základní snímky">
  <a:themeElements>
    <a:clrScheme name="Vlastní 1">
      <a:dk1>
        <a:srgbClr val="404040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</TotalTime>
  <Words>4837</Words>
  <Application>Microsoft Office PowerPoint</Application>
  <PresentationFormat>Předvádění na obrazovce (16:9)</PresentationFormat>
  <Paragraphs>328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5</vt:i4>
      </vt:variant>
      <vt:variant>
        <vt:lpstr>Nadpisy snímků</vt:lpstr>
      </vt:variant>
      <vt:variant>
        <vt:i4>22</vt:i4>
      </vt:variant>
    </vt:vector>
  </HeadingPairs>
  <TitlesOfParts>
    <vt:vector size="31" baseType="lpstr">
      <vt:lpstr>Arial</vt:lpstr>
      <vt:lpstr>Calibri</vt:lpstr>
      <vt:lpstr>Courier New</vt:lpstr>
      <vt:lpstr>Wingdings</vt:lpstr>
      <vt:lpstr>Základní snímky</vt:lpstr>
      <vt:lpstr>6_kontakty</vt:lpstr>
      <vt:lpstr>7_kontakty_EN</vt:lpstr>
      <vt:lpstr>1_Základní snímky</vt:lpstr>
      <vt:lpstr>2_Základní snímky</vt:lpstr>
      <vt:lpstr>Prezentace aplikace PowerPoint</vt:lpstr>
      <vt:lpstr>POZADÍ VÝZKUMU, JEHO CÍLE A METODOLOGIE</vt:lpstr>
      <vt:lpstr>OTCOVÉ ZAKLADATELÉ</vt:lpstr>
      <vt:lpstr>Rodinné firmy - Nástupci</vt:lpstr>
      <vt:lpstr>Prezentace aplikace PowerPoint</vt:lpstr>
      <vt:lpstr>PODMÍNKY PRO UDRŽENÍ RODINNÉHO CHARAKTERU FIRMY</vt:lpstr>
      <vt:lpstr>STUDIA A PRVNÍ BRIGÁDY V RODINNÉ FIRMĚ</vt:lpstr>
      <vt:lpstr>OFICIÁLNÍ NÁSTUP DO RODINNÉ FIRMY</vt:lpstr>
      <vt:lpstr>MOTIVACE NÁSTUPCE PRACOVAT V RODINNÉ FIRMĚ</vt:lpstr>
      <vt:lpstr>PŘÍNOS NÁSTUPCE RODINNÉ FIRMĚ</vt:lpstr>
      <vt:lpstr>PŘEDÁVÁNÍ ŘÍZENÍ</vt:lpstr>
      <vt:lpstr>ROLE OTCE ZAKLADATELE PO PŘEDÁNÍ ŘÍZENÍ FIRMY</vt:lpstr>
      <vt:lpstr>ÚCTA A RESPEKT K ZAKLADATELŮM</vt:lpstr>
      <vt:lpstr>JAK NÁSTUPCI ŘEŠÍ KONFLIKTY S OTCEM ZAKLADATELEM</vt:lpstr>
      <vt:lpstr>PRACOVNÍ VZTAHY MEZI SOUROZENCI V RÁMCI RODINNÉ FIRMY</vt:lpstr>
      <vt:lpstr>PARTNEŘI NÁSTUPCŮ A NÁSTUPKYŇ V RÁMCI RODINNÉ FIRMY</vt:lpstr>
      <vt:lpstr>VZTAHY NÁSTUPCŮ SE ZAMĚSTNANCI FIRMY</vt:lpstr>
      <vt:lpstr>PLÁNY NÁSTUPCŮ DO BUDOUCNA</vt:lpstr>
      <vt:lpstr>HODNOTY A PŘEDNOSTI RODINNÉ FIRMY</vt:lpstr>
      <vt:lpstr>PŘEDÁVÁNÍ MAJETKU</vt:lpstr>
      <vt:lpstr>RIZIKOVÉ MOMENTY PRO RODINNÉ FIRMY</vt:lpstr>
      <vt:lpstr>VÝZNAM AMSP ČR V PODPOŘE RODINNÝCH FIREM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Miroslav Paška - Ipsos</dc:creator>
  <cp:lastModifiedBy>Eva Svobodová</cp:lastModifiedBy>
  <cp:revision>235</cp:revision>
  <dcterms:created xsi:type="dcterms:W3CDTF">2018-03-19T16:47:30Z</dcterms:created>
  <dcterms:modified xsi:type="dcterms:W3CDTF">2019-09-04T14:31:31Z</dcterms:modified>
</cp:coreProperties>
</file>