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1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12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13.xml" ContentType="application/vnd.openxmlformats-officedocument.presentationml.notesSl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notesSlides/notesSlide14.xml" ContentType="application/vnd.openxmlformats-officedocument.presentationml.notesSlide+xml"/>
  <Override PartName="/ppt/charts/chart41.xml" ContentType="application/vnd.openxmlformats-officedocument.drawingml.chart+xml"/>
  <Override PartName="/ppt/notesSlides/notesSlide15.xml" ContentType="application/vnd.openxmlformats-officedocument.presentationml.notesSl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notesSlides/notesSlide16.xml" ContentType="application/vnd.openxmlformats-officedocument.presentationml.notesSlide+xml"/>
  <Override PartName="/ppt/charts/chart49.xml" ContentType="application/vnd.openxmlformats-officedocument.drawingml.chart+xml"/>
  <Override PartName="/ppt/comments/modernComment_7FD1A5A6_A5542C98.xml" ContentType="application/vnd.ms-powerpoint.comments+xml"/>
  <Override PartName="/ppt/notesSlides/notesSlide17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20" r:id="rId2"/>
    <p:sldMasterId id="2147483897" r:id="rId3"/>
    <p:sldMasterId id="2147483935" r:id="rId4"/>
  </p:sldMasterIdLst>
  <p:notesMasterIdLst>
    <p:notesMasterId r:id="rId33"/>
  </p:notesMasterIdLst>
  <p:handoutMasterIdLst>
    <p:handoutMasterId r:id="rId34"/>
  </p:handoutMasterIdLst>
  <p:sldIdLst>
    <p:sldId id="1103" r:id="rId5"/>
    <p:sldId id="1129" r:id="rId6"/>
    <p:sldId id="562" r:id="rId7"/>
    <p:sldId id="1201" r:id="rId8"/>
    <p:sldId id="1244" r:id="rId9"/>
    <p:sldId id="2144445867" r:id="rId10"/>
    <p:sldId id="1185" r:id="rId11"/>
    <p:sldId id="1245" r:id="rId12"/>
    <p:sldId id="1214" r:id="rId13"/>
    <p:sldId id="1227" r:id="rId14"/>
    <p:sldId id="1238" r:id="rId15"/>
    <p:sldId id="1235" r:id="rId16"/>
    <p:sldId id="1243" r:id="rId17"/>
    <p:sldId id="1246" r:id="rId18"/>
    <p:sldId id="1237" r:id="rId19"/>
    <p:sldId id="1236" r:id="rId20"/>
    <p:sldId id="2144445864" r:id="rId21"/>
    <p:sldId id="2144445865" r:id="rId22"/>
    <p:sldId id="2144445861" r:id="rId23"/>
    <p:sldId id="1230" r:id="rId24"/>
    <p:sldId id="1247" r:id="rId25"/>
    <p:sldId id="1248" r:id="rId26"/>
    <p:sldId id="1249" r:id="rId27"/>
    <p:sldId id="2147377961" r:id="rId28"/>
    <p:sldId id="2144445862" r:id="rId29"/>
    <p:sldId id="1251" r:id="rId30"/>
    <p:sldId id="1202" r:id="rId31"/>
    <p:sldId id="2144445860" r:id="rId32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275" userDrawn="1">
          <p15:clr>
            <a:srgbClr val="A4A3A4"/>
          </p15:clr>
        </p15:guide>
        <p15:guide id="4" orient="horz" pos="1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55E05A-6CD2-40F4-579B-E37A0CAB3D09}" name="Tereza Horáková - Ipsos" initials="TH" userId="S::tereza.horakova@Ipsos.com::cd4e4f0e-2622-4d69-8910-ac42ad685993" providerId="AD"/>
  <p188:author id="{50ED6BB4-E3D9-7C72-DE7D-F5E2C2B41CB5}" name="Simona Kmochova" initials="SK" userId="S::Simona.Kmochova@ipsos.com::a55a15c7-1f52-432f-bcf8-28b8345ed1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737"/>
    <a:srgbClr val="787878"/>
    <a:srgbClr val="8594B3"/>
    <a:srgbClr val="475E8C"/>
    <a:srgbClr val="002060"/>
    <a:srgbClr val="A6A6A6"/>
    <a:srgbClr val="FFFFFF"/>
    <a:srgbClr val="E87722"/>
    <a:srgbClr val="4F6591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99" autoAdjust="0"/>
    <p:restoredTop sz="92121" autoAdjust="0"/>
  </p:normalViewPr>
  <p:slideViewPr>
    <p:cSldViewPr snapToGrid="0">
      <p:cViewPr varScale="1">
        <p:scale>
          <a:sx n="114" d="100"/>
          <a:sy n="114" d="100"/>
        </p:scale>
        <p:origin x="132" y="102"/>
      </p:cViewPr>
      <p:guideLst>
        <p:guide orient="horz" pos="1502"/>
        <p:guide pos="3840"/>
        <p:guide orient="horz" pos="1275"/>
        <p:guide orient="horz" pos="13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24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0.20270679858776602"/>
          <c:w val="0.97882304199201853"/>
          <c:h val="0.67658454102395005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A6A6A6"/>
            </a:solidFill>
          </c:spPr>
          <c:invertIfNegative val="0"/>
          <c:dLbls>
            <c:dLbl>
              <c:idx val="0"/>
              <c:layout>
                <c:manualLayout>
                  <c:x val="1.0052921304184057E-17"/>
                  <c:y val="-1.0780908454241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31-4B69-B96B-E7797DEADB09}"/>
                </c:ext>
              </c:extLst>
            </c:dLbl>
            <c:dLbl>
              <c:idx val="1"/>
              <c:layout>
                <c:manualLayout>
                  <c:x val="2.1933899861211951E-3"/>
                  <c:y val="-1.0780908454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31-4B69-B96B-E7797DEADB09}"/>
                </c:ext>
              </c:extLst>
            </c:dLbl>
            <c:dLbl>
              <c:idx val="2"/>
              <c:layout>
                <c:manualLayout>
                  <c:x val="-2.1933899861212758E-3"/>
                  <c:y val="-1.0780908454241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31-4B69-B96B-E7797DEADB09}"/>
                </c:ext>
              </c:extLst>
            </c:dLbl>
            <c:dLbl>
              <c:idx val="3"/>
              <c:layout>
                <c:manualLayout>
                  <c:x val="0"/>
                  <c:y val="-1.4374544605655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31-4B69-B96B-E7797DEADB09}"/>
                </c:ext>
              </c:extLst>
            </c:dLbl>
            <c:dLbl>
              <c:idx val="4"/>
              <c:layout>
                <c:manualLayout>
                  <c:x val="0"/>
                  <c:y val="-1.7968180757068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31-4B69-B96B-E7797DEADB09}"/>
                </c:ext>
              </c:extLst>
            </c:dLbl>
            <c:dLbl>
              <c:idx val="5"/>
              <c:layout>
                <c:manualLayout>
                  <c:x val="0"/>
                  <c:y val="-1.4374544605655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F31-4B69-B96B-E7797DEADB09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2.6669999999999998</c:v>
                </c:pt>
                <c:pt idx="1">
                  <c:v>2.2469999999999999</c:v>
                </c:pt>
                <c:pt idx="2">
                  <c:v>3.2789999999999999</c:v>
                </c:pt>
                <c:pt idx="3">
                  <c:v>1.613</c:v>
                </c:pt>
                <c:pt idx="4">
                  <c:v>3.03</c:v>
                </c:pt>
                <c:pt idx="5">
                  <c:v>3.6360000000000001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rgbClr val="E87722"/>
            </a:solidFill>
            <a:ln w="22355">
              <a:noFill/>
            </a:ln>
          </c:spPr>
          <c:invertIfNegative val="0"/>
          <c:dLbls>
            <c:dLbl>
              <c:idx val="2"/>
              <c:layout>
                <c:manualLayout>
                  <c:x val="-8.0423370433472454E-17"/>
                  <c:y val="-1.4374544605655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F31-4B69-B96B-E7797DEADB09}"/>
                </c:ext>
              </c:extLst>
            </c:dLbl>
            <c:dLbl>
              <c:idx val="3"/>
              <c:layout>
                <c:manualLayout>
                  <c:x val="0"/>
                  <c:y val="-7.18727230282751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31-4B69-B96B-E7797DEADB09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23.332999999999998</c:v>
                </c:pt>
                <c:pt idx="1">
                  <c:v>31.460999999999999</c:v>
                </c:pt>
                <c:pt idx="2">
                  <c:v>11.475</c:v>
                </c:pt>
                <c:pt idx="3">
                  <c:v>12.903</c:v>
                </c:pt>
                <c:pt idx="4">
                  <c:v>24.242000000000001</c:v>
                </c:pt>
                <c:pt idx="5">
                  <c:v>34.545000000000002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rgbClr val="002060">
                <a:alpha val="72000"/>
              </a:srgbClr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50.667000000000002</c:v>
                </c:pt>
                <c:pt idx="1">
                  <c:v>52.808999999999997</c:v>
                </c:pt>
                <c:pt idx="2">
                  <c:v>47.540999999999997</c:v>
                </c:pt>
                <c:pt idx="3">
                  <c:v>48.387</c:v>
                </c:pt>
                <c:pt idx="4">
                  <c:v>57.576000000000001</c:v>
                </c:pt>
                <c:pt idx="5">
                  <c:v>49.091000000000001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23.332999999999998</c:v>
                </c:pt>
                <c:pt idx="1">
                  <c:v>13.483000000000001</c:v>
                </c:pt>
                <c:pt idx="2">
                  <c:v>37.704999999999998</c:v>
                </c:pt>
                <c:pt idx="3">
                  <c:v>37.097000000000001</c:v>
                </c:pt>
                <c:pt idx="4">
                  <c:v>15.151999999999999</c:v>
                </c:pt>
                <c:pt idx="5">
                  <c:v>12.727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1-4B69-B96B-E7797DEADB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Využívání ekologických materiálů / surovin</c:v>
                </c:pt>
                <c:pt idx="1">
                  <c:v>Opravitelnost výrobků</c:v>
                </c:pt>
                <c:pt idx="2">
                  <c:v>Nakládání s odpady</c:v>
                </c:pt>
                <c:pt idx="3">
                  <c:v>Opětovné použití výrobků </c:v>
                </c:pt>
                <c:pt idx="4">
                  <c:v>Využívání inovativních technik </c:v>
                </c:pt>
                <c:pt idx="5">
                  <c:v>Využití odpadu</c:v>
                </c:pt>
                <c:pt idx="6">
                  <c:v>Sdílené služby</c:v>
                </c:pt>
                <c:pt idx="7">
                  <c:v>Zboží z druhé ruky</c:v>
                </c:pt>
                <c:pt idx="8">
                  <c:v>Renovace a rekonstrukce</c:v>
                </c:pt>
                <c:pt idx="9">
                  <c:v>Zavádění / optimalizace materiálového či výrobkového ekodesignu</c:v>
                </c:pt>
                <c:pt idx="10">
                  <c:v>Inovativní technologie pro získávání 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57</c:v>
                </c:pt>
                <c:pt idx="1">
                  <c:v>54</c:v>
                </c:pt>
                <c:pt idx="2">
                  <c:v>46</c:v>
                </c:pt>
                <c:pt idx="3">
                  <c:v>40</c:v>
                </c:pt>
                <c:pt idx="4">
                  <c:v>37</c:v>
                </c:pt>
                <c:pt idx="5">
                  <c:v>26</c:v>
                </c:pt>
                <c:pt idx="6">
                  <c:v>20</c:v>
                </c:pt>
                <c:pt idx="7">
                  <c:v>14</c:v>
                </c:pt>
                <c:pt idx="8">
                  <c:v>11</c:v>
                </c:pt>
                <c:pt idx="9">
                  <c:v>11</c:v>
                </c:pt>
                <c:pt idx="1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3-AD9D-4EFE-ABA9-D47956DF6B0E}"/>
              </c:ext>
            </c:extLst>
          </c:dPt>
          <c:dPt>
            <c:idx val="3"/>
            <c:bubble3D val="0"/>
            <c:spPr>
              <a:solidFill>
                <a:srgbClr val="475E8C"/>
              </a:solidFill>
            </c:spPr>
            <c:extLst>
              <c:ext xmlns:c16="http://schemas.microsoft.com/office/drawing/2014/chart" uri="{C3380CC4-5D6E-409C-BE32-E72D297353CC}">
                <c16:uniqueId val="{00000002-AD9D-4EFE-ABA9-D47956DF6B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určení odpovědné osoby nezvažujeme</c:v>
                </c:pt>
                <c:pt idx="2">
                  <c:v>Ne, ale zvažujeme tuto osobu určit</c:v>
                </c:pt>
                <c:pt idx="3">
                  <c:v>Ne, spolupracujeme s externím odborníkem/firmou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65.713999999999999</c:v>
                </c:pt>
                <c:pt idx="1">
                  <c:v>14.286</c:v>
                </c:pt>
                <c:pt idx="2">
                  <c:v>17.143000000000001</c:v>
                </c:pt>
                <c:pt idx="3">
                  <c:v>2.8570000000000002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8909-4EAE-8803-FAD5F739D7EF}"/>
              </c:ext>
            </c:extLst>
          </c:dPt>
          <c:dPt>
            <c:idx val="3"/>
            <c:bubble3D val="0"/>
            <c:spPr>
              <a:solidFill>
                <a:srgbClr val="475E8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8909-4EAE-8803-FAD5F739D7E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určení odpovědné osoby nezvažujeme</c:v>
                </c:pt>
                <c:pt idx="2">
                  <c:v>Ne, ale zvažujeme tuto osobu určit</c:v>
                </c:pt>
                <c:pt idx="3">
                  <c:v>Ne, spolupracujeme s externím odborníkem/firmou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33</c:v>
                </c:pt>
                <c:pt idx="2">
                  <c:v>17</c:v>
                </c:pt>
                <c:pt idx="3" formatCode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Pt>
            <c:idx val="2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7A9-4482-8415-EE5786433190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A9-4482-8415-EE578643319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určení odpovědné osoby nezvažujeme</c:v>
                </c:pt>
                <c:pt idx="2">
                  <c:v>Ne, ale zvažujeme tuto osobu určit</c:v>
                </c:pt>
                <c:pt idx="3">
                  <c:v>Ne, spolupracujeme s externím odborníkem/firmou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4</c:v>
                </c:pt>
                <c:pt idx="2">
                  <c:v>17</c:v>
                </c:pt>
                <c:pt idx="3" formatCode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0-C5A3-4725-9985-B558DF5BBC56}"/>
              </c:ext>
            </c:extLst>
          </c:dPt>
          <c:dPt>
            <c:idx val="2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3-F907-433E-833B-2B6B55AC7B4E}"/>
              </c:ext>
            </c:extLst>
          </c:dPt>
          <c:dPt>
            <c:idx val="3"/>
            <c:bubble3D val="0"/>
            <c:spPr>
              <a:solidFill>
                <a:srgbClr val="475E8C"/>
              </a:solidFill>
            </c:spPr>
            <c:extLst>
              <c:ext xmlns:c16="http://schemas.microsoft.com/office/drawing/2014/chart" uri="{C3380CC4-5D6E-409C-BE32-E72D297353CC}">
                <c16:uniqueId val="{00000002-F907-433E-833B-2B6B55AC7B4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určení odpovědné osoby nezvažujeme</c:v>
                </c:pt>
                <c:pt idx="2">
                  <c:v>Ne, ale zvažujeme tuto osobu určit</c:v>
                </c:pt>
                <c:pt idx="3">
                  <c:v>Ne, spolupracujeme s externím odborníkem/firmou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9</c:v>
                </c:pt>
                <c:pt idx="2">
                  <c:v>17</c:v>
                </c:pt>
                <c:pt idx="3" formatCode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86696450715E-2"/>
          <c:y val="0.20270682861609637"/>
          <c:w val="0.97882304199201853"/>
          <c:h val="0.67658454102395005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206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66</c:v>
                </c:pt>
                <c:pt idx="1">
                  <c:v>50</c:v>
                </c:pt>
                <c:pt idx="2">
                  <c:v>74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475E8C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29</c:v>
                </c:pt>
                <c:pt idx="1">
                  <c:v>33</c:v>
                </c:pt>
                <c:pt idx="2">
                  <c:v>26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002060">
                <a:alpha val="48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0052921304184057E-17"/>
                  <c:y val="1.4375110532608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BB8-454F-8D6C-B9D86ED7822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F5-496D-BCF0-7498CF8C057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EF5-496D-BCF0-7498CF8C0577}"/>
                </c:ext>
              </c:extLst>
            </c:dLbl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5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A0E6-48A3-BAAA-5F179B707487}"/>
            </c:ext>
          </c:extLst>
        </c:ser>
        <c:ser>
          <c:idx val="0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993366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200" b="0" i="0" u="none" strike="noStrike" kern="1200" baseline="0">
                    <a:solidFill>
                      <a:prstClr val="white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A0E6-48A3-BAAA-5F179B707487}"/>
            </c:ext>
          </c:extLst>
        </c:ser>
        <c:ser>
          <c:idx val="1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C00000"/>
            </a:solidFill>
            <a:ln w="2235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0E6-48A3-BAAA-5F179B70748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0E6-48A3-BAAA-5F179B70748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0E6-48A3-BAAA-5F179B707487}"/>
              </c:ext>
            </c:extLst>
          </c:dPt>
          <c:dLbls>
            <c:delete val="1"/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E6-48A3-BAAA-5F179B707487}"/>
            </c:ext>
          </c:extLst>
        </c:ser>
        <c:ser>
          <c:idx val="3"/>
          <c:order val="6"/>
          <c:tx>
            <c:strRef>
              <c:f>Sheet1!$A$8</c:f>
              <c:strCache>
                <c:ptCount val="1"/>
              </c:strCache>
            </c:strRef>
          </c:tx>
          <c:spPr>
            <a:solidFill>
              <a:srgbClr val="A6A6A6"/>
            </a:solidFill>
          </c:spPr>
          <c:invertIfNegative val="0"/>
          <c:dLbls>
            <c:dLbl>
              <c:idx val="0"/>
              <c:layout>
                <c:manualLayout>
                  <c:x val="1.0052921304184057E-17"/>
                  <c:y val="-1.07789277099058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>
                      <a:solidFill>
                        <a:schemeClr val="bg1"/>
                      </a:solidFill>
                      <a:highlight>
                        <a:srgbClr val="A6A6A6"/>
                      </a:highlight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B8-454F-8D6C-B9D86ED7822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B8-454F-8D6C-B9D86ED782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Sheet1!$B$1:$E$1</c:f>
              <c:strCache>
                <c:ptCount val="4"/>
                <c:pt idx="0">
                  <c:v>total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</c:strCache>
            </c:strRef>
          </c:cat>
          <c:val>
            <c:numRef>
              <c:f>Sheet1!$B$8:$E$8</c:f>
              <c:numCache>
                <c:formatCode>0</c:formatCode>
                <c:ptCount val="4"/>
                <c:pt idx="0" formatCode="General">
                  <c:v>3</c:v>
                </c:pt>
                <c:pt idx="1">
                  <c:v>8.3330000000000002</c:v>
                </c:pt>
                <c:pt idx="2">
                  <c:v>0</c:v>
                </c:pt>
                <c:pt idx="3">
                  <c:v>4.3479999999999999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B8-454F-8D6C-B9D86ED782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axMin"/>
          <c:max val="100"/>
          <c:min val="0"/>
        </c:scaling>
        <c:delete val="1"/>
        <c:axPos val="l"/>
        <c:numFmt formatCode="#,##0&quot;%&quot;;\-#,##0" sourceLinked="0"/>
        <c:majorTickMark val="out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Snaha ušetřit</c:v>
                </c:pt>
                <c:pt idx="1">
                  <c:v>Přizpůsobení trendu</c:v>
                </c:pt>
                <c:pt idx="2">
                  <c:v>Reakce </c:v>
                </c:pt>
                <c:pt idx="3">
                  <c:v>Z požadavků majitelů</c:v>
                </c:pt>
                <c:pt idx="4">
                  <c:v>Snaha o snížení emisní stopy</c:v>
                </c:pt>
                <c:pt idx="5">
                  <c:v>Odolnější ekonomika</c:v>
                </c:pt>
                <c:pt idx="6">
                  <c:v>Business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53.152999999999999</c:v>
                </c:pt>
                <c:pt idx="1">
                  <c:v>18.018000000000001</c:v>
                </c:pt>
                <c:pt idx="2">
                  <c:v>12.613</c:v>
                </c:pt>
                <c:pt idx="3">
                  <c:v>6.306</c:v>
                </c:pt>
                <c:pt idx="4">
                  <c:v>5.41</c:v>
                </c:pt>
                <c:pt idx="5">
                  <c:v>3.6040000000000001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696353408047704E-2"/>
          <c:y val="0.1217582864635996"/>
          <c:w val="0.92030368662068152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Využívání ekologických materiálů / surovin</c:v>
                </c:pt>
                <c:pt idx="1">
                  <c:v>Opravitelnost výrobků</c:v>
                </c:pt>
                <c:pt idx="2">
                  <c:v>Nakládání s odpady</c:v>
                </c:pt>
                <c:pt idx="3">
                  <c:v>Využívání inovativních technik </c:v>
                </c:pt>
                <c:pt idx="4">
                  <c:v>Využití odpadu</c:v>
                </c:pt>
                <c:pt idx="5">
                  <c:v>Opětovné použití výrobků </c:v>
                </c:pt>
                <c:pt idx="6">
                  <c:v>Sdílené služby</c:v>
                </c:pt>
                <c:pt idx="7">
                  <c:v>Zboží z druhé ruky</c:v>
                </c:pt>
                <c:pt idx="8">
                  <c:v>Renovace a rekonstrukce</c:v>
                </c:pt>
                <c:pt idx="9">
                  <c:v>Zavádění / optimalizace materiálového či výrobkového ekodesignu</c:v>
                </c:pt>
                <c:pt idx="10">
                  <c:v>Inovativní technologie pro získávání </c:v>
                </c:pt>
                <c:pt idx="11">
                  <c:v>V posledním roce jsme žádné nové principy nezavedli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37</c:v>
                </c:pt>
                <c:pt idx="1">
                  <c:v>31</c:v>
                </c:pt>
                <c:pt idx="2">
                  <c:v>29</c:v>
                </c:pt>
                <c:pt idx="3">
                  <c:v>29</c:v>
                </c:pt>
                <c:pt idx="4">
                  <c:v>23</c:v>
                </c:pt>
                <c:pt idx="5">
                  <c:v>17</c:v>
                </c:pt>
                <c:pt idx="6">
                  <c:v>14</c:v>
                </c:pt>
                <c:pt idx="7">
                  <c:v>14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8-40E0-85CC-CBC8EE548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413466909394580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8594B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A03-4FC0-B4CC-20AB66BC3290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03-4FC0-B4CC-20AB66BC329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pracovní síly, co rozvíjejí</c:v>
                </c:pt>
                <c:pt idx="1">
                  <c:v>Informace</c:v>
                </c:pt>
                <c:pt idx="2">
                  <c:v>Finance</c:v>
                </c:pt>
                <c:pt idx="3">
                  <c:v>Nabídka</c:v>
                </c:pt>
                <c:pt idx="4">
                  <c:v>Experti</c:v>
                </c:pt>
                <c:pt idx="5">
                  <c:v>Náklady &gt; výnos</c:v>
                </c:pt>
                <c:pt idx="6">
                  <c:v>Jiné</c:v>
                </c:pt>
                <c:pt idx="7">
                  <c:v>Nevím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31</c:v>
                </c:pt>
                <c:pt idx="1">
                  <c:v>26</c:v>
                </c:pt>
                <c:pt idx="2">
                  <c:v>20</c:v>
                </c:pt>
                <c:pt idx="3">
                  <c:v>20</c:v>
                </c:pt>
                <c:pt idx="4">
                  <c:v>11</c:v>
                </c:pt>
                <c:pt idx="5">
                  <c:v>11</c:v>
                </c:pt>
                <c:pt idx="6">
                  <c:v>9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4-402D-91EA-4BFFB7197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1-863B-4E4F-96FF-AB14DB80C303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63B-4E4F-96FF-AB14DB80C30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40.448999999999998</c:v>
                </c:pt>
                <c:pt idx="1">
                  <c:v>59.551000000000002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3B-4E4F-96FF-AB14DB80C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38D5-407C-AC0B-BA0C3BAE78FD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8D5-407C-AC0B-BA0C3BAE78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68.852000000000004</c:v>
                </c:pt>
                <c:pt idx="1">
                  <c:v>31.148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D5-407C-AC0B-BA0C3BAE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0F4B-457E-A7D0-CCB6E0939CF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F4B-457E-A7D0-CCB6E0939CF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64.516000000000005</c:v>
                </c:pt>
                <c:pt idx="1">
                  <c:v>35.484000000000002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4B-457E-A7D0-CCB6E0939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DA77-4A01-8EDD-3466D5D686A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DA77-4A01-8EDD-3466D5D686A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54.545000000000002</c:v>
                </c:pt>
                <c:pt idx="1">
                  <c:v>45.454999999999998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77-4A01-8EDD-3466D5D68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CB30-4E47-B63C-AAD5FF8C606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B30-4E47-B63C-AAD5FF8C606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36.363999999999997</c:v>
                </c:pt>
                <c:pt idx="1">
                  <c:v>63.636000000000003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30-4E47-B63C-AAD5FF8C6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</c:v>
                </c:pt>
                <c:pt idx="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1-863B-4E4F-96FF-AB14DB80C303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63B-4E4F-96FF-AB14DB80C30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17</c:v>
                </c:pt>
                <c:pt idx="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3B-4E4F-96FF-AB14DB80C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38D5-407C-AC0B-BA0C3BAE78FD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8D5-407C-AC0B-BA0C3BAE78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D5-407C-AC0B-BA0C3BAE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0F4B-457E-A7D0-CCB6E0939CF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F4B-457E-A7D0-CCB6E0939CF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4B-457E-A7D0-CCB6E0939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DA77-4A01-8EDD-3466D5D686A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DA77-4A01-8EDD-3466D5D686A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77-4A01-8EDD-3466D5D68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CB30-4E47-B63C-AAD5FF8C606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B30-4E47-B63C-AAD5FF8C606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13</c:v>
                </c:pt>
                <c:pt idx="1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30-4E47-B63C-AAD5FF8C6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1-863B-4E4F-96FF-AB14DB80C303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63B-4E4F-96FF-AB14DB80C30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31.460999999999999</c:v>
                </c:pt>
                <c:pt idx="1">
                  <c:v>68.539000000000001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3B-4E4F-96FF-AB14DB80C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38D5-407C-AC0B-BA0C3BAE78FD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8D5-407C-AC0B-BA0C3BAE78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D5-407C-AC0B-BA0C3BAE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0F4B-457E-A7D0-CCB6E0939CF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F4B-457E-A7D0-CCB6E0939CF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53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4B-457E-A7D0-CCB6E0939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DA77-4A01-8EDD-3466D5D686A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DA77-4A01-8EDD-3466D5D686A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77-4A01-8EDD-3466D5D68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87722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CB30-4E47-B63C-AAD5FF8C606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B30-4E47-B63C-AAD5FF8C606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31</c:v>
                </c:pt>
                <c:pt idx="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30-4E47-B63C-AAD5FF8C6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1-DA07-41C7-AB16-1565B55AE109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5E69-4243-BE9F-92FF8CF004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30</c:v>
                </c:pt>
                <c:pt idx="3" formatCode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8CB-4C80-ACE7-6934256B6388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EEA6-44E0-8555-B1A86318AE3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11.236000000000001</c:v>
                </c:pt>
                <c:pt idx="1">
                  <c:v>42.697000000000003</c:v>
                </c:pt>
                <c:pt idx="2">
                  <c:v>40.448999999999998</c:v>
                </c:pt>
                <c:pt idx="3">
                  <c:v>5.6180000000000003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C20-447A-84CD-C7A682AB315F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2311-4FE2-8C4C-324D6981A5F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44.262</c:v>
                </c:pt>
                <c:pt idx="1">
                  <c:v>36.066000000000003</c:v>
                </c:pt>
                <c:pt idx="2">
                  <c:v>14.754</c:v>
                </c:pt>
                <c:pt idx="3">
                  <c:v>4.9180000000000001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C5A3-4725-9985-B558DF5BBC56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1-C5A3-4725-9985-B558DF5BBC56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EFC3-4232-B713-FE733076DEF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33.871000000000002</c:v>
                </c:pt>
                <c:pt idx="1">
                  <c:v>38.71</c:v>
                </c:pt>
                <c:pt idx="2">
                  <c:v>22.581</c:v>
                </c:pt>
                <c:pt idx="3">
                  <c:v>4.8390000000000004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0-4584-4B59-B35A-617BB6499AAE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1-4584-4B59-B35A-617BB6499AAE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6-0DC4-4BE3-A843-02097C084B9D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C44-429B-B296-DE61643F6FE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27.273</c:v>
                </c:pt>
                <c:pt idx="1">
                  <c:v>42.423999999999999</c:v>
                </c:pt>
                <c:pt idx="2">
                  <c:v>27.273</c:v>
                </c:pt>
                <c:pt idx="3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B41A-47C1-8997-A321FAF48E3E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2-B41A-47C1-8997-A321FAF48E3E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4072-46B9-897F-7411A38195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12.727</c:v>
                </c:pt>
                <c:pt idx="1">
                  <c:v>40</c:v>
                </c:pt>
                <c:pt idx="2">
                  <c:v>40</c:v>
                </c:pt>
                <c:pt idx="3">
                  <c:v>7.2729999999999997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1-DA07-41C7-AB16-1565B55AE109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5E69-4243-BE9F-92FF8CF004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32</c:v>
                </c:pt>
                <c:pt idx="2">
                  <c:v>33</c:v>
                </c:pt>
                <c:pt idx="3" formatCode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0-664B-4874-99B3-C9002FCFFED9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8CB-4C80-ACE7-6934256B6388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8CB-4C80-ACE7-6934256B6388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EEA6-44E0-8555-B1A86318AE3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19.100999999999999</c:v>
                </c:pt>
                <c:pt idx="1">
                  <c:v>34.831000000000003</c:v>
                </c:pt>
                <c:pt idx="2">
                  <c:v>42.697000000000003</c:v>
                </c:pt>
                <c:pt idx="3">
                  <c:v>3.371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CFBD-4A7C-A273-4420CB11699E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C20-447A-84CD-C7A682AB315F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C20-447A-84CD-C7A682AB315F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2311-4FE2-8C4C-324D6981A5F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47.540999999999997</c:v>
                </c:pt>
                <c:pt idx="1">
                  <c:v>27.869</c:v>
                </c:pt>
                <c:pt idx="2">
                  <c:v>19.672000000000001</c:v>
                </c:pt>
                <c:pt idx="3">
                  <c:v>4.9180000000000001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C5A3-4725-9985-B558DF5BBC56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1-C5A3-4725-9985-B558DF5BBC56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EFC3-4232-B713-FE733076DEF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</c:v>
                </c:pt>
                <c:pt idx="2">
                  <c:v>Ne, neplánujeme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41.935000000000002</c:v>
                </c:pt>
                <c:pt idx="1">
                  <c:v>29.032</c:v>
                </c:pt>
                <c:pt idx="2">
                  <c:v>27.419</c:v>
                </c:pt>
                <c:pt idx="3">
                  <c:v>1.613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5-49AF-B8B5-960F113A2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0-4584-4B59-B35A-617BB6499AAE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1-4584-4B59-B35A-617BB6499AAE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6-2AA1-4786-B095-38FE8CE74AF9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C44-429B-B296-DE61643F6FE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24.242000000000001</c:v>
                </c:pt>
                <c:pt idx="1">
                  <c:v>39.393999999999998</c:v>
                </c:pt>
                <c:pt idx="2">
                  <c:v>33.332999999999998</c:v>
                </c:pt>
                <c:pt idx="3">
                  <c:v>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0-B41A-47C1-8997-A321FAF48E3E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2-B41A-47C1-8997-A321FAF48E3E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4072-46B9-897F-7411A38195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plánujeme zavést</c:v>
                </c:pt>
                <c:pt idx="2">
                  <c:v>Ne, neplánujeme zavést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21.818000000000001</c:v>
                </c:pt>
                <c:pt idx="1">
                  <c:v>30.908999999999999</c:v>
                </c:pt>
                <c:pt idx="2">
                  <c:v>40</c:v>
                </c:pt>
                <c:pt idx="3">
                  <c:v>7.2729999999999997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D-4B77-AE35-4DDBC366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0.20270679858776602"/>
          <c:w val="0.97882304199201853"/>
          <c:h val="0.67658454102395005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E87722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Sheet1!$B$2:$G$2</c:f>
              <c:numCache>
                <c:formatCode>General</c:formatCode>
                <c:ptCount val="6"/>
                <c:pt idx="0">
                  <c:v>27</c:v>
                </c:pt>
                <c:pt idx="1">
                  <c:v>36</c:v>
                </c:pt>
                <c:pt idx="2">
                  <c:v>13</c:v>
                </c:pt>
                <c:pt idx="3">
                  <c:v>21</c:v>
                </c:pt>
                <c:pt idx="4">
                  <c:v>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rgbClr val="8594B3"/>
            </a:solidFill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Sheet1!$B$3:$G$3</c:f>
              <c:numCache>
                <c:formatCode>General</c:formatCode>
                <c:ptCount val="6"/>
                <c:pt idx="0">
                  <c:v>25</c:v>
                </c:pt>
                <c:pt idx="1">
                  <c:v>31</c:v>
                </c:pt>
                <c:pt idx="2">
                  <c:v>15</c:v>
                </c:pt>
                <c:pt idx="3">
                  <c:v>23</c:v>
                </c:pt>
                <c:pt idx="4">
                  <c:v>12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rgbClr val="475E8C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Sheet1!$B$4:$G$4</c:f>
              <c:numCache>
                <c:formatCode>General</c:formatCode>
                <c:ptCount val="6"/>
                <c:pt idx="0">
                  <c:v>30</c:v>
                </c:pt>
                <c:pt idx="1">
                  <c:v>24</c:v>
                </c:pt>
                <c:pt idx="2">
                  <c:v>39</c:v>
                </c:pt>
                <c:pt idx="3">
                  <c:v>32</c:v>
                </c:pt>
                <c:pt idx="4">
                  <c:v>39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rgbClr val="00206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Sheet1!$B$5:$G$5</c:f>
              <c:numCache>
                <c:formatCode>General</c:formatCode>
                <c:ptCount val="6"/>
                <c:pt idx="0">
                  <c:v>19</c:v>
                </c:pt>
                <c:pt idx="1">
                  <c:v>9</c:v>
                </c:pt>
                <c:pt idx="2">
                  <c:v>33</c:v>
                </c:pt>
                <c:pt idx="3">
                  <c:v>24</c:v>
                </c:pt>
                <c:pt idx="4">
                  <c:v>24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C-4A2E-907C-050B80D0F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chemeClr val="bg1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34BB-4A2B-B246-6E648F7F4817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4BB-4A2B-B246-6E648F7F4817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4BB-4A2B-B246-6E648F7F4817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34BB-4A2B-B246-6E648F7F481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37.704999999999998</c:v>
                </c:pt>
                <c:pt idx="1">
                  <c:v>36.066000000000003</c:v>
                </c:pt>
                <c:pt idx="2">
                  <c:v>24.59</c:v>
                </c:pt>
                <c:pt idx="3">
                  <c:v>1.639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4BB-4A2B-B246-6E648F7F4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475E8C"/>
              </a:solidFill>
            </c:spPr>
            <c:extLst>
              <c:ext xmlns:c16="http://schemas.microsoft.com/office/drawing/2014/chart" uri="{C3380CC4-5D6E-409C-BE32-E72D297353CC}">
                <c16:uniqueId val="{00000000-DA07-41C7-AB16-1565B55AE109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1-39BE-481E-8AA6-D78DB4EA8BA0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0-39BE-481E-8AA6-D78DB4EA8BA0}"/>
              </c:ext>
            </c:extLst>
          </c:dPt>
          <c:dLbls>
            <c:dLbl>
              <c:idx val="3"/>
              <c:layout>
                <c:manualLayout>
                  <c:x val="-1.9113782692846113E-2"/>
                  <c:y val="-2.05700187662466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BE-481E-8AA6-D78DB4EA8B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19.332999999999998</c:v>
                </c:pt>
                <c:pt idx="1">
                  <c:v>36</c:v>
                </c:pt>
                <c:pt idx="2">
                  <c:v>43.332999999999998</c:v>
                </c:pt>
                <c:pt idx="3" formatCode="General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F-4E5A-A74E-C8A501A3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972246947392448"/>
          <c:y val="0.12175811424526092"/>
          <c:w val="0.56252698847426685"/>
          <c:h val="0.76720602181128494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2060">
                  <a:alpha val="31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2-21DB-4486-8E66-9298F0269F16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>
                  <a:alpha val="69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21DB-4486-8E66-9298F0269F16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3-21DB-4486-8E66-9298F0269F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Odběratelé požadují informaci o závazku uhlíkové neutrality</c:v>
                </c:pt>
                <c:pt idx="1">
                  <c:v>Reportujeme uhlíkovou stopu</c:v>
                </c:pt>
                <c:pt idx="2">
                  <c:v>Vyplňujeme ESG dotazník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17.241</c:v>
                </c:pt>
                <c:pt idx="1">
                  <c:v>48.276000000000003</c:v>
                </c:pt>
                <c:pt idx="2">
                  <c:v>55.171999999999997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B-4486-8E66-9298F0269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20160767"/>
        <c:axId val="1646712463"/>
      </c:barChart>
      <c:valAx>
        <c:axId val="1646712463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2020160767"/>
        <c:crosses val="autoZero"/>
        <c:crossBetween val="between"/>
      </c:valAx>
      <c:catAx>
        <c:axId val="202016076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46712463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1-0163-4FAD-9480-C77CE8F72B55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0163-4FAD-9480-C77CE8F72B55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163-4FAD-9480-C77CE8F72B55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0163-4FAD-9480-C77CE8F72B55}"/>
              </c:ext>
            </c:extLst>
          </c:dPt>
          <c:dLbls>
            <c:dLbl>
              <c:idx val="3"/>
              <c:layout>
                <c:manualLayout>
                  <c:x val="-3.9059336360346468E-2"/>
                  <c:y val="-2.22480324982885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63-4FAD-9480-C77CE8F72B5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6.742</c:v>
                </c:pt>
                <c:pt idx="1">
                  <c:v>35.954999999999998</c:v>
                </c:pt>
                <c:pt idx="2">
                  <c:v>56.18</c:v>
                </c:pt>
                <c:pt idx="3">
                  <c:v>1.1240000000000001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63-4FAD-9480-C77CE8F72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1-3845-4CA1-A771-58FA4A231120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3-3845-4CA1-A771-58FA4A231120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5-3845-4CA1-A771-58FA4A231120}"/>
              </c:ext>
            </c:extLst>
          </c:dPt>
          <c:dLbls>
            <c:dLbl>
              <c:idx val="3"/>
              <c:layout>
                <c:manualLayout>
                  <c:x val="-1.95296681801732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45-4CA1-A771-58FA4A23112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29.032</c:v>
                </c:pt>
                <c:pt idx="1">
                  <c:v>38.71</c:v>
                </c:pt>
                <c:pt idx="2">
                  <c:v>30.645</c:v>
                </c:pt>
                <c:pt idx="3">
                  <c:v>1.613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45-4CA1-A771-58FA4A231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8F4E-4987-8F99-2109A47EF75B}"/>
              </c:ext>
            </c:extLst>
          </c:dPt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3-8F4E-4987-8F99-2109A47EF75B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5-8F4E-4987-8F99-2109A47EF75B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8F4E-4987-8F99-2109A47EF75B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4E-4987-8F99-2109A47EF75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21.212</c:v>
                </c:pt>
                <c:pt idx="1">
                  <c:v>36.363999999999997</c:v>
                </c:pt>
                <c:pt idx="2">
                  <c:v>42.423999999999999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4E-4987-8F99-2109A47EF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8594B3"/>
              </a:solidFill>
            </c:spPr>
            <c:extLst>
              <c:ext xmlns:c16="http://schemas.microsoft.com/office/drawing/2014/chart" uri="{C3380CC4-5D6E-409C-BE32-E72D297353CC}">
                <c16:uniqueId val="{00000001-AEF6-4B1C-B98F-4CCA6583868F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</c:spPr>
            <c:extLst>
              <c:ext xmlns:c16="http://schemas.microsoft.com/office/drawing/2014/chart" uri="{C3380CC4-5D6E-409C-BE32-E72D297353CC}">
                <c16:uniqueId val="{00000003-AEF6-4B1C-B98F-4CCA6583868F}"/>
              </c:ext>
            </c:extLst>
          </c:dPt>
          <c:dPt>
            <c:idx val="3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5-AEF6-4B1C-B98F-4CCA6583868F}"/>
              </c:ext>
            </c:extLst>
          </c:dPt>
          <c:dLbls>
            <c:dLbl>
              <c:idx val="3"/>
              <c:layout>
                <c:manualLayout>
                  <c:x val="-3.9059336360346468E-2"/>
                  <c:y val="9.708344513218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F6-4B1C-B98F-4CCA6583868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Ano</c:v>
                </c:pt>
                <c:pt idx="1">
                  <c:v>Ne, ale očekáváme to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7.2729999999999997</c:v>
                </c:pt>
                <c:pt idx="1">
                  <c:v>32.726999999999997</c:v>
                </c:pt>
                <c:pt idx="2">
                  <c:v>58.182000000000002</c:v>
                </c:pt>
                <c:pt idx="3">
                  <c:v>1.8180000000000001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F6-4B1C-B98F-4CCA65838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3295306590616"/>
          <c:y val="0.12175811424526092"/>
          <c:w val="0.88346715629670958"/>
          <c:h val="0.878241726298870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Školení</c:v>
                </c:pt>
                <c:pt idx="1">
                  <c:v>Akce</c:v>
                </c:pt>
                <c:pt idx="2">
                  <c:v>Kurzy</c:v>
                </c:pt>
                <c:pt idx="3">
                  <c:v>Workshopy</c:v>
                </c:pt>
                <c:pt idx="4">
                  <c:v>Tréninky</c:v>
                </c:pt>
                <c:pt idx="5">
                  <c:v>Interní Diskuze</c:v>
                </c:pt>
                <c:pt idx="6">
                  <c:v>Interně témata ESG nekomunikujeme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</c:v>
                </c:pt>
                <c:pt idx="1">
                  <c:v>21</c:v>
                </c:pt>
                <c:pt idx="2">
                  <c:v>20</c:v>
                </c:pt>
                <c:pt idx="3">
                  <c:v>13</c:v>
                </c:pt>
                <c:pt idx="4">
                  <c:v>10</c:v>
                </c:pt>
                <c:pt idx="5">
                  <c:v>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6-49D9-B138-B7A25DDA1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1764608"/>
        <c:axId val="91766144"/>
      </c:barChart>
      <c:catAx>
        <c:axId val="91764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91766144"/>
        <c:crosses val="autoZero"/>
        <c:auto val="1"/>
        <c:lblAlgn val="ctr"/>
        <c:lblOffset val="0"/>
        <c:noMultiLvlLbl val="0"/>
      </c:catAx>
      <c:valAx>
        <c:axId val="91766144"/>
        <c:scaling>
          <c:orientation val="minMax"/>
          <c:max val="95"/>
          <c:min val="0"/>
        </c:scaling>
        <c:delete val="1"/>
        <c:axPos val="b"/>
        <c:numFmt formatCode="#,##0&quot;%&quot;;\-#,##0" sourceLinked="0"/>
        <c:majorTickMark val="out"/>
        <c:minorTickMark val="none"/>
        <c:tickLblPos val="nextTo"/>
        <c:crossAx val="91764608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cs-CZ" sz="1100" kern="120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5825297154026E-2"/>
          <c:y val="0.20270679858776602"/>
          <c:w val="0.97882304199201853"/>
          <c:h val="0.67658454102395005"/>
        </c:manualLayout>
      </c:layout>
      <c:barChart>
        <c:barDir val="col"/>
        <c:grouping val="stacked"/>
        <c:varyColors val="0"/>
        <c:ser>
          <c:idx val="6"/>
          <c:order val="0"/>
          <c:spPr>
            <a:solidFill>
              <a:srgbClr val="787878"/>
            </a:solidFill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9.3330000000000002</c:v>
                </c:pt>
                <c:pt idx="1">
                  <c:v>11.236000000000001</c:v>
                </c:pt>
                <c:pt idx="2">
                  <c:v>6.5570000000000004</c:v>
                </c:pt>
                <c:pt idx="3">
                  <c:v>6.452</c:v>
                </c:pt>
                <c:pt idx="4">
                  <c:v>15.151999999999999</c:v>
                </c:pt>
                <c:pt idx="5">
                  <c:v>9.0909999999999993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6-48A3-BAAA-5F179B707487}"/>
            </c:ext>
          </c:extLst>
        </c:ser>
        <c:ser>
          <c:idx val="2"/>
          <c:order val="1"/>
          <c:spPr>
            <a:solidFill>
              <a:srgbClr val="E87722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34.667000000000002</c:v>
                </c:pt>
                <c:pt idx="1">
                  <c:v>42.697000000000003</c:v>
                </c:pt>
                <c:pt idx="2">
                  <c:v>22.951000000000001</c:v>
                </c:pt>
                <c:pt idx="3">
                  <c:v>27.419</c:v>
                </c:pt>
                <c:pt idx="4">
                  <c:v>24.242000000000001</c:v>
                </c:pt>
                <c:pt idx="5">
                  <c:v>49.091000000000001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6-48A3-BAAA-5F179B707487}"/>
            </c:ext>
          </c:extLst>
        </c:ser>
        <c:ser>
          <c:idx val="8"/>
          <c:order val="2"/>
          <c:spPr>
            <a:solidFill>
              <a:srgbClr val="475E8C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33.332999999999998</c:v>
                </c:pt>
                <c:pt idx="1">
                  <c:v>33.707999999999998</c:v>
                </c:pt>
                <c:pt idx="2">
                  <c:v>32.786999999999999</c:v>
                </c:pt>
                <c:pt idx="3">
                  <c:v>33.871000000000002</c:v>
                </c:pt>
                <c:pt idx="4">
                  <c:v>30.303000000000001</c:v>
                </c:pt>
                <c:pt idx="5">
                  <c:v>34.545000000000002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6-48A3-BAAA-5F179B707487}"/>
            </c:ext>
          </c:extLst>
        </c:ser>
        <c:ser>
          <c:idx val="0"/>
          <c:order val="3"/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celkem</c:v>
                </c:pt>
                <c:pt idx="1">
                  <c:v>4</c:v>
                </c:pt>
                <c:pt idx="2">
                  <c:v>50</c:v>
                </c:pt>
                <c:pt idx="3">
                  <c:v>výr</c:v>
                </c:pt>
                <c:pt idx="4">
                  <c:v>ob</c:v>
                </c:pt>
                <c:pt idx="5">
                  <c:v>sl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22.667000000000002</c:v>
                </c:pt>
                <c:pt idx="1">
                  <c:v>12.36</c:v>
                </c:pt>
                <c:pt idx="2">
                  <c:v>37.704999999999998</c:v>
                </c:pt>
                <c:pt idx="3">
                  <c:v>32.258000000000003</c:v>
                </c:pt>
                <c:pt idx="4">
                  <c:v>30.303000000000001</c:v>
                </c:pt>
                <c:pt idx="5">
                  <c:v>7.2729999999999997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5-4B01-BD62-2F186DC6F6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43231872"/>
        <c:axId val="43250048"/>
      </c:barChart>
      <c:catAx>
        <c:axId val="432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432500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325004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43231872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0202253043027"/>
          <c:y val="0.15626511378237953"/>
          <c:w val="0.72431774518811987"/>
          <c:h val="0.843734886217620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1275"/>
          </c:spPr>
          <c:dPt>
            <c:idx val="0"/>
            <c:bubble3D val="0"/>
            <c:spPr>
              <a:solidFill>
                <a:srgbClr val="002060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76-4FD5-981D-DC14A3963491}"/>
              </c:ext>
            </c:extLst>
          </c:dPt>
          <c:dPt>
            <c:idx val="1"/>
            <c:bubble3D val="0"/>
            <c:spPr>
              <a:solidFill>
                <a:srgbClr val="E87722"/>
              </a:solidFill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76-4FD5-981D-DC14A3963491}"/>
              </c:ext>
            </c:extLst>
          </c:dPt>
          <c:dPt>
            <c:idx val="2"/>
            <c:bubble3D val="0"/>
            <c:spPr>
              <a:noFill/>
              <a:ln w="41275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76-4FD5-981D-DC14A3963491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376-4FD5-981D-DC14A3963491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376-4FD5-981D-DC14A396349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76-4FD5-981D-DC14A39634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4 až 49 zaměstnanců</c:v>
                </c:pt>
                <c:pt idx="1">
                  <c:v>50 až 249 zaměstnanců</c:v>
                </c:pt>
                <c:pt idx="2">
                  <c:v>pomocné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</c:v>
                </c:pt>
                <c:pt idx="1">
                  <c:v>41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76-4FD5-981D-DC14A3963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2.6743280256144756E-2"/>
          <c:y val="0.62944351462862769"/>
          <c:w val="0.92158574040625707"/>
          <c:h val="0.369921615810769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11835811016171"/>
          <c:y val="0.15626511378237953"/>
          <c:w val="0.53265676997383926"/>
          <c:h val="0.620475063868825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48-4458-B489-3F0D76A7D04E}"/>
              </c:ext>
            </c:extLst>
          </c:dPt>
          <c:dPt>
            <c:idx val="1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48-4458-B489-3F0D76A7D04E}"/>
              </c:ext>
            </c:extLst>
          </c:dPt>
          <c:dPt>
            <c:idx val="2"/>
            <c:bubble3D val="0"/>
            <c:spPr>
              <a:solidFill>
                <a:srgbClr val="E877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48-4458-B489-3F0D76A7D04E}"/>
              </c:ext>
            </c:extLst>
          </c:dPt>
          <c:dLbls>
            <c:dLbl>
              <c:idx val="0"/>
              <c:layout>
                <c:manualLayout>
                  <c:x val="2.6743391890364645E-2"/>
                  <c:y val="5.1920888918324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8-4458-B489-3F0D76A7D04E}"/>
                </c:ext>
              </c:extLst>
            </c:dLbl>
            <c:dLbl>
              <c:idx val="2"/>
              <c:layout>
                <c:manualLayout>
                  <c:x val="-4.4572319817274952E-3"/>
                  <c:y val="-1.5576266675497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48-4458-B489-3F0D76A7D0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Výroba, průmysl</c:v>
                </c:pt>
                <c:pt idx="1">
                  <c:v>Obchod</c:v>
                </c:pt>
                <c:pt idx="2">
                  <c:v>Služby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41.332999999999998</c:v>
                </c:pt>
                <c:pt idx="1">
                  <c:v>22</c:v>
                </c:pt>
                <c:pt idx="2">
                  <c:v>36.667000000000002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48-4458-B489-3F0D76A7D0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5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1.0725082844851123E-2"/>
          <c:y val="0.71226342778438023"/>
          <c:w val="0.9135019734657821"/>
          <c:h val="0.27216030554012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bg1"/>
          </a:solidFill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D1A5A6_A5542C9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2D162DE-743C-4200-96F2-30952351552B}" authorId="{3A55E05A-6CD2-40F4-579B-E37A0CAB3D09}" status="resolved" created="2023-11-11T11:36:58.910" complete="100000">
    <pc:sldMkLst xmlns:pc="http://schemas.microsoft.com/office/powerpoint/2013/main/command">
      <pc:docMk/>
      <pc:sldMk cId="2773757080" sldId="2144445862"/>
    </pc:sldMkLst>
    <p188:txBody>
      <a:bodyPr/>
      <a:lstStyle/>
      <a:p>
        <a:r>
          <a:rPr lang="cs-CZ"/>
          <a:t>Prohozené popisy ESG vs CAPEX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25EA6B0-E58D-4A1E-A648-162AADA6A6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91E68C4-E21B-4D0B-94FD-D76EA0A238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A4D79-6FB0-4BB0-85DB-07044A98071C}" type="datetimeFigureOut">
              <a:rPr lang="cs-CZ" smtClean="0"/>
              <a:t>04.12.2023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29D328B-10A1-4FC9-9A53-9F699299E5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B79B6BF-EC21-4433-956B-7CEBE069F9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495F4-F283-4B7C-948C-3B3724F45F8E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EDED45F-4A58-4DF1-AB6E-4D526AD749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13" y="819918"/>
            <a:ext cx="1293015" cy="11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98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5026E-EFD2-49A9-A173-00C81CAE018D}" type="datetimeFigureOut">
              <a:rPr lang="cs-CZ" smtClean="0"/>
              <a:t>04.12.2023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F7F45-9B54-48EE-9ECE-907062FCEB0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644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F7F45-9B54-48EE-9ECE-907062FCEB0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3025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15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966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577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273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F7F45-9B54-48EE-9ECE-907062FCEB01}" type="slidenum">
              <a:rPr lang="cs-CZ" smtClean="0">
                <a:solidFill>
                  <a:prstClr val="black"/>
                </a:solidFill>
              </a:rPr>
              <a:pPr/>
              <a:t>13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88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F7F45-9B54-48EE-9ECE-907062FCEB01}" type="slidenum">
              <a:rPr lang="cs-CZ" smtClean="0">
                <a:solidFill>
                  <a:prstClr val="black"/>
                </a:solidFill>
              </a:rPr>
              <a:pPr/>
              <a:t>15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078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6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9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88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18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F7F45-9B54-48EE-9ECE-907062FCEB01}" type="slidenum">
              <a:rPr lang="cs-CZ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44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797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36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556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F7F45-9B54-48EE-9ECE-907062FCEB0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2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3"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075C7A91-CC93-4B69-84A3-D6E6299E1C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075C7A91-CC93-4B69-84A3-D6E6299E1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55627D-8E54-4A37-802B-8C427B3EB1B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47097-F136-43B2-BE43-71747E067B34}"/>
              </a:ext>
            </a:extLst>
          </p:cNvPr>
          <p:cNvSpPr/>
          <p:nvPr userDrawn="1"/>
        </p:nvSpPr>
        <p:spPr>
          <a:xfrm>
            <a:off x="1931" y="2101"/>
            <a:ext cx="10097918" cy="685267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50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66AEBE2B-012F-42BB-A823-995DB0D71DD2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34AE452-7F08-4FA5-B95D-44688A32E41E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9CCE011-2916-434D-A5D2-7A96A56ED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24732"/>
          </a:xfrm>
        </p:spPr>
        <p:txBody>
          <a:bodyPr wrap="square" lIns="108000" rIns="180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</p:txBody>
      </p:sp>
      <p:sp>
        <p:nvSpPr>
          <p:cNvPr id="19" name="Espace réservé de la date 3">
            <a:extLst>
              <a:ext uri="{FF2B5EF4-FFF2-40B4-BE49-F238E27FC236}">
                <a16:creationId xmlns:a16="http://schemas.microsoft.com/office/drawing/2014/main" id="{11CD5301-9586-45EF-BD7D-6FD0A6A5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132" y="4402897"/>
            <a:ext cx="1361105" cy="215444"/>
          </a:xfrm>
          <a:prstGeom prst="rect">
            <a:avLst/>
          </a:prstGeom>
        </p:spPr>
        <p:txBody>
          <a:bodyPr wrap="none" lIns="108000" tIns="0" rIns="180000" bIns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19C1BDE3-57F5-469B-B8D1-A0B6C04CD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342" y="5302567"/>
            <a:ext cx="1814925" cy="914400"/>
          </a:xfrm>
          <a:solidFill>
            <a:schemeClr val="bg1">
              <a:lumMod val="95000"/>
            </a:schemeClr>
          </a:solidFill>
        </p:spPr>
        <p:txBody>
          <a:bodyPr tIns="72000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GB" dirty="0"/>
              <a:t>CUSTOMER'S LOGO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282677E1-E7D7-461C-9F6D-B1708372F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7" y="521852"/>
            <a:ext cx="7551997" cy="2475348"/>
          </a:xfr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BD763C4-0BC2-41C5-BDBA-5850D945CF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2" y="4014515"/>
            <a:ext cx="2578642" cy="369332"/>
          </a:xfrm>
        </p:spPr>
        <p:txBody>
          <a:bodyPr wrap="none" lIns="10800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5C72328-61FF-4531-AF88-298161BE3728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06C46FC-AFDA-462D-947F-F240AC5E8B0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0477" y="5302567"/>
            <a:ext cx="939784" cy="847524"/>
          </a:xfrm>
          <a:prstGeom prst="rect">
            <a:avLst/>
          </a:prstGeom>
        </p:spPr>
      </p:pic>
      <p:pic>
        <p:nvPicPr>
          <p:cNvPr id="16" name="Image 15" descr="Une image contenant objet&#10;&#10;Description générée automatiquement">
            <a:extLst>
              <a:ext uri="{FF2B5EF4-FFF2-40B4-BE49-F238E27FC236}">
                <a16:creationId xmlns:a16="http://schemas.microsoft.com/office/drawing/2014/main" id="{5919B4CD-5E7E-4686-8385-C8E06F74C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55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29">
          <p15:clr>
            <a:srgbClr val="F26B43"/>
          </p15:clr>
        </p15:guide>
        <p15:guide id="4" orient="horz" pos="1888">
          <p15:clr>
            <a:srgbClr val="F26B43"/>
          </p15:clr>
        </p15:guide>
        <p15:guide id="5" orient="horz" pos="3340">
          <p15:clr>
            <a:srgbClr val="F26B43"/>
          </p15:clr>
        </p15:guide>
        <p15:guide id="6" orient="horz" pos="3916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268312D-3189-4A3C-983A-806700EB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958AD6-9EBE-4BFA-A246-FC687759E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/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E5B4C9A-06EB-4EBD-8415-B778FD1669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349745D3-EF43-423F-ABBD-ABCF2D87D2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28C01186-840F-4400-96DA-156581167C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9738957-5836-49C7-9D56-29C7DAB6EA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531625-2A4F-435A-944C-1B9D8546504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74214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96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63">
          <p15:clr>
            <a:srgbClr val="F26B43"/>
          </p15:clr>
        </p15:guide>
        <p15:guide id="8" orient="horz" pos="4194">
          <p15:clr>
            <a:srgbClr val="F26B43"/>
          </p15:clr>
        </p15:guide>
        <p15:guide id="9" pos="366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324192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-100" baseline="0">
                <a:solidFill>
                  <a:schemeClr val="accent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07777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4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6C63DAB-340D-4C9C-9688-C839BD99E0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ctr">
              <a:defRPr/>
            </a:lvl1pPr>
          </a:lstStyle>
          <a:p>
            <a:fld id="{D61AABEC-672F-4B68-B914-690DA978312C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917554D2-5689-4E6C-8737-7276E345966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910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9EDA7F-9193-410E-830F-C30F637B471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cs-CZ" dirty="0"/>
              <a:t>© Ipsos | Template nabídky | Proposal Template | 2019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BE1B552-31EB-41B3-A5A0-B629C45A5BAB}"/>
              </a:ext>
            </a:extLst>
          </p:cNvPr>
          <p:cNvSpPr txBox="1"/>
          <p:nvPr userDrawn="1"/>
        </p:nvSpPr>
        <p:spPr>
          <a:xfrm>
            <a:off x="937709" y="5954973"/>
            <a:ext cx="1026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405A9C"/>
                </a:solidFill>
              </a:rPr>
              <a:t>Na Příkopě 22, Slovanský dům, 110 00, Praha 1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019B927-872C-46DD-8354-53B6491F5DAE}"/>
              </a:ext>
            </a:extLst>
          </p:cNvPr>
          <p:cNvGrpSpPr/>
          <p:nvPr userDrawn="1"/>
        </p:nvGrpSpPr>
        <p:grpSpPr>
          <a:xfrm>
            <a:off x="3587114" y="6351386"/>
            <a:ext cx="5017773" cy="369332"/>
            <a:chOff x="3587114" y="6202096"/>
            <a:chExt cx="5017773" cy="369332"/>
          </a:xfrm>
        </p:grpSpPr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E41A0299-CBC5-4F91-AD63-506C10767E63}"/>
                </a:ext>
              </a:extLst>
            </p:cNvPr>
            <p:cNvSpPr txBox="1"/>
            <p:nvPr userDrawn="1"/>
          </p:nvSpPr>
          <p:spPr>
            <a:xfrm>
              <a:off x="3587114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www.ipsos.cz</a:t>
              </a: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01E3CADE-5DE0-468A-B9A7-0D9D3411E8A5}"/>
                </a:ext>
              </a:extLst>
            </p:cNvPr>
            <p:cNvSpPr txBox="1"/>
            <p:nvPr userDrawn="1"/>
          </p:nvSpPr>
          <p:spPr>
            <a:xfrm>
              <a:off x="6206489" y="6202096"/>
              <a:ext cx="239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u="none" dirty="0">
                  <a:solidFill>
                    <a:srgbClr val="405A9C"/>
                  </a:solidFill>
                </a:rPr>
                <a:t>www.ipsos.com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8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60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215" y="2816932"/>
            <a:ext cx="7551996" cy="757130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94B68E69-F300-4943-96DE-87760FAFCD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prstClr val="white"/>
                </a:solidFill>
              </a:rPr>
              <a:pPr algn="ctr"/>
              <a:t>‹#›</a:t>
            </a:fld>
            <a:r>
              <a:rPr lang="en-GB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DBECA6E2-221C-4967-BEAC-2A5C7E8F1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52463EF8-4AA8-44DE-911A-9DFD191CC0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490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63">
          <p15:clr>
            <a:srgbClr val="F26B43"/>
          </p15:clr>
        </p15:guide>
        <p15:guide id="4" orient="horz" pos="4194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BA11410-92D1-41CB-8862-2ECF865D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887ABF7-8DBB-4837-89E7-65FA14CC9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786" y="5926944"/>
            <a:ext cx="11382428" cy="203133"/>
          </a:xfrm>
        </p:spPr>
        <p:txBody>
          <a:bodyPr wrap="square" lIns="180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9724E7DA-22C1-4729-8590-7C1848647A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02309" y="6181529"/>
            <a:ext cx="837615" cy="44053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E425905-F400-4C97-BA9E-2AEDD73F32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86" y="1301921"/>
            <a:ext cx="2474646" cy="323165"/>
          </a:xfrm>
          <a:noFill/>
        </p:spPr>
        <p:txBody>
          <a:bodyPr wrap="none" lIns="162000" rIns="16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E772DB-ABD2-46F5-9B59-502902151F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864781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93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59">
          <p15:clr>
            <a:srgbClr val="F26B43"/>
          </p15:clr>
        </p15:guide>
        <p15:guide id="6" orient="horz" pos="4193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_charts_titl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4E8F316-F2EE-49A3-8438-91B59E3E2B5E}"/>
              </a:ext>
            </a:extLst>
          </p:cNvPr>
          <p:cNvSpPr txBox="1">
            <a:spLocks/>
          </p:cNvSpPr>
          <p:nvPr userDrawn="1"/>
        </p:nvSpPr>
        <p:spPr>
          <a:xfrm>
            <a:off x="47328" y="6417332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20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pPr/>
              <a:t>‹#›</a:t>
            </a:fld>
            <a:endParaRPr lang="cs-CZ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Zástupný nadpis 1">
            <a:extLst>
              <a:ext uri="{FF2B5EF4-FFF2-40B4-BE49-F238E27FC236}">
                <a16:creationId xmlns:a16="http://schemas.microsoft.com/office/drawing/2014/main" id="{1304360A-A1E8-449E-A7C8-198584CC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ED673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cs-CZ" dirty="0"/>
              <a:t>SLIDE TITLE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F4A47D0-AA52-4488-BD10-1A3F4CB02B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289" y="6025232"/>
            <a:ext cx="10692049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189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Zástupný text 11">
            <a:extLst>
              <a:ext uri="{FF2B5EF4-FFF2-40B4-BE49-F238E27FC236}">
                <a16:creationId xmlns:a16="http://schemas.microsoft.com/office/drawing/2014/main" id="{A1B5BF6E-DF2C-4C30-A85A-D728340BB3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91" y="626028"/>
            <a:ext cx="11934000" cy="64238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Autofit/>
          </a:bodyPr>
          <a:lstStyle>
            <a:lvl1pPr marL="0" marR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cs-CZ" sz="1600" b="1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cs-CZ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cs-CZ" sz="240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cs-CZ" sz="2400" dirty="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marR="0" lvl="0" indent="-232828" algn="l" defTabSz="12191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24994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11" Type="http://schemas.openxmlformats.org/officeDocument/2006/relationships/image" Target="../media/image3.svg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9.xml"/><Relationship Id="rId7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tags" Target="../tags/tag10.xml"/><Relationship Id="rId9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13.xml"/><Relationship Id="rId7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tags" Target="../tags/tag14.xml"/><Relationship Id="rId9" Type="http://schemas.openxmlformats.org/officeDocument/2006/relationships/image" Target="../media/image4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532" imgH="530" progId="TCLayout.ActiveDocument.1">
                  <p:embed/>
                </p:oleObj>
              </mc:Choice>
              <mc:Fallback>
                <p:oleObj name="Diapositive think-cell" r:id="rId8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/>
              <a:pPr algn="ctr"/>
              <a:t>‹#›</a:t>
            </a:fld>
            <a:r>
              <a:rPr lang="en-GB" dirty="0"/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78373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0" r:id="rId2"/>
    <p:sldLayoutId id="2147483696" r:id="rId3"/>
    <p:sldLayoutId id="2147483707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12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282920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9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800" b="1" dirty="0">
              <a:solidFill>
                <a:prstClr val="white"/>
              </a:solidFill>
              <a:latin typeface="Arial Black" panose="020B0A040201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  <a:prstGeom prst="rect">
            <a:avLst/>
          </a:prstGeom>
        </p:spPr>
        <p:txBody>
          <a:bodyPr vert="horz" wrap="square" lIns="162000" tIns="45720" rIns="162000" bIns="45720" rtlCol="0" anchor="t">
            <a:sp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11382428" cy="38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7672" y="6219234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‹#›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01BF2C47-B8F6-4E71-B2B4-75ACE9A10D5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5E3167-726C-4019-880C-53C84592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0056" y="6219234"/>
            <a:ext cx="9206839" cy="365125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lang="en-US" sz="900" b="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rgbClr val="405A9C">
                    <a:lumMod val="75000"/>
                  </a:srgbClr>
                </a:solidFill>
              </a:rPr>
              <a:t>© Ipsos | Template nabídky | Proposal Template | 2019</a:t>
            </a:r>
          </a:p>
        </p:txBody>
      </p:sp>
    </p:spTree>
    <p:extLst>
      <p:ext uri="{BB962C8B-B14F-4D97-AF65-F5344CB8AC3E}">
        <p14:creationId xmlns:p14="http://schemas.microsoft.com/office/powerpoint/2010/main" val="103262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-10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800" b="0" kern="1200">
          <a:solidFill>
            <a:schemeClr val="bg2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90000"/>
        </a:lnSpc>
        <a:spcBef>
          <a:spcPts val="600"/>
        </a:spcBef>
        <a:buSzPct val="80000"/>
        <a:buFontTx/>
        <a:buBlip>
          <a:blip r:embed="rId9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‒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17">
            <a:extLst>
              <a:ext uri="{FF2B5EF4-FFF2-40B4-BE49-F238E27FC236}">
                <a16:creationId xmlns:a16="http://schemas.microsoft.com/office/drawing/2014/main" id="{139C8811-E04B-4857-A1BC-1936CB229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55164" y="6135730"/>
            <a:ext cx="549900" cy="495918"/>
          </a:xfrm>
          <a:prstGeom prst="rect">
            <a:avLst/>
          </a:prstGeom>
        </p:spPr>
      </p:pic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BD18B298-9C00-4CA8-9F35-39EB6D6E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" y="123841"/>
            <a:ext cx="11934000" cy="4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2737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5">
          <p15:clr>
            <a:srgbClr val="F26B43"/>
          </p15:clr>
        </p15:guide>
        <p15:guide id="4" pos="7605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  <p15:guide id="7" pos="325">
          <p15:clr>
            <a:srgbClr val="F26B43"/>
          </p15:clr>
        </p15:guide>
        <p15:guide id="8" pos="7333">
          <p15:clr>
            <a:srgbClr val="F26B43"/>
          </p15:clr>
        </p15:guide>
        <p15:guide id="10" orient="horz" pos="3793">
          <p15:clr>
            <a:srgbClr val="F26B43"/>
          </p15:clr>
        </p15:guide>
        <p15:guide id="11" orient="horz" pos="391">
          <p15:clr>
            <a:srgbClr val="F26B43"/>
          </p15:clr>
        </p15:guide>
        <p15:guide id="12" orient="horz" pos="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35.jpe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Relationship Id="rId9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image" Target="../media/image35.jpeg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Relationship Id="rId9" Type="http://schemas.openxmlformats.org/officeDocument/2006/relationships/chart" Target="../charts/chart2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35.jpeg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3.xml"/><Relationship Id="rId3" Type="http://schemas.openxmlformats.org/officeDocument/2006/relationships/chart" Target="../charts/chart29.xml"/><Relationship Id="rId7" Type="http://schemas.openxmlformats.org/officeDocument/2006/relationships/chart" Target="../charts/chart3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1.xml"/><Relationship Id="rId5" Type="http://schemas.openxmlformats.org/officeDocument/2006/relationships/chart" Target="../charts/chart30.xml"/><Relationship Id="rId4" Type="http://schemas.openxmlformats.org/officeDocument/2006/relationships/image" Target="../media/image35.jpeg"/><Relationship Id="rId9" Type="http://schemas.openxmlformats.org/officeDocument/2006/relationships/chart" Target="../charts/chart3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9.xml"/><Relationship Id="rId3" Type="http://schemas.openxmlformats.org/officeDocument/2006/relationships/chart" Target="../charts/chart35.xml"/><Relationship Id="rId7" Type="http://schemas.openxmlformats.org/officeDocument/2006/relationships/chart" Target="../charts/chart3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7.xml"/><Relationship Id="rId5" Type="http://schemas.openxmlformats.org/officeDocument/2006/relationships/chart" Target="../charts/chart36.xml"/><Relationship Id="rId4" Type="http://schemas.openxmlformats.org/officeDocument/2006/relationships/image" Target="../media/image35.jpeg"/><Relationship Id="rId9" Type="http://schemas.openxmlformats.org/officeDocument/2006/relationships/chart" Target="../charts/char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2.xml"/><Relationship Id="rId7" Type="http://schemas.openxmlformats.org/officeDocument/2006/relationships/image" Target="../media/image39.svg"/><Relationship Id="rId12" Type="http://schemas.openxmlformats.org/officeDocument/2006/relationships/chart" Target="../charts/chart4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chart" Target="../charts/chart47.xml"/><Relationship Id="rId5" Type="http://schemas.openxmlformats.org/officeDocument/2006/relationships/chart" Target="../charts/chart43.xml"/><Relationship Id="rId10" Type="http://schemas.openxmlformats.org/officeDocument/2006/relationships/chart" Target="../charts/chart46.xml"/><Relationship Id="rId4" Type="http://schemas.openxmlformats.org/officeDocument/2006/relationships/image" Target="../media/image35.jpeg"/><Relationship Id="rId9" Type="http://schemas.openxmlformats.org/officeDocument/2006/relationships/chart" Target="../charts/chart4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microsoft.com/office/2018/10/relationships/comments" Target="../comments/modernComment_7FD1A5A6_A5542C9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43B57646-1D8C-4658-859C-B64A6BEA5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131" y="3441449"/>
            <a:ext cx="7551997" cy="424732"/>
          </a:xfrm>
        </p:spPr>
        <p:txBody>
          <a:bodyPr/>
          <a:lstStyle/>
          <a:p>
            <a:r>
              <a:rPr lang="cs-CZ" dirty="0"/>
              <a:t>Závěrečná zpráva</a:t>
            </a:r>
            <a:endParaRPr lang="en-GB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5FB11BD-0A6C-480C-92C4-773B422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206" y="491372"/>
            <a:ext cx="11829646" cy="2475348"/>
          </a:xfrm>
        </p:spPr>
        <p:txBody>
          <a:bodyPr>
            <a:normAutofit/>
          </a:bodyPr>
          <a:lstStyle/>
          <a:p>
            <a:r>
              <a:rPr lang="cs-CZ" b="0" dirty="0"/>
              <a:t>Cirkulární ekonomika </a:t>
            </a:r>
            <a:endParaRPr lang="en-GB" b="0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6436AEB-0D96-4BCD-8090-8EE6B3095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9131" y="4071151"/>
            <a:ext cx="1108880" cy="369332"/>
          </a:xfrm>
        </p:spPr>
        <p:txBody>
          <a:bodyPr/>
          <a:lstStyle/>
          <a:p>
            <a:r>
              <a:rPr lang="cs-CZ" dirty="0"/>
              <a:t>11/2023</a:t>
            </a:r>
            <a:endParaRPr lang="en-GB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862CB5-AE55-CB88-9ED4-B22BF65E7CE2}"/>
              </a:ext>
            </a:extLst>
          </p:cNvPr>
          <p:cNvSpPr/>
          <p:nvPr/>
        </p:nvSpPr>
        <p:spPr>
          <a:xfrm>
            <a:off x="533295" y="4560798"/>
            <a:ext cx="6357347" cy="210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7084F1C-7E7B-F666-5EAC-93FA8996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49" y="4790466"/>
            <a:ext cx="1551977" cy="1655442"/>
          </a:xfrm>
          <a:prstGeom prst="rect">
            <a:avLst/>
          </a:prstGeom>
        </p:spPr>
      </p:pic>
      <p:pic>
        <p:nvPicPr>
          <p:cNvPr id="8" name="Obrázek 7" descr="Obsah obrázku text, klipart&#10;&#10;Popis byl vytvořen automaticky">
            <a:extLst>
              <a:ext uri="{FF2B5EF4-FFF2-40B4-BE49-F238E27FC236}">
                <a16:creationId xmlns:a16="http://schemas.microsoft.com/office/drawing/2014/main" id="{F683988D-83AA-F2C7-558D-C6F017057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00" y="5059708"/>
            <a:ext cx="1069038" cy="352555"/>
          </a:xfrm>
          <a:prstGeom prst="rect">
            <a:avLst/>
          </a:prstGeom>
        </p:spPr>
      </p:pic>
      <p:pic>
        <p:nvPicPr>
          <p:cNvPr id="10" name="Obrázek 9" descr="Obsah obrázku text, klipart&#10;&#10;Popis byl vytvořen automaticky">
            <a:extLst>
              <a:ext uri="{FF2B5EF4-FFF2-40B4-BE49-F238E27FC236}">
                <a16:creationId xmlns:a16="http://schemas.microsoft.com/office/drawing/2014/main" id="{FDF47169-1955-FD59-68AD-AC4DCB7FE4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47" y="5682579"/>
            <a:ext cx="1210919" cy="30014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1ECA1B7-6254-8DD0-BC6C-45F98376AC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17" y="5643972"/>
            <a:ext cx="955640" cy="37735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6AF066F-452C-5BFD-C1E3-02518842D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901" y="6261424"/>
            <a:ext cx="1101137" cy="184484"/>
          </a:xfrm>
          <a:prstGeom prst="rect">
            <a:avLst/>
          </a:prstGeom>
        </p:spPr>
      </p:pic>
      <p:pic>
        <p:nvPicPr>
          <p:cNvPr id="15" name="Obrázek 14" descr="Obsah obrázku text, klipart&#10;&#10;Popis byl vytvořen automaticky">
            <a:extLst>
              <a:ext uri="{FF2B5EF4-FFF2-40B4-BE49-F238E27FC236}">
                <a16:creationId xmlns:a16="http://schemas.microsoft.com/office/drawing/2014/main" id="{449F184E-4AFC-5423-3019-782E4F4978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66" y="6181959"/>
            <a:ext cx="680200" cy="356468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A52C0BF-ACAD-7068-DA84-10E49AB2D5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63" y="6119320"/>
            <a:ext cx="1123821" cy="443765"/>
          </a:xfrm>
          <a:prstGeom prst="rect">
            <a:avLst/>
          </a:prstGeom>
        </p:spPr>
      </p:pic>
      <p:pic>
        <p:nvPicPr>
          <p:cNvPr id="17" name="Obrázek 16" descr="Obsah obrázku Písmo, Grafika, logo, snímek obrazovky&#10;&#10;Popis byl vytvořen automaticky">
            <a:extLst>
              <a:ext uri="{FF2B5EF4-FFF2-40B4-BE49-F238E27FC236}">
                <a16:creationId xmlns:a16="http://schemas.microsoft.com/office/drawing/2014/main" id="{2BC3BA1F-24C5-1317-4FA5-4160E0877C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309" y="5051622"/>
            <a:ext cx="1069039" cy="350778"/>
          </a:xfrm>
          <a:prstGeom prst="rect">
            <a:avLst/>
          </a:prstGeom>
        </p:spPr>
      </p:pic>
      <p:pic>
        <p:nvPicPr>
          <p:cNvPr id="18" name="Obrázek 17" descr="Obsah obrázku logo, symbol, Písmo, Grafika&#10;&#10;Popis byl vytvořen automaticky">
            <a:extLst>
              <a:ext uri="{FF2B5EF4-FFF2-40B4-BE49-F238E27FC236}">
                <a16:creationId xmlns:a16="http://schemas.microsoft.com/office/drawing/2014/main" id="{32E1FEF2-F62E-D55B-ED57-58060BD8D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23" y="5054996"/>
            <a:ext cx="886175" cy="34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16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Výzkumné pozadí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2</a:t>
            </a:fld>
            <a:r>
              <a:rPr lang="en-GB" dirty="0"/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0E8A2A-96A3-40E3-A68A-60D09FA9E60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Cirkulární ekonomika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| </a:t>
            </a:r>
            <a:r>
              <a:rPr lang="cs-CZ" dirty="0">
                <a:latin typeface="Arial"/>
              </a:rPr>
              <a:t>11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/2023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AE5B3A5-4694-4E5C-B611-382143F22DA8}"/>
              </a:ext>
            </a:extLst>
          </p:cNvPr>
          <p:cNvSpPr/>
          <p:nvPr/>
        </p:nvSpPr>
        <p:spPr>
          <a:xfrm>
            <a:off x="1367993" y="1521606"/>
            <a:ext cx="95855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rgbClr val="ED6737"/>
                </a:solidFill>
              </a:rPr>
              <a:t>Asociace malých a středních podniků a živnostníků ČR </a:t>
            </a:r>
            <a:r>
              <a:rPr lang="cs-CZ" sz="2000" b="1" dirty="0">
                <a:solidFill>
                  <a:schemeClr val="bg1"/>
                </a:solidFill>
              </a:rPr>
              <a:t>sdružuje na otevřené, nepolitické platformě malé a střední podniky a živnostníky i jejich organizace z celé České republiky. Kromě návrhů legislativy se zabývá také tématy jako je export, inovace, financování či vzdělávání. </a:t>
            </a: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endParaRPr lang="cs-CZ" sz="2000" b="1" dirty="0">
              <a:solidFill>
                <a:schemeClr val="bg1"/>
              </a:solidFill>
            </a:endParaRPr>
          </a:p>
          <a:p>
            <a:pPr algn="ctr"/>
            <a:r>
              <a:rPr lang="cs-CZ" sz="2000" b="1" dirty="0">
                <a:solidFill>
                  <a:schemeClr val="bg1"/>
                </a:solidFill>
              </a:rPr>
              <a:t>Ve spolupráci se svými partnery AMSP ČR průběžně realizuje projekty cílené </a:t>
            </a:r>
            <a:br>
              <a:rPr lang="cs-CZ" sz="2000" b="1" dirty="0">
                <a:solidFill>
                  <a:schemeClr val="bg1"/>
                </a:solidFill>
              </a:rPr>
            </a:br>
            <a:r>
              <a:rPr lang="cs-CZ" sz="2000" b="1" dirty="0">
                <a:solidFill>
                  <a:schemeClr val="bg1"/>
                </a:solidFill>
              </a:rPr>
              <a:t>na aktuální otázky ve své oblasti působení, podporované výzkumy trhu. 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547318AC-9AD7-4210-B88E-2F74D8306D0B}"/>
              </a:ext>
            </a:extLst>
          </p:cNvPr>
          <p:cNvSpPr/>
          <p:nvPr/>
        </p:nvSpPr>
        <p:spPr>
          <a:xfrm>
            <a:off x="845820" y="1265789"/>
            <a:ext cx="10629900" cy="3066181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AA8963C-A394-4552-9BCB-490FA6807408}"/>
              </a:ext>
            </a:extLst>
          </p:cNvPr>
          <p:cNvSpPr/>
          <p:nvPr/>
        </p:nvSpPr>
        <p:spPr>
          <a:xfrm>
            <a:off x="2727007" y="4847635"/>
            <a:ext cx="68675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chemeClr val="bg1"/>
                </a:solidFill>
              </a:rPr>
              <a:t>Hlavním cílem výzkumu bylo zjistit, zdali a do jaké míry </a:t>
            </a:r>
            <a:r>
              <a:rPr lang="cs-CZ" sz="2000" b="1" dirty="0">
                <a:solidFill>
                  <a:srgbClr val="ED6737"/>
                </a:solidFill>
              </a:rPr>
              <a:t>podniky</a:t>
            </a:r>
            <a:r>
              <a:rPr lang="cs-CZ" sz="2000" b="1" dirty="0">
                <a:solidFill>
                  <a:schemeClr val="bg1"/>
                </a:solidFill>
              </a:rPr>
              <a:t> </a:t>
            </a:r>
            <a:r>
              <a:rPr lang="cs-CZ" sz="2000" b="1" dirty="0">
                <a:solidFill>
                  <a:srgbClr val="ED6737"/>
                </a:solidFill>
              </a:rPr>
              <a:t>implementují principy cirkulární ekonomiky.</a:t>
            </a:r>
          </a:p>
        </p:txBody>
      </p:sp>
      <p:sp>
        <p:nvSpPr>
          <p:cNvPr id="11" name="Šipka: ohnutá nahoru 10">
            <a:extLst>
              <a:ext uri="{FF2B5EF4-FFF2-40B4-BE49-F238E27FC236}">
                <a16:creationId xmlns:a16="http://schemas.microsoft.com/office/drawing/2014/main" id="{401BBDA6-59D2-4F92-BA59-4933E29CEAE5}"/>
              </a:ext>
            </a:extLst>
          </p:cNvPr>
          <p:cNvSpPr/>
          <p:nvPr/>
        </p:nvSpPr>
        <p:spPr>
          <a:xfrm rot="5400000">
            <a:off x="1322110" y="4715096"/>
            <a:ext cx="799651" cy="707886"/>
          </a:xfrm>
          <a:prstGeom prst="bentUpArrow">
            <a:avLst>
              <a:gd name="adj1" fmla="val 28230"/>
              <a:gd name="adj2" fmla="val 29844"/>
              <a:gd name="adj3" fmla="val 395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AF43EDA5-E5A4-40AE-9B03-E7521E1BBDCB}"/>
              </a:ext>
            </a:extLst>
          </p:cNvPr>
          <p:cNvSpPr/>
          <p:nvPr/>
        </p:nvSpPr>
        <p:spPr>
          <a:xfrm>
            <a:off x="2268881" y="4625886"/>
            <a:ext cx="7858100" cy="1230083"/>
          </a:xfrm>
          <a:prstGeom prst="round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077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80131"/>
          </a:xfrm>
        </p:spPr>
        <p:txBody>
          <a:bodyPr/>
          <a:lstStyle/>
          <a:p>
            <a:r>
              <a:rPr lang="cs-CZ" dirty="0"/>
              <a:t>metodika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3</a:t>
            </a:fld>
            <a:r>
              <a:rPr lang="en-GB" dirty="0"/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0E8A2A-96A3-40E3-A68A-60D09FA9E60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latin typeface="Arial"/>
              </a:rPr>
              <a:t>Cirkulární ekonomika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| </a:t>
            </a:r>
            <a:r>
              <a:rPr lang="cs-CZ" dirty="0">
                <a:latin typeface="Arial"/>
              </a:rPr>
              <a:t>11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/2023</a:t>
            </a:r>
          </a:p>
        </p:txBody>
      </p:sp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7A8059C3-46EE-49A8-A22C-EF6388023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02017"/>
              </p:ext>
            </p:extLst>
          </p:nvPr>
        </p:nvGraphicFramePr>
        <p:xfrm>
          <a:off x="1859530" y="1246029"/>
          <a:ext cx="10203147" cy="4321212"/>
        </p:xfrm>
        <a:graphic>
          <a:graphicData uri="http://schemas.openxmlformats.org/drawingml/2006/table">
            <a:tbl>
              <a:tblPr firstRow="1" bandRow="1"/>
              <a:tblGrid>
                <a:gridCol w="1957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5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Metoda</a:t>
                      </a:r>
                      <a:b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CCCCC"/>
                          </a:solidFill>
                          <a:latin typeface="+mj-lt"/>
                          <a:ea typeface="+mn-ea"/>
                          <a:cs typeface="+mn-cs"/>
                        </a:rPr>
                        <a:t>ankety</a:t>
                      </a:r>
                      <a:endParaRPr lang="en-GB" sz="1800" b="1" kern="1200" dirty="0">
                        <a:solidFill>
                          <a:srgbClr val="CCCCCC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cs-CZ" sz="1800" kern="1200" baseline="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 dotazování (Ipsos B2B panel)</a:t>
                      </a:r>
                      <a:endParaRPr lang="cs-CZ" sz="1800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Cílová</a:t>
                      </a:r>
                      <a:b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C2A9EE"/>
                          </a:solidFill>
                          <a:latin typeface="+mj-lt"/>
                          <a:ea typeface="+mn-ea"/>
                          <a:cs typeface="+mn-cs"/>
                        </a:rPr>
                        <a:t>skupina</a:t>
                      </a:r>
                      <a:endParaRPr lang="en-GB" sz="1800" b="1" kern="1200" dirty="0">
                        <a:solidFill>
                          <a:srgbClr val="C2A9EE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Majitelé, jednatelé a ředitelé malých a středních podniků </a:t>
                      </a:r>
                      <a:b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o velikosti 4-249 zaměstnanců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Velikost</a:t>
                      </a:r>
                      <a:b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dirty="0">
                          <a:solidFill>
                            <a:srgbClr val="ED6737"/>
                          </a:solidFill>
                          <a:latin typeface="+mj-lt"/>
                          <a:ea typeface="+mn-ea"/>
                          <a:cs typeface="+mn-cs"/>
                        </a:rPr>
                        <a:t>vzorku</a:t>
                      </a:r>
                      <a:endParaRPr lang="en-GB" sz="1800" b="1" kern="1200" dirty="0">
                        <a:solidFill>
                          <a:srgbClr val="ED6737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150 podniků</a:t>
                      </a:r>
                      <a:b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sběr proběhl 30.10. – 6.11.2023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1800" b="1" kern="1200" dirty="0">
                          <a:solidFill>
                            <a:srgbClr val="FBB040"/>
                          </a:solidFill>
                          <a:latin typeface="+mj-lt"/>
                          <a:ea typeface="+mn-ea"/>
                          <a:cs typeface="+mn-cs"/>
                        </a:rPr>
                        <a:t>Výzkumný nástroj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Strukturovaný dotazník o délce cca 8 minut</a:t>
                      </a:r>
                      <a:br>
                        <a:rPr lang="cs-CZ" sz="18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cs-CZ" sz="1100" b="1" kern="1200" noProof="0" dirty="0">
                          <a:solidFill>
                            <a:srgbClr val="FFFFFF"/>
                          </a:solidFill>
                          <a:latin typeface="+mj-lt"/>
                          <a:ea typeface="+mn-ea"/>
                          <a:cs typeface="+mn-cs"/>
                        </a:rPr>
                        <a:t>Vyznačené rozdíly v rámci podskupin jsou sig. na hladině 90 %</a:t>
                      </a:r>
                      <a:endParaRPr lang="en-US" sz="1800" b="1" kern="1200" noProof="0" dirty="0">
                        <a:solidFill>
                          <a:srgbClr val="FFFFFF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 15">
            <a:extLst>
              <a:ext uri="{FF2B5EF4-FFF2-40B4-BE49-F238E27FC236}">
                <a16:creationId xmlns:a16="http://schemas.microsoft.com/office/drawing/2014/main" id="{32250F5E-C42C-4D2A-BCEC-E29726EAAF87}"/>
              </a:ext>
            </a:extLst>
          </p:cNvPr>
          <p:cNvGrpSpPr>
            <a:grpSpLocks noChangeAspect="1"/>
          </p:cNvGrpSpPr>
          <p:nvPr/>
        </p:nvGrpSpPr>
        <p:grpSpPr>
          <a:xfrm>
            <a:off x="934098" y="1502191"/>
            <a:ext cx="687134" cy="574232"/>
            <a:chOff x="5308593" y="2025650"/>
            <a:chExt cx="812804" cy="704850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D4A77865-0367-432A-95C9-2CE38226F6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DF3D2F8D-9C32-42BC-9D15-587FE041E7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20C16AAB-7349-43B8-ACBD-164932FAB3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028D9C6C-33A0-44BB-A621-9F8EE25C759A}"/>
              </a:ext>
            </a:extLst>
          </p:cNvPr>
          <p:cNvSpPr>
            <a:spLocks noEditPoints="1"/>
          </p:cNvSpPr>
          <p:nvPr/>
        </p:nvSpPr>
        <p:spPr bwMode="auto">
          <a:xfrm>
            <a:off x="936789" y="2565204"/>
            <a:ext cx="690524" cy="586438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A66DDDD8-CB88-445C-8344-12B26EE1EB5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0292" y="3605646"/>
            <a:ext cx="554745" cy="658135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3" name="Group 205">
            <a:extLst>
              <a:ext uri="{FF2B5EF4-FFF2-40B4-BE49-F238E27FC236}">
                <a16:creationId xmlns:a16="http://schemas.microsoft.com/office/drawing/2014/main" id="{70393CFB-8132-4C53-8F1D-17CA71403183}"/>
              </a:ext>
            </a:extLst>
          </p:cNvPr>
          <p:cNvGrpSpPr>
            <a:grpSpLocks noChangeAspect="1"/>
          </p:cNvGrpSpPr>
          <p:nvPr/>
        </p:nvGrpSpPr>
        <p:grpSpPr>
          <a:xfrm>
            <a:off x="997276" y="4658336"/>
            <a:ext cx="654877" cy="716643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D85C2A0A-2A67-4CA9-A577-4CC746F75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:a16="http://schemas.microsoft.com/office/drawing/2014/main" id="{64B4F3DB-ACCF-448A-B224-EB40D8B8F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:a16="http://schemas.microsoft.com/office/drawing/2014/main" id="{46D125AE-ED9F-4754-846E-94296AE12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:a16="http://schemas.microsoft.com/office/drawing/2014/main" id="{F2C1F91D-D522-44BD-89E6-E87C82635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90DE8B01-3450-40E9-8A04-9BA4BE5A7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:a16="http://schemas.microsoft.com/office/drawing/2014/main" id="{651E9484-5935-45D1-8240-4172F5AF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:a16="http://schemas.microsoft.com/office/drawing/2014/main" id="{C0733732-4FC1-4177-BB3F-484D2E1A8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val 58">
              <a:extLst>
                <a:ext uri="{FF2B5EF4-FFF2-40B4-BE49-F238E27FC236}">
                  <a16:creationId xmlns:a16="http://schemas.microsoft.com/office/drawing/2014/main" id="{8D2FF78A-40F3-447C-9A46-A916DFD78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:a16="http://schemas.microsoft.com/office/drawing/2014/main" id="{C57F4B67-8785-47B6-87A1-80D7DD362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3" name="Přímá spojnice se šipkou 42">
            <a:extLst>
              <a:ext uri="{FF2B5EF4-FFF2-40B4-BE49-F238E27FC236}">
                <a16:creationId xmlns:a16="http://schemas.microsoft.com/office/drawing/2014/main" id="{12C59846-560E-48CB-93CB-3576BB9408F9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3359628"/>
            <a:ext cx="10628508" cy="10638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795B4F70-1768-4B50-9192-395AA0740F28}"/>
              </a:ext>
            </a:extLst>
          </p:cNvPr>
          <p:cNvCxnSpPr>
            <a:cxnSpLocks/>
          </p:cNvCxnSpPr>
          <p:nvPr/>
        </p:nvCxnSpPr>
        <p:spPr>
          <a:xfrm flipH="1">
            <a:off x="838200" y="2300953"/>
            <a:ext cx="10628508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B037A7B2-A824-4894-932A-5449B21F5E4C}"/>
              </a:ext>
            </a:extLst>
          </p:cNvPr>
          <p:cNvCxnSpPr>
            <a:cxnSpLocks/>
          </p:cNvCxnSpPr>
          <p:nvPr/>
        </p:nvCxnSpPr>
        <p:spPr>
          <a:xfrm flipH="1">
            <a:off x="838200" y="4462312"/>
            <a:ext cx="10561833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4197184E-C9EF-0C99-C8A3-94384D928844}"/>
              </a:ext>
            </a:extLst>
          </p:cNvPr>
          <p:cNvCxnSpPr>
            <a:cxnSpLocks/>
          </p:cNvCxnSpPr>
          <p:nvPr/>
        </p:nvCxnSpPr>
        <p:spPr>
          <a:xfrm flipH="1">
            <a:off x="838200" y="5579446"/>
            <a:ext cx="10561833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3933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Shrnutí výsledků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9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cs-CZ" dirty="0"/>
              <a:t>CIRKULÁRNÍ EKONOMIKA: HLAVNÍ ZÁVĚRY</a:t>
            </a:r>
          </a:p>
        </p:txBody>
      </p:sp>
      <p:sp>
        <p:nvSpPr>
          <p:cNvPr id="12" name="Zástupný symbol pro obsah 3">
            <a:extLst>
              <a:ext uri="{FF2B5EF4-FFF2-40B4-BE49-F238E27FC236}">
                <a16:creationId xmlns:a16="http://schemas.microsoft.com/office/drawing/2014/main" id="{F1544787-BDF3-42ED-AAB5-4E20D782C97B}"/>
              </a:ext>
            </a:extLst>
          </p:cNvPr>
          <p:cNvSpPr txBox="1">
            <a:spLocks/>
          </p:cNvSpPr>
          <p:nvPr/>
        </p:nvSpPr>
        <p:spPr>
          <a:xfrm>
            <a:off x="1591202" y="1444843"/>
            <a:ext cx="9646774" cy="4371271"/>
          </a:xfrm>
          <a:prstGeom prst="rect">
            <a:avLst/>
          </a:prstGeom>
        </p:spPr>
        <p:txBody>
          <a:bodyPr lIns="0" tIns="0" rIns="0" bIns="0"/>
          <a:lstStyle>
            <a:lvl1pPr marL="380990" indent="-38099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1749" indent="-26880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2207" indent="-239173" algn="l" defTabSz="1219140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67850" indent="-239173" algn="l" defTabSz="1219140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74306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cs-CZ" sz="1900" b="1" dirty="0"/>
              <a:t>Téměř</a:t>
            </a:r>
            <a:r>
              <a:rPr lang="cs-CZ" sz="1900" b="1" dirty="0">
                <a:solidFill>
                  <a:srgbClr val="ED6737"/>
                </a:solidFill>
              </a:rPr>
              <a:t> tři čtvrtiny </a:t>
            </a:r>
            <a:r>
              <a:rPr lang="cs-CZ" sz="1900" b="1" dirty="0"/>
              <a:t>podniků buď již </a:t>
            </a:r>
            <a:r>
              <a:rPr lang="cs-CZ" sz="1900" b="1" dirty="0">
                <a:solidFill>
                  <a:srgbClr val="ED6737"/>
                </a:solidFill>
              </a:rPr>
              <a:t>principy cirkulární ekonomiky </a:t>
            </a:r>
            <a:r>
              <a:rPr lang="cs-CZ" sz="1900" b="1" dirty="0"/>
              <a:t>mají ve své strategii</a:t>
            </a:r>
            <a:r>
              <a:rPr lang="cs-CZ" sz="1900" b="1" dirty="0">
                <a:solidFill>
                  <a:srgbClr val="ED6737"/>
                </a:solidFill>
              </a:rPr>
              <a:t> implementovány</a:t>
            </a:r>
            <a:r>
              <a:rPr lang="cs-CZ" sz="1900" b="1" dirty="0"/>
              <a:t>, nebo</a:t>
            </a:r>
            <a:r>
              <a:rPr lang="cs-CZ" sz="1900" b="1" dirty="0">
                <a:solidFill>
                  <a:srgbClr val="ED6737"/>
                </a:solidFill>
              </a:rPr>
              <a:t> to plánují</a:t>
            </a:r>
            <a:r>
              <a:rPr lang="cs-CZ" sz="1900" b="1" dirty="0"/>
              <a:t>. </a:t>
            </a:r>
            <a:r>
              <a:rPr lang="cs-CZ" sz="1900" b="1" dirty="0">
                <a:solidFill>
                  <a:srgbClr val="ED6737"/>
                </a:solidFill>
              </a:rPr>
              <a:t>Primární motivací </a:t>
            </a:r>
            <a:r>
              <a:rPr lang="cs-CZ" sz="1900" b="1" dirty="0"/>
              <a:t>pro implementaci principů cirkulární ekonomiky do strategie firmy </a:t>
            </a:r>
            <a:r>
              <a:rPr lang="cs-CZ" sz="1900" b="1" dirty="0">
                <a:solidFill>
                  <a:srgbClr val="ED6737"/>
                </a:solidFill>
              </a:rPr>
              <a:t>je snaha ušetřit. </a:t>
            </a:r>
            <a:r>
              <a:rPr lang="cs-CZ" sz="1900" b="1" dirty="0"/>
              <a:t>Firmy rovněž chtějí držet krok s aktuálními trendy.</a:t>
            </a:r>
          </a:p>
          <a:p>
            <a:pPr marL="0" indent="0" fontAlgn="ctr">
              <a:buNone/>
            </a:pPr>
            <a:endParaRPr lang="cs-CZ" sz="1900" b="1" dirty="0"/>
          </a:p>
          <a:p>
            <a:pPr marL="0" indent="0" fontAlgn="ctr">
              <a:buNone/>
            </a:pPr>
            <a:r>
              <a:rPr lang="cs-CZ" sz="1900" b="1" dirty="0"/>
              <a:t>V praxi se cirkularita nejčastěji propisuje do používání </a:t>
            </a:r>
            <a:r>
              <a:rPr lang="cs-CZ" sz="1900" b="1" dirty="0">
                <a:solidFill>
                  <a:srgbClr val="ED6737"/>
                </a:solidFill>
              </a:rPr>
              <a:t>ekologických materiálů</a:t>
            </a:r>
            <a:r>
              <a:rPr lang="cs-CZ" sz="1900" b="1" dirty="0"/>
              <a:t>, snahy o </a:t>
            </a:r>
            <a:r>
              <a:rPr lang="cs-CZ" sz="1900" b="1" dirty="0">
                <a:solidFill>
                  <a:srgbClr val="ED6737"/>
                </a:solidFill>
              </a:rPr>
              <a:t>opravitelnost výrobků </a:t>
            </a:r>
            <a:r>
              <a:rPr lang="cs-CZ" sz="1900" b="1" dirty="0"/>
              <a:t>a nakládání s </a:t>
            </a:r>
            <a:r>
              <a:rPr lang="cs-CZ" sz="1900" b="1" dirty="0">
                <a:solidFill>
                  <a:srgbClr val="ED6737"/>
                </a:solidFill>
              </a:rPr>
              <a:t>odpady</a:t>
            </a:r>
            <a:r>
              <a:rPr lang="cs-CZ" sz="1900" b="1" dirty="0"/>
              <a:t>.   </a:t>
            </a:r>
          </a:p>
          <a:p>
            <a:pPr marL="0" indent="0" fontAlgn="ctr">
              <a:buNone/>
            </a:pPr>
            <a:endParaRPr lang="cs-CZ" sz="1900" b="1" dirty="0">
              <a:solidFill>
                <a:srgbClr val="ED6737"/>
              </a:solidFill>
            </a:endParaRPr>
          </a:p>
          <a:p>
            <a:pPr marL="0" indent="0" fontAlgn="b">
              <a:buNone/>
            </a:pPr>
            <a:r>
              <a:rPr lang="cs-CZ" sz="1900" b="1" dirty="0">
                <a:solidFill>
                  <a:srgbClr val="ED6737"/>
                </a:solidFill>
              </a:rPr>
              <a:t>Největšími překážkami </a:t>
            </a:r>
            <a:r>
              <a:rPr lang="cs-CZ" sz="1900" b="1" dirty="0"/>
              <a:t>zavádění cirkulární ekonomiky je </a:t>
            </a:r>
            <a:r>
              <a:rPr lang="cs-CZ" sz="1900" b="1" dirty="0">
                <a:solidFill>
                  <a:srgbClr val="ED6737"/>
                </a:solidFill>
              </a:rPr>
              <a:t>nedostatek pracovních sil</a:t>
            </a:r>
            <a:r>
              <a:rPr lang="cs-CZ" sz="1900" b="1" dirty="0"/>
              <a:t>, </a:t>
            </a:r>
            <a:r>
              <a:rPr lang="cs-CZ" sz="1900" b="1" dirty="0">
                <a:solidFill>
                  <a:srgbClr val="ED6737"/>
                </a:solidFill>
              </a:rPr>
              <a:t>informací a zkušeností</a:t>
            </a:r>
            <a:r>
              <a:rPr lang="cs-CZ" sz="1900" b="1" dirty="0"/>
              <a:t>. </a:t>
            </a:r>
          </a:p>
          <a:p>
            <a:pPr marL="0" indent="0" fontAlgn="b">
              <a:buNone/>
            </a:pPr>
            <a:endParaRPr lang="cs-CZ" sz="1900" b="1" dirty="0"/>
          </a:p>
          <a:p>
            <a:pPr marL="0" indent="0" fontAlgn="b">
              <a:buNone/>
            </a:pPr>
            <a:r>
              <a:rPr lang="cs-CZ" sz="1900" b="1" dirty="0"/>
              <a:t>Stále existuje </a:t>
            </a:r>
            <a:r>
              <a:rPr lang="cs-CZ" sz="1900" b="1" dirty="0">
                <a:solidFill>
                  <a:srgbClr val="ED6737"/>
                </a:solidFill>
              </a:rPr>
              <a:t>prostor k implementaci cirkulární ekonomiky </a:t>
            </a:r>
            <a:r>
              <a:rPr lang="cs-CZ" sz="1900" b="1" dirty="0"/>
              <a:t>do fungování firem. </a:t>
            </a:r>
            <a:br>
              <a:rPr lang="cs-CZ" sz="1900" b="1" dirty="0"/>
            </a:br>
            <a:r>
              <a:rPr lang="cs-CZ" sz="1900" b="1" dirty="0"/>
              <a:t>Jen menšina subjektů prošla nějakým školením či konferencí nebo sdílí příklady dobré praxe s jinými podniky. </a:t>
            </a:r>
            <a:endParaRPr lang="cs-CZ" sz="190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5</a:t>
            </a:fld>
            <a:r>
              <a:rPr lang="en-GB" dirty="0"/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0E8A2A-96A3-40E3-A68A-60D09FA9E60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pic>
        <p:nvPicPr>
          <p:cNvPr id="8" name="Grafický objekt 7" descr="Správní rada se souvislou výplní">
            <a:extLst>
              <a:ext uri="{FF2B5EF4-FFF2-40B4-BE49-F238E27FC236}">
                <a16:creationId xmlns:a16="http://schemas.microsoft.com/office/drawing/2014/main" id="{462D393B-5091-2506-DA41-8F4A7EFF7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513" y="5019861"/>
            <a:ext cx="914400" cy="914400"/>
          </a:xfrm>
          <a:prstGeom prst="rect">
            <a:avLst/>
          </a:prstGeom>
        </p:spPr>
      </p:pic>
      <p:pic>
        <p:nvPicPr>
          <p:cNvPr id="13" name="Grafický objekt 12" descr="Kompost se souvislou výplní">
            <a:extLst>
              <a:ext uri="{FF2B5EF4-FFF2-40B4-BE49-F238E27FC236}">
                <a16:creationId xmlns:a16="http://schemas.microsoft.com/office/drawing/2014/main" id="{0CF92504-9CEC-B488-EB8A-E4413EAF9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559" y="2852640"/>
            <a:ext cx="914400" cy="914400"/>
          </a:xfrm>
          <a:prstGeom prst="rect">
            <a:avLst/>
          </a:prstGeom>
        </p:spPr>
      </p:pic>
      <p:pic>
        <p:nvPicPr>
          <p:cNvPr id="15" name="Grafický objekt 14" descr="Nápověda se souvislou výplní">
            <a:extLst>
              <a:ext uri="{FF2B5EF4-FFF2-40B4-BE49-F238E27FC236}">
                <a16:creationId xmlns:a16="http://schemas.microsoft.com/office/drawing/2014/main" id="{5EB8E315-20A7-6F4A-8F40-C237A62F49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488" y="3844689"/>
            <a:ext cx="914400" cy="914400"/>
          </a:xfrm>
          <a:prstGeom prst="rect">
            <a:avLst/>
          </a:prstGeom>
        </p:spPr>
      </p:pic>
      <p:pic>
        <p:nvPicPr>
          <p:cNvPr id="6" name="Grafický objekt 5" descr="Vykřičník se souvislou výplní">
            <a:extLst>
              <a:ext uri="{FF2B5EF4-FFF2-40B4-BE49-F238E27FC236}">
                <a16:creationId xmlns:a16="http://schemas.microsoft.com/office/drawing/2014/main" id="{2290FA6F-30C6-42F4-4CDC-8C26AD3D04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7488" y="15788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1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60B017D-63F7-46BD-951E-A5F86CC0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69900"/>
            <a:ext cx="11382428" cy="480131"/>
          </a:xfrm>
        </p:spPr>
        <p:txBody>
          <a:bodyPr/>
          <a:lstStyle/>
          <a:p>
            <a:r>
              <a:rPr lang="cs-CZ" dirty="0"/>
              <a:t>Esg A UDRŽITELNOST: HLAVNÍ ZÁVĚRY</a:t>
            </a:r>
          </a:p>
        </p:txBody>
      </p:sp>
      <p:sp>
        <p:nvSpPr>
          <p:cNvPr id="12" name="Zástupný symbol pro obsah 3">
            <a:extLst>
              <a:ext uri="{FF2B5EF4-FFF2-40B4-BE49-F238E27FC236}">
                <a16:creationId xmlns:a16="http://schemas.microsoft.com/office/drawing/2014/main" id="{F1544787-BDF3-42ED-AAB5-4E20D782C97B}"/>
              </a:ext>
            </a:extLst>
          </p:cNvPr>
          <p:cNvSpPr txBox="1">
            <a:spLocks/>
          </p:cNvSpPr>
          <p:nvPr/>
        </p:nvSpPr>
        <p:spPr>
          <a:xfrm>
            <a:off x="1591202" y="1444843"/>
            <a:ext cx="9646774" cy="4371271"/>
          </a:xfrm>
          <a:prstGeom prst="rect">
            <a:avLst/>
          </a:prstGeom>
        </p:spPr>
        <p:txBody>
          <a:bodyPr lIns="0" tIns="0" rIns="0" bIns="0"/>
          <a:lstStyle>
            <a:lvl1pPr marL="380990" indent="-38099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1749" indent="-26880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2207" indent="-239173" algn="l" defTabSz="1219140" rtl="0" eaLnBrk="1" latinLnBrk="0" hangingPunct="1">
              <a:spcBef>
                <a:spcPct val="20000"/>
              </a:spcBef>
              <a:buSzPct val="80000"/>
              <a:buFont typeface="Courier New" panose="02070309020205020404" pitchFamily="49" charset="0"/>
              <a:buChar char="o"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67850" indent="-239173" algn="l" defTabSz="1219140" rtl="0" eaLnBrk="1" latinLnBrk="0" hangingPunct="1">
              <a:spcBef>
                <a:spcPct val="20000"/>
              </a:spcBef>
              <a:buSzPct val="90000"/>
              <a:buFont typeface="Arial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74306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cs-CZ" sz="1900" b="1" dirty="0">
                <a:solidFill>
                  <a:srgbClr val="ED6737"/>
                </a:solidFill>
              </a:rPr>
              <a:t>Pětina firem </a:t>
            </a:r>
            <a:r>
              <a:rPr lang="cs-CZ" sz="1900" b="1" dirty="0"/>
              <a:t>(mezi podniky s 50-249 zaměstnanci dokonce víc než třetina) </a:t>
            </a:r>
            <a:r>
              <a:rPr lang="cs-CZ" sz="1900" b="1" dirty="0">
                <a:solidFill>
                  <a:srgbClr val="ED6737"/>
                </a:solidFill>
              </a:rPr>
              <a:t>se už setkává s požadavky </a:t>
            </a:r>
            <a:r>
              <a:rPr lang="cs-CZ" sz="1900" b="1" dirty="0"/>
              <a:t>odběratelů </a:t>
            </a:r>
            <a:r>
              <a:rPr lang="cs-CZ" sz="1900" b="1" dirty="0">
                <a:solidFill>
                  <a:srgbClr val="ED6737"/>
                </a:solidFill>
              </a:rPr>
              <a:t>na informace či závazky v oblasti udržitelnosti</a:t>
            </a:r>
            <a:r>
              <a:rPr lang="cs-CZ" sz="1900" b="1" dirty="0"/>
              <a:t>, typicky formou ESG dotazníku či reportování uhlíkové stopy. Dalších </a:t>
            </a:r>
            <a:r>
              <a:rPr lang="cs-CZ" sz="1900" b="1" dirty="0">
                <a:solidFill>
                  <a:srgbClr val="ED6737"/>
                </a:solidFill>
              </a:rPr>
              <a:t>36 % firem očekává, že tyto požadavky přijdou</a:t>
            </a:r>
            <a:r>
              <a:rPr lang="cs-CZ" sz="1900" b="1" dirty="0"/>
              <a:t>.</a:t>
            </a:r>
          </a:p>
          <a:p>
            <a:pPr marL="0" indent="0" fontAlgn="ctr">
              <a:buNone/>
            </a:pPr>
            <a:endParaRPr lang="cs-CZ" sz="1900" b="1" dirty="0">
              <a:solidFill>
                <a:srgbClr val="ED6737"/>
              </a:solidFill>
            </a:endParaRPr>
          </a:p>
          <a:p>
            <a:pPr marL="0" indent="0" fontAlgn="ctr">
              <a:buNone/>
            </a:pPr>
            <a:r>
              <a:rPr lang="cs-CZ" sz="1900" b="1" dirty="0"/>
              <a:t>Téměř </a:t>
            </a:r>
            <a:r>
              <a:rPr lang="cs-CZ" sz="1900" b="1" dirty="0">
                <a:solidFill>
                  <a:srgbClr val="ED6737"/>
                </a:solidFill>
              </a:rPr>
              <a:t>třetina</a:t>
            </a:r>
            <a:r>
              <a:rPr lang="cs-CZ" sz="1900" b="1" dirty="0"/>
              <a:t> firem aktuálně </a:t>
            </a:r>
            <a:r>
              <a:rPr lang="cs-CZ" sz="1900" b="1" dirty="0">
                <a:solidFill>
                  <a:srgbClr val="ED6737"/>
                </a:solidFill>
              </a:rPr>
              <a:t>sbírá data </a:t>
            </a:r>
            <a:r>
              <a:rPr lang="cs-CZ" sz="1900" b="1" dirty="0"/>
              <a:t>pro ESG reporting, </a:t>
            </a:r>
            <a:r>
              <a:rPr lang="cs-CZ" sz="1900" b="1" dirty="0">
                <a:solidFill>
                  <a:srgbClr val="ED6737"/>
                </a:solidFill>
              </a:rPr>
              <a:t>čtvrtina má nastaveny procesy </a:t>
            </a:r>
            <a:r>
              <a:rPr lang="cs-CZ" sz="1900" b="1" dirty="0"/>
              <a:t>monitoringu cílů udržitelnosti a necelá </a:t>
            </a:r>
            <a:r>
              <a:rPr lang="cs-CZ" sz="1900" b="1" dirty="0">
                <a:solidFill>
                  <a:srgbClr val="ED6737"/>
                </a:solidFill>
              </a:rPr>
              <a:t>pětina počítá </a:t>
            </a:r>
            <a:r>
              <a:rPr lang="cs-CZ" sz="1900" b="1" dirty="0"/>
              <a:t>svou </a:t>
            </a:r>
            <a:r>
              <a:rPr lang="cs-CZ" sz="1900" b="1" dirty="0">
                <a:solidFill>
                  <a:srgbClr val="ED6737"/>
                </a:solidFill>
              </a:rPr>
              <a:t>uhlíkovou stopu</a:t>
            </a:r>
            <a:r>
              <a:rPr lang="cs-CZ" sz="1900" b="1" dirty="0"/>
              <a:t>.  </a:t>
            </a:r>
          </a:p>
          <a:p>
            <a:pPr marL="0" indent="0" fontAlgn="ctr">
              <a:buNone/>
            </a:pPr>
            <a:endParaRPr lang="cs-CZ" sz="1900" b="1" dirty="0"/>
          </a:p>
          <a:p>
            <a:pPr marL="0" indent="0" fontAlgn="ctr">
              <a:buNone/>
            </a:pPr>
            <a:r>
              <a:rPr lang="cs-CZ" sz="1900" b="1" dirty="0">
                <a:solidFill>
                  <a:srgbClr val="ED6737"/>
                </a:solidFill>
              </a:rPr>
              <a:t>Podniky s 50 až 249 zaměstnanci </a:t>
            </a:r>
            <a:r>
              <a:rPr lang="cs-CZ" sz="1900" b="1" dirty="0"/>
              <a:t>jsou ve všech těchto aktivitách viditelně </a:t>
            </a:r>
            <a:r>
              <a:rPr lang="cs-CZ" sz="1900" b="1" dirty="0">
                <a:solidFill>
                  <a:srgbClr val="ED6737"/>
                </a:solidFill>
              </a:rPr>
              <a:t>napřed před těmi s 4 až 49 zaměstnanci</a:t>
            </a:r>
            <a:r>
              <a:rPr lang="cs-CZ" sz="1900" b="1" dirty="0"/>
              <a:t>. </a:t>
            </a:r>
          </a:p>
          <a:p>
            <a:pPr marL="0" indent="0" fontAlgn="ctr">
              <a:buNone/>
            </a:pPr>
            <a:endParaRPr lang="cs-CZ" sz="1900" b="1" dirty="0"/>
          </a:p>
          <a:p>
            <a:pPr marL="0" indent="0" fontAlgn="ctr">
              <a:buNone/>
            </a:pPr>
            <a:r>
              <a:rPr lang="cs-CZ" sz="1900" b="1" dirty="0">
                <a:solidFill>
                  <a:srgbClr val="ED6737"/>
                </a:solidFill>
              </a:rPr>
              <a:t>Interně téma ESG komunikují dvě třetiny firem</a:t>
            </a:r>
            <a:r>
              <a:rPr lang="cs-CZ" sz="1900" b="1" dirty="0"/>
              <a:t>, primárně formou školení, akcí </a:t>
            </a:r>
            <a:br>
              <a:rPr lang="cs-CZ" sz="1900" b="1" dirty="0"/>
            </a:br>
            <a:r>
              <a:rPr lang="cs-CZ" sz="1900" b="1" dirty="0"/>
              <a:t>a kurzů.  </a:t>
            </a:r>
          </a:p>
          <a:p>
            <a:pPr marL="0" indent="0" fontAlgn="ctr">
              <a:buNone/>
            </a:pPr>
            <a:endParaRPr lang="cs-CZ" sz="190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44E496-229D-4B64-8602-3307F4478A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/>
              <a:pPr algn="ctr"/>
              <a:t>6</a:t>
            </a:fld>
            <a:r>
              <a:rPr lang="en-GB" dirty="0"/>
              <a:t> 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0E8A2A-96A3-40E3-A68A-60D09FA9E60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010056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pic>
        <p:nvPicPr>
          <p:cNvPr id="6" name="Grafický objekt 5" descr="Deska s klipem, odškrtnuté se souvislou výplní">
            <a:extLst>
              <a:ext uri="{FF2B5EF4-FFF2-40B4-BE49-F238E27FC236}">
                <a16:creationId xmlns:a16="http://schemas.microsoft.com/office/drawing/2014/main" id="{F11951EF-44AD-E733-B9EE-0CD36EF8F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306" y="2834620"/>
            <a:ext cx="914400" cy="914400"/>
          </a:xfrm>
          <a:prstGeom prst="rect">
            <a:avLst/>
          </a:prstGeom>
        </p:spPr>
      </p:pic>
      <p:pic>
        <p:nvPicPr>
          <p:cNvPr id="10" name="Grafický objekt 9" descr="Třída se souvislou výplní">
            <a:extLst>
              <a:ext uri="{FF2B5EF4-FFF2-40B4-BE49-F238E27FC236}">
                <a16:creationId xmlns:a16="http://schemas.microsoft.com/office/drawing/2014/main" id="{9B331B57-ACB0-2081-6DFB-329F1AAFA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306" y="4841175"/>
            <a:ext cx="914400" cy="914400"/>
          </a:xfrm>
          <a:prstGeom prst="rect">
            <a:avLst/>
          </a:prstGeom>
        </p:spPr>
      </p:pic>
      <p:pic>
        <p:nvPicPr>
          <p:cNvPr id="14" name="Grafický objekt 13" descr="Průvodce nastavením práce na dálku se souvislou výplní">
            <a:extLst>
              <a:ext uri="{FF2B5EF4-FFF2-40B4-BE49-F238E27FC236}">
                <a16:creationId xmlns:a16="http://schemas.microsoft.com/office/drawing/2014/main" id="{5AC81CD5-3D22-5D09-7143-C90071052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0306" y="3863870"/>
            <a:ext cx="914400" cy="914400"/>
          </a:xfrm>
          <a:prstGeom prst="rect">
            <a:avLst/>
          </a:prstGeom>
        </p:spPr>
      </p:pic>
      <p:pic>
        <p:nvPicPr>
          <p:cNvPr id="17" name="Grafický objekt 16" descr="Informace se souvislou výplní">
            <a:extLst>
              <a:ext uri="{FF2B5EF4-FFF2-40B4-BE49-F238E27FC236}">
                <a16:creationId xmlns:a16="http://schemas.microsoft.com/office/drawing/2014/main" id="{80630912-B854-85C0-5771-FCAD8F8865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0306" y="15596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7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37475"/>
            <a:ext cx="7551996" cy="1587679"/>
          </a:xfrm>
        </p:spPr>
        <p:txBody>
          <a:bodyPr/>
          <a:lstStyle/>
          <a:p>
            <a:r>
              <a:rPr lang="cs-CZ" dirty="0"/>
              <a:t>Výsledky </a:t>
            </a:r>
            <a:br>
              <a:rPr lang="cs-CZ" dirty="0"/>
            </a:br>
            <a:r>
              <a:rPr lang="cs-CZ" dirty="0"/>
              <a:t>v detailu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35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C0E12F3-5CE2-4849-B33C-4E99138511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7672" y="1362515"/>
            <a:ext cx="9425039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Na začátku dotazníku jsme představili cirkulární ekonomiku tímto způsobem: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grpSp>
        <p:nvGrpSpPr>
          <p:cNvPr id="80" name="Skupina 79">
            <a:extLst>
              <a:ext uri="{FF2B5EF4-FFF2-40B4-BE49-F238E27FC236}">
                <a16:creationId xmlns:a16="http://schemas.microsoft.com/office/drawing/2014/main" id="{7BA32BB8-2DAA-4267-B7D3-F631F871B81B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81" name="Obdélník 80">
              <a:extLst>
                <a:ext uri="{FF2B5EF4-FFF2-40B4-BE49-F238E27FC236}">
                  <a16:creationId xmlns:a16="http://schemas.microsoft.com/office/drawing/2014/main" id="{C22A8870-6BCA-4392-87C9-2E662D1DAF48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82" name="Picture 2" descr="http://www.aspectio.cz/Files/logoAMSP.jpg">
              <a:extLst>
                <a:ext uri="{FF2B5EF4-FFF2-40B4-BE49-F238E27FC236}">
                  <a16:creationId xmlns:a16="http://schemas.microsoft.com/office/drawing/2014/main" id="{78F96F5A-B56F-45C5-B01C-F9A2C854A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54CF46E3-9E0A-EFF7-EAC9-7E173C215E24}"/>
              </a:ext>
            </a:extLst>
          </p:cNvPr>
          <p:cNvSpPr txBox="1"/>
          <p:nvPr/>
        </p:nvSpPr>
        <p:spPr>
          <a:xfrm>
            <a:off x="577672" y="2111851"/>
            <a:ext cx="10759022" cy="1815882"/>
          </a:xfrm>
          <a:prstGeom prst="rect">
            <a:avLst/>
          </a:prstGeom>
          <a:noFill/>
          <a:ln>
            <a:solidFill>
              <a:srgbClr val="405A9C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/>
              <a:t>„</a:t>
            </a:r>
            <a:r>
              <a:rPr lang="cs-CZ" sz="1400" b="1" dirty="0"/>
              <a:t>Cirkulární ekonomika </a:t>
            </a:r>
            <a:r>
              <a:rPr lang="cs-CZ" sz="1400" dirty="0"/>
              <a:t>nebo také oběhové hospodářství je koncept, který se zaměřuje na udržitelný rozvoj a zahrnuje tak jak sociální, ekonomické tak enviromentální aspekty. Z hlediska výroby je to model, který umožňuje firmám efektivně nakládat se zdroji a stát se dlouhodobě udržitelnými (tj. podnikat bez negativního vlivu na zachování přírodních, společenských i ekonomických zdrojů).</a:t>
            </a:r>
          </a:p>
          <a:p>
            <a:endParaRPr lang="cs-CZ" sz="1400" dirty="0"/>
          </a:p>
          <a:p>
            <a:r>
              <a:rPr lang="cs-CZ" sz="1400" dirty="0"/>
              <a:t>Pro zjednodušení je možné si cirkulární ekonomiku představit pod pojmem „materiálová účinnost“. Například pojem energetické účinnosti je dobře znám, přičemž jeho snahou je snižovat spotřebu energie a hledat alternativní nízkoemisní zdroje. Snahou materiálové činnosti je podobně snižovat spotřebu materiálů, zamezit plýtvání s materiály a hledat alternativní nízkoemisní materiály jako základní zdroje ekonomiky.“</a:t>
            </a:r>
          </a:p>
        </p:txBody>
      </p:sp>
      <p:pic>
        <p:nvPicPr>
          <p:cNvPr id="8" name="Grafický objekt 7" descr="Kruhy se šipkami se souvislou výplní">
            <a:extLst>
              <a:ext uri="{FF2B5EF4-FFF2-40B4-BE49-F238E27FC236}">
                <a16:creationId xmlns:a16="http://schemas.microsoft.com/office/drawing/2014/main" id="{48A85896-C765-FFFF-FB06-CA64F0E3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2294" y="43829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4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Tabulka 71">
            <a:extLst>
              <a:ext uri="{FF2B5EF4-FFF2-40B4-BE49-F238E27FC236}">
                <a16:creationId xmlns:a16="http://schemas.microsoft.com/office/drawing/2014/main" id="{2F9C9028-8BA1-40D2-A885-5C279CB67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105661"/>
              </p:ext>
            </p:extLst>
          </p:nvPr>
        </p:nvGraphicFramePr>
        <p:xfrm>
          <a:off x="6110242" y="2469325"/>
          <a:ext cx="3153846" cy="2580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4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1" i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Využívá principy cirkulární ekonomiky</a:t>
                      </a:r>
                    </a:p>
                    <a:p>
                      <a:pPr marL="171450" indent="-17145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Nevyužívá, ale plánuje zavést principy cirkulární ekonomiky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722"/>
                        </a:buClr>
                        <a:buSzTx/>
                        <a:buFont typeface="Wingdings" panose="05000000000000000000" pitchFamily="2" charset="2"/>
                        <a:buChar char="n"/>
                        <a:tabLst>
                          <a:tab pos="182563" algn="l"/>
                        </a:tabLst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Nevyužívá a neplánuje využívat principy   cirkulární ekonomiky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6A6A6"/>
                        </a:buClr>
                        <a:buSzTx/>
                        <a:buFont typeface="Wingdings" panose="05000000000000000000" pitchFamily="2" charset="2"/>
                        <a:buChar char="n"/>
                        <a:tabLst>
                          <a:tab pos="182563" algn="l"/>
                        </a:tabLst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313678"/>
                  </a:ext>
                </a:extLst>
              </a:tr>
            </a:tbl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20643"/>
            <a:ext cx="10421364" cy="701731"/>
          </a:xfrm>
          <a:noFill/>
        </p:spPr>
        <p:txBody>
          <a:bodyPr/>
          <a:lstStyle/>
          <a:p>
            <a:r>
              <a:rPr lang="cs-CZ" sz="2200" dirty="0"/>
              <a:t>Téměř TŘI ZE ČTYŘ podniků MAJÍ principy cirkulární ekonomiky IMPLEMENTOVÁNY VE SVÝCH STRATEGIÍCH, nebo IMPLEMENTACI plánují.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15023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Q1. Máte ve svých strategiích implementovány principy cirkulární ekonomiky?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8" name="Tabulka 67">
            <a:extLst>
              <a:ext uri="{FF2B5EF4-FFF2-40B4-BE49-F238E27FC236}">
                <a16:creationId xmlns:a16="http://schemas.microsoft.com/office/drawing/2014/main" id="{9E46368E-9CA5-423B-B991-E35B66E7C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82586"/>
              </p:ext>
            </p:extLst>
          </p:nvPr>
        </p:nvGraphicFramePr>
        <p:xfrm>
          <a:off x="443350" y="4745456"/>
          <a:ext cx="5666892" cy="512445"/>
        </p:xfrm>
        <a:graphic>
          <a:graphicData uri="http://schemas.openxmlformats.org/drawingml/2006/table">
            <a:tbl>
              <a:tblPr firstRow="1" bandRow="1"/>
              <a:tblGrid>
                <a:gridCol w="944482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86A626BF-2B20-4E32-9DA3-710653F1A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470232"/>
              </p:ext>
            </p:extLst>
          </p:nvPr>
        </p:nvGraphicFramePr>
        <p:xfrm>
          <a:off x="388485" y="1559121"/>
          <a:ext cx="5790124" cy="3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0" name="Přímá spojnice 69">
            <a:extLst>
              <a:ext uri="{FF2B5EF4-FFF2-40B4-BE49-F238E27FC236}">
                <a16:creationId xmlns:a16="http://schemas.microsoft.com/office/drawing/2014/main" id="{62AD2A0E-E7CB-4822-AFE3-14FCB0F3B1AF}"/>
              </a:ext>
            </a:extLst>
          </p:cNvPr>
          <p:cNvCxnSpPr/>
          <p:nvPr/>
        </p:nvCxnSpPr>
        <p:spPr>
          <a:xfrm>
            <a:off x="138737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bdélník 70">
            <a:extLst>
              <a:ext uri="{FF2B5EF4-FFF2-40B4-BE49-F238E27FC236}">
                <a16:creationId xmlns:a16="http://schemas.microsoft.com/office/drawing/2014/main" id="{1D6820E7-A7D8-413F-A256-29F92A504601}"/>
              </a:ext>
            </a:extLst>
          </p:cNvPr>
          <p:cNvSpPr/>
          <p:nvPr/>
        </p:nvSpPr>
        <p:spPr>
          <a:xfrm>
            <a:off x="4474508" y="5447507"/>
            <a:ext cx="5212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Obor</a:t>
            </a:r>
            <a:endParaRPr lang="cs-CZ" sz="1400" dirty="0">
              <a:solidFill>
                <a:prstClr val="black"/>
              </a:solidFill>
            </a:endParaRPr>
          </a:p>
        </p:txBody>
      </p:sp>
      <p:cxnSp>
        <p:nvCxnSpPr>
          <p:cNvPr id="73" name="Přímá spojnice 13">
            <a:extLst>
              <a:ext uri="{FF2B5EF4-FFF2-40B4-BE49-F238E27FC236}">
                <a16:creationId xmlns:a16="http://schemas.microsoft.com/office/drawing/2014/main" id="{76D917E5-A4BB-48C6-8314-50A48CCA36D8}"/>
              </a:ext>
            </a:extLst>
          </p:cNvPr>
          <p:cNvCxnSpPr/>
          <p:nvPr/>
        </p:nvCxnSpPr>
        <p:spPr>
          <a:xfrm>
            <a:off x="329170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bdélník 24">
            <a:extLst>
              <a:ext uri="{FF2B5EF4-FFF2-40B4-BE49-F238E27FC236}">
                <a16:creationId xmlns:a16="http://schemas.microsoft.com/office/drawing/2014/main" id="{7157F666-391D-4E34-944C-B5597A6A471E}"/>
              </a:ext>
            </a:extLst>
          </p:cNvPr>
          <p:cNvSpPr/>
          <p:nvPr/>
        </p:nvSpPr>
        <p:spPr>
          <a:xfrm>
            <a:off x="1635095" y="545626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Počet zaměstnanců</a:t>
            </a:r>
            <a:endParaRPr lang="cs-CZ" sz="1400" dirty="0">
              <a:solidFill>
                <a:prstClr val="black"/>
              </a:solidFill>
            </a:endParaRPr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ECD0FA7C-2CFC-32CC-5DE4-97BF7DC4B95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Cirkulární ekonomika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11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/2023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6351C66-2724-C1F2-EF5B-D1D69C60C1D1}"/>
              </a:ext>
            </a:extLst>
          </p:cNvPr>
          <p:cNvSpPr txBox="1"/>
          <p:nvPr/>
        </p:nvSpPr>
        <p:spPr>
          <a:xfrm>
            <a:off x="572398" y="1389896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Implementace principů cirkulární ekonomiky ve strategii firem (v %)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D4D490E-2EB0-2302-D627-A3E57BAE6364}"/>
              </a:ext>
            </a:extLst>
          </p:cNvPr>
          <p:cNvSpPr/>
          <p:nvPr/>
        </p:nvSpPr>
        <p:spPr>
          <a:xfrm>
            <a:off x="3623750" y="2571577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AF2C538-5FD1-BFD8-90D8-36E65444A893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92FE5ED-7520-6D5D-A01F-D609A4E76D27}"/>
              </a:ext>
            </a:extLst>
          </p:cNvPr>
          <p:cNvSpPr/>
          <p:nvPr/>
        </p:nvSpPr>
        <p:spPr>
          <a:xfrm>
            <a:off x="466332" y="2045534"/>
            <a:ext cx="901598" cy="2068207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9" name="Tabulka 14">
            <a:extLst>
              <a:ext uri="{FF2B5EF4-FFF2-40B4-BE49-F238E27FC236}">
                <a16:creationId xmlns:a16="http://schemas.microsoft.com/office/drawing/2014/main" id="{7C636E43-4A20-E04E-B8C5-DD6B94091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61280"/>
              </p:ext>
            </p:extLst>
          </p:nvPr>
        </p:nvGraphicFramePr>
        <p:xfrm>
          <a:off x="442643" y="5170632"/>
          <a:ext cx="5666892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482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5" name="Ovál 14">
            <a:extLst>
              <a:ext uri="{FF2B5EF4-FFF2-40B4-BE49-F238E27FC236}">
                <a16:creationId xmlns:a16="http://schemas.microsoft.com/office/drawing/2014/main" id="{18C339AE-A74D-1B73-F051-998B642EB2A7}"/>
              </a:ext>
            </a:extLst>
          </p:cNvPr>
          <p:cNvSpPr/>
          <p:nvPr/>
        </p:nvSpPr>
        <p:spPr>
          <a:xfrm>
            <a:off x="2676356" y="2571577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9268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017147"/>
              </p:ext>
            </p:extLst>
          </p:nvPr>
        </p:nvGraphicFramePr>
        <p:xfrm>
          <a:off x="540682" y="1755845"/>
          <a:ext cx="8679518" cy="39187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9229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7344"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</a:t>
                      </a:r>
                      <a:b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Využívání ekologických materiálů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1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Opravitelnost výrobků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Nakládání s odpady (třídění)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Opětovné použití výrobků/materiálů/surovin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Využívání inovativních technik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Využití odpadu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Sdílené služby (doprava, logistika)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Zboží z druhé ruky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Renovace a rekonstrukce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59856"/>
                  </a:ext>
                </a:extLst>
              </a:tr>
              <a:tr h="365173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Zavádění / optimalizace materiálového či výrobkového ekodesignu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092377"/>
                  </a:ext>
                </a:extLst>
              </a:tr>
              <a:tr h="31349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Technologie pro získávání druhotných surovin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2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5549"/>
                  </a:ext>
                </a:extLst>
              </a:tr>
            </a:tbl>
          </a:graphicData>
        </a:graphic>
      </p:graphicFrame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81CE2BC8-E12E-3C2E-377E-AFAC3C85111E}"/>
              </a:ext>
            </a:extLst>
          </p:cNvPr>
          <p:cNvSpPr/>
          <p:nvPr/>
        </p:nvSpPr>
        <p:spPr>
          <a:xfrm>
            <a:off x="423640" y="2118441"/>
            <a:ext cx="4790031" cy="67651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Tabulka 9">
            <a:extLst>
              <a:ext uri="{FF2B5EF4-FFF2-40B4-BE49-F238E27FC236}">
                <a16:creationId xmlns:a16="http://schemas.microsoft.com/office/drawing/2014/main" id="{EC7A41D1-133D-FAEE-D167-88944B56A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031362"/>
              </p:ext>
            </p:extLst>
          </p:nvPr>
        </p:nvGraphicFramePr>
        <p:xfrm>
          <a:off x="5468047" y="5696823"/>
          <a:ext cx="2257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52">
                  <a:extLst>
                    <a:ext uri="{9D8B030D-6E8A-4147-A177-3AD203B41FA5}">
                      <a16:colId xmlns:a16="http://schemas.microsoft.com/office/drawing/2014/main" val="2573609963"/>
                    </a:ext>
                  </a:extLst>
                </a:gridCol>
                <a:gridCol w="752552">
                  <a:extLst>
                    <a:ext uri="{9D8B030D-6E8A-4147-A177-3AD203B41FA5}">
                      <a16:colId xmlns:a16="http://schemas.microsoft.com/office/drawing/2014/main" val="2675882237"/>
                    </a:ext>
                  </a:extLst>
                </a:gridCol>
                <a:gridCol w="752552">
                  <a:extLst>
                    <a:ext uri="{9D8B030D-6E8A-4147-A177-3AD203B41FA5}">
                      <a16:colId xmlns:a16="http://schemas.microsoft.com/office/drawing/2014/main" val="863663566"/>
                    </a:ext>
                  </a:extLst>
                </a:gridCol>
              </a:tblGrid>
              <a:tr h="198883">
                <a:tc>
                  <a:txBody>
                    <a:bodyPr/>
                    <a:lstStyle/>
                    <a:p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N=12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789362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233041"/>
              </p:ext>
            </p:extLst>
          </p:nvPr>
        </p:nvGraphicFramePr>
        <p:xfrm>
          <a:off x="3544885" y="1698064"/>
          <a:ext cx="2068589" cy="403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537682" cy="1006429"/>
          </a:xfrm>
        </p:spPr>
        <p:txBody>
          <a:bodyPr/>
          <a:lstStyle/>
          <a:p>
            <a:r>
              <a:rPr lang="cs-CZ" sz="2200" dirty="0"/>
              <a:t>Více než POLOVINA firem, které mají implementovány principy cirkulární ekonomiky ve svých strategiích, využívá ekologické materiály a opravitelnost výrobků.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71516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Principy cirkulární ekonomiky využívané v dané organizaci (v 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42138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Q2. Označte konkrétní principy cirkulární ekonomiky využívané ve vaší organizaci.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  <a:noFill/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4" name="Tabulka 14">
            <a:extLst>
              <a:ext uri="{FF2B5EF4-FFF2-40B4-BE49-F238E27FC236}">
                <a16:creationId xmlns:a16="http://schemas.microsoft.com/office/drawing/2014/main" id="{05E28AD9-5514-6E87-B46D-BE70DE1C0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246807"/>
              </p:ext>
            </p:extLst>
          </p:nvPr>
        </p:nvGraphicFramePr>
        <p:xfrm>
          <a:off x="3548344" y="570166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3689BD68-A745-1196-CF30-821FB940ABB6}"/>
              </a:ext>
            </a:extLst>
          </p:cNvPr>
          <p:cNvSpPr txBox="1"/>
          <p:nvPr/>
        </p:nvSpPr>
        <p:spPr>
          <a:xfrm>
            <a:off x="423640" y="1495352"/>
            <a:ext cx="642964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mají implementovány principy cirkulární ekonomiky ve svých strategiích)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D264AF9-8CEB-AE1C-61F7-D9ED23BE6E88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06098EE-5A8D-FF60-5D94-B6B4C210CC2C}"/>
              </a:ext>
            </a:extLst>
          </p:cNvPr>
          <p:cNvSpPr txBox="1"/>
          <p:nvPr/>
        </p:nvSpPr>
        <p:spPr>
          <a:xfrm>
            <a:off x="7751581" y="3307307"/>
            <a:ext cx="13888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rgbClr val="787878"/>
                </a:solidFill>
              </a:rPr>
              <a:t>V důsledku nízké báze není možné vnímat výsledky </a:t>
            </a:r>
            <a:br>
              <a:rPr lang="cs-CZ" sz="1000" b="1" dirty="0">
                <a:solidFill>
                  <a:srgbClr val="787878"/>
                </a:solidFill>
              </a:rPr>
            </a:br>
            <a:r>
              <a:rPr lang="cs-CZ" sz="1000" b="1" dirty="0">
                <a:solidFill>
                  <a:srgbClr val="787878"/>
                </a:solidFill>
              </a:rPr>
              <a:t>v případě firem </a:t>
            </a:r>
            <a:br>
              <a:rPr lang="cs-CZ" sz="1000" b="1" dirty="0">
                <a:solidFill>
                  <a:srgbClr val="787878"/>
                </a:solidFill>
              </a:rPr>
            </a:br>
            <a:r>
              <a:rPr lang="cs-CZ" sz="1000" b="1" dirty="0">
                <a:solidFill>
                  <a:srgbClr val="787878"/>
                </a:solidFill>
              </a:rPr>
              <a:t>ze sektorů obchodu a služeb jako směrodatné.</a:t>
            </a:r>
            <a:endParaRPr lang="en-GB" sz="1000" b="1" dirty="0">
              <a:solidFill>
                <a:srgbClr val="787878"/>
              </a:solidFill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3587BA9C-E031-610C-53AB-85DF31B130EA}"/>
              </a:ext>
            </a:extLst>
          </p:cNvPr>
          <p:cNvSpPr/>
          <p:nvPr/>
        </p:nvSpPr>
        <p:spPr>
          <a:xfrm>
            <a:off x="6521036" y="6091291"/>
            <a:ext cx="3294887" cy="61818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latin typeface="Arial"/>
              </a:rPr>
              <a:t>Zatímco firmy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s 50-249 zaměstnanci vynikají ve využívání </a:t>
            </a:r>
            <a:r>
              <a:rPr lang="pl-PL" sz="1100" dirty="0">
                <a:latin typeface="Arial"/>
              </a:rPr>
              <a:t>ekologických materiálů, </a:t>
            </a:r>
          </a:p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latin typeface="Arial"/>
              </a:rPr>
              <a:t>firmy s 4-49 zaměstnanci častěji třídí odpad.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E65EFD1E-BD85-BC6B-7FC5-5FE837CEF57C}"/>
              </a:ext>
            </a:extLst>
          </p:cNvPr>
          <p:cNvSpPr/>
          <p:nvPr/>
        </p:nvSpPr>
        <p:spPr>
          <a:xfrm>
            <a:off x="6438844" y="6070915"/>
            <a:ext cx="3446649" cy="66066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4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299566" cy="985654"/>
          </a:xfrm>
        </p:spPr>
        <p:txBody>
          <a:bodyPr/>
          <a:lstStyle/>
          <a:p>
            <a:r>
              <a:rPr lang="cs-CZ" sz="2150" dirty="0"/>
              <a:t>DVĚ TŘETINY firem, které implementovaly CIRKULARITU do svých strategií, mají pracovníka zodpovědného za tuto oblast. NEJČASTĚJI </a:t>
            </a:r>
            <a:br>
              <a:rPr lang="cs-CZ" sz="2150" dirty="0"/>
            </a:br>
            <a:r>
              <a:rPr lang="cs-CZ" sz="2150" dirty="0"/>
              <a:t>u firem nad 50 zaměstnanců a u společností z oblasti VÝROBY.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11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22236" y="1402175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Máte ve firmě pracovníka zodpovědného za zavádění cirkulární ekonomiky? (v %)</a:t>
            </a:r>
            <a:r>
              <a:rPr 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*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38203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100" dirty="0">
                <a:solidFill>
                  <a:prstClr val="black"/>
                </a:solidFill>
              </a:rPr>
              <a:t>Q3. Máte ve Vaší firmě pracovníka odpovědného za implementaci principů cirkularity?</a:t>
            </a:r>
            <a:endParaRPr lang="en-US" sz="1100" dirty="0">
              <a:solidFill>
                <a:prstClr val="black"/>
              </a:solidFill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359330064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492005208"/>
              </p:ext>
            </p:extLst>
          </p:nvPr>
        </p:nvGraphicFramePr>
        <p:xfrm>
          <a:off x="3629165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1985816847"/>
              </p:ext>
            </p:extLst>
          </p:nvPr>
        </p:nvGraphicFramePr>
        <p:xfrm>
          <a:off x="532718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33979" y="3826374"/>
            <a:ext cx="105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672" y="1934246"/>
            <a:ext cx="108000" cy="1080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7672" y="1851981"/>
            <a:ext cx="3456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200" dirty="0">
                <a:solidFill>
                  <a:prstClr val="black"/>
                </a:solidFill>
              </a:rPr>
              <a:t>Ano, máme takového pracovníka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90726" y="2103047"/>
            <a:ext cx="108000" cy="108000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82700" y="2012774"/>
            <a:ext cx="410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200" dirty="0">
                <a:solidFill>
                  <a:prstClr val="black"/>
                </a:solidFill>
              </a:rPr>
              <a:t>Ne, určení odpovědné osoby nezvažujeme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3096" y="2864670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81114" y="2865904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val="3445426228"/>
              </p:ext>
            </p:extLst>
          </p:nvPr>
        </p:nvGraphicFramePr>
        <p:xfrm>
          <a:off x="4542185" y="390875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303493" y="458860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6208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47669BC2-BB73-7884-2BCB-507274FCC3B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5BFDC0D3-57FB-4F14-EFD6-8ADE4BE42213}"/>
              </a:ext>
            </a:extLst>
          </p:cNvPr>
          <p:cNvSpPr/>
          <p:nvPr/>
        </p:nvSpPr>
        <p:spPr>
          <a:xfrm>
            <a:off x="5290726" y="1876972"/>
            <a:ext cx="108000" cy="108000"/>
          </a:xfrm>
          <a:prstGeom prst="rect">
            <a:avLst/>
          </a:prstGeom>
          <a:solidFill>
            <a:srgbClr val="475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138B81AE-E438-7A89-11AD-5F99CDC8CDC8}"/>
              </a:ext>
            </a:extLst>
          </p:cNvPr>
          <p:cNvSpPr txBox="1"/>
          <p:nvPr/>
        </p:nvSpPr>
        <p:spPr>
          <a:xfrm>
            <a:off x="5344725" y="1794707"/>
            <a:ext cx="3919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200" dirty="0">
                <a:solidFill>
                  <a:prstClr val="black"/>
                </a:solidFill>
              </a:rPr>
              <a:t>Ne, spolupracujeme s externím pracovníkem/firmou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342F193-11BD-2ADF-848C-8720F3BE66BB}"/>
              </a:ext>
            </a:extLst>
          </p:cNvPr>
          <p:cNvSpPr/>
          <p:nvPr/>
        </p:nvSpPr>
        <p:spPr>
          <a:xfrm>
            <a:off x="523672" y="2157035"/>
            <a:ext cx="108000" cy="108000"/>
          </a:xfrm>
          <a:prstGeom prst="rect">
            <a:avLst/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1D447377-3752-A2CE-E01A-A1C7B61FFC08}"/>
              </a:ext>
            </a:extLst>
          </p:cNvPr>
          <p:cNvSpPr txBox="1"/>
          <p:nvPr/>
        </p:nvSpPr>
        <p:spPr>
          <a:xfrm>
            <a:off x="577672" y="2074770"/>
            <a:ext cx="3456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200" dirty="0">
                <a:solidFill>
                  <a:prstClr val="black"/>
                </a:solidFill>
              </a:rPr>
              <a:t>Ne, ale zvažujeme tuto osobu určit</a:t>
            </a:r>
          </a:p>
        </p:txBody>
      </p:sp>
      <p:graphicFrame>
        <p:nvGraphicFramePr>
          <p:cNvPr id="37" name="Tabulka 14">
            <a:extLst>
              <a:ext uri="{FF2B5EF4-FFF2-40B4-BE49-F238E27FC236}">
                <a16:creationId xmlns:a16="http://schemas.microsoft.com/office/drawing/2014/main" id="{45ABE86F-6476-DFB5-CE83-361EEC07C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54097"/>
              </p:ext>
            </p:extLst>
          </p:nvPr>
        </p:nvGraphicFramePr>
        <p:xfrm>
          <a:off x="1489400" y="5239448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9" name="Tabulka 14">
            <a:extLst>
              <a:ext uri="{FF2B5EF4-FFF2-40B4-BE49-F238E27FC236}">
                <a16:creationId xmlns:a16="http://schemas.microsoft.com/office/drawing/2014/main" id="{9475CE67-B7C4-2FC1-0E1E-0B9F81C83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09961"/>
              </p:ext>
            </p:extLst>
          </p:nvPr>
        </p:nvGraphicFramePr>
        <p:xfrm>
          <a:off x="4337716" y="381467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N=12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40" name="Tabulka 14">
            <a:extLst>
              <a:ext uri="{FF2B5EF4-FFF2-40B4-BE49-F238E27FC236}">
                <a16:creationId xmlns:a16="http://schemas.microsoft.com/office/drawing/2014/main" id="{47883175-5EDC-DDEE-58A5-9C33CF697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614454"/>
              </p:ext>
            </p:extLst>
          </p:nvPr>
        </p:nvGraphicFramePr>
        <p:xfrm>
          <a:off x="5986522" y="3804886"/>
          <a:ext cx="94588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158071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41" name="Tabulka 14">
            <a:extLst>
              <a:ext uri="{FF2B5EF4-FFF2-40B4-BE49-F238E27FC236}">
                <a16:creationId xmlns:a16="http://schemas.microsoft.com/office/drawing/2014/main" id="{49C433D0-69ED-0A18-469A-FBA1400D8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908413"/>
              </p:ext>
            </p:extLst>
          </p:nvPr>
        </p:nvGraphicFramePr>
        <p:xfrm>
          <a:off x="5200518" y="551684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11249816-87F0-5842-EA32-5DC12DB87065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7FDE241-3DE0-771D-3A4C-614A6498425E}"/>
              </a:ext>
            </a:extLst>
          </p:cNvPr>
          <p:cNvSpPr txBox="1"/>
          <p:nvPr/>
        </p:nvSpPr>
        <p:spPr>
          <a:xfrm>
            <a:off x="382400" y="1560217"/>
            <a:ext cx="642964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mají implementovány principy cirkulární ekonomiky ve svých strategiích)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F02E8B5C-171B-4C02-6F01-249E9603F6D3}"/>
              </a:ext>
            </a:extLst>
          </p:cNvPr>
          <p:cNvSpPr/>
          <p:nvPr/>
        </p:nvSpPr>
        <p:spPr>
          <a:xfrm>
            <a:off x="485774" y="5933534"/>
            <a:ext cx="11403782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9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*V důsledku nízké báze není možné vnímat hodnoty pro firmy z oblasti obchodu a služeb jako směrodatné.</a:t>
            </a:r>
            <a:endParaRPr lang="en-GB" sz="9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905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86A626BF-2B20-4E32-9DA3-710653F1A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247891"/>
              </p:ext>
            </p:extLst>
          </p:nvPr>
        </p:nvGraphicFramePr>
        <p:xfrm>
          <a:off x="388485" y="1559121"/>
          <a:ext cx="5790124" cy="3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20643"/>
            <a:ext cx="11063314" cy="1006429"/>
          </a:xfrm>
        </p:spPr>
        <p:txBody>
          <a:bodyPr/>
          <a:lstStyle/>
          <a:p>
            <a:r>
              <a:rPr lang="cs-CZ" sz="2200" dirty="0"/>
              <a:t>DVĚ TŘETINY firem, které již cirkularitu implementovaly do svých strategií, její principy využívají i v pracovním procesu. Žádná ze společností neuvedla, že zavedení v budoucnu neplánuje.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89896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Využití principů cirkulární ekonomiky v pracovním procesu (v %)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35573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Q4. Využíváte principy cirkulární ekonomiky v nějaké části Vašich pracovních procesů?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8" name="Tabulka 67">
            <a:extLst>
              <a:ext uri="{FF2B5EF4-FFF2-40B4-BE49-F238E27FC236}">
                <a16:creationId xmlns:a16="http://schemas.microsoft.com/office/drawing/2014/main" id="{9E46368E-9CA5-423B-B991-E35B66E7C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576331"/>
              </p:ext>
            </p:extLst>
          </p:nvPr>
        </p:nvGraphicFramePr>
        <p:xfrm>
          <a:off x="443348" y="4745456"/>
          <a:ext cx="5652648" cy="512445"/>
        </p:xfrm>
        <a:graphic>
          <a:graphicData uri="http://schemas.openxmlformats.org/drawingml/2006/table">
            <a:tbl>
              <a:tblPr firstRow="1" bandRow="1"/>
              <a:tblGrid>
                <a:gridCol w="1413162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1413162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1413162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1413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</a:t>
                      </a:r>
                      <a:b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cxnSp>
        <p:nvCxnSpPr>
          <p:cNvPr id="70" name="Přímá spojnice 69">
            <a:extLst>
              <a:ext uri="{FF2B5EF4-FFF2-40B4-BE49-F238E27FC236}">
                <a16:creationId xmlns:a16="http://schemas.microsoft.com/office/drawing/2014/main" id="{62AD2A0E-E7CB-4822-AFE3-14FCB0F3B1AF}"/>
              </a:ext>
            </a:extLst>
          </p:cNvPr>
          <p:cNvCxnSpPr/>
          <p:nvPr/>
        </p:nvCxnSpPr>
        <p:spPr>
          <a:xfrm>
            <a:off x="1844565" y="1924768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bdélník 70">
            <a:extLst>
              <a:ext uri="{FF2B5EF4-FFF2-40B4-BE49-F238E27FC236}">
                <a16:creationId xmlns:a16="http://schemas.microsoft.com/office/drawing/2014/main" id="{1D6820E7-A7D8-413F-A256-29F92A504601}"/>
              </a:ext>
            </a:extLst>
          </p:cNvPr>
          <p:cNvSpPr/>
          <p:nvPr/>
        </p:nvSpPr>
        <p:spPr>
          <a:xfrm>
            <a:off x="5130111" y="5380995"/>
            <a:ext cx="5212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Obor</a:t>
            </a:r>
            <a:endParaRPr lang="cs-CZ" sz="1400" dirty="0">
              <a:solidFill>
                <a:prstClr val="black"/>
              </a:solidFill>
            </a:endParaRPr>
          </a:p>
        </p:txBody>
      </p:sp>
      <p:graphicFrame>
        <p:nvGraphicFramePr>
          <p:cNvPr id="72" name="Tabulka 71">
            <a:extLst>
              <a:ext uri="{FF2B5EF4-FFF2-40B4-BE49-F238E27FC236}">
                <a16:creationId xmlns:a16="http://schemas.microsoft.com/office/drawing/2014/main" id="{2F9C9028-8BA1-40D2-A885-5C279CB67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379734"/>
              </p:ext>
            </p:extLst>
          </p:nvPr>
        </p:nvGraphicFramePr>
        <p:xfrm>
          <a:off x="6382200" y="2288766"/>
          <a:ext cx="1788678" cy="233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Již využíváme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8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Nevyužíváme, ale plánujeme využívat v nejbližší budoucnosti</a:t>
                      </a:r>
                      <a:endParaRPr lang="cs-CZ" sz="1100" b="0" kern="1200" dirty="0">
                        <a:solidFill>
                          <a:srgbClr val="40404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4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Nevyužíváme, ale plánujeme využívat ve vzdálenější budoucnosti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Ne, neplánujeme využívat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3" name="Přímá spojnice 13">
            <a:extLst>
              <a:ext uri="{FF2B5EF4-FFF2-40B4-BE49-F238E27FC236}">
                <a16:creationId xmlns:a16="http://schemas.microsoft.com/office/drawing/2014/main" id="{76D917E5-A4BB-48C6-8314-50A48CCA36D8}"/>
              </a:ext>
            </a:extLst>
          </p:cNvPr>
          <p:cNvCxnSpPr/>
          <p:nvPr/>
        </p:nvCxnSpPr>
        <p:spPr>
          <a:xfrm>
            <a:off x="4715056" y="1942020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bdélník 24">
            <a:extLst>
              <a:ext uri="{FF2B5EF4-FFF2-40B4-BE49-F238E27FC236}">
                <a16:creationId xmlns:a16="http://schemas.microsoft.com/office/drawing/2014/main" id="{7157F666-391D-4E34-944C-B5597A6A471E}"/>
              </a:ext>
            </a:extLst>
          </p:cNvPr>
          <p:cNvSpPr/>
          <p:nvPr/>
        </p:nvSpPr>
        <p:spPr>
          <a:xfrm>
            <a:off x="2530837" y="5380793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Počet zaměstnanců</a:t>
            </a:r>
            <a:endParaRPr lang="cs-CZ" sz="1400" dirty="0">
              <a:solidFill>
                <a:prstClr val="black"/>
              </a:solidFill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3F29776-13A7-5C79-20A0-E3B4F697CFE4}"/>
              </a:ext>
            </a:extLst>
          </p:cNvPr>
          <p:cNvSpPr/>
          <p:nvPr/>
        </p:nvSpPr>
        <p:spPr>
          <a:xfrm>
            <a:off x="6291631" y="2469253"/>
            <a:ext cx="108000" cy="10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F4B8A275-5531-DBD9-677F-8A67A06F395B}"/>
              </a:ext>
            </a:extLst>
          </p:cNvPr>
          <p:cNvSpPr/>
          <p:nvPr/>
        </p:nvSpPr>
        <p:spPr>
          <a:xfrm>
            <a:off x="6291631" y="2970570"/>
            <a:ext cx="108000" cy="108000"/>
          </a:xfrm>
          <a:prstGeom prst="rect">
            <a:avLst/>
          </a:prstGeom>
          <a:solidFill>
            <a:srgbClr val="475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062C59BE-4E92-C4BC-F02E-BB033D5657F4}"/>
              </a:ext>
            </a:extLst>
          </p:cNvPr>
          <p:cNvSpPr/>
          <p:nvPr/>
        </p:nvSpPr>
        <p:spPr>
          <a:xfrm>
            <a:off x="6291631" y="3493143"/>
            <a:ext cx="108000" cy="108000"/>
          </a:xfrm>
          <a:prstGeom prst="rect">
            <a:avLst/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A2EB5C7D-7E41-2312-74FF-5AB7EB758A0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B555DDD7-901B-85F4-F627-A9445A612218}"/>
              </a:ext>
            </a:extLst>
          </p:cNvPr>
          <p:cNvSpPr/>
          <p:nvPr/>
        </p:nvSpPr>
        <p:spPr>
          <a:xfrm>
            <a:off x="986920" y="2887316"/>
            <a:ext cx="360000" cy="3600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" name="Tabulka 14">
            <a:extLst>
              <a:ext uri="{FF2B5EF4-FFF2-40B4-BE49-F238E27FC236}">
                <a16:creationId xmlns:a16="http://schemas.microsoft.com/office/drawing/2014/main" id="{EDA9245E-6C7F-4A2F-D2BC-FB9732BD2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85167"/>
              </p:ext>
            </p:extLst>
          </p:nvPr>
        </p:nvGraphicFramePr>
        <p:xfrm>
          <a:off x="515441" y="5171309"/>
          <a:ext cx="5523604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901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1380901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1380901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1380901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N=12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N=23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5" name="Rectangle 24">
            <a:extLst>
              <a:ext uri="{FF2B5EF4-FFF2-40B4-BE49-F238E27FC236}">
                <a16:creationId xmlns:a16="http://schemas.microsoft.com/office/drawing/2014/main" id="{A3A73A5D-C98B-F6A5-526F-6F4D5AEA30F9}"/>
              </a:ext>
            </a:extLst>
          </p:cNvPr>
          <p:cNvSpPr/>
          <p:nvPr/>
        </p:nvSpPr>
        <p:spPr>
          <a:xfrm>
            <a:off x="6291631" y="4015716"/>
            <a:ext cx="108000" cy="108000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8AFE62C-500B-1A80-3661-45ED968942BA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76FBD580-354B-F4A3-423A-60277C81C438}"/>
              </a:ext>
            </a:extLst>
          </p:cNvPr>
          <p:cNvSpPr/>
          <p:nvPr/>
        </p:nvSpPr>
        <p:spPr>
          <a:xfrm>
            <a:off x="6297882" y="4452874"/>
            <a:ext cx="108000" cy="108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961615B-101A-3247-8C5A-C1B58A1CE791}"/>
              </a:ext>
            </a:extLst>
          </p:cNvPr>
          <p:cNvSpPr txBox="1"/>
          <p:nvPr/>
        </p:nvSpPr>
        <p:spPr>
          <a:xfrm>
            <a:off x="443350" y="1568992"/>
            <a:ext cx="642964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mají implementovány principy cirkulární ekonomiky ve svých strategiích)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233DE34-3A76-935C-E668-4558DCBC8557}"/>
              </a:ext>
            </a:extLst>
          </p:cNvPr>
          <p:cNvSpPr/>
          <p:nvPr/>
        </p:nvSpPr>
        <p:spPr>
          <a:xfrm>
            <a:off x="485774" y="5933534"/>
            <a:ext cx="11403782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9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*V důsledku nízké báze není možné vnímat hodnoty pro firmy z oblasti obchodu a služeb jako směrodatné</a:t>
            </a:r>
            <a:r>
              <a:rPr lang="cs-CZ" sz="950" dirty="0"/>
              <a:t>.</a:t>
            </a:r>
            <a:endParaRPr lang="en-GB" sz="950" dirty="0"/>
          </a:p>
        </p:txBody>
      </p:sp>
    </p:spTree>
    <p:extLst>
      <p:ext uri="{BB962C8B-B14F-4D97-AF65-F5344CB8AC3E}">
        <p14:creationId xmlns:p14="http://schemas.microsoft.com/office/powerpoint/2010/main" val="256725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021780"/>
              </p:ext>
            </p:extLst>
          </p:nvPr>
        </p:nvGraphicFramePr>
        <p:xfrm>
          <a:off x="540682" y="1737183"/>
          <a:ext cx="8679518" cy="3974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045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037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s 4 až 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s 50 až 249 zaměstnanci</a:t>
                      </a: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Snaha ušetřit na nákladech za suroviny, materiály či energie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Přizpůsobení trendu udržitelnosti podnikání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Reakce na požadavky od dodavatelů, odběratelů či financujících institucí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Snaha o udržitelnost vychází z požadavků majitelů společnosti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Snaha o snížení emisní stopy organizace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Odolnější ekonomika skrze zkrácení distribučních řetězců a zvýšení lokální soběstačnosti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928125"/>
                  </a:ext>
                </a:extLst>
              </a:tr>
              <a:tr h="4542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Cirkularita jako hlavní forma businessu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898545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7898"/>
              </p:ext>
            </p:extLst>
          </p:nvPr>
        </p:nvGraphicFramePr>
        <p:xfrm>
          <a:off x="3344499" y="1957245"/>
          <a:ext cx="2335257" cy="3786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537683" cy="701731"/>
          </a:xfrm>
        </p:spPr>
        <p:txBody>
          <a:bodyPr/>
          <a:lstStyle/>
          <a:p>
            <a:r>
              <a:rPr lang="cs-CZ" sz="2200" dirty="0"/>
              <a:t>Nejčastěji zmiňovanou MOTIVACÍ PRO ZAVEDENÍ cirkulární EKONOMIKY je snaha ušetřit na nákladech za suroviny, materiály či energie.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13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89896"/>
            <a:ext cx="6942827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Hlavní motivace pro zavedení cirkulární ekonomiky (v %)</a:t>
            </a:r>
          </a:p>
          <a:p>
            <a:pPr algn="ctr" defTabSz="914355">
              <a:lnSpc>
                <a:spcPts val="1400"/>
              </a:lnSpc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44299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pl-PL" sz="1100" dirty="0">
                <a:solidFill>
                  <a:prstClr val="black"/>
                </a:solidFill>
              </a:rPr>
              <a:t>Q5. Jaká je Vaše hlavní motivace pro zavedení cikulárních principů (maximálně jedna odpověď)?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9" name="Zástupný symbol pro zápatí 2">
            <a:extLst>
              <a:ext uri="{FF2B5EF4-FFF2-40B4-BE49-F238E27FC236}">
                <a16:creationId xmlns:a16="http://schemas.microsoft.com/office/drawing/2014/main" id="{DEE3A7D4-31AF-4A4C-1566-79C89D8447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4" name="Tabulka 14">
            <a:extLst>
              <a:ext uri="{FF2B5EF4-FFF2-40B4-BE49-F238E27FC236}">
                <a16:creationId xmlns:a16="http://schemas.microsoft.com/office/drawing/2014/main" id="{1E6C488E-4463-AB77-380F-5DCBF3F9B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171709"/>
              </p:ext>
            </p:extLst>
          </p:nvPr>
        </p:nvGraphicFramePr>
        <p:xfrm>
          <a:off x="3448948" y="5743275"/>
          <a:ext cx="961875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875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N=111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23E15A3B-F9ED-AAE9-1791-16852DADB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355390"/>
              </p:ext>
            </p:extLst>
          </p:nvPr>
        </p:nvGraphicFramePr>
        <p:xfrm>
          <a:off x="5256638" y="5733325"/>
          <a:ext cx="3963560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712">
                  <a:extLst>
                    <a:ext uri="{9D8B030D-6E8A-4147-A177-3AD203B41FA5}">
                      <a16:colId xmlns:a16="http://schemas.microsoft.com/office/drawing/2014/main" val="3198555490"/>
                    </a:ext>
                  </a:extLst>
                </a:gridCol>
                <a:gridCol w="792712">
                  <a:extLst>
                    <a:ext uri="{9D8B030D-6E8A-4147-A177-3AD203B41FA5}">
                      <a16:colId xmlns:a16="http://schemas.microsoft.com/office/drawing/2014/main" val="1778103091"/>
                    </a:ext>
                  </a:extLst>
                </a:gridCol>
                <a:gridCol w="792712">
                  <a:extLst>
                    <a:ext uri="{9D8B030D-6E8A-4147-A177-3AD203B41FA5}">
                      <a16:colId xmlns:a16="http://schemas.microsoft.com/office/drawing/2014/main" val="4267663989"/>
                    </a:ext>
                  </a:extLst>
                </a:gridCol>
                <a:gridCol w="792712">
                  <a:extLst>
                    <a:ext uri="{9D8B030D-6E8A-4147-A177-3AD203B41FA5}">
                      <a16:colId xmlns:a16="http://schemas.microsoft.com/office/drawing/2014/main" val="3724367552"/>
                    </a:ext>
                  </a:extLst>
                </a:gridCol>
                <a:gridCol w="792712">
                  <a:extLst>
                    <a:ext uri="{9D8B030D-6E8A-4147-A177-3AD203B41FA5}">
                      <a16:colId xmlns:a16="http://schemas.microsoft.com/office/drawing/2014/main" val="1885323443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N=24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rgbClr val="FF0000"/>
                          </a:solidFill>
                        </a:rPr>
                        <a:t>! N=34</a:t>
                      </a:r>
                      <a:endParaRPr lang="en-GB" sz="9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527329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16663898-E338-2AB6-AD29-74757F26DC07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88951ABB-5C93-DAA9-0521-1DBA6E3211C6}"/>
              </a:ext>
            </a:extLst>
          </p:cNvPr>
          <p:cNvSpPr/>
          <p:nvPr/>
        </p:nvSpPr>
        <p:spPr>
          <a:xfrm>
            <a:off x="404786" y="2435885"/>
            <a:ext cx="4808885" cy="462591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62681A3-2446-1F98-1852-7F037E9C1B59}"/>
              </a:ext>
            </a:extLst>
          </p:cNvPr>
          <p:cNvSpPr txBox="1"/>
          <p:nvPr/>
        </p:nvSpPr>
        <p:spPr>
          <a:xfrm>
            <a:off x="404786" y="1524932"/>
            <a:ext cx="8343288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mají implementovány principy cirkulární ekonomiky ve svých strategiích nebo jejich zavedení plánují)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06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938905"/>
              </p:ext>
            </p:extLst>
          </p:nvPr>
        </p:nvGraphicFramePr>
        <p:xfrm>
          <a:off x="540682" y="1755844"/>
          <a:ext cx="8716440" cy="3959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90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26077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</a:tblGrid>
              <a:tr h="384237">
                <a:tc>
                  <a:txBody>
                    <a:bodyPr/>
                    <a:lstStyle/>
                    <a:p>
                      <a:pPr algn="l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Využívání ekologických materiálů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Opravitelnost výrobků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Nakládání s odpady (třídění)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307022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Využívání inovativních technik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Využití odpadu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Opětovné použití výrobků/materiálů/surovin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Sdílené služby (doprava, logistika)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Zboží z druhé ruky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Renovace a rekonstrukce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59856"/>
                  </a:ext>
                </a:extLst>
              </a:tr>
              <a:tr h="31648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Zavádění / optimalizace materiálového či výrobkového ekodesignu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092377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Technologie pro získávání druhotných surovin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25549"/>
                  </a:ext>
                </a:extLst>
              </a:tr>
              <a:tr h="31648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 posledním roce jsme žádné nové principy nezavedli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428186"/>
                  </a:ext>
                </a:extLst>
              </a:tr>
            </a:tbl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537682" cy="701731"/>
          </a:xfrm>
        </p:spPr>
        <p:txBody>
          <a:bodyPr/>
          <a:lstStyle/>
          <a:p>
            <a:r>
              <a:rPr lang="cs-CZ" sz="2200" dirty="0"/>
              <a:t>V posledním roce bylo ve firmách nejčastěji zavedeno využívání ekologických materiálů a opravitelnost výrobků.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56388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Principy cirkulární ekonomiky zavedené v uplynulém roce (v %)</a:t>
            </a:r>
            <a:r>
              <a:rPr 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E13D1C38-C42C-BC9B-4160-DBC9F63772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4" name="Tabulka 14">
            <a:extLst>
              <a:ext uri="{FF2B5EF4-FFF2-40B4-BE49-F238E27FC236}">
                <a16:creationId xmlns:a16="http://schemas.microsoft.com/office/drawing/2014/main" id="{05E28AD9-5514-6E87-B46D-BE70DE1C0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50283"/>
              </p:ext>
            </p:extLst>
          </p:nvPr>
        </p:nvGraphicFramePr>
        <p:xfrm>
          <a:off x="5213670" y="5781473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9C21A111-4B50-02CB-DFA3-090773A70B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901411"/>
              </p:ext>
            </p:extLst>
          </p:nvPr>
        </p:nvGraphicFramePr>
        <p:xfrm>
          <a:off x="5213671" y="1619227"/>
          <a:ext cx="4043450" cy="4101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42141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Q6. V jaké oblasti jste zavedli v posledním roce nové principy cirkulární ekonomiky?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EE8E715-E0AA-2368-B1D5-317B55F0895B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BD7EB822-A20F-3842-B0DE-E111D426313D}"/>
              </a:ext>
            </a:extLst>
          </p:cNvPr>
          <p:cNvSpPr/>
          <p:nvPr/>
        </p:nvSpPr>
        <p:spPr>
          <a:xfrm>
            <a:off x="404788" y="2059365"/>
            <a:ext cx="8852333" cy="664181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587BE06-1005-4856-04AC-02F58AEB725C}"/>
              </a:ext>
            </a:extLst>
          </p:cNvPr>
          <p:cNvSpPr txBox="1"/>
          <p:nvPr/>
        </p:nvSpPr>
        <p:spPr>
          <a:xfrm>
            <a:off x="447393" y="1495330"/>
            <a:ext cx="642964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mají implementovány principy cirkulární ekonomiky ve svých strategiích)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994773C-AA89-56A2-16C2-5F8D826457EC}"/>
              </a:ext>
            </a:extLst>
          </p:cNvPr>
          <p:cNvSpPr txBox="1"/>
          <p:nvPr/>
        </p:nvSpPr>
        <p:spPr>
          <a:xfrm>
            <a:off x="7168896" y="5707302"/>
            <a:ext cx="250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*(Pro rozpad na jednotlivé typy firem disponujeme příliš nízkou bází)</a:t>
            </a:r>
          </a:p>
        </p:txBody>
      </p:sp>
    </p:spTree>
    <p:extLst>
      <p:ext uri="{BB962C8B-B14F-4D97-AF65-F5344CB8AC3E}">
        <p14:creationId xmlns:p14="http://schemas.microsoft.com/office/powerpoint/2010/main" val="2549307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ulka 32">
            <a:extLst>
              <a:ext uri="{FF2B5EF4-FFF2-40B4-BE49-F238E27FC236}">
                <a16:creationId xmlns:a16="http://schemas.microsoft.com/office/drawing/2014/main" id="{09B85484-BE32-43A2-A48F-179C53070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76236"/>
              </p:ext>
            </p:extLst>
          </p:nvPr>
        </p:nvGraphicFramePr>
        <p:xfrm>
          <a:off x="540681" y="1737183"/>
          <a:ext cx="8650453" cy="3866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5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4610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</a:tblGrid>
              <a:tr h="698215">
                <a:tc>
                  <a:txBody>
                    <a:bodyPr/>
                    <a:lstStyle/>
                    <a:p>
                      <a:pPr algn="l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Nedostatek pracovních sil, které by mohly toto téma rozvíjet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Nedostatek informací, zkušeností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Nedostatečná nabídka využitelných cirkulárních řešení na trhu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Nedostatek finančních prostředků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Nedostatek expertů/pracovních sil v oboru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Vyšší náklady než výnos oproti konvenčnímu řešení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9281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4797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Nevím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lang="pt-B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046819"/>
                  </a:ext>
                </a:extLst>
              </a:tr>
            </a:tbl>
          </a:graphicData>
        </a:graphic>
      </p:graphicFrame>
      <p:graphicFrame>
        <p:nvGraphicFramePr>
          <p:cNvPr id="34" name="Content Placeholder 4">
            <a:extLst>
              <a:ext uri="{FF2B5EF4-FFF2-40B4-BE49-F238E27FC236}">
                <a16:creationId xmlns:a16="http://schemas.microsoft.com/office/drawing/2014/main" id="{B19E5B8D-012E-4E48-A939-7041A2D13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4972328"/>
              </p:ext>
            </p:extLst>
          </p:nvPr>
        </p:nvGraphicFramePr>
        <p:xfrm>
          <a:off x="5359848" y="1972581"/>
          <a:ext cx="2335257" cy="3786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425139" cy="701731"/>
          </a:xfrm>
        </p:spPr>
        <p:txBody>
          <a:bodyPr/>
          <a:lstStyle/>
          <a:p>
            <a:r>
              <a:rPr lang="cs-CZ" sz="2200" dirty="0"/>
              <a:t>Největšími překážkami pro zavádění cirkulární ekonomiky jsou nedostatek pracovních sil a chybějící informace či zkušenosti.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/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/>
              <a:t>15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389896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Největší překážky zavádění cirkulární ekonomiky do firemní praxe (v %)</a:t>
            </a:r>
            <a:r>
              <a:rPr 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*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42140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pl-PL" sz="1100" dirty="0">
                <a:solidFill>
                  <a:prstClr val="black"/>
                </a:solidFill>
              </a:rPr>
              <a:t>Q7. Co Vám brání v zavádění cirkulárních principů u Vás ve firmě?</a:t>
            </a:r>
            <a:endParaRPr lang="en-US" sz="1100" dirty="0">
              <a:solidFill>
                <a:prstClr val="black"/>
              </a:solidFill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737EDD9E-CE07-EC33-0368-768D68AF80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3" name="Tabulka 14">
            <a:extLst>
              <a:ext uri="{FF2B5EF4-FFF2-40B4-BE49-F238E27FC236}">
                <a16:creationId xmlns:a16="http://schemas.microsoft.com/office/drawing/2014/main" id="{B0D97842-56A0-4E48-53A6-AA55D9782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759719"/>
              </p:ext>
            </p:extLst>
          </p:nvPr>
        </p:nvGraphicFramePr>
        <p:xfrm>
          <a:off x="5298947" y="561792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A7842BD2-19E3-88A1-31FD-DAD69A0F0DA0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DC4605E-95D3-320D-223D-D4668AC76D42}"/>
              </a:ext>
            </a:extLst>
          </p:cNvPr>
          <p:cNvSpPr txBox="1"/>
          <p:nvPr/>
        </p:nvSpPr>
        <p:spPr>
          <a:xfrm>
            <a:off x="414213" y="1525667"/>
            <a:ext cx="8032204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55">
              <a:lnSpc>
                <a:spcPts val="1400"/>
              </a:lnSpc>
              <a:defRPr/>
            </a:pPr>
            <a:r>
              <a:rPr lang="cs-CZ" sz="1200" dirty="0">
                <a:solidFill>
                  <a:prstClr val="black"/>
                </a:solidFill>
              </a:rPr>
              <a:t>(Pouze firmy, které principy cirkularity do svých strategií neimplementovaly a neplánují je zavádět ani do budoucna)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FE3ACEB8-9C2A-AAE1-771A-11C4DB11C135}"/>
              </a:ext>
            </a:extLst>
          </p:cNvPr>
          <p:cNvCxnSpPr>
            <a:cxnSpLocks/>
          </p:cNvCxnSpPr>
          <p:nvPr/>
        </p:nvCxnSpPr>
        <p:spPr>
          <a:xfrm>
            <a:off x="6021238" y="5055079"/>
            <a:ext cx="1583197" cy="1002426"/>
          </a:xfrm>
          <a:prstGeom prst="straightConnector1">
            <a:avLst/>
          </a:prstGeom>
          <a:ln>
            <a:solidFill>
              <a:srgbClr val="8594B3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Řečová bublina: obdélníkový bublinový popisek se zakulacenými rohy 24">
            <a:extLst>
              <a:ext uri="{FF2B5EF4-FFF2-40B4-BE49-F238E27FC236}">
                <a16:creationId xmlns:a16="http://schemas.microsoft.com/office/drawing/2014/main" id="{E661E38B-D321-FB68-DAF5-666A882E08E4}"/>
              </a:ext>
            </a:extLst>
          </p:cNvPr>
          <p:cNvSpPr/>
          <p:nvPr/>
        </p:nvSpPr>
        <p:spPr>
          <a:xfrm>
            <a:off x="5090768" y="6049266"/>
            <a:ext cx="2308129" cy="301363"/>
          </a:xfrm>
          <a:prstGeom prst="wedgeRoundRectCallout">
            <a:avLst>
              <a:gd name="adj1" fmla="val 53759"/>
              <a:gd name="adj2" fmla="val -39624"/>
              <a:gd name="adj3" fmla="val 16667"/>
            </a:avLst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dirty="0">
                <a:effectLst/>
              </a:rPr>
              <a:t>„Firma o toto vůbec nemá zájem.“</a:t>
            </a:r>
            <a:endParaRPr lang="cs-CZ" sz="1100" dirty="0"/>
          </a:p>
        </p:txBody>
      </p:sp>
      <p:sp>
        <p:nvSpPr>
          <p:cNvPr id="28" name="Řečová bublina: obdélníkový bublinový popisek se zakulacenými rohy 27">
            <a:extLst>
              <a:ext uri="{FF2B5EF4-FFF2-40B4-BE49-F238E27FC236}">
                <a16:creationId xmlns:a16="http://schemas.microsoft.com/office/drawing/2014/main" id="{C1FD1437-5F10-BF49-2823-8C04C1169AAD}"/>
              </a:ext>
            </a:extLst>
          </p:cNvPr>
          <p:cNvSpPr/>
          <p:nvPr/>
        </p:nvSpPr>
        <p:spPr>
          <a:xfrm>
            <a:off x="7787707" y="6050842"/>
            <a:ext cx="3160678" cy="299787"/>
          </a:xfrm>
          <a:prstGeom prst="wedgeRoundRectCallout">
            <a:avLst>
              <a:gd name="adj1" fmla="val -52284"/>
              <a:gd name="adj2" fmla="val -34115"/>
              <a:gd name="adj3" fmla="val 16667"/>
            </a:avLst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100" dirty="0">
                <a:effectLst/>
              </a:rPr>
              <a:t>„Závislost na dodavateli, nemůžeme ovlivnit.“</a:t>
            </a:r>
            <a:endParaRPr lang="cs-CZ" sz="1100" dirty="0"/>
          </a:p>
        </p:txBody>
      </p:sp>
      <p:sp>
        <p:nvSpPr>
          <p:cNvPr id="29" name="Obdélník: se zakulacenými rohy 28">
            <a:extLst>
              <a:ext uri="{FF2B5EF4-FFF2-40B4-BE49-F238E27FC236}">
                <a16:creationId xmlns:a16="http://schemas.microsoft.com/office/drawing/2014/main" id="{442B91DF-E8A1-C2DE-58A0-ABF8735F90A0}"/>
              </a:ext>
            </a:extLst>
          </p:cNvPr>
          <p:cNvSpPr/>
          <p:nvPr/>
        </p:nvSpPr>
        <p:spPr>
          <a:xfrm>
            <a:off x="404786" y="2338586"/>
            <a:ext cx="8786348" cy="885513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5974334-25C4-0A73-336B-4F606AC8C1D8}"/>
              </a:ext>
            </a:extLst>
          </p:cNvPr>
          <p:cNvSpPr txBox="1"/>
          <p:nvPr/>
        </p:nvSpPr>
        <p:spPr>
          <a:xfrm>
            <a:off x="7057435" y="5588636"/>
            <a:ext cx="250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*(Pro rozpad na jednotlivé typy firem disponujeme příliš nízkou bází)</a:t>
            </a:r>
          </a:p>
        </p:txBody>
      </p:sp>
    </p:spTree>
    <p:extLst>
      <p:ext uri="{BB962C8B-B14F-4D97-AF65-F5344CB8AC3E}">
        <p14:creationId xmlns:p14="http://schemas.microsoft.com/office/powerpoint/2010/main" val="2506695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8" y="403225"/>
            <a:ext cx="10282786" cy="701731"/>
          </a:xfrm>
        </p:spPr>
        <p:txBody>
          <a:bodyPr/>
          <a:lstStyle/>
          <a:p>
            <a:r>
              <a:rPr lang="cs-CZ" sz="2200" dirty="0"/>
              <a:t>Více než polovina firem sleduje využívání cirkulární ekonomiky </a:t>
            </a:r>
            <a:br>
              <a:rPr lang="cs-CZ" sz="2200" dirty="0"/>
            </a:br>
            <a:r>
              <a:rPr lang="cs-CZ" sz="2200" dirty="0"/>
              <a:t>u obchodních partnerů a dodavatelů.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16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7672" y="1416433"/>
            <a:ext cx="10364797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Sledujete využívání cirkulární ekonomiky u vašich obchodních partnerů/dodavatelů? (v %) 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0360130"/>
              </p:ext>
            </p:extLst>
          </p:nvPr>
        </p:nvGraphicFramePr>
        <p:xfrm>
          <a:off x="276971" y="2320409"/>
          <a:ext cx="3128400" cy="299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0976" y="3632991"/>
            <a:ext cx="880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600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F7CF0270-546A-F104-7365-0A98076B81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73" name="Tabulka 14">
            <a:extLst>
              <a:ext uri="{FF2B5EF4-FFF2-40B4-BE49-F238E27FC236}">
                <a16:creationId xmlns:a16="http://schemas.microsoft.com/office/drawing/2014/main" id="{E9E52C45-9DE9-525E-03C2-9C83DDAB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951579"/>
              </p:ext>
            </p:extLst>
          </p:nvPr>
        </p:nvGraphicFramePr>
        <p:xfrm>
          <a:off x="1368228" y="509617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7" name="Obdélník 6">
            <a:extLst>
              <a:ext uri="{FF2B5EF4-FFF2-40B4-BE49-F238E27FC236}">
                <a16:creationId xmlns:a16="http://schemas.microsoft.com/office/drawing/2014/main" id="{9CCBCB30-719B-A8F9-CDB3-6F3F02EEC17C}"/>
              </a:ext>
            </a:extLst>
          </p:cNvPr>
          <p:cNvSpPr/>
          <p:nvPr/>
        </p:nvSpPr>
        <p:spPr>
          <a:xfrm>
            <a:off x="485774" y="6121592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pl-PL" sz="1100" dirty="0">
                <a:solidFill>
                  <a:prstClr val="black"/>
                </a:solidFill>
              </a:rPr>
              <a:t>Q8. 1. Sledujete využívání cirkulární ekonomiky u vašich obchodních partnerů/dodavatelů? </a:t>
            </a:r>
          </a:p>
        </p:txBody>
      </p:sp>
      <p:graphicFrame>
        <p:nvGraphicFramePr>
          <p:cNvPr id="10" name="Chart 21">
            <a:extLst>
              <a:ext uri="{FF2B5EF4-FFF2-40B4-BE49-F238E27FC236}">
                <a16:creationId xmlns:a16="http://schemas.microsoft.com/office/drawing/2014/main" id="{52702203-283D-1A7B-35F1-AA15C5ED57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6903828"/>
              </p:ext>
            </p:extLst>
          </p:nvPr>
        </p:nvGraphicFramePr>
        <p:xfrm>
          <a:off x="3629165" y="236236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22">
            <a:extLst>
              <a:ext uri="{FF2B5EF4-FFF2-40B4-BE49-F238E27FC236}">
                <a16:creationId xmlns:a16="http://schemas.microsoft.com/office/drawing/2014/main" id="{175E9A6A-9709-863D-D5DD-BED7EF3681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666394"/>
              </p:ext>
            </p:extLst>
          </p:nvPr>
        </p:nvGraphicFramePr>
        <p:xfrm>
          <a:off x="5327183" y="234331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4">
            <a:extLst>
              <a:ext uri="{FF2B5EF4-FFF2-40B4-BE49-F238E27FC236}">
                <a16:creationId xmlns:a16="http://schemas.microsoft.com/office/drawing/2014/main" id="{6A6A1D92-0FAF-723A-BD05-E025545FEE4E}"/>
              </a:ext>
            </a:extLst>
          </p:cNvPr>
          <p:cNvSpPr txBox="1"/>
          <p:nvPr/>
        </p:nvSpPr>
        <p:spPr>
          <a:xfrm>
            <a:off x="4383096" y="3001768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705791EA-A31A-8AEA-B537-DE7AC88FFDF5}"/>
              </a:ext>
            </a:extLst>
          </p:cNvPr>
          <p:cNvSpPr txBox="1"/>
          <p:nvPr/>
        </p:nvSpPr>
        <p:spPr>
          <a:xfrm>
            <a:off x="6081114" y="2995859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3" name="Chart 28">
            <a:extLst>
              <a:ext uri="{FF2B5EF4-FFF2-40B4-BE49-F238E27FC236}">
                <a16:creationId xmlns:a16="http://schemas.microsoft.com/office/drawing/2014/main" id="{4B5A6E4D-EC26-F4F9-65EF-9663B5ADB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859174"/>
              </p:ext>
            </p:extLst>
          </p:nvPr>
        </p:nvGraphicFramePr>
        <p:xfrm>
          <a:off x="2878642" y="4135932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Chart 29">
            <a:extLst>
              <a:ext uri="{FF2B5EF4-FFF2-40B4-BE49-F238E27FC236}">
                <a16:creationId xmlns:a16="http://schemas.microsoft.com/office/drawing/2014/main" id="{84EF08AC-8AF3-73AE-612C-A749E0AD3B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8797"/>
              </p:ext>
            </p:extLst>
          </p:nvPr>
        </p:nvGraphicFramePr>
        <p:xfrm>
          <a:off x="4515878" y="4135932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TextBox 30">
            <a:extLst>
              <a:ext uri="{FF2B5EF4-FFF2-40B4-BE49-F238E27FC236}">
                <a16:creationId xmlns:a16="http://schemas.microsoft.com/office/drawing/2014/main" id="{78602A31-D0D2-25DB-7FDA-3124D71EEF66}"/>
              </a:ext>
            </a:extLst>
          </p:cNvPr>
          <p:cNvSpPr txBox="1"/>
          <p:nvPr/>
        </p:nvSpPr>
        <p:spPr>
          <a:xfrm>
            <a:off x="3639950" y="4815778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C5B9662E-8283-DB98-2F15-34E82FC6E734}"/>
              </a:ext>
            </a:extLst>
          </p:cNvPr>
          <p:cNvSpPr txBox="1"/>
          <p:nvPr/>
        </p:nvSpPr>
        <p:spPr>
          <a:xfrm>
            <a:off x="5277037" y="4892724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Obchod</a:t>
            </a:r>
          </a:p>
        </p:txBody>
      </p:sp>
      <p:graphicFrame>
        <p:nvGraphicFramePr>
          <p:cNvPr id="27" name="Chart 32">
            <a:extLst>
              <a:ext uri="{FF2B5EF4-FFF2-40B4-BE49-F238E27FC236}">
                <a16:creationId xmlns:a16="http://schemas.microsoft.com/office/drawing/2014/main" id="{7572A789-95F1-E90F-CB4B-CC2A09893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358955"/>
              </p:ext>
            </p:extLst>
          </p:nvPr>
        </p:nvGraphicFramePr>
        <p:xfrm>
          <a:off x="6152965" y="415603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9" name="TextBox 33">
            <a:extLst>
              <a:ext uri="{FF2B5EF4-FFF2-40B4-BE49-F238E27FC236}">
                <a16:creationId xmlns:a16="http://schemas.microsoft.com/office/drawing/2014/main" id="{C7D53C1F-017B-D7F3-A9F3-C1741A18B2F2}"/>
              </a:ext>
            </a:extLst>
          </p:cNvPr>
          <p:cNvSpPr txBox="1"/>
          <p:nvPr/>
        </p:nvSpPr>
        <p:spPr>
          <a:xfrm>
            <a:off x="6906896" y="4892723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Služby</a:t>
            </a:r>
          </a:p>
        </p:txBody>
      </p:sp>
      <p:graphicFrame>
        <p:nvGraphicFramePr>
          <p:cNvPr id="30" name="Tabulka 14">
            <a:extLst>
              <a:ext uri="{FF2B5EF4-FFF2-40B4-BE49-F238E27FC236}">
                <a16:creationId xmlns:a16="http://schemas.microsoft.com/office/drawing/2014/main" id="{3646D041-9704-0E9F-3F68-6E41287A5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729952"/>
              </p:ext>
            </p:extLst>
          </p:nvPr>
        </p:nvGraphicFramePr>
        <p:xfrm>
          <a:off x="6063746" y="392759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1" name="Tabulka 14">
            <a:extLst>
              <a:ext uri="{FF2B5EF4-FFF2-40B4-BE49-F238E27FC236}">
                <a16:creationId xmlns:a16="http://schemas.microsoft.com/office/drawing/2014/main" id="{F2396CB8-A86E-FD10-4E4F-A1668AC80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416022"/>
              </p:ext>
            </p:extLst>
          </p:nvPr>
        </p:nvGraphicFramePr>
        <p:xfrm>
          <a:off x="4331151" y="394250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2" name="Tabulka 14">
            <a:extLst>
              <a:ext uri="{FF2B5EF4-FFF2-40B4-BE49-F238E27FC236}">
                <a16:creationId xmlns:a16="http://schemas.microsoft.com/office/drawing/2014/main" id="{E9CB7C12-C433-BE98-1164-CE346656E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76852"/>
              </p:ext>
            </p:extLst>
          </p:nvPr>
        </p:nvGraphicFramePr>
        <p:xfrm>
          <a:off x="3525383" y="571606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3" name="Tabulka 14">
            <a:extLst>
              <a:ext uri="{FF2B5EF4-FFF2-40B4-BE49-F238E27FC236}">
                <a16:creationId xmlns:a16="http://schemas.microsoft.com/office/drawing/2014/main" id="{80BCD743-51BB-2002-9812-450926942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55863"/>
              </p:ext>
            </p:extLst>
          </p:nvPr>
        </p:nvGraphicFramePr>
        <p:xfrm>
          <a:off x="5237723" y="5744921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5" name="Tabulka 14">
            <a:extLst>
              <a:ext uri="{FF2B5EF4-FFF2-40B4-BE49-F238E27FC236}">
                <a16:creationId xmlns:a16="http://schemas.microsoft.com/office/drawing/2014/main" id="{AC301EA9-223C-8DC5-CE44-AA534A82C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141449"/>
              </p:ext>
            </p:extLst>
          </p:nvPr>
        </p:nvGraphicFramePr>
        <p:xfrm>
          <a:off x="6871736" y="5759466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85A66D75-C11D-1877-E945-30AF64FC3E5E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1BF8D5F1-2C65-A874-56A1-0A52F65A11DC}"/>
              </a:ext>
            </a:extLst>
          </p:cNvPr>
          <p:cNvSpPr/>
          <p:nvPr/>
        </p:nvSpPr>
        <p:spPr>
          <a:xfrm>
            <a:off x="6716300" y="3400198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2F5B4EDF-C9D6-B9F8-FF4B-5462757ADD83}"/>
              </a:ext>
            </a:extLst>
          </p:cNvPr>
          <p:cNvSpPr/>
          <p:nvPr/>
        </p:nvSpPr>
        <p:spPr>
          <a:xfrm>
            <a:off x="6677571" y="5138225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AE94FF5F-A0B0-1F62-DDF8-CAFC6F333C4F}"/>
              </a:ext>
            </a:extLst>
          </p:cNvPr>
          <p:cNvSpPr/>
          <p:nvPr/>
        </p:nvSpPr>
        <p:spPr>
          <a:xfrm>
            <a:off x="4515878" y="2124220"/>
            <a:ext cx="145457" cy="120321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E4920816-1C58-A5C1-5FB3-68845126BD45}"/>
              </a:ext>
            </a:extLst>
          </p:cNvPr>
          <p:cNvSpPr txBox="1"/>
          <p:nvPr/>
        </p:nvSpPr>
        <p:spPr>
          <a:xfrm>
            <a:off x="4645998" y="2042698"/>
            <a:ext cx="558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Ano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77CFCB66-8F84-A8F3-474D-691756E60922}"/>
              </a:ext>
            </a:extLst>
          </p:cNvPr>
          <p:cNvSpPr txBox="1"/>
          <p:nvPr/>
        </p:nvSpPr>
        <p:spPr>
          <a:xfrm>
            <a:off x="5435551" y="2042698"/>
            <a:ext cx="174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57B22779-43D0-69D7-F61A-224A0C14DBB6}"/>
              </a:ext>
            </a:extLst>
          </p:cNvPr>
          <p:cNvSpPr/>
          <p:nvPr/>
        </p:nvSpPr>
        <p:spPr>
          <a:xfrm>
            <a:off x="5299865" y="2124219"/>
            <a:ext cx="145457" cy="120321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12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8" y="403225"/>
            <a:ext cx="10777158" cy="1006429"/>
          </a:xfrm>
        </p:spPr>
        <p:txBody>
          <a:bodyPr/>
          <a:lstStyle/>
          <a:p>
            <a:r>
              <a:rPr lang="cs-CZ" sz="2200" dirty="0"/>
              <a:t>Necelá třetina firem se zúčastnila kurzu či konference na téma cirkulární ekonomiky. nejčastěji firmy s 50 AŽ 249 zaměstnanci </a:t>
            </a:r>
            <a:br>
              <a:rPr lang="cs-CZ" sz="2200" dirty="0"/>
            </a:br>
            <a:r>
              <a:rPr lang="cs-CZ" sz="2200" dirty="0"/>
              <a:t>a TAKÉ TY Z OBLASTI VÝROBY ČI PRŮMYSLU.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17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54726" y="1447250"/>
            <a:ext cx="9180740" cy="3682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Zúčastnili jste se kurzu či konference ohledně cirkulární ekonomiky, ESG nebo témat udržitelnosti? (v %)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26621334"/>
              </p:ext>
            </p:extLst>
          </p:nvPr>
        </p:nvGraphicFramePr>
        <p:xfrm>
          <a:off x="276971" y="2320409"/>
          <a:ext cx="3128400" cy="299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0976" y="3632991"/>
            <a:ext cx="880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600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F7CF0270-546A-F104-7365-0A98076B81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73" name="Tabulka 14">
            <a:extLst>
              <a:ext uri="{FF2B5EF4-FFF2-40B4-BE49-F238E27FC236}">
                <a16:creationId xmlns:a16="http://schemas.microsoft.com/office/drawing/2014/main" id="{E9E52C45-9DE9-525E-03C2-9C83DDAB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932618"/>
              </p:ext>
            </p:extLst>
          </p:nvPr>
        </p:nvGraphicFramePr>
        <p:xfrm>
          <a:off x="1368228" y="509617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7" name="Obdélník 6">
            <a:extLst>
              <a:ext uri="{FF2B5EF4-FFF2-40B4-BE49-F238E27FC236}">
                <a16:creationId xmlns:a16="http://schemas.microsoft.com/office/drawing/2014/main" id="{9CCBCB30-719B-A8F9-CDB3-6F3F02EEC17C}"/>
              </a:ext>
            </a:extLst>
          </p:cNvPr>
          <p:cNvSpPr/>
          <p:nvPr/>
        </p:nvSpPr>
        <p:spPr>
          <a:xfrm>
            <a:off x="485774" y="6121592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pl-PL" sz="1100" dirty="0">
                <a:solidFill>
                  <a:prstClr val="black"/>
                </a:solidFill>
              </a:rPr>
              <a:t>Q8. 2. Zúčastnili jste se kurzu či konference ohledně cirkulární ekonomiky, ESG nebo témat udržitelnosti?</a:t>
            </a:r>
          </a:p>
        </p:txBody>
      </p:sp>
      <p:graphicFrame>
        <p:nvGraphicFramePr>
          <p:cNvPr id="10" name="Chart 21">
            <a:extLst>
              <a:ext uri="{FF2B5EF4-FFF2-40B4-BE49-F238E27FC236}">
                <a16:creationId xmlns:a16="http://schemas.microsoft.com/office/drawing/2014/main" id="{52702203-283D-1A7B-35F1-AA15C5ED57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5160697"/>
              </p:ext>
            </p:extLst>
          </p:nvPr>
        </p:nvGraphicFramePr>
        <p:xfrm>
          <a:off x="3629165" y="236236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22">
            <a:extLst>
              <a:ext uri="{FF2B5EF4-FFF2-40B4-BE49-F238E27FC236}">
                <a16:creationId xmlns:a16="http://schemas.microsoft.com/office/drawing/2014/main" id="{175E9A6A-9709-863D-D5DD-BED7EF3681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94837"/>
              </p:ext>
            </p:extLst>
          </p:nvPr>
        </p:nvGraphicFramePr>
        <p:xfrm>
          <a:off x="5327183" y="234331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4">
            <a:extLst>
              <a:ext uri="{FF2B5EF4-FFF2-40B4-BE49-F238E27FC236}">
                <a16:creationId xmlns:a16="http://schemas.microsoft.com/office/drawing/2014/main" id="{6A6A1D92-0FAF-723A-BD05-E025545FEE4E}"/>
              </a:ext>
            </a:extLst>
          </p:cNvPr>
          <p:cNvSpPr txBox="1"/>
          <p:nvPr/>
        </p:nvSpPr>
        <p:spPr>
          <a:xfrm>
            <a:off x="4383096" y="3001768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705791EA-A31A-8AEA-B537-DE7AC88FFDF5}"/>
              </a:ext>
            </a:extLst>
          </p:cNvPr>
          <p:cNvSpPr txBox="1"/>
          <p:nvPr/>
        </p:nvSpPr>
        <p:spPr>
          <a:xfrm>
            <a:off x="6081114" y="2995859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3" name="Chart 28">
            <a:extLst>
              <a:ext uri="{FF2B5EF4-FFF2-40B4-BE49-F238E27FC236}">
                <a16:creationId xmlns:a16="http://schemas.microsoft.com/office/drawing/2014/main" id="{4B5A6E4D-EC26-F4F9-65EF-9663B5ADB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0706396"/>
              </p:ext>
            </p:extLst>
          </p:nvPr>
        </p:nvGraphicFramePr>
        <p:xfrm>
          <a:off x="2878642" y="4135932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Chart 29">
            <a:extLst>
              <a:ext uri="{FF2B5EF4-FFF2-40B4-BE49-F238E27FC236}">
                <a16:creationId xmlns:a16="http://schemas.microsoft.com/office/drawing/2014/main" id="{84EF08AC-8AF3-73AE-612C-A749E0AD3B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239900"/>
              </p:ext>
            </p:extLst>
          </p:nvPr>
        </p:nvGraphicFramePr>
        <p:xfrm>
          <a:off x="4515878" y="4135932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TextBox 30">
            <a:extLst>
              <a:ext uri="{FF2B5EF4-FFF2-40B4-BE49-F238E27FC236}">
                <a16:creationId xmlns:a16="http://schemas.microsoft.com/office/drawing/2014/main" id="{78602A31-D0D2-25DB-7FDA-3124D71EEF66}"/>
              </a:ext>
            </a:extLst>
          </p:cNvPr>
          <p:cNvSpPr txBox="1"/>
          <p:nvPr/>
        </p:nvSpPr>
        <p:spPr>
          <a:xfrm>
            <a:off x="3639950" y="4815778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C5B9662E-8283-DB98-2F15-34E82FC6E734}"/>
              </a:ext>
            </a:extLst>
          </p:cNvPr>
          <p:cNvSpPr txBox="1"/>
          <p:nvPr/>
        </p:nvSpPr>
        <p:spPr>
          <a:xfrm>
            <a:off x="5277037" y="4892724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Obchod</a:t>
            </a:r>
          </a:p>
        </p:txBody>
      </p:sp>
      <p:graphicFrame>
        <p:nvGraphicFramePr>
          <p:cNvPr id="27" name="Chart 32">
            <a:extLst>
              <a:ext uri="{FF2B5EF4-FFF2-40B4-BE49-F238E27FC236}">
                <a16:creationId xmlns:a16="http://schemas.microsoft.com/office/drawing/2014/main" id="{7572A789-95F1-E90F-CB4B-CC2A09893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922668"/>
              </p:ext>
            </p:extLst>
          </p:nvPr>
        </p:nvGraphicFramePr>
        <p:xfrm>
          <a:off x="6152965" y="415603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9" name="TextBox 33">
            <a:extLst>
              <a:ext uri="{FF2B5EF4-FFF2-40B4-BE49-F238E27FC236}">
                <a16:creationId xmlns:a16="http://schemas.microsoft.com/office/drawing/2014/main" id="{C7D53C1F-017B-D7F3-A9F3-C1741A18B2F2}"/>
              </a:ext>
            </a:extLst>
          </p:cNvPr>
          <p:cNvSpPr txBox="1"/>
          <p:nvPr/>
        </p:nvSpPr>
        <p:spPr>
          <a:xfrm>
            <a:off x="6906896" y="4892723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Služby</a:t>
            </a:r>
          </a:p>
        </p:txBody>
      </p:sp>
      <p:graphicFrame>
        <p:nvGraphicFramePr>
          <p:cNvPr id="19" name="Tabulka 14">
            <a:extLst>
              <a:ext uri="{FF2B5EF4-FFF2-40B4-BE49-F238E27FC236}">
                <a16:creationId xmlns:a16="http://schemas.microsoft.com/office/drawing/2014/main" id="{1227FCDB-C399-9B4E-F2D7-C8194CA7C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636186"/>
              </p:ext>
            </p:extLst>
          </p:nvPr>
        </p:nvGraphicFramePr>
        <p:xfrm>
          <a:off x="6063746" y="392759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0" name="Tabulka 14">
            <a:extLst>
              <a:ext uri="{FF2B5EF4-FFF2-40B4-BE49-F238E27FC236}">
                <a16:creationId xmlns:a16="http://schemas.microsoft.com/office/drawing/2014/main" id="{28804E7D-1063-DBF4-3D1F-D43F5BD20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27836"/>
              </p:ext>
            </p:extLst>
          </p:nvPr>
        </p:nvGraphicFramePr>
        <p:xfrm>
          <a:off x="4331151" y="394250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8" name="Tabulka 14">
            <a:extLst>
              <a:ext uri="{FF2B5EF4-FFF2-40B4-BE49-F238E27FC236}">
                <a16:creationId xmlns:a16="http://schemas.microsoft.com/office/drawing/2014/main" id="{EE159C7A-9C0F-A045-B0E3-105172E73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554197"/>
              </p:ext>
            </p:extLst>
          </p:nvPr>
        </p:nvGraphicFramePr>
        <p:xfrm>
          <a:off x="3525383" y="571606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0" name="Tabulka 14">
            <a:extLst>
              <a:ext uri="{FF2B5EF4-FFF2-40B4-BE49-F238E27FC236}">
                <a16:creationId xmlns:a16="http://schemas.microsoft.com/office/drawing/2014/main" id="{9A9E5260-EB5F-7E74-A05B-FE4C86D39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770329"/>
              </p:ext>
            </p:extLst>
          </p:nvPr>
        </p:nvGraphicFramePr>
        <p:xfrm>
          <a:off x="5237723" y="5744921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1" name="Tabulka 14">
            <a:extLst>
              <a:ext uri="{FF2B5EF4-FFF2-40B4-BE49-F238E27FC236}">
                <a16:creationId xmlns:a16="http://schemas.microsoft.com/office/drawing/2014/main" id="{37E68D46-932B-F06A-83ED-0E75AD254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049766"/>
              </p:ext>
            </p:extLst>
          </p:nvPr>
        </p:nvGraphicFramePr>
        <p:xfrm>
          <a:off x="6871736" y="5759466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32" name="Obdélník 31">
            <a:extLst>
              <a:ext uri="{FF2B5EF4-FFF2-40B4-BE49-F238E27FC236}">
                <a16:creationId xmlns:a16="http://schemas.microsoft.com/office/drawing/2014/main" id="{590FEF02-0E27-920F-1154-F9AA7F724E3F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1947FC99-400A-197D-D454-2375145E22D2}"/>
              </a:ext>
            </a:extLst>
          </p:cNvPr>
          <p:cNvSpPr/>
          <p:nvPr/>
        </p:nvSpPr>
        <p:spPr>
          <a:xfrm>
            <a:off x="6816007" y="3165965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7598CB00-5C14-2D2C-7EF3-6AEC467CC3E1}"/>
              </a:ext>
            </a:extLst>
          </p:cNvPr>
          <p:cNvSpPr/>
          <p:nvPr/>
        </p:nvSpPr>
        <p:spPr>
          <a:xfrm>
            <a:off x="4344503" y="4870404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5BBB08BE-E359-8CAF-B977-42EE14F670E9}"/>
              </a:ext>
            </a:extLst>
          </p:cNvPr>
          <p:cNvSpPr/>
          <p:nvPr/>
        </p:nvSpPr>
        <p:spPr>
          <a:xfrm>
            <a:off x="4354735" y="3566587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5F8AC9B7-7BDC-6010-5A92-0ACEDCE46993}"/>
              </a:ext>
            </a:extLst>
          </p:cNvPr>
          <p:cNvSpPr/>
          <p:nvPr/>
        </p:nvSpPr>
        <p:spPr>
          <a:xfrm>
            <a:off x="6933585" y="5358821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DA37EB30-7195-69C9-D253-01F05139ACC5}"/>
              </a:ext>
            </a:extLst>
          </p:cNvPr>
          <p:cNvSpPr/>
          <p:nvPr/>
        </p:nvSpPr>
        <p:spPr>
          <a:xfrm>
            <a:off x="4515878" y="2124220"/>
            <a:ext cx="145457" cy="120321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74157203-2ED3-57C9-A06B-BF02454ED706}"/>
              </a:ext>
            </a:extLst>
          </p:cNvPr>
          <p:cNvSpPr txBox="1"/>
          <p:nvPr/>
        </p:nvSpPr>
        <p:spPr>
          <a:xfrm>
            <a:off x="4645998" y="2042698"/>
            <a:ext cx="558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Ano</a:t>
            </a:r>
          </a:p>
        </p:txBody>
      </p:sp>
      <p:sp>
        <p:nvSpPr>
          <p:cNvPr id="43" name="TextBox 25">
            <a:extLst>
              <a:ext uri="{FF2B5EF4-FFF2-40B4-BE49-F238E27FC236}">
                <a16:creationId xmlns:a16="http://schemas.microsoft.com/office/drawing/2014/main" id="{228669E3-3434-217B-ADE5-54271328BE17}"/>
              </a:ext>
            </a:extLst>
          </p:cNvPr>
          <p:cNvSpPr txBox="1"/>
          <p:nvPr/>
        </p:nvSpPr>
        <p:spPr>
          <a:xfrm>
            <a:off x="5435551" y="2042698"/>
            <a:ext cx="174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</a:t>
            </a: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C78BD95B-E066-BA6E-327C-EC8A85C6727B}"/>
              </a:ext>
            </a:extLst>
          </p:cNvPr>
          <p:cNvSpPr/>
          <p:nvPr/>
        </p:nvSpPr>
        <p:spPr>
          <a:xfrm>
            <a:off x="5299865" y="2124219"/>
            <a:ext cx="145457" cy="120321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47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1120671" cy="1006429"/>
          </a:xfrm>
        </p:spPr>
        <p:txBody>
          <a:bodyPr/>
          <a:lstStyle/>
          <a:p>
            <a:r>
              <a:rPr lang="cs-CZ" sz="2200" dirty="0"/>
              <a:t>Více než DVĚ PĚTINY firem sdílí příklady dobré praxe cirkulární ekonomiky s jinými podniky. Nejvíce společnosti s 50 AŽ 249 zaměstnanci </a:t>
            </a:r>
            <a:br>
              <a:rPr lang="cs-CZ" sz="2200" dirty="0"/>
            </a:br>
            <a:r>
              <a:rPr lang="cs-CZ" sz="2200" dirty="0"/>
              <a:t>a FIRMY ZE SEKTORU VÝROBY ČI PRŮMYSLU.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18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25443" y="1467101"/>
            <a:ext cx="8803040" cy="5477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Účastníte se diskuze o dobré praxi/sdílíte příklady dobré praxe cirkulární ekonomiky s ostatními společnostmi/byli jste inspirovaní jinou společností </a:t>
            </a:r>
          </a:p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v oblasti cirkulární ekonomiky? (v %)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94883734"/>
              </p:ext>
            </p:extLst>
          </p:nvPr>
        </p:nvGraphicFramePr>
        <p:xfrm>
          <a:off x="276971" y="2301555"/>
          <a:ext cx="3128400" cy="299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0976" y="3614137"/>
            <a:ext cx="880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600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F7CF0270-546A-F104-7365-0A98076B81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73" name="Tabulka 14">
            <a:extLst>
              <a:ext uri="{FF2B5EF4-FFF2-40B4-BE49-F238E27FC236}">
                <a16:creationId xmlns:a16="http://schemas.microsoft.com/office/drawing/2014/main" id="{E9E52C45-9DE9-525E-03C2-9C83DDAB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022812"/>
              </p:ext>
            </p:extLst>
          </p:nvPr>
        </p:nvGraphicFramePr>
        <p:xfrm>
          <a:off x="1368228" y="5077316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7" name="Obdélník 6">
            <a:extLst>
              <a:ext uri="{FF2B5EF4-FFF2-40B4-BE49-F238E27FC236}">
                <a16:creationId xmlns:a16="http://schemas.microsoft.com/office/drawing/2014/main" id="{9CCBCB30-719B-A8F9-CDB3-6F3F02EEC17C}"/>
              </a:ext>
            </a:extLst>
          </p:cNvPr>
          <p:cNvSpPr/>
          <p:nvPr/>
        </p:nvSpPr>
        <p:spPr>
          <a:xfrm>
            <a:off x="485775" y="6011061"/>
            <a:ext cx="8628246" cy="438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pl-PL" sz="1100" dirty="0">
                <a:solidFill>
                  <a:prstClr val="black"/>
                </a:solidFill>
              </a:rPr>
              <a:t>Q8. 3. Účastníte se diskuze o dobré praxi/sdílíte příklady dobré praxe cirkulární ekonomiky s ostatními společnostmi/byli jste inspirovaní jinou společností v oblasti cirkulární ekonomiky? </a:t>
            </a:r>
          </a:p>
        </p:txBody>
      </p:sp>
      <p:graphicFrame>
        <p:nvGraphicFramePr>
          <p:cNvPr id="10" name="Chart 21">
            <a:extLst>
              <a:ext uri="{FF2B5EF4-FFF2-40B4-BE49-F238E27FC236}">
                <a16:creationId xmlns:a16="http://schemas.microsoft.com/office/drawing/2014/main" id="{52702203-283D-1A7B-35F1-AA15C5ED57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396460"/>
              </p:ext>
            </p:extLst>
          </p:nvPr>
        </p:nvGraphicFramePr>
        <p:xfrm>
          <a:off x="3629165" y="2343514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22">
            <a:extLst>
              <a:ext uri="{FF2B5EF4-FFF2-40B4-BE49-F238E27FC236}">
                <a16:creationId xmlns:a16="http://schemas.microsoft.com/office/drawing/2014/main" id="{175E9A6A-9709-863D-D5DD-BED7EF3681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568805"/>
              </p:ext>
            </p:extLst>
          </p:nvPr>
        </p:nvGraphicFramePr>
        <p:xfrm>
          <a:off x="5327183" y="2324464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4">
            <a:extLst>
              <a:ext uri="{FF2B5EF4-FFF2-40B4-BE49-F238E27FC236}">
                <a16:creationId xmlns:a16="http://schemas.microsoft.com/office/drawing/2014/main" id="{6A6A1D92-0FAF-723A-BD05-E025545FEE4E}"/>
              </a:ext>
            </a:extLst>
          </p:cNvPr>
          <p:cNvSpPr txBox="1"/>
          <p:nvPr/>
        </p:nvSpPr>
        <p:spPr>
          <a:xfrm>
            <a:off x="4383096" y="2982914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705791EA-A31A-8AEA-B537-DE7AC88FFDF5}"/>
              </a:ext>
            </a:extLst>
          </p:cNvPr>
          <p:cNvSpPr txBox="1"/>
          <p:nvPr/>
        </p:nvSpPr>
        <p:spPr>
          <a:xfrm>
            <a:off x="6081114" y="2977005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3" name="Chart 28">
            <a:extLst>
              <a:ext uri="{FF2B5EF4-FFF2-40B4-BE49-F238E27FC236}">
                <a16:creationId xmlns:a16="http://schemas.microsoft.com/office/drawing/2014/main" id="{4B5A6E4D-EC26-F4F9-65EF-9663B5ADB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684522"/>
              </p:ext>
            </p:extLst>
          </p:nvPr>
        </p:nvGraphicFramePr>
        <p:xfrm>
          <a:off x="2878642" y="411707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Chart 29">
            <a:extLst>
              <a:ext uri="{FF2B5EF4-FFF2-40B4-BE49-F238E27FC236}">
                <a16:creationId xmlns:a16="http://schemas.microsoft.com/office/drawing/2014/main" id="{84EF08AC-8AF3-73AE-612C-A749E0AD3B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154296"/>
              </p:ext>
            </p:extLst>
          </p:nvPr>
        </p:nvGraphicFramePr>
        <p:xfrm>
          <a:off x="4515878" y="4117078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TextBox 30">
            <a:extLst>
              <a:ext uri="{FF2B5EF4-FFF2-40B4-BE49-F238E27FC236}">
                <a16:creationId xmlns:a16="http://schemas.microsoft.com/office/drawing/2014/main" id="{78602A31-D0D2-25DB-7FDA-3124D71EEF66}"/>
              </a:ext>
            </a:extLst>
          </p:cNvPr>
          <p:cNvSpPr txBox="1"/>
          <p:nvPr/>
        </p:nvSpPr>
        <p:spPr>
          <a:xfrm>
            <a:off x="3639950" y="479692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C5B9662E-8283-DB98-2F15-34E82FC6E734}"/>
              </a:ext>
            </a:extLst>
          </p:cNvPr>
          <p:cNvSpPr txBox="1"/>
          <p:nvPr/>
        </p:nvSpPr>
        <p:spPr>
          <a:xfrm>
            <a:off x="5277037" y="4873870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Obchod</a:t>
            </a:r>
          </a:p>
        </p:txBody>
      </p:sp>
      <p:graphicFrame>
        <p:nvGraphicFramePr>
          <p:cNvPr id="27" name="Chart 32">
            <a:extLst>
              <a:ext uri="{FF2B5EF4-FFF2-40B4-BE49-F238E27FC236}">
                <a16:creationId xmlns:a16="http://schemas.microsoft.com/office/drawing/2014/main" id="{7572A789-95F1-E90F-CB4B-CC2A09893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965856"/>
              </p:ext>
            </p:extLst>
          </p:nvPr>
        </p:nvGraphicFramePr>
        <p:xfrm>
          <a:off x="6152965" y="4137183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9" name="TextBox 33">
            <a:extLst>
              <a:ext uri="{FF2B5EF4-FFF2-40B4-BE49-F238E27FC236}">
                <a16:creationId xmlns:a16="http://schemas.microsoft.com/office/drawing/2014/main" id="{C7D53C1F-017B-D7F3-A9F3-C1741A18B2F2}"/>
              </a:ext>
            </a:extLst>
          </p:cNvPr>
          <p:cNvSpPr txBox="1"/>
          <p:nvPr/>
        </p:nvSpPr>
        <p:spPr>
          <a:xfrm>
            <a:off x="6906896" y="4873869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Služby</a:t>
            </a:r>
          </a:p>
        </p:txBody>
      </p:sp>
      <p:graphicFrame>
        <p:nvGraphicFramePr>
          <p:cNvPr id="19" name="Tabulka 14">
            <a:extLst>
              <a:ext uri="{FF2B5EF4-FFF2-40B4-BE49-F238E27FC236}">
                <a16:creationId xmlns:a16="http://schemas.microsoft.com/office/drawing/2014/main" id="{1227FCDB-C399-9B4E-F2D7-C8194CA7C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031260"/>
              </p:ext>
            </p:extLst>
          </p:nvPr>
        </p:nvGraphicFramePr>
        <p:xfrm>
          <a:off x="6063746" y="390874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0" name="Tabulka 14">
            <a:extLst>
              <a:ext uri="{FF2B5EF4-FFF2-40B4-BE49-F238E27FC236}">
                <a16:creationId xmlns:a16="http://schemas.microsoft.com/office/drawing/2014/main" id="{28804E7D-1063-DBF4-3D1F-D43F5BD20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814249"/>
              </p:ext>
            </p:extLst>
          </p:nvPr>
        </p:nvGraphicFramePr>
        <p:xfrm>
          <a:off x="4331151" y="3923651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8" name="Tabulka 14">
            <a:extLst>
              <a:ext uri="{FF2B5EF4-FFF2-40B4-BE49-F238E27FC236}">
                <a16:creationId xmlns:a16="http://schemas.microsoft.com/office/drawing/2014/main" id="{EE159C7A-9C0F-A045-B0E3-105172E73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765564"/>
              </p:ext>
            </p:extLst>
          </p:nvPr>
        </p:nvGraphicFramePr>
        <p:xfrm>
          <a:off x="3525383" y="569721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0" name="Tabulka 14">
            <a:extLst>
              <a:ext uri="{FF2B5EF4-FFF2-40B4-BE49-F238E27FC236}">
                <a16:creationId xmlns:a16="http://schemas.microsoft.com/office/drawing/2014/main" id="{9A9E5260-EB5F-7E74-A05B-FE4C86D39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02025"/>
              </p:ext>
            </p:extLst>
          </p:nvPr>
        </p:nvGraphicFramePr>
        <p:xfrm>
          <a:off x="5237723" y="5726067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31" name="Tabulka 14">
            <a:extLst>
              <a:ext uri="{FF2B5EF4-FFF2-40B4-BE49-F238E27FC236}">
                <a16:creationId xmlns:a16="http://schemas.microsoft.com/office/drawing/2014/main" id="{37E68D46-932B-F06A-83ED-0E75AD254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815999"/>
              </p:ext>
            </p:extLst>
          </p:nvPr>
        </p:nvGraphicFramePr>
        <p:xfrm>
          <a:off x="6871736" y="5665196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32" name="Obdélník 31">
            <a:extLst>
              <a:ext uri="{FF2B5EF4-FFF2-40B4-BE49-F238E27FC236}">
                <a16:creationId xmlns:a16="http://schemas.microsoft.com/office/drawing/2014/main" id="{21BE208F-7E5C-43B7-5810-EEB8B13B5B82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35C2BD19-8E21-C2AB-9B56-883F61E08B74}"/>
              </a:ext>
            </a:extLst>
          </p:cNvPr>
          <p:cNvSpPr/>
          <p:nvPr/>
        </p:nvSpPr>
        <p:spPr>
          <a:xfrm>
            <a:off x="6800724" y="3195686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4" name="Rectangle 6">
            <a:extLst>
              <a:ext uri="{FF2B5EF4-FFF2-40B4-BE49-F238E27FC236}">
                <a16:creationId xmlns:a16="http://schemas.microsoft.com/office/drawing/2014/main" id="{E10C4E89-7CF6-52C4-BE7C-34331F5EB1EB}"/>
              </a:ext>
            </a:extLst>
          </p:cNvPr>
          <p:cNvSpPr/>
          <p:nvPr/>
        </p:nvSpPr>
        <p:spPr>
          <a:xfrm>
            <a:off x="4515878" y="2124220"/>
            <a:ext cx="145457" cy="120321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ABA64BC9-5194-BB91-DB62-A1D24F36F4BD}"/>
              </a:ext>
            </a:extLst>
          </p:cNvPr>
          <p:cNvSpPr txBox="1"/>
          <p:nvPr/>
        </p:nvSpPr>
        <p:spPr>
          <a:xfrm>
            <a:off x="4645998" y="2042698"/>
            <a:ext cx="558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Ano</a:t>
            </a:r>
          </a:p>
        </p:txBody>
      </p:sp>
      <p:sp>
        <p:nvSpPr>
          <p:cNvPr id="36" name="TextBox 25">
            <a:extLst>
              <a:ext uri="{FF2B5EF4-FFF2-40B4-BE49-F238E27FC236}">
                <a16:creationId xmlns:a16="http://schemas.microsoft.com/office/drawing/2014/main" id="{3B719088-B7CF-0B0E-B64B-7878E675B62E}"/>
              </a:ext>
            </a:extLst>
          </p:cNvPr>
          <p:cNvSpPr txBox="1"/>
          <p:nvPr/>
        </p:nvSpPr>
        <p:spPr>
          <a:xfrm>
            <a:off x="5435551" y="2042698"/>
            <a:ext cx="174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</a:t>
            </a: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A9D0C5E-1B8E-E329-5DAA-1155BB4F9B16}"/>
              </a:ext>
            </a:extLst>
          </p:cNvPr>
          <p:cNvSpPr/>
          <p:nvPr/>
        </p:nvSpPr>
        <p:spPr>
          <a:xfrm>
            <a:off x="5299865" y="2124219"/>
            <a:ext cx="145457" cy="120321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923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C0E12F3-5CE2-4849-B33C-4E99138511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7672" y="1362515"/>
            <a:ext cx="9425039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Představení pojmu ESG: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pSp>
        <p:nvGrpSpPr>
          <p:cNvPr id="80" name="Skupina 79">
            <a:extLst>
              <a:ext uri="{FF2B5EF4-FFF2-40B4-BE49-F238E27FC236}">
                <a16:creationId xmlns:a16="http://schemas.microsoft.com/office/drawing/2014/main" id="{7BA32BB8-2DAA-4267-B7D3-F631F871B81B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81" name="Obdélník 80">
              <a:extLst>
                <a:ext uri="{FF2B5EF4-FFF2-40B4-BE49-F238E27FC236}">
                  <a16:creationId xmlns:a16="http://schemas.microsoft.com/office/drawing/2014/main" id="{C22A8870-6BCA-4392-87C9-2E662D1DAF48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82" name="Picture 2" descr="http://www.aspectio.cz/Files/logoAMSP.jpg">
              <a:extLst>
                <a:ext uri="{FF2B5EF4-FFF2-40B4-BE49-F238E27FC236}">
                  <a16:creationId xmlns:a16="http://schemas.microsoft.com/office/drawing/2014/main" id="{78F96F5A-B56F-45C5-B01C-F9A2C854A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54CF46E3-9E0A-EFF7-EAC9-7E173C215E24}"/>
              </a:ext>
            </a:extLst>
          </p:cNvPr>
          <p:cNvSpPr txBox="1"/>
          <p:nvPr/>
        </p:nvSpPr>
        <p:spPr>
          <a:xfrm>
            <a:off x="577672" y="2111851"/>
            <a:ext cx="10759022" cy="2246769"/>
          </a:xfrm>
          <a:prstGeom prst="rect">
            <a:avLst/>
          </a:prstGeom>
          <a:noFill/>
          <a:ln>
            <a:solidFill>
              <a:srgbClr val="405A9C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„</a:t>
            </a:r>
            <a:r>
              <a:rPr lang="cs-CZ" sz="1400" b="0" i="0" dirty="0">
                <a:effectLst/>
                <a:latin typeface="Roboto" panose="02000000000000000000" pitchFamily="2" charset="0"/>
              </a:rPr>
              <a:t>Firmy, nehledě na velikost nebo odvětví, jsou vystaveny nefinančním faktorům, které mohou ovlivnit jejich podnikání. </a:t>
            </a:r>
          </a:p>
          <a:p>
            <a:pPr algn="l" rtl="0"/>
            <a:r>
              <a:rPr lang="cs-CZ" sz="1400" b="0" i="0" dirty="0">
                <a:effectLst/>
                <a:latin typeface="Roboto" panose="02000000000000000000" pitchFamily="2" charset="0"/>
              </a:rPr>
              <a:t>Mezi ně patří zejména </a:t>
            </a:r>
            <a:r>
              <a:rPr lang="cs-CZ" sz="1400" b="1" i="0" dirty="0">
                <a:effectLst/>
                <a:latin typeface="Roboto" panose="02000000000000000000" pitchFamily="2" charset="0"/>
              </a:rPr>
              <a:t>environmentální, sociální a správní faktory (ESG)</a:t>
            </a:r>
            <a:r>
              <a:rPr lang="cs-CZ" sz="1400" b="0" i="0" dirty="0">
                <a:effectLst/>
                <a:latin typeface="Roboto" panose="02000000000000000000" pitchFamily="2" charset="0"/>
              </a:rPr>
              <a:t>, které se používají k měření udržitelnosti a společenského dopadu společnosti.</a:t>
            </a:r>
            <a:br>
              <a:rPr lang="cs-CZ" sz="1400" b="0" i="0" dirty="0">
                <a:effectLst/>
                <a:latin typeface="Roboto" panose="02000000000000000000" pitchFamily="2" charset="0"/>
              </a:rPr>
            </a:br>
            <a:endParaRPr lang="cs-CZ" sz="1400" b="0" i="0" dirty="0">
              <a:effectLst/>
              <a:latin typeface="Roboto" panose="02000000000000000000" pitchFamily="2" charset="0"/>
            </a:endParaRPr>
          </a:p>
          <a:p>
            <a:pPr algn="l" rtl="0"/>
            <a:r>
              <a:rPr lang="cs-CZ" sz="1400" b="0" i="0" dirty="0">
                <a:effectLst/>
                <a:latin typeface="Roboto" panose="02000000000000000000" pitchFamily="2" charset="0"/>
              </a:rPr>
              <a:t>Environmentální faktory měří vliv firmy na životní prostředí, např. v oblasti emisí skleníkových či toxických plynů, odpadového hospodářství, efektivního využívání energií, stavění zelených budov apod.</a:t>
            </a:r>
          </a:p>
          <a:p>
            <a:pPr algn="l" rtl="0"/>
            <a:r>
              <a:rPr lang="cs-CZ" sz="1400" b="0" i="0" dirty="0">
                <a:effectLst/>
                <a:latin typeface="Roboto" panose="02000000000000000000" pitchFamily="2" charset="0"/>
              </a:rPr>
              <a:t>Pod sociální faktory spadají vztahy s lidskými zdroji a třetími stranami, jako jsou péče o zaměstnance, zdraví na pracovišti, ochrana spotřebitelů, charita či dodavatelsko-odběratelské vztahy.</a:t>
            </a:r>
          </a:p>
          <a:p>
            <a:pPr algn="l" rtl="0"/>
            <a:r>
              <a:rPr lang="cs-CZ" sz="1400" b="0" i="0" dirty="0">
                <a:effectLst/>
                <a:latin typeface="Roboto" panose="02000000000000000000" pitchFamily="2" charset="0"/>
              </a:rPr>
              <a:t>Mezi příklady správních faktorů řadíme práva akcionářů, </a:t>
            </a:r>
            <a:r>
              <a:rPr lang="cs-CZ" sz="1400" b="0" i="0" dirty="0" err="1">
                <a:effectLst/>
                <a:latin typeface="Roboto" panose="02000000000000000000" pitchFamily="2" charset="0"/>
              </a:rPr>
              <a:t>compliance</a:t>
            </a:r>
            <a:r>
              <a:rPr lang="cs-CZ" sz="1400" b="0" i="0" dirty="0">
                <a:effectLst/>
                <a:latin typeface="Roboto" panose="02000000000000000000" pitchFamily="2" charset="0"/>
              </a:rPr>
              <a:t>, firemní kulturu, obchodní etiku a etický kodex či daňovou transparentnost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.“</a:t>
            </a:r>
          </a:p>
        </p:txBody>
      </p:sp>
      <p:pic>
        <p:nvPicPr>
          <p:cNvPr id="8" name="Grafický objekt 7" descr="Kruhy se šipkami se souvislou výplní">
            <a:extLst>
              <a:ext uri="{FF2B5EF4-FFF2-40B4-BE49-F238E27FC236}">
                <a16:creationId xmlns:a16="http://schemas.microsoft.com/office/drawing/2014/main" id="{48A85896-C765-FFFF-FB06-CA64F0E3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2294" y="43829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1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413560813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425139" cy="1006429"/>
          </a:xfrm>
        </p:spPr>
        <p:txBody>
          <a:bodyPr/>
          <a:lstStyle/>
          <a:p>
            <a:r>
              <a:rPr lang="cs-CZ" sz="2200" dirty="0"/>
              <a:t>čtvrtina  firem má nastaveny Procesy monitoringu cílů </a:t>
            </a:r>
            <a:br>
              <a:rPr lang="cs-CZ" sz="2200" dirty="0"/>
            </a:br>
            <a:r>
              <a:rPr lang="cs-CZ" sz="2200" dirty="0"/>
              <a:t>k udržitelnosti. Nejčastěji se jedná o společnosti </a:t>
            </a:r>
            <a:br>
              <a:rPr lang="cs-CZ" sz="2200" dirty="0"/>
            </a:br>
            <a:r>
              <a:rPr lang="cs-CZ" sz="2200" dirty="0"/>
              <a:t>s 50 AŽ 249 zaměstnanci.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20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444088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Máte nastavené procesy na monitoring cílů k udržitelnosti? (v %) 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748642913"/>
              </p:ext>
            </p:extLst>
          </p:nvPr>
        </p:nvGraphicFramePr>
        <p:xfrm>
          <a:off x="3629165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324894771"/>
              </p:ext>
            </p:extLst>
          </p:nvPr>
        </p:nvGraphicFramePr>
        <p:xfrm>
          <a:off x="532718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7098" y="3826374"/>
            <a:ext cx="117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937709" y="1926391"/>
            <a:ext cx="166591" cy="1828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9424" y="1851178"/>
            <a:ext cx="345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888924" y="1920519"/>
            <a:ext cx="175260" cy="175260"/>
          </a:xfrm>
          <a:prstGeom prst="rect">
            <a:avLst/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63599" y="1837515"/>
            <a:ext cx="4100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Ne, ale plánujeme zavést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3096" y="2879217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81114" y="2873308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val="3376085875"/>
              </p:ext>
            </p:extLst>
          </p:nvPr>
        </p:nvGraphicFramePr>
        <p:xfrm>
          <a:off x="2878642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1176561439"/>
              </p:ext>
            </p:extLst>
          </p:nvPr>
        </p:nvGraphicFramePr>
        <p:xfrm>
          <a:off x="4515878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639950" y="4693227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77037" y="4770173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Obchod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3247808826"/>
              </p:ext>
            </p:extLst>
          </p:nvPr>
        </p:nvGraphicFramePr>
        <p:xfrm>
          <a:off x="6152965" y="4033486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906896" y="4770172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Služby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42527" y="1891783"/>
            <a:ext cx="175260" cy="1752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09632" y="1798456"/>
            <a:ext cx="345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Nevím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6208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906EEF5D-F9AC-C066-2D95-BE4F8331A55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3" name="Rectangle 34">
            <a:extLst>
              <a:ext uri="{FF2B5EF4-FFF2-40B4-BE49-F238E27FC236}">
                <a16:creationId xmlns:a16="http://schemas.microsoft.com/office/drawing/2014/main" id="{B7D609A0-5F7C-8C4C-FB00-42FC64A377B6}"/>
              </a:ext>
            </a:extLst>
          </p:cNvPr>
          <p:cNvSpPr/>
          <p:nvPr/>
        </p:nvSpPr>
        <p:spPr>
          <a:xfrm>
            <a:off x="4409266" y="1891677"/>
            <a:ext cx="175260" cy="175260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6" name="TextBox 35">
            <a:extLst>
              <a:ext uri="{FF2B5EF4-FFF2-40B4-BE49-F238E27FC236}">
                <a16:creationId xmlns:a16="http://schemas.microsoft.com/office/drawing/2014/main" id="{E81959CD-C9BC-68E0-A827-0CF1EE6B267A}"/>
              </a:ext>
            </a:extLst>
          </p:cNvPr>
          <p:cNvSpPr txBox="1"/>
          <p:nvPr/>
        </p:nvSpPr>
        <p:spPr>
          <a:xfrm>
            <a:off x="4575558" y="1836729"/>
            <a:ext cx="2486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Ne, neplánujeme zavést</a:t>
            </a:r>
          </a:p>
        </p:txBody>
      </p:sp>
      <p:graphicFrame>
        <p:nvGraphicFramePr>
          <p:cNvPr id="17" name="Tabulka 14">
            <a:extLst>
              <a:ext uri="{FF2B5EF4-FFF2-40B4-BE49-F238E27FC236}">
                <a16:creationId xmlns:a16="http://schemas.microsoft.com/office/drawing/2014/main" id="{E15CB012-5B0B-319C-5414-08C2C0CE2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317023"/>
              </p:ext>
            </p:extLst>
          </p:nvPr>
        </p:nvGraphicFramePr>
        <p:xfrm>
          <a:off x="6063746" y="3805043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8" name="Tabulka 14">
            <a:extLst>
              <a:ext uri="{FF2B5EF4-FFF2-40B4-BE49-F238E27FC236}">
                <a16:creationId xmlns:a16="http://schemas.microsoft.com/office/drawing/2014/main" id="{21DE36B0-3DE1-E628-2E34-A8D0B8BBF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210347"/>
              </p:ext>
            </p:extLst>
          </p:nvPr>
        </p:nvGraphicFramePr>
        <p:xfrm>
          <a:off x="4331151" y="381995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9" name="Tabulka 14">
            <a:extLst>
              <a:ext uri="{FF2B5EF4-FFF2-40B4-BE49-F238E27FC236}">
                <a16:creationId xmlns:a16="http://schemas.microsoft.com/office/drawing/2014/main" id="{ECD5B9E8-D66C-C28B-1E6E-6C00F2268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298393"/>
              </p:ext>
            </p:extLst>
          </p:nvPr>
        </p:nvGraphicFramePr>
        <p:xfrm>
          <a:off x="1547098" y="523080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0" name="Tabulka 14">
            <a:extLst>
              <a:ext uri="{FF2B5EF4-FFF2-40B4-BE49-F238E27FC236}">
                <a16:creationId xmlns:a16="http://schemas.microsoft.com/office/drawing/2014/main" id="{0DFADD1B-9B68-F026-C115-3FF297221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026793"/>
              </p:ext>
            </p:extLst>
          </p:nvPr>
        </p:nvGraphicFramePr>
        <p:xfrm>
          <a:off x="3525383" y="5593518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4" name="Tabulka 14">
            <a:extLst>
              <a:ext uri="{FF2B5EF4-FFF2-40B4-BE49-F238E27FC236}">
                <a16:creationId xmlns:a16="http://schemas.microsoft.com/office/drawing/2014/main" id="{2D595693-7308-C5F6-CF17-AD35DDD5F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030609"/>
              </p:ext>
            </p:extLst>
          </p:nvPr>
        </p:nvGraphicFramePr>
        <p:xfrm>
          <a:off x="5237723" y="562237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7" name="Tabulka 14">
            <a:extLst>
              <a:ext uri="{FF2B5EF4-FFF2-40B4-BE49-F238E27FC236}">
                <a16:creationId xmlns:a16="http://schemas.microsoft.com/office/drawing/2014/main" id="{29B3F019-3251-08E4-44FA-9D84F6ABB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854162"/>
              </p:ext>
            </p:extLst>
          </p:nvPr>
        </p:nvGraphicFramePr>
        <p:xfrm>
          <a:off x="6871736" y="563691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EFC8383E-DF32-1C21-A04F-7567F9BE68D4}"/>
              </a:ext>
            </a:extLst>
          </p:cNvPr>
          <p:cNvSpPr/>
          <p:nvPr/>
        </p:nvSpPr>
        <p:spPr>
          <a:xfrm>
            <a:off x="485774" y="6115023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U1. Máte nastavené procesy na monitoring cílů k udržitelnosti?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1EEB4EDA-26E6-D6B7-F6B1-837991F4CB7F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6964560B-F249-EFFA-9DB7-30B26D5F18E9}"/>
              </a:ext>
            </a:extLst>
          </p:cNvPr>
          <p:cNvSpPr/>
          <p:nvPr/>
        </p:nvSpPr>
        <p:spPr>
          <a:xfrm>
            <a:off x="6785740" y="2916073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5949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66806351"/>
              </p:ext>
            </p:extLst>
          </p:nvPr>
        </p:nvGraphicFramePr>
        <p:xfrm>
          <a:off x="454288" y="2515878"/>
          <a:ext cx="3127112" cy="299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03225"/>
            <a:ext cx="10425139" cy="1006429"/>
          </a:xfrm>
        </p:spPr>
        <p:txBody>
          <a:bodyPr/>
          <a:lstStyle/>
          <a:p>
            <a:r>
              <a:rPr lang="cs-CZ" sz="2200" dirty="0"/>
              <a:t>Přibližně třetina firem sbírá data potřebná k esg reportingu. </a:t>
            </a:r>
            <a:br>
              <a:rPr lang="cs-CZ" sz="2200" dirty="0">
                <a:highlight>
                  <a:srgbClr val="FFFF00"/>
                </a:highlight>
              </a:rPr>
            </a:br>
            <a:r>
              <a:rPr lang="cs-CZ" sz="2200" dirty="0"/>
              <a:t>Nejčastěji se jedná o společnosti s 50 AŽ 249 zaměstnanci a firmy </a:t>
            </a:r>
            <a:br>
              <a:rPr lang="cs-CZ" sz="2200" dirty="0"/>
            </a:br>
            <a:r>
              <a:rPr lang="cs-CZ" sz="2200" dirty="0"/>
              <a:t>z oblasti výroby ČI PRŮMYSLU.</a:t>
            </a:r>
            <a:endParaRPr lang="cs-CZ" sz="2200" dirty="0">
              <a:highlight>
                <a:srgbClr val="FFFF00"/>
              </a:highlight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algn="ctr">
              <a:defRPr/>
            </a:pPr>
            <a:fld id="{D61AABEC-672F-4B68-B914-690DA978312C}" type="slidenum">
              <a:rPr lang="en-GB" smtClean="0">
                <a:solidFill>
                  <a:srgbClr val="405A9C">
                    <a:lumMod val="75000"/>
                  </a:srgbClr>
                </a:solidFill>
              </a:rPr>
              <a:pPr algn="ctr">
                <a:defRPr/>
              </a:pPr>
              <a:t>21</a:t>
            </a:fld>
            <a:r>
              <a:rPr lang="en-GB" dirty="0">
                <a:solidFill>
                  <a:srgbClr val="405A9C">
                    <a:lumMod val="75000"/>
                  </a:srgbClr>
                </a:solidFill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2398" y="1415807"/>
            <a:ext cx="11619602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Sbíráte data potřebná k ESG reportingu (finanční i nefinanční data)? (v %) 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cs-CZ" sz="2000" dirty="0">
                <a:solidFill>
                  <a:srgbClr val="003399"/>
                </a:solidFill>
                <a:latin typeface="Calibri" pitchFamily="34" charset="0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034249689"/>
              </p:ext>
            </p:extLst>
          </p:nvPr>
        </p:nvGraphicFramePr>
        <p:xfrm>
          <a:off x="3629165" y="223981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1899441302"/>
              </p:ext>
            </p:extLst>
          </p:nvPr>
        </p:nvGraphicFramePr>
        <p:xfrm>
          <a:off x="5327183" y="2220767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7098" y="3826374"/>
            <a:ext cx="117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dirty="0">
                <a:solidFill>
                  <a:prstClr val="black"/>
                </a:solidFill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937709" y="1916964"/>
            <a:ext cx="166591" cy="1828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9424" y="1841751"/>
            <a:ext cx="345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888924" y="1911092"/>
            <a:ext cx="175260" cy="175260"/>
          </a:xfrm>
          <a:prstGeom prst="rect">
            <a:avLst/>
          </a:prstGeom>
          <a:solidFill>
            <a:srgbClr val="85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63599" y="1828088"/>
            <a:ext cx="4100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Ne, ale plánujeme zavést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3096" y="2879217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4-49 zaměstnanců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81114" y="2873308"/>
            <a:ext cx="76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50-249 zaměstnanců</a:t>
            </a:r>
          </a:p>
        </p:txBody>
      </p:sp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val="1008495572"/>
              </p:ext>
            </p:extLst>
          </p:nvPr>
        </p:nvGraphicFramePr>
        <p:xfrm>
          <a:off x="2878642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404394550"/>
              </p:ext>
            </p:extLst>
          </p:nvPr>
        </p:nvGraphicFramePr>
        <p:xfrm>
          <a:off x="4515878" y="4013381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639950" y="4693227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Výroba, průmysl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77037" y="4770173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Obchod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3981622873"/>
              </p:ext>
            </p:extLst>
          </p:nvPr>
        </p:nvGraphicFramePr>
        <p:xfrm>
          <a:off x="6152965" y="4033486"/>
          <a:ext cx="2269862" cy="1823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906896" y="4770172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sz="1000" dirty="0">
                <a:solidFill>
                  <a:prstClr val="black"/>
                </a:solidFill>
              </a:rPr>
              <a:t>Služby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42527" y="1882356"/>
            <a:ext cx="175260" cy="1752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09632" y="1789029"/>
            <a:ext cx="345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Nevím</a:t>
            </a: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7062087" y="3698776"/>
            <a:ext cx="191971" cy="264358"/>
            <a:chOff x="2909562" y="1125538"/>
            <a:chExt cx="522847" cy="720000"/>
          </a:xfrm>
          <a:solidFill>
            <a:schemeClr val="bg1"/>
          </a:solidFill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2909562" y="1273403"/>
              <a:ext cx="522847" cy="572135"/>
            </a:xfrm>
            <a:custGeom>
              <a:avLst/>
              <a:gdLst/>
              <a:ahLst/>
              <a:cxnLst>
                <a:cxn ang="0">
                  <a:pos x="1629" y="16"/>
                </a:cxn>
                <a:cxn ang="0">
                  <a:pos x="1591" y="0"/>
                </a:cxn>
                <a:cxn ang="0">
                  <a:pos x="1320" y="0"/>
                </a:cxn>
                <a:cxn ang="0">
                  <a:pos x="1177" y="0"/>
                </a:cxn>
                <a:cxn ang="0">
                  <a:pos x="906" y="0"/>
                </a:cxn>
                <a:cxn ang="0">
                  <a:pos x="868" y="16"/>
                </a:cxn>
                <a:cxn ang="0">
                  <a:pos x="0" y="1306"/>
                </a:cxn>
                <a:cxn ang="0">
                  <a:pos x="2497" y="1306"/>
                </a:cxn>
                <a:cxn ang="0">
                  <a:pos x="1629" y="16"/>
                </a:cxn>
              </a:cxnLst>
              <a:rect l="0" t="0" r="r" b="b"/>
              <a:pathLst>
                <a:path w="2497" h="2732">
                  <a:moveTo>
                    <a:pt x="1629" y="16"/>
                  </a:moveTo>
                  <a:cubicBezTo>
                    <a:pt x="1619" y="6"/>
                    <a:pt x="1605" y="0"/>
                    <a:pt x="1591" y="0"/>
                  </a:cubicBezTo>
                  <a:cubicBezTo>
                    <a:pt x="1471" y="0"/>
                    <a:pt x="1383" y="0"/>
                    <a:pt x="1320" y="0"/>
                  </a:cubicBezTo>
                  <a:cubicBezTo>
                    <a:pt x="1214" y="0"/>
                    <a:pt x="1178" y="0"/>
                    <a:pt x="1177" y="0"/>
                  </a:cubicBezTo>
                  <a:cubicBezTo>
                    <a:pt x="1114" y="0"/>
                    <a:pt x="1026" y="0"/>
                    <a:pt x="906" y="0"/>
                  </a:cubicBezTo>
                  <a:cubicBezTo>
                    <a:pt x="891" y="0"/>
                    <a:pt x="878" y="6"/>
                    <a:pt x="868" y="16"/>
                  </a:cubicBezTo>
                  <a:cubicBezTo>
                    <a:pt x="509" y="399"/>
                    <a:pt x="0" y="795"/>
                    <a:pt x="0" y="1306"/>
                  </a:cubicBezTo>
                  <a:cubicBezTo>
                    <a:pt x="0" y="2732"/>
                    <a:pt x="2497" y="2732"/>
                    <a:pt x="2497" y="1306"/>
                  </a:cubicBezTo>
                  <a:cubicBezTo>
                    <a:pt x="2497" y="795"/>
                    <a:pt x="1987" y="399"/>
                    <a:pt x="162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grpSp>
          <p:nvGrpSpPr>
            <p:cNvPr id="65" name="Group 178"/>
            <p:cNvGrpSpPr/>
            <p:nvPr/>
          </p:nvGrpSpPr>
          <p:grpSpPr>
            <a:xfrm>
              <a:off x="3048385" y="1125538"/>
              <a:ext cx="238907" cy="154957"/>
              <a:chOff x="3103573" y="2217630"/>
              <a:chExt cx="333884" cy="216560"/>
            </a:xfrm>
            <a:grpFill/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3111378" y="2217630"/>
                <a:ext cx="326079" cy="140491"/>
              </a:xfrm>
              <a:custGeom>
                <a:avLst/>
                <a:gdLst/>
                <a:ahLst/>
                <a:cxnLst>
                  <a:cxn ang="0">
                    <a:pos x="185" y="457"/>
                  </a:cxn>
                  <a:cxn ang="0">
                    <a:pos x="224" y="480"/>
                  </a:cxn>
                  <a:cxn ang="0">
                    <a:pos x="893" y="480"/>
                  </a:cxn>
                  <a:cxn ang="0">
                    <a:pos x="931" y="457"/>
                  </a:cxn>
                  <a:cxn ang="0">
                    <a:pos x="1096" y="213"/>
                  </a:cxn>
                  <a:cxn ang="0">
                    <a:pos x="1107" y="129"/>
                  </a:cxn>
                  <a:cxn ang="0">
                    <a:pos x="606" y="65"/>
                  </a:cxn>
                  <a:cxn ang="0">
                    <a:pos x="470" y="61"/>
                  </a:cxn>
                  <a:cxn ang="0">
                    <a:pos x="10" y="129"/>
                  </a:cxn>
                  <a:cxn ang="0">
                    <a:pos x="20" y="213"/>
                  </a:cxn>
                  <a:cxn ang="0">
                    <a:pos x="185" y="457"/>
                  </a:cxn>
                </a:cxnLst>
                <a:rect l="0" t="0" r="r" b="b"/>
                <a:pathLst>
                  <a:path w="1114" h="480">
                    <a:moveTo>
                      <a:pt x="185" y="457"/>
                    </a:moveTo>
                    <a:cubicBezTo>
                      <a:pt x="195" y="472"/>
                      <a:pt x="209" y="480"/>
                      <a:pt x="224" y="480"/>
                    </a:cubicBezTo>
                    <a:cubicBezTo>
                      <a:pt x="893" y="480"/>
                      <a:pt x="893" y="480"/>
                      <a:pt x="893" y="480"/>
                    </a:cubicBezTo>
                    <a:cubicBezTo>
                      <a:pt x="908" y="480"/>
                      <a:pt x="921" y="472"/>
                      <a:pt x="931" y="457"/>
                    </a:cubicBezTo>
                    <a:cubicBezTo>
                      <a:pt x="983" y="382"/>
                      <a:pt x="1038" y="301"/>
                      <a:pt x="1096" y="213"/>
                    </a:cubicBezTo>
                    <a:cubicBezTo>
                      <a:pt x="1111" y="191"/>
                      <a:pt x="1114" y="158"/>
                      <a:pt x="1107" y="129"/>
                    </a:cubicBezTo>
                    <a:cubicBezTo>
                      <a:pt x="1077" y="0"/>
                      <a:pt x="802" y="22"/>
                      <a:pt x="606" y="65"/>
                    </a:cubicBezTo>
                    <a:cubicBezTo>
                      <a:pt x="560" y="74"/>
                      <a:pt x="514" y="73"/>
                      <a:pt x="470" y="61"/>
                    </a:cubicBezTo>
                    <a:cubicBezTo>
                      <a:pt x="293" y="12"/>
                      <a:pt x="50" y="14"/>
                      <a:pt x="10" y="129"/>
                    </a:cubicBezTo>
                    <a:cubicBezTo>
                      <a:pt x="0" y="157"/>
                      <a:pt x="5" y="191"/>
                      <a:pt x="20" y="213"/>
                    </a:cubicBezTo>
                    <a:cubicBezTo>
                      <a:pt x="79" y="301"/>
                      <a:pt x="134" y="382"/>
                      <a:pt x="185" y="4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" name="Freeform 12"/>
              <p:cNvSpPr>
                <a:spLocks/>
              </p:cNvSpPr>
              <p:nvPr/>
            </p:nvSpPr>
            <p:spPr bwMode="auto">
              <a:xfrm>
                <a:off x="3103573" y="2343874"/>
                <a:ext cx="288540" cy="90316"/>
              </a:xfrm>
              <a:custGeom>
                <a:avLst/>
                <a:gdLst/>
                <a:ahLst/>
                <a:cxnLst>
                  <a:cxn ang="0">
                    <a:pos x="9" y="280"/>
                  </a:cxn>
                  <a:cxn ang="0">
                    <a:pos x="61" y="300"/>
                  </a:cxn>
                  <a:cxn ang="0">
                    <a:pos x="260" y="213"/>
                  </a:cxn>
                  <a:cxn ang="0">
                    <a:pos x="927" y="213"/>
                  </a:cxn>
                  <a:cxn ang="0">
                    <a:pos x="986" y="154"/>
                  </a:cxn>
                  <a:cxn ang="0">
                    <a:pos x="927" y="96"/>
                  </a:cxn>
                  <a:cxn ang="0">
                    <a:pos x="260" y="96"/>
                  </a:cxn>
                  <a:cxn ang="0">
                    <a:pos x="61" y="9"/>
                  </a:cxn>
                  <a:cxn ang="0">
                    <a:pos x="9" y="29"/>
                  </a:cxn>
                  <a:cxn ang="0">
                    <a:pos x="29" y="82"/>
                  </a:cxn>
                  <a:cxn ang="0">
                    <a:pos x="192" y="154"/>
                  </a:cxn>
                  <a:cxn ang="0">
                    <a:pos x="192" y="154"/>
                  </a:cxn>
                  <a:cxn ang="0">
                    <a:pos x="192" y="155"/>
                  </a:cxn>
                  <a:cxn ang="0">
                    <a:pos x="29" y="227"/>
                  </a:cxn>
                  <a:cxn ang="0">
                    <a:pos x="9" y="280"/>
                  </a:cxn>
                </a:cxnLst>
                <a:rect l="0" t="0" r="r" b="b"/>
                <a:pathLst>
                  <a:path w="986" h="309">
                    <a:moveTo>
                      <a:pt x="9" y="280"/>
                    </a:moveTo>
                    <a:cubicBezTo>
                      <a:pt x="18" y="300"/>
                      <a:pt x="41" y="309"/>
                      <a:pt x="61" y="300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927" y="213"/>
                      <a:pt x="927" y="213"/>
                      <a:pt x="927" y="213"/>
                    </a:cubicBezTo>
                    <a:cubicBezTo>
                      <a:pt x="960" y="213"/>
                      <a:pt x="986" y="187"/>
                      <a:pt x="986" y="154"/>
                    </a:cubicBezTo>
                    <a:cubicBezTo>
                      <a:pt x="986" y="122"/>
                      <a:pt x="960" y="96"/>
                      <a:pt x="927" y="96"/>
                    </a:cubicBezTo>
                    <a:cubicBezTo>
                      <a:pt x="260" y="96"/>
                      <a:pt x="260" y="96"/>
                      <a:pt x="260" y="96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41" y="0"/>
                      <a:pt x="18" y="9"/>
                      <a:pt x="9" y="29"/>
                    </a:cubicBezTo>
                    <a:cubicBezTo>
                      <a:pt x="0" y="49"/>
                      <a:pt x="9" y="73"/>
                      <a:pt x="29" y="82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4"/>
                      <a:pt x="192" y="154"/>
                      <a:pt x="192" y="154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9" y="227"/>
                      <a:pt x="29" y="227"/>
                      <a:pt x="29" y="227"/>
                    </a:cubicBezTo>
                    <a:cubicBezTo>
                      <a:pt x="9" y="236"/>
                      <a:pt x="0" y="259"/>
                      <a:pt x="9" y="2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906EEF5D-F9AC-C066-2D95-BE4F8331A55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3" name="Rectangle 34">
            <a:extLst>
              <a:ext uri="{FF2B5EF4-FFF2-40B4-BE49-F238E27FC236}">
                <a16:creationId xmlns:a16="http://schemas.microsoft.com/office/drawing/2014/main" id="{B7D609A0-5F7C-8C4C-FB00-42FC64A377B6}"/>
              </a:ext>
            </a:extLst>
          </p:cNvPr>
          <p:cNvSpPr/>
          <p:nvPr/>
        </p:nvSpPr>
        <p:spPr>
          <a:xfrm>
            <a:off x="4409266" y="1882250"/>
            <a:ext cx="175260" cy="175260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6" name="TextBox 35">
            <a:extLst>
              <a:ext uri="{FF2B5EF4-FFF2-40B4-BE49-F238E27FC236}">
                <a16:creationId xmlns:a16="http://schemas.microsoft.com/office/drawing/2014/main" id="{E81959CD-C9BC-68E0-A827-0CF1EE6B267A}"/>
              </a:ext>
            </a:extLst>
          </p:cNvPr>
          <p:cNvSpPr txBox="1"/>
          <p:nvPr/>
        </p:nvSpPr>
        <p:spPr>
          <a:xfrm>
            <a:off x="4575558" y="1827302"/>
            <a:ext cx="2098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400" dirty="0">
                <a:solidFill>
                  <a:prstClr val="black"/>
                </a:solidFill>
              </a:rPr>
              <a:t>Ne, neplánujeme zavést</a:t>
            </a:r>
          </a:p>
        </p:txBody>
      </p:sp>
      <p:graphicFrame>
        <p:nvGraphicFramePr>
          <p:cNvPr id="17" name="Tabulka 14">
            <a:extLst>
              <a:ext uri="{FF2B5EF4-FFF2-40B4-BE49-F238E27FC236}">
                <a16:creationId xmlns:a16="http://schemas.microsoft.com/office/drawing/2014/main" id="{E15CB012-5B0B-319C-5414-08C2C0CE239C}"/>
              </a:ext>
            </a:extLst>
          </p:cNvPr>
          <p:cNvGraphicFramePr>
            <a:graphicFrameLocks noGrp="1"/>
          </p:cNvGraphicFramePr>
          <p:nvPr/>
        </p:nvGraphicFramePr>
        <p:xfrm>
          <a:off x="6063746" y="3805043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8" name="Tabulka 14">
            <a:extLst>
              <a:ext uri="{FF2B5EF4-FFF2-40B4-BE49-F238E27FC236}">
                <a16:creationId xmlns:a16="http://schemas.microsoft.com/office/drawing/2014/main" id="{21DE36B0-3DE1-E628-2E34-A8D0B8BBF955}"/>
              </a:ext>
            </a:extLst>
          </p:cNvPr>
          <p:cNvGraphicFramePr>
            <a:graphicFrameLocks noGrp="1"/>
          </p:cNvGraphicFramePr>
          <p:nvPr/>
        </p:nvGraphicFramePr>
        <p:xfrm>
          <a:off x="4331151" y="3819954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9" name="Tabulka 14">
            <a:extLst>
              <a:ext uri="{FF2B5EF4-FFF2-40B4-BE49-F238E27FC236}">
                <a16:creationId xmlns:a16="http://schemas.microsoft.com/office/drawing/2014/main" id="{ECD5B9E8-D66C-C28B-1E6E-6C00F22681AB}"/>
              </a:ext>
            </a:extLst>
          </p:cNvPr>
          <p:cNvGraphicFramePr>
            <a:graphicFrameLocks noGrp="1"/>
          </p:cNvGraphicFramePr>
          <p:nvPr/>
        </p:nvGraphicFramePr>
        <p:xfrm>
          <a:off x="1547098" y="523080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0" name="Tabulka 14">
            <a:extLst>
              <a:ext uri="{FF2B5EF4-FFF2-40B4-BE49-F238E27FC236}">
                <a16:creationId xmlns:a16="http://schemas.microsoft.com/office/drawing/2014/main" id="{0DFADD1B-9B68-F026-C115-3FF2972212E8}"/>
              </a:ext>
            </a:extLst>
          </p:cNvPr>
          <p:cNvGraphicFramePr>
            <a:graphicFrameLocks noGrp="1"/>
          </p:cNvGraphicFramePr>
          <p:nvPr/>
        </p:nvGraphicFramePr>
        <p:xfrm>
          <a:off x="3525383" y="5593518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4" name="Tabulka 14">
            <a:extLst>
              <a:ext uri="{FF2B5EF4-FFF2-40B4-BE49-F238E27FC236}">
                <a16:creationId xmlns:a16="http://schemas.microsoft.com/office/drawing/2014/main" id="{2D595693-7308-C5F6-CF17-AD35DDD5FB4D}"/>
              </a:ext>
            </a:extLst>
          </p:cNvPr>
          <p:cNvGraphicFramePr>
            <a:graphicFrameLocks noGrp="1"/>
          </p:cNvGraphicFramePr>
          <p:nvPr/>
        </p:nvGraphicFramePr>
        <p:xfrm>
          <a:off x="5237723" y="562237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27" name="Tabulka 14">
            <a:extLst>
              <a:ext uri="{FF2B5EF4-FFF2-40B4-BE49-F238E27FC236}">
                <a16:creationId xmlns:a16="http://schemas.microsoft.com/office/drawing/2014/main" id="{29B3F019-3251-08E4-44FA-9D84F6ABB410}"/>
              </a:ext>
            </a:extLst>
          </p:cNvPr>
          <p:cNvGraphicFramePr>
            <a:graphicFrameLocks noGrp="1"/>
          </p:cNvGraphicFramePr>
          <p:nvPr/>
        </p:nvGraphicFramePr>
        <p:xfrm>
          <a:off x="6871736" y="5636915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37" name="Obdélník 36">
            <a:extLst>
              <a:ext uri="{FF2B5EF4-FFF2-40B4-BE49-F238E27FC236}">
                <a16:creationId xmlns:a16="http://schemas.microsoft.com/office/drawing/2014/main" id="{6CA3E1C6-0249-9FFA-1E14-15427A629E54}"/>
              </a:ext>
            </a:extLst>
          </p:cNvPr>
          <p:cNvSpPr/>
          <p:nvPr/>
        </p:nvSpPr>
        <p:spPr>
          <a:xfrm>
            <a:off x="485774" y="6115026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U2. Sbíráte data potřebná k ESG reportingu (finanční i nefinanční data)?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E4AFFB1F-18EB-E93A-77D1-5D7FA112DF21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6E8B3C15-77C9-8DA4-5ABC-7BCBF870A7F6}"/>
              </a:ext>
            </a:extLst>
          </p:cNvPr>
          <p:cNvSpPr/>
          <p:nvPr/>
        </p:nvSpPr>
        <p:spPr>
          <a:xfrm>
            <a:off x="6816259" y="2963324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7356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86A626BF-2B20-4E32-9DA3-710653F1A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722362"/>
              </p:ext>
            </p:extLst>
          </p:nvPr>
        </p:nvGraphicFramePr>
        <p:xfrm>
          <a:off x="388485" y="1559121"/>
          <a:ext cx="5790124" cy="3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72" name="Tabulka 71">
            <a:extLst>
              <a:ext uri="{FF2B5EF4-FFF2-40B4-BE49-F238E27FC236}">
                <a16:creationId xmlns:a16="http://schemas.microsoft.com/office/drawing/2014/main" id="{2F9C9028-8BA1-40D2-A885-5C279CB67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286430"/>
              </p:ext>
            </p:extLst>
          </p:nvPr>
        </p:nvGraphicFramePr>
        <p:xfrm>
          <a:off x="6110242" y="2469325"/>
          <a:ext cx="3153846" cy="2747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4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1" i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</a:t>
                      </a:r>
                    </a:p>
                    <a:p>
                      <a:pPr marL="171450" indent="-171450" algn="l" fontAlgn="ctr">
                        <a:buClr>
                          <a:srgbClr val="4F6591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Ne, ale plánujeme počítání/měření uhlíkové stopy zavést během následujících 12 měsíců</a:t>
                      </a:r>
                    </a:p>
                    <a:p>
                      <a:pPr marL="171450" indent="-171450" algn="l" fontAlgn="ctr">
                        <a:buClr>
                          <a:srgbClr val="8594B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Ne, počítání/měření uhlíkové stopy zavést během následujících 12 měsíců neplánujeme, zavedení plánujeme později</a:t>
                      </a:r>
                    </a:p>
                    <a:p>
                      <a:pPr marL="171450" indent="-171450" algn="l" fontAlgn="ctr">
                        <a:buClr>
                          <a:srgbClr val="E87722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Ne, neplánujeme vůbec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313678"/>
                  </a:ext>
                </a:extLst>
              </a:tr>
            </a:tbl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20643"/>
            <a:ext cx="10537682" cy="701731"/>
          </a:xfrm>
          <a:noFill/>
        </p:spPr>
        <p:txBody>
          <a:bodyPr/>
          <a:lstStyle/>
          <a:p>
            <a:r>
              <a:rPr lang="cs-CZ" sz="2200" dirty="0"/>
              <a:t>Uhlíkovou stopu měří pětina firem. Nejčastěji jsou to FIRMY </a:t>
            </a:r>
            <a:br>
              <a:rPr lang="cs-CZ" sz="2200" dirty="0"/>
            </a:br>
            <a:r>
              <a:rPr lang="cs-CZ" sz="2200" dirty="0"/>
              <a:t>S 50 AŽ 249 ZAMĚSTNANCI. 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15024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U3. Počítáte si či měříte v rámci Vaší firmy uhlíkovou stopu?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8" name="Tabulka 67">
            <a:extLst>
              <a:ext uri="{FF2B5EF4-FFF2-40B4-BE49-F238E27FC236}">
                <a16:creationId xmlns:a16="http://schemas.microsoft.com/office/drawing/2014/main" id="{9E46368E-9CA5-423B-B991-E35B66E7C520}"/>
              </a:ext>
            </a:extLst>
          </p:cNvPr>
          <p:cNvGraphicFramePr>
            <a:graphicFrameLocks noGrp="1"/>
          </p:cNvGraphicFramePr>
          <p:nvPr/>
        </p:nvGraphicFramePr>
        <p:xfrm>
          <a:off x="443350" y="4745456"/>
          <a:ext cx="5666892" cy="512445"/>
        </p:xfrm>
        <a:graphic>
          <a:graphicData uri="http://schemas.openxmlformats.org/drawingml/2006/table">
            <a:tbl>
              <a:tblPr firstRow="1" bandRow="1"/>
              <a:tblGrid>
                <a:gridCol w="944482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cxnSp>
        <p:nvCxnSpPr>
          <p:cNvPr id="70" name="Přímá spojnice 69">
            <a:extLst>
              <a:ext uri="{FF2B5EF4-FFF2-40B4-BE49-F238E27FC236}">
                <a16:creationId xmlns:a16="http://schemas.microsoft.com/office/drawing/2014/main" id="{62AD2A0E-E7CB-4822-AFE3-14FCB0F3B1AF}"/>
              </a:ext>
            </a:extLst>
          </p:cNvPr>
          <p:cNvCxnSpPr/>
          <p:nvPr/>
        </p:nvCxnSpPr>
        <p:spPr>
          <a:xfrm>
            <a:off x="138737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bdélník 70">
            <a:extLst>
              <a:ext uri="{FF2B5EF4-FFF2-40B4-BE49-F238E27FC236}">
                <a16:creationId xmlns:a16="http://schemas.microsoft.com/office/drawing/2014/main" id="{1D6820E7-A7D8-413F-A256-29F92A504601}"/>
              </a:ext>
            </a:extLst>
          </p:cNvPr>
          <p:cNvSpPr/>
          <p:nvPr/>
        </p:nvSpPr>
        <p:spPr>
          <a:xfrm>
            <a:off x="4474508" y="5447507"/>
            <a:ext cx="5212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Obor</a:t>
            </a:r>
            <a:endParaRPr lang="cs-CZ" sz="1400" dirty="0">
              <a:solidFill>
                <a:prstClr val="black"/>
              </a:solidFill>
            </a:endParaRPr>
          </a:p>
        </p:txBody>
      </p:sp>
      <p:cxnSp>
        <p:nvCxnSpPr>
          <p:cNvPr id="73" name="Přímá spojnice 13">
            <a:extLst>
              <a:ext uri="{FF2B5EF4-FFF2-40B4-BE49-F238E27FC236}">
                <a16:creationId xmlns:a16="http://schemas.microsoft.com/office/drawing/2014/main" id="{76D917E5-A4BB-48C6-8314-50A48CCA36D8}"/>
              </a:ext>
            </a:extLst>
          </p:cNvPr>
          <p:cNvCxnSpPr/>
          <p:nvPr/>
        </p:nvCxnSpPr>
        <p:spPr>
          <a:xfrm>
            <a:off x="329170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bdélník 24">
            <a:extLst>
              <a:ext uri="{FF2B5EF4-FFF2-40B4-BE49-F238E27FC236}">
                <a16:creationId xmlns:a16="http://schemas.microsoft.com/office/drawing/2014/main" id="{7157F666-391D-4E34-944C-B5597A6A471E}"/>
              </a:ext>
            </a:extLst>
          </p:cNvPr>
          <p:cNvSpPr/>
          <p:nvPr/>
        </p:nvSpPr>
        <p:spPr>
          <a:xfrm>
            <a:off x="1635095" y="545626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Počet zaměstnanců</a:t>
            </a:r>
            <a:endParaRPr lang="cs-CZ" sz="1400" dirty="0">
              <a:solidFill>
                <a:prstClr val="black"/>
              </a:solidFill>
            </a:endParaRPr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ECD0FA7C-2CFC-32CC-5DE4-97BF7DC4B95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Cirkulární ekonomika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11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/2023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6351C66-2724-C1F2-EF5B-D1D69C60C1D1}"/>
              </a:ext>
            </a:extLst>
          </p:cNvPr>
          <p:cNvSpPr txBox="1"/>
          <p:nvPr/>
        </p:nvSpPr>
        <p:spPr>
          <a:xfrm>
            <a:off x="572398" y="1397460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Měření uhlíkové stopy (v %)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92FE5ED-7520-6D5D-A01F-D609A4E76D27}"/>
              </a:ext>
            </a:extLst>
          </p:cNvPr>
          <p:cNvSpPr/>
          <p:nvPr/>
        </p:nvSpPr>
        <p:spPr>
          <a:xfrm>
            <a:off x="499028" y="2193355"/>
            <a:ext cx="874146" cy="512445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9" name="Tabulka 14">
            <a:extLst>
              <a:ext uri="{FF2B5EF4-FFF2-40B4-BE49-F238E27FC236}">
                <a16:creationId xmlns:a16="http://schemas.microsoft.com/office/drawing/2014/main" id="{7C636E43-4A20-E04E-B8C5-DD6B94091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895124"/>
              </p:ext>
            </p:extLst>
          </p:nvPr>
        </p:nvGraphicFramePr>
        <p:xfrm>
          <a:off x="477511" y="5170632"/>
          <a:ext cx="5598228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038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33038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33038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33038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33038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33038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7" name="Ovál 16">
            <a:extLst>
              <a:ext uri="{FF2B5EF4-FFF2-40B4-BE49-F238E27FC236}">
                <a16:creationId xmlns:a16="http://schemas.microsoft.com/office/drawing/2014/main" id="{CEB626AC-1167-4C4C-4FC7-5C7E9593CE9C}"/>
              </a:ext>
            </a:extLst>
          </p:cNvPr>
          <p:cNvSpPr/>
          <p:nvPr/>
        </p:nvSpPr>
        <p:spPr>
          <a:xfrm>
            <a:off x="2677267" y="2522894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EC6040F5-18C0-F9F8-9E52-64AC92EB7D14}"/>
              </a:ext>
            </a:extLst>
          </p:cNvPr>
          <p:cNvSpPr/>
          <p:nvPr/>
        </p:nvSpPr>
        <p:spPr>
          <a:xfrm>
            <a:off x="2691391" y="4377529"/>
            <a:ext cx="293332" cy="268448"/>
          </a:xfrm>
          <a:prstGeom prst="ellipse">
            <a:avLst/>
          </a:prstGeom>
          <a:noFill/>
          <a:ln>
            <a:solidFill>
              <a:srgbClr val="ED67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6519DD7C-20DE-68A8-BDC6-3CF94D0677D8}"/>
              </a:ext>
            </a:extLst>
          </p:cNvPr>
          <p:cNvSpPr/>
          <p:nvPr/>
        </p:nvSpPr>
        <p:spPr>
          <a:xfrm rot="5400000">
            <a:off x="1817109" y="2634875"/>
            <a:ext cx="1999043" cy="729076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D9D94783-6933-7787-F29F-377CF0216C35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</p:spTree>
    <p:extLst>
      <p:ext uri="{BB962C8B-B14F-4D97-AF65-F5344CB8AC3E}">
        <p14:creationId xmlns:p14="http://schemas.microsoft.com/office/powerpoint/2010/main" val="295440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2">
            <a:extLst>
              <a:ext uri="{FF2B5EF4-FFF2-40B4-BE49-F238E27FC236}">
                <a16:creationId xmlns:a16="http://schemas.microsoft.com/office/drawing/2014/main" id="{F2793CD6-F131-6933-298E-5A2B18D86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6378136"/>
              </p:ext>
            </p:extLst>
          </p:nvPr>
        </p:nvGraphicFramePr>
        <p:xfrm>
          <a:off x="3042139" y="3724499"/>
          <a:ext cx="1950878" cy="13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9">
            <a:extLst>
              <a:ext uri="{FF2B5EF4-FFF2-40B4-BE49-F238E27FC236}">
                <a16:creationId xmlns:a16="http://schemas.microsoft.com/office/drawing/2014/main" id="{BE39355A-849F-F2CD-A518-CF28BC79B4AD}"/>
              </a:ext>
            </a:extLst>
          </p:cNvPr>
          <p:cNvSpPr txBox="1"/>
          <p:nvPr/>
        </p:nvSpPr>
        <p:spPr>
          <a:xfrm>
            <a:off x="1947597" y="2103651"/>
            <a:ext cx="1946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Ne, ale očekáváme to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8" y="403225"/>
            <a:ext cx="10282786" cy="701731"/>
          </a:xfrm>
        </p:spPr>
        <p:txBody>
          <a:bodyPr/>
          <a:lstStyle/>
          <a:p>
            <a:r>
              <a:rPr lang="cs-CZ" sz="2200" dirty="0"/>
              <a:t>PĚTINA firem vnímá poptávku odběratelů po udržitelnosti. </a:t>
            </a:r>
            <a:br>
              <a:rPr lang="cs-CZ" sz="2200" dirty="0"/>
            </a:br>
            <a:r>
              <a:rPr lang="cs-CZ" sz="2200" dirty="0"/>
              <a:t>nejčastěji vyplňují esg dotazník nebo reportují uhlíkovou stopu.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671124" y="1331468"/>
            <a:ext cx="3988256" cy="718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Poptávají po Vás Vaši odběratelé informace či závazky v oblasti udržitelnosti? (v %) </a:t>
            </a:r>
          </a:p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17653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U4. Poptávají po Vás Vaši odběratelé informace či závazky v oblasti udržitelnosti? U4a. Uveďte prosím jaké.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04664599"/>
              </p:ext>
            </p:extLst>
          </p:nvPr>
        </p:nvGraphicFramePr>
        <p:xfrm>
          <a:off x="7484" y="2333806"/>
          <a:ext cx="2657768" cy="2829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81450" y="3564101"/>
            <a:ext cx="883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Celkem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6882" y="2178517"/>
            <a:ext cx="108000" cy="1080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8706" y="2102098"/>
            <a:ext cx="8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18693" y="2176881"/>
            <a:ext cx="108000" cy="108000"/>
          </a:xfrm>
          <a:prstGeom prst="rect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37121" y="2102098"/>
            <a:ext cx="556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A9725988-FD77-AE91-A25F-706FF2365845}"/>
              </a:ext>
            </a:extLst>
          </p:cNvPr>
          <p:cNvSpPr txBox="1"/>
          <p:nvPr/>
        </p:nvSpPr>
        <p:spPr>
          <a:xfrm>
            <a:off x="5220748" y="1327745"/>
            <a:ext cx="4121367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Uveďte prosím jaké (v %)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*</a:t>
            </a:r>
          </a:p>
          <a:p>
            <a:pPr marL="0" marR="0" lvl="0" indent="0" algn="ctr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(Pouze firmy, které vnímají poptávku odběratelů po informacích či závazcích udržitelnosti)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cxnSp>
        <p:nvCxnSpPr>
          <p:cNvPr id="61" name="Přímá spojnice 60">
            <a:extLst>
              <a:ext uri="{FF2B5EF4-FFF2-40B4-BE49-F238E27FC236}">
                <a16:creationId xmlns:a16="http://schemas.microsoft.com/office/drawing/2014/main" id="{2D7AE188-AD1E-84C5-88DF-2BAB6422974F}"/>
              </a:ext>
            </a:extLst>
          </p:cNvPr>
          <p:cNvCxnSpPr>
            <a:cxnSpLocks/>
          </p:cNvCxnSpPr>
          <p:nvPr/>
        </p:nvCxnSpPr>
        <p:spPr>
          <a:xfrm flipH="1">
            <a:off x="4910750" y="3792511"/>
            <a:ext cx="3190" cy="1923243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F7CF0270-546A-F104-7365-0A98076B81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pic>
        <p:nvPicPr>
          <p:cNvPr id="39" name="Grafický objekt 38" descr="Tenká šipka s nepatrným zakřivením obrys">
            <a:extLst>
              <a:ext uri="{FF2B5EF4-FFF2-40B4-BE49-F238E27FC236}">
                <a16:creationId xmlns:a16="http://schemas.microsoft.com/office/drawing/2014/main" id="{E19B2E1B-8BDF-0E73-72AA-F8CA688DCF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37496">
            <a:off x="2101286" y="2682674"/>
            <a:ext cx="3433815" cy="1488280"/>
          </a:xfrm>
          <a:prstGeom prst="rect">
            <a:avLst/>
          </a:prstGeom>
        </p:spPr>
      </p:pic>
      <p:cxnSp>
        <p:nvCxnSpPr>
          <p:cNvPr id="41" name="Přímá spojnice 40">
            <a:extLst>
              <a:ext uri="{FF2B5EF4-FFF2-40B4-BE49-F238E27FC236}">
                <a16:creationId xmlns:a16="http://schemas.microsoft.com/office/drawing/2014/main" id="{DA40FD7D-5A4D-7B42-3C1F-E401F1C93223}"/>
              </a:ext>
            </a:extLst>
          </p:cNvPr>
          <p:cNvCxnSpPr>
            <a:cxnSpLocks/>
          </p:cNvCxnSpPr>
          <p:nvPr/>
        </p:nvCxnSpPr>
        <p:spPr>
          <a:xfrm>
            <a:off x="4913940" y="1327745"/>
            <a:ext cx="0" cy="188015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6">
            <a:extLst>
              <a:ext uri="{FF2B5EF4-FFF2-40B4-BE49-F238E27FC236}">
                <a16:creationId xmlns:a16="http://schemas.microsoft.com/office/drawing/2014/main" id="{AD0102F5-50F0-2AF2-5988-92C77D9C5EEF}"/>
              </a:ext>
            </a:extLst>
          </p:cNvPr>
          <p:cNvSpPr/>
          <p:nvPr/>
        </p:nvSpPr>
        <p:spPr>
          <a:xfrm>
            <a:off x="1834398" y="2178517"/>
            <a:ext cx="108000" cy="108000"/>
          </a:xfrm>
          <a:prstGeom prst="rect">
            <a:avLst/>
          </a:prstGeom>
          <a:solidFill>
            <a:srgbClr val="475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E80808E6-B0CF-F3E1-8D41-94718412BD3A}"/>
              </a:ext>
            </a:extLst>
          </p:cNvPr>
          <p:cNvSpPr/>
          <p:nvPr/>
        </p:nvSpPr>
        <p:spPr>
          <a:xfrm>
            <a:off x="2114455" y="2458818"/>
            <a:ext cx="108000" cy="10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EF330843-BA2C-D9B5-399B-DA64E750D293}"/>
              </a:ext>
            </a:extLst>
          </p:cNvPr>
          <p:cNvSpPr txBox="1"/>
          <p:nvPr/>
        </p:nvSpPr>
        <p:spPr>
          <a:xfrm>
            <a:off x="2283123" y="2376999"/>
            <a:ext cx="1057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Nevím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B47AB41-0D04-6435-DD9A-A8A50370AB82}"/>
              </a:ext>
            </a:extLst>
          </p:cNvPr>
          <p:cNvSpPr txBox="1"/>
          <p:nvPr/>
        </p:nvSpPr>
        <p:spPr>
          <a:xfrm>
            <a:off x="927095" y="4854506"/>
            <a:ext cx="8176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0" dirty="0">
                <a:solidFill>
                  <a:schemeClr val="tx1"/>
                </a:solidFill>
              </a:rPr>
              <a:t>N=150</a:t>
            </a:r>
            <a:endParaRPr lang="en-GB" sz="1200" b="0" dirty="0">
              <a:solidFill>
                <a:schemeClr val="tx1"/>
              </a:solidFill>
            </a:endParaRPr>
          </a:p>
        </p:txBody>
      </p:sp>
      <p:graphicFrame>
        <p:nvGraphicFramePr>
          <p:cNvPr id="24" name="Content Placeholder 4">
            <a:extLst>
              <a:ext uri="{FF2B5EF4-FFF2-40B4-BE49-F238E27FC236}">
                <a16:creationId xmlns:a16="http://schemas.microsoft.com/office/drawing/2014/main" id="{454863ED-C3B9-A0D9-FE15-0B6792327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890317"/>
              </p:ext>
            </p:extLst>
          </p:nvPr>
        </p:nvGraphicFramePr>
        <p:xfrm>
          <a:off x="5863736" y="1986664"/>
          <a:ext cx="3286125" cy="3426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4" name="TextovéPole 33">
            <a:extLst>
              <a:ext uri="{FF2B5EF4-FFF2-40B4-BE49-F238E27FC236}">
                <a16:creationId xmlns:a16="http://schemas.microsoft.com/office/drawing/2014/main" id="{7646B95D-3231-FF0A-0269-A95D8FAF3039}"/>
              </a:ext>
            </a:extLst>
          </p:cNvPr>
          <p:cNvSpPr txBox="1"/>
          <p:nvPr/>
        </p:nvSpPr>
        <p:spPr>
          <a:xfrm>
            <a:off x="6825892" y="5122681"/>
            <a:ext cx="8176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0" dirty="0">
                <a:solidFill>
                  <a:srgbClr val="FF0000"/>
                </a:solidFill>
              </a:rPr>
              <a:t>! N=29</a:t>
            </a:r>
            <a:endParaRPr lang="en-GB" sz="1200" b="0" dirty="0">
              <a:solidFill>
                <a:srgbClr val="FF0000"/>
              </a:solidFill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DDEDA17-41B4-9A6C-E280-84E51215252F}"/>
              </a:ext>
            </a:extLst>
          </p:cNvPr>
          <p:cNvSpPr txBox="1"/>
          <p:nvPr/>
        </p:nvSpPr>
        <p:spPr>
          <a:xfrm>
            <a:off x="9991287" y="6426651"/>
            <a:ext cx="128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FF0000"/>
                </a:solidFill>
              </a:rPr>
              <a:t>! Pozor nízká báze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C3C70F36-6917-303D-A145-43446E41CD22}"/>
              </a:ext>
            </a:extLst>
          </p:cNvPr>
          <p:cNvSpPr/>
          <p:nvPr/>
        </p:nvSpPr>
        <p:spPr>
          <a:xfrm rot="2415968">
            <a:off x="1289062" y="2789350"/>
            <a:ext cx="1086876" cy="729076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71AB212-776C-EC20-4DC7-5FECD6FC67AE}"/>
              </a:ext>
            </a:extLst>
          </p:cNvPr>
          <p:cNvSpPr txBox="1"/>
          <p:nvPr/>
        </p:nvSpPr>
        <p:spPr>
          <a:xfrm>
            <a:off x="5980986" y="5365967"/>
            <a:ext cx="250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*(Pro rozpad na jednotlivé typy firem disponujeme příliš nízkou bází)</a:t>
            </a:r>
          </a:p>
        </p:txBody>
      </p:sp>
      <p:graphicFrame>
        <p:nvGraphicFramePr>
          <p:cNvPr id="23" name="Chart 21">
            <a:extLst>
              <a:ext uri="{FF2B5EF4-FFF2-40B4-BE49-F238E27FC236}">
                <a16:creationId xmlns:a16="http://schemas.microsoft.com/office/drawing/2014/main" id="{3C899532-32F7-B053-ADE5-490FA8FE4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661241"/>
              </p:ext>
            </p:extLst>
          </p:nvPr>
        </p:nvGraphicFramePr>
        <p:xfrm>
          <a:off x="1984433" y="3699888"/>
          <a:ext cx="1950878" cy="13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5" name="TextBox 14">
            <a:extLst>
              <a:ext uri="{FF2B5EF4-FFF2-40B4-BE49-F238E27FC236}">
                <a16:creationId xmlns:a16="http://schemas.microsoft.com/office/drawing/2014/main" id="{0563E503-9096-0892-D607-37AA73994953}"/>
              </a:ext>
            </a:extLst>
          </p:cNvPr>
          <p:cNvSpPr txBox="1"/>
          <p:nvPr/>
        </p:nvSpPr>
        <p:spPr>
          <a:xfrm>
            <a:off x="2656031" y="4133729"/>
            <a:ext cx="57587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4-49 zaměstnanců</a:t>
            </a: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D529C557-0D0B-3CC2-6523-DDE69BEF7DCC}"/>
              </a:ext>
            </a:extLst>
          </p:cNvPr>
          <p:cNvSpPr txBox="1"/>
          <p:nvPr/>
        </p:nvSpPr>
        <p:spPr>
          <a:xfrm>
            <a:off x="3711341" y="4164152"/>
            <a:ext cx="58403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50-249 zaměstnanců</a:t>
            </a:r>
          </a:p>
        </p:txBody>
      </p:sp>
      <p:graphicFrame>
        <p:nvGraphicFramePr>
          <p:cNvPr id="37" name="Chart 28">
            <a:extLst>
              <a:ext uri="{FF2B5EF4-FFF2-40B4-BE49-F238E27FC236}">
                <a16:creationId xmlns:a16="http://schemas.microsoft.com/office/drawing/2014/main" id="{BEA4462F-9868-7F43-11C3-CC7769CAD3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7473317"/>
              </p:ext>
            </p:extLst>
          </p:nvPr>
        </p:nvGraphicFramePr>
        <p:xfrm>
          <a:off x="1463619" y="4723082"/>
          <a:ext cx="1950878" cy="13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8" name="Chart 29">
            <a:extLst>
              <a:ext uri="{FF2B5EF4-FFF2-40B4-BE49-F238E27FC236}">
                <a16:creationId xmlns:a16="http://schemas.microsoft.com/office/drawing/2014/main" id="{230179A0-AE68-E7E5-615C-B936734294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2552177"/>
              </p:ext>
            </p:extLst>
          </p:nvPr>
        </p:nvGraphicFramePr>
        <p:xfrm>
          <a:off x="2463873" y="4715839"/>
          <a:ext cx="1950878" cy="13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0" name="TextBox 30">
            <a:extLst>
              <a:ext uri="{FF2B5EF4-FFF2-40B4-BE49-F238E27FC236}">
                <a16:creationId xmlns:a16="http://schemas.microsoft.com/office/drawing/2014/main" id="{A2D274C1-788C-F9BB-0FD9-B530AAA7D606}"/>
              </a:ext>
            </a:extLst>
          </p:cNvPr>
          <p:cNvSpPr txBox="1"/>
          <p:nvPr/>
        </p:nvSpPr>
        <p:spPr>
          <a:xfrm>
            <a:off x="2111600" y="5194902"/>
            <a:ext cx="6549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Výroba, průmysl</a:t>
            </a: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id="{8C9D0950-A8E9-AB7F-FFE0-05E9BA2340D5}"/>
              </a:ext>
            </a:extLst>
          </p:cNvPr>
          <p:cNvSpPr txBox="1"/>
          <p:nvPr/>
        </p:nvSpPr>
        <p:spPr>
          <a:xfrm>
            <a:off x="3115702" y="5244860"/>
            <a:ext cx="6549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Obchod</a:t>
            </a:r>
          </a:p>
        </p:txBody>
      </p:sp>
      <p:graphicFrame>
        <p:nvGraphicFramePr>
          <p:cNvPr id="43" name="Chart 32">
            <a:extLst>
              <a:ext uri="{FF2B5EF4-FFF2-40B4-BE49-F238E27FC236}">
                <a16:creationId xmlns:a16="http://schemas.microsoft.com/office/drawing/2014/main" id="{C5B7F885-C0FA-015C-7C47-AFB77CFE2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843410"/>
              </p:ext>
            </p:extLst>
          </p:nvPr>
        </p:nvGraphicFramePr>
        <p:xfrm>
          <a:off x="3463003" y="4731031"/>
          <a:ext cx="1950878" cy="13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5" name="TextBox 33">
            <a:extLst>
              <a:ext uri="{FF2B5EF4-FFF2-40B4-BE49-F238E27FC236}">
                <a16:creationId xmlns:a16="http://schemas.microsoft.com/office/drawing/2014/main" id="{F7C6C7B6-A3ED-246E-9A58-3C3D5FD75FCE}"/>
              </a:ext>
            </a:extLst>
          </p:cNvPr>
          <p:cNvSpPr txBox="1"/>
          <p:nvPr/>
        </p:nvSpPr>
        <p:spPr>
          <a:xfrm>
            <a:off x="4119412" y="5258863"/>
            <a:ext cx="6549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Služby</a:t>
            </a:r>
          </a:p>
        </p:txBody>
      </p:sp>
      <p:graphicFrame>
        <p:nvGraphicFramePr>
          <p:cNvPr id="46" name="Tabulka 14">
            <a:extLst>
              <a:ext uri="{FF2B5EF4-FFF2-40B4-BE49-F238E27FC236}">
                <a16:creationId xmlns:a16="http://schemas.microsoft.com/office/drawing/2014/main" id="{E0D8DDE2-BBE9-7746-9924-19616BA6C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784856"/>
              </p:ext>
            </p:extLst>
          </p:nvPr>
        </p:nvGraphicFramePr>
        <p:xfrm>
          <a:off x="3556931" y="4771786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7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47" name="Tabulka 14">
            <a:extLst>
              <a:ext uri="{FF2B5EF4-FFF2-40B4-BE49-F238E27FC236}">
                <a16:creationId xmlns:a16="http://schemas.microsoft.com/office/drawing/2014/main" id="{BF481CD4-15AE-8FEC-3D65-EFF8A80EC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70970"/>
              </p:ext>
            </p:extLst>
          </p:nvPr>
        </p:nvGraphicFramePr>
        <p:xfrm>
          <a:off x="2482555" y="479354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7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48" name="Tabulka 14">
            <a:extLst>
              <a:ext uri="{FF2B5EF4-FFF2-40B4-BE49-F238E27FC236}">
                <a16:creationId xmlns:a16="http://schemas.microsoft.com/office/drawing/2014/main" id="{4C2DE530-1B9D-D027-327E-03EF07265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709614"/>
              </p:ext>
            </p:extLst>
          </p:nvPr>
        </p:nvGraphicFramePr>
        <p:xfrm>
          <a:off x="1942398" y="5819599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7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49" name="Tabulka 14">
            <a:extLst>
              <a:ext uri="{FF2B5EF4-FFF2-40B4-BE49-F238E27FC236}">
                <a16:creationId xmlns:a16="http://schemas.microsoft.com/office/drawing/2014/main" id="{7475C1A1-C706-CB36-D056-22F8B0055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37550"/>
              </p:ext>
            </p:extLst>
          </p:nvPr>
        </p:nvGraphicFramePr>
        <p:xfrm>
          <a:off x="2943966" y="5797022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7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50" name="Tabulka 14">
            <a:extLst>
              <a:ext uri="{FF2B5EF4-FFF2-40B4-BE49-F238E27FC236}">
                <a16:creationId xmlns:a16="http://schemas.microsoft.com/office/drawing/2014/main" id="{A666525C-3FDE-0648-7F16-F169CAE3F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734025"/>
              </p:ext>
            </p:extLst>
          </p:nvPr>
        </p:nvGraphicFramePr>
        <p:xfrm>
          <a:off x="3973583" y="5802172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7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7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51" name="Ovál 50">
            <a:extLst>
              <a:ext uri="{FF2B5EF4-FFF2-40B4-BE49-F238E27FC236}">
                <a16:creationId xmlns:a16="http://schemas.microsoft.com/office/drawing/2014/main" id="{AF65C360-3D65-4724-3270-D5995B4BD7AC}"/>
              </a:ext>
            </a:extLst>
          </p:cNvPr>
          <p:cNvSpPr/>
          <p:nvPr/>
        </p:nvSpPr>
        <p:spPr>
          <a:xfrm>
            <a:off x="2503466" y="4350640"/>
            <a:ext cx="239843" cy="20048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6F3B0FD7-A1E0-86A8-4AAF-9E49FB87774A}"/>
              </a:ext>
            </a:extLst>
          </p:cNvPr>
          <p:cNvSpPr/>
          <p:nvPr/>
        </p:nvSpPr>
        <p:spPr>
          <a:xfrm>
            <a:off x="4185579" y="4132789"/>
            <a:ext cx="239843" cy="20048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23680C35-676F-EB12-8676-3EFE9F6ED482}"/>
              </a:ext>
            </a:extLst>
          </p:cNvPr>
          <p:cNvSpPr/>
          <p:nvPr/>
        </p:nvSpPr>
        <p:spPr>
          <a:xfrm>
            <a:off x="4011553" y="5408037"/>
            <a:ext cx="239843" cy="20048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4" name="Obdélník 53">
            <a:extLst>
              <a:ext uri="{FF2B5EF4-FFF2-40B4-BE49-F238E27FC236}">
                <a16:creationId xmlns:a16="http://schemas.microsoft.com/office/drawing/2014/main" id="{8E9925D5-C1BD-8498-EB7D-F135EA0079D0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</p:spTree>
    <p:extLst>
      <p:ext uri="{BB962C8B-B14F-4D97-AF65-F5344CB8AC3E}">
        <p14:creationId xmlns:p14="http://schemas.microsoft.com/office/powerpoint/2010/main" val="264380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2">
            <a:extLst>
              <a:ext uri="{FF2B5EF4-FFF2-40B4-BE49-F238E27FC236}">
                <a16:creationId xmlns:a16="http://schemas.microsoft.com/office/drawing/2014/main" id="{BF79F02A-92FF-4688-FE0A-13504B3E1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658344"/>
              </p:ext>
            </p:extLst>
          </p:nvPr>
        </p:nvGraphicFramePr>
        <p:xfrm>
          <a:off x="540682" y="1737183"/>
          <a:ext cx="8679518" cy="3974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045">
                  <a:extLst>
                    <a:ext uri="{9D8B030D-6E8A-4147-A177-3AD203B41FA5}">
                      <a16:colId xmlns:a16="http://schemas.microsoft.com/office/drawing/2014/main" val="3805104068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96819767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393150660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8215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s 4 až 49 zaměstnanci</a:t>
                      </a:r>
                      <a:endParaRPr lang="cs-CZ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 s 50 až 249 zaměstnanci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9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Školení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Kurzy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Workshopy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Tréninky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Interní diskuze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0" i="0" u="none" strike="noStrike" kern="1200" dirty="0">
                        <a:solidFill>
                          <a:srgbClr val="40404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11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1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1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1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1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92812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Interně témata ESG nekomunikujeme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</a:t>
                      </a:r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7</a:t>
                      </a:r>
                      <a:endParaRPr lang="en-GB" sz="1100" b="0" i="0" u="none" strike="noStrike" dirty="0">
                        <a:solidFill>
                          <a:schemeClr val="bg1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CE" panose="020B0604020202020204" pitchFamily="34" charset="0"/>
                        </a:rPr>
                        <a:t>47</a:t>
                      </a:r>
                      <a:endParaRPr lang="en-GB" sz="1100" b="0" i="0" u="none" strike="noStrike" dirty="0">
                        <a:solidFill>
                          <a:schemeClr val="bg1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7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247979"/>
                  </a:ext>
                </a:extLst>
              </a:tr>
            </a:tbl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03225"/>
            <a:ext cx="10215676" cy="701731"/>
          </a:xfrm>
        </p:spPr>
        <p:txBody>
          <a:bodyPr/>
          <a:lstStyle/>
          <a:p>
            <a:r>
              <a:rPr lang="cs-CZ" sz="2200" dirty="0"/>
              <a:t>Nejvíce společností interně sdílí témata esg skrze školení. </a:t>
            </a:r>
            <a:br>
              <a:rPr lang="cs-CZ" sz="2200" dirty="0"/>
            </a:br>
            <a:r>
              <a:rPr lang="cs-CZ" sz="2200" dirty="0"/>
              <a:t>Více než třetina firem témata esg interně nekomunikuje.</a:t>
            </a:r>
            <a:endParaRPr lang="cs-CZ" sz="2200" dirty="0">
              <a:highlight>
                <a:srgbClr val="FFFF00"/>
              </a:highlight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7672" y="1304652"/>
            <a:ext cx="8123268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Jakým způsobem komunikujete interně témata ESG? (v %):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22391"/>
            <a:ext cx="10387965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U5. Jakým způsobem komunikujete interně témata ESG?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20" name="Zástupný symbol pro zápatí 2">
            <a:extLst>
              <a:ext uri="{FF2B5EF4-FFF2-40B4-BE49-F238E27FC236}">
                <a16:creationId xmlns:a16="http://schemas.microsoft.com/office/drawing/2014/main" id="{196DD90C-492E-9C80-5428-652D390F628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7AB6C7C6-07E9-F78A-5751-3707BDAC76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73379"/>
              </p:ext>
            </p:extLst>
          </p:nvPr>
        </p:nvGraphicFramePr>
        <p:xfrm>
          <a:off x="3344499" y="1957245"/>
          <a:ext cx="2335257" cy="3786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Tabulka 14">
            <a:extLst>
              <a:ext uri="{FF2B5EF4-FFF2-40B4-BE49-F238E27FC236}">
                <a16:creationId xmlns:a16="http://schemas.microsoft.com/office/drawing/2014/main" id="{8A68EB4F-04DB-7615-4D64-FC095209C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160600"/>
              </p:ext>
            </p:extLst>
          </p:nvPr>
        </p:nvGraphicFramePr>
        <p:xfrm>
          <a:off x="3454351" y="5733110"/>
          <a:ext cx="94588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886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739EF0FE-9E82-34B4-E357-475AC1A7E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588335"/>
              </p:ext>
            </p:extLst>
          </p:nvPr>
        </p:nvGraphicFramePr>
        <p:xfrm>
          <a:off x="5004079" y="5719606"/>
          <a:ext cx="4095550" cy="198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10">
                  <a:extLst>
                    <a:ext uri="{9D8B030D-6E8A-4147-A177-3AD203B41FA5}">
                      <a16:colId xmlns:a16="http://schemas.microsoft.com/office/drawing/2014/main" val="2573609963"/>
                    </a:ext>
                  </a:extLst>
                </a:gridCol>
                <a:gridCol w="819110">
                  <a:extLst>
                    <a:ext uri="{9D8B030D-6E8A-4147-A177-3AD203B41FA5}">
                      <a16:colId xmlns:a16="http://schemas.microsoft.com/office/drawing/2014/main" val="2675882237"/>
                    </a:ext>
                  </a:extLst>
                </a:gridCol>
                <a:gridCol w="819110">
                  <a:extLst>
                    <a:ext uri="{9D8B030D-6E8A-4147-A177-3AD203B41FA5}">
                      <a16:colId xmlns:a16="http://schemas.microsoft.com/office/drawing/2014/main" val="863663566"/>
                    </a:ext>
                  </a:extLst>
                </a:gridCol>
                <a:gridCol w="819110">
                  <a:extLst>
                    <a:ext uri="{9D8B030D-6E8A-4147-A177-3AD203B41FA5}">
                      <a16:colId xmlns:a16="http://schemas.microsoft.com/office/drawing/2014/main" val="4096797197"/>
                    </a:ext>
                  </a:extLst>
                </a:gridCol>
                <a:gridCol w="819110">
                  <a:extLst>
                    <a:ext uri="{9D8B030D-6E8A-4147-A177-3AD203B41FA5}">
                      <a16:colId xmlns:a16="http://schemas.microsoft.com/office/drawing/2014/main" val="965477871"/>
                    </a:ext>
                  </a:extLst>
                </a:gridCol>
              </a:tblGrid>
              <a:tr h="198883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N=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N=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N=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N=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N=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E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789362"/>
                  </a:ext>
                </a:extLst>
              </a:tr>
            </a:tbl>
          </a:graphicData>
        </a:graphic>
      </p:graphicFrame>
      <p:sp>
        <p:nvSpPr>
          <p:cNvPr id="15" name="Ovál 14">
            <a:extLst>
              <a:ext uri="{FF2B5EF4-FFF2-40B4-BE49-F238E27FC236}">
                <a16:creationId xmlns:a16="http://schemas.microsoft.com/office/drawing/2014/main" id="{6B956B1E-B018-9968-D02D-55CDE9759683}"/>
              </a:ext>
            </a:extLst>
          </p:cNvPr>
          <p:cNvSpPr/>
          <p:nvPr/>
        </p:nvSpPr>
        <p:spPr>
          <a:xfrm>
            <a:off x="6293086" y="3022495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4D371CC5-AAAD-86E6-6427-BD02D89B997F}"/>
              </a:ext>
            </a:extLst>
          </p:cNvPr>
          <p:cNvSpPr/>
          <p:nvPr/>
        </p:nvSpPr>
        <p:spPr>
          <a:xfrm>
            <a:off x="7087734" y="3022495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FAD07F43-4CE5-0665-1D40-DEFFF5F10966}"/>
              </a:ext>
            </a:extLst>
          </p:cNvPr>
          <p:cNvSpPr/>
          <p:nvPr/>
        </p:nvSpPr>
        <p:spPr>
          <a:xfrm>
            <a:off x="6293086" y="2522238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6C0D8596-A6D0-A5D6-C541-9E1906BEFEDE}"/>
              </a:ext>
            </a:extLst>
          </p:cNvPr>
          <p:cNvSpPr/>
          <p:nvPr/>
        </p:nvSpPr>
        <p:spPr>
          <a:xfrm>
            <a:off x="5513291" y="5345460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908764CC-C6DF-2564-364E-D8FF795F00EA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Statisticky signifikantní 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69BC14B6-FD3B-D8B9-EEFA-C5890A111CE9}"/>
              </a:ext>
            </a:extLst>
          </p:cNvPr>
          <p:cNvSpPr/>
          <p:nvPr/>
        </p:nvSpPr>
        <p:spPr>
          <a:xfrm>
            <a:off x="485774" y="2406771"/>
            <a:ext cx="4727897" cy="4917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C103192E-1168-7240-CEEF-76BB1572E930}"/>
              </a:ext>
            </a:extLst>
          </p:cNvPr>
          <p:cNvSpPr/>
          <p:nvPr/>
        </p:nvSpPr>
        <p:spPr>
          <a:xfrm>
            <a:off x="483473" y="5245576"/>
            <a:ext cx="4727897" cy="468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94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C0E12F3-5CE2-4849-B33C-4E99138511D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Cirkulární ekonomika | 11/2023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B85C70-8781-4E98-82F6-5929C5DF1387}"/>
              </a:ext>
            </a:extLst>
          </p:cNvPr>
          <p:cNvSpPr txBox="1"/>
          <p:nvPr/>
        </p:nvSpPr>
        <p:spPr>
          <a:xfrm>
            <a:off x="577672" y="1362515"/>
            <a:ext cx="9425039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Představení pojmů CAPEX/OPEX: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pSp>
        <p:nvGrpSpPr>
          <p:cNvPr id="80" name="Skupina 79">
            <a:extLst>
              <a:ext uri="{FF2B5EF4-FFF2-40B4-BE49-F238E27FC236}">
                <a16:creationId xmlns:a16="http://schemas.microsoft.com/office/drawing/2014/main" id="{7BA32BB8-2DAA-4267-B7D3-F631F871B81B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81" name="Obdélník 80">
              <a:extLst>
                <a:ext uri="{FF2B5EF4-FFF2-40B4-BE49-F238E27FC236}">
                  <a16:creationId xmlns:a16="http://schemas.microsoft.com/office/drawing/2014/main" id="{C22A8870-6BCA-4392-87C9-2E662D1DAF48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82" name="Picture 2" descr="http://www.aspectio.cz/Files/logoAMSP.jpg">
              <a:extLst>
                <a:ext uri="{FF2B5EF4-FFF2-40B4-BE49-F238E27FC236}">
                  <a16:creationId xmlns:a16="http://schemas.microsoft.com/office/drawing/2014/main" id="{78F96F5A-B56F-45C5-B01C-F9A2C854A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54CF46E3-9E0A-EFF7-EAC9-7E173C215E24}"/>
              </a:ext>
            </a:extLst>
          </p:cNvPr>
          <p:cNvSpPr txBox="1"/>
          <p:nvPr/>
        </p:nvSpPr>
        <p:spPr>
          <a:xfrm>
            <a:off x="577672" y="2111851"/>
            <a:ext cx="10759022" cy="1384995"/>
          </a:xfrm>
          <a:prstGeom prst="rect">
            <a:avLst/>
          </a:prstGeom>
          <a:noFill/>
          <a:ln>
            <a:solidFill>
              <a:srgbClr val="405A9C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„</a:t>
            </a:r>
            <a:r>
              <a:rPr lang="cs-CZ" sz="1400" b="1" i="0" dirty="0">
                <a:effectLst/>
                <a:latin typeface="Roboto" panose="02000000000000000000" pitchFamily="2" charset="0"/>
              </a:rPr>
              <a:t>Kapitálové náklady (CAPEX) </a:t>
            </a:r>
            <a:r>
              <a:rPr lang="cs-CZ" sz="1400" b="0" i="0" dirty="0">
                <a:effectLst/>
                <a:latin typeface="Roboto" panose="02000000000000000000" pitchFamily="2" charset="0"/>
              </a:rPr>
              <a:t>jsou náklady firmy na pořízení majetku, jako např. zařízení, nemovitosti, průmyslové a technické vybavení. Do CAPEX patří hmotné statky, nehmotný investiční majetek (např. licence či know-how) a finanční investiční produkty (obligace, dlouhodobé cenné papíry apod.).</a:t>
            </a:r>
            <a:br>
              <a:rPr lang="cs-CZ" sz="1400" b="0" i="0" dirty="0">
                <a:effectLst/>
                <a:latin typeface="Roboto" panose="02000000000000000000" pitchFamily="2" charset="0"/>
              </a:rPr>
            </a:br>
            <a:endParaRPr lang="cs-CZ" sz="1400" b="0" i="0" dirty="0">
              <a:effectLst/>
              <a:latin typeface="Roboto" panose="02000000000000000000" pitchFamily="2" charset="0"/>
            </a:endParaRPr>
          </a:p>
          <a:p>
            <a:pPr algn="l" rtl="0"/>
            <a:r>
              <a:rPr lang="cs-CZ" sz="1400" b="1" i="0" dirty="0">
                <a:effectLst/>
                <a:latin typeface="Roboto" panose="02000000000000000000" pitchFamily="2" charset="0"/>
              </a:rPr>
              <a:t>Provozní náklady (OPEX) </a:t>
            </a:r>
            <a:r>
              <a:rPr lang="cs-CZ" sz="1400" b="0" i="0" dirty="0">
                <a:effectLst/>
                <a:latin typeface="Roboto" panose="02000000000000000000" pitchFamily="2" charset="0"/>
              </a:rPr>
              <a:t>jsou celkové náklady na zajištění běžné podnikatelské činnosti (např. mzdy, materiál, atp.), tj. neinvestiční náklady (tj. s výjimkou finančních nákladů - úroků)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.“</a:t>
            </a:r>
          </a:p>
        </p:txBody>
      </p:sp>
      <p:pic>
        <p:nvPicPr>
          <p:cNvPr id="8" name="Grafický objekt 7" descr="Kruhy se šipkami se souvislou výplní">
            <a:extLst>
              <a:ext uri="{FF2B5EF4-FFF2-40B4-BE49-F238E27FC236}">
                <a16:creationId xmlns:a16="http://schemas.microsoft.com/office/drawing/2014/main" id="{48A85896-C765-FFFF-FB06-CA64F0E35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22294" y="43829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708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Zástupný symbol pro obsah 6">
            <a:extLst>
              <a:ext uri="{FF2B5EF4-FFF2-40B4-BE49-F238E27FC236}">
                <a16:creationId xmlns:a16="http://schemas.microsoft.com/office/drawing/2014/main" id="{86A626BF-2B20-4E32-9DA3-710653F1A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996402"/>
              </p:ext>
            </p:extLst>
          </p:nvPr>
        </p:nvGraphicFramePr>
        <p:xfrm>
          <a:off x="388485" y="1559121"/>
          <a:ext cx="5790124" cy="3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2" name="Tabulka 71">
            <a:extLst>
              <a:ext uri="{FF2B5EF4-FFF2-40B4-BE49-F238E27FC236}">
                <a16:creationId xmlns:a16="http://schemas.microsoft.com/office/drawing/2014/main" id="{2F9C9028-8BA1-40D2-A885-5C279CB67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681143"/>
              </p:ext>
            </p:extLst>
          </p:nvPr>
        </p:nvGraphicFramePr>
        <p:xfrm>
          <a:off x="6110242" y="2469325"/>
          <a:ext cx="3153846" cy="2532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4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1" i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608"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rgbClr val="002060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Ano</a:t>
                      </a:r>
                    </a:p>
                    <a:p>
                      <a:pPr marL="171450" indent="-171450" algn="l" fontAlgn="ctr">
                        <a:buClr>
                          <a:srgbClr val="8594B3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cs-CZ" sz="1100" b="0" kern="1200" noProof="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Ne, ale plánujeme využívat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Tx/>
                        <a:buFont typeface="Wingdings" panose="05000000000000000000" pitchFamily="2" charset="2"/>
                        <a:buChar char="n"/>
                        <a:tabLst>
                          <a:tab pos="182563" algn="l"/>
                        </a:tabLst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Ne, neplánujeme využívat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87878"/>
                        </a:buClr>
                        <a:buSzTx/>
                        <a:buFont typeface="Wingdings" panose="05000000000000000000" pitchFamily="2" charset="2"/>
                        <a:buChar char="n"/>
                        <a:tabLst>
                          <a:tab pos="182563" algn="l"/>
                        </a:tabLst>
                        <a:defRPr/>
                      </a:pPr>
                      <a:r>
                        <a:rPr lang="cs-CZ" sz="1100" b="0" noProof="0" dirty="0">
                          <a:solidFill>
                            <a:srgbClr val="404040"/>
                          </a:solidFill>
                          <a:sym typeface="Wingdings" panose="05000000000000000000" pitchFamily="2" charset="2"/>
                        </a:rPr>
                        <a:t>Nevím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100" b="0" noProof="0" dirty="0">
                        <a:solidFill>
                          <a:srgbClr val="404040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313678"/>
                  </a:ext>
                </a:extLst>
              </a:tr>
            </a:tbl>
          </a:graphicData>
        </a:graphic>
      </p:graphicFrame>
      <p:sp>
        <p:nvSpPr>
          <p:cNvPr id="13" name="Nadpis 12">
            <a:extLst>
              <a:ext uri="{FF2B5EF4-FFF2-40B4-BE49-F238E27FC236}">
                <a16:creationId xmlns:a16="http://schemas.microsoft.com/office/drawing/2014/main" id="{0BEF0682-FB01-4B0B-8F68-75599C16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7" y="420643"/>
            <a:ext cx="10320364" cy="701731"/>
          </a:xfrm>
          <a:noFill/>
        </p:spPr>
        <p:txBody>
          <a:bodyPr/>
          <a:lstStyle/>
          <a:p>
            <a:r>
              <a:rPr lang="cs-CZ" sz="2200" dirty="0"/>
              <a:t>Více než polovina firem buď již capex/opex využívá, nebo jeho využívání plánuje. Nejaktivnější jsou firmy s 50 AŽ 249 zaměstnanci.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A377B0-8C7E-4161-B3B2-8AF9234895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7672" y="6276384"/>
            <a:ext cx="360037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1AABEC-672F-4B68-B914-690DA978312C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15F07E-BC52-4852-8BB0-88508E3F9776}"/>
              </a:ext>
            </a:extLst>
          </p:cNvPr>
          <p:cNvSpPr/>
          <p:nvPr/>
        </p:nvSpPr>
        <p:spPr>
          <a:xfrm>
            <a:off x="485774" y="6115025"/>
            <a:ext cx="11403782" cy="259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5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T1. Využíváte monitorování </a:t>
            </a:r>
            <a:r>
              <a:rPr kumimoji="0" lang="cs-CZ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CapEx</a:t>
            </a: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cs-CZ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OpEx</a:t>
            </a: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 souladu s EU Taxonomií?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0589C15F-11E6-4432-881B-E27899DBFB5A}"/>
              </a:ext>
            </a:extLst>
          </p:cNvPr>
          <p:cNvGrpSpPr/>
          <p:nvPr/>
        </p:nvGrpSpPr>
        <p:grpSpPr>
          <a:xfrm>
            <a:off x="10487025" y="92424"/>
            <a:ext cx="1562100" cy="821975"/>
            <a:chOff x="7992336" y="-1018"/>
            <a:chExt cx="1044160" cy="549170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0CFED43B-5A1F-4AB7-B0A5-5B2E83C1E39D}"/>
                </a:ext>
              </a:extLst>
            </p:cNvPr>
            <p:cNvSpPr/>
            <p:nvPr/>
          </p:nvSpPr>
          <p:spPr>
            <a:xfrm>
              <a:off x="7992336" y="-1018"/>
              <a:ext cx="1044160" cy="5491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2" descr="http://www.aspectio.cz/Files/logoAMSP.jpg">
              <a:extLst>
                <a:ext uri="{FF2B5EF4-FFF2-40B4-BE49-F238E27FC236}">
                  <a16:creationId xmlns:a16="http://schemas.microsoft.com/office/drawing/2014/main" id="{7E736A1A-8CF7-4234-B617-AC791CB88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6770" y="38706"/>
              <a:ext cx="440856" cy="469722"/>
            </a:xfrm>
            <a:prstGeom prst="rect">
              <a:avLst/>
            </a:prstGeom>
            <a:noFill/>
          </p:spPr>
        </p:pic>
      </p:grpSp>
      <p:graphicFrame>
        <p:nvGraphicFramePr>
          <p:cNvPr id="68" name="Tabulka 67">
            <a:extLst>
              <a:ext uri="{FF2B5EF4-FFF2-40B4-BE49-F238E27FC236}">
                <a16:creationId xmlns:a16="http://schemas.microsoft.com/office/drawing/2014/main" id="{9E46368E-9CA5-423B-B991-E35B66E7C520}"/>
              </a:ext>
            </a:extLst>
          </p:cNvPr>
          <p:cNvGraphicFramePr>
            <a:graphicFrameLocks noGrp="1"/>
          </p:cNvGraphicFramePr>
          <p:nvPr/>
        </p:nvGraphicFramePr>
        <p:xfrm>
          <a:off x="443350" y="4745456"/>
          <a:ext cx="5666892" cy="512445"/>
        </p:xfrm>
        <a:graphic>
          <a:graphicData uri="http://schemas.openxmlformats.org/drawingml/2006/table">
            <a:tbl>
              <a:tblPr firstRow="1" bandRow="1"/>
              <a:tblGrid>
                <a:gridCol w="944482">
                  <a:extLst>
                    <a:ext uri="{9D8B030D-6E8A-4147-A177-3AD203B41FA5}">
                      <a16:colId xmlns:a16="http://schemas.microsoft.com/office/drawing/2014/main" val="1864174135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837219381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17701757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4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  <a:endParaRPr lang="en-US" sz="14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až 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až 249 zaměstnanců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Výroba, průmysl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Obchod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  <a:endParaRPr lang="en-US" sz="105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89405"/>
                  </a:ext>
                </a:extLst>
              </a:tr>
            </a:tbl>
          </a:graphicData>
        </a:graphic>
      </p:graphicFrame>
      <p:cxnSp>
        <p:nvCxnSpPr>
          <p:cNvPr id="70" name="Přímá spojnice 69">
            <a:extLst>
              <a:ext uri="{FF2B5EF4-FFF2-40B4-BE49-F238E27FC236}">
                <a16:creationId xmlns:a16="http://schemas.microsoft.com/office/drawing/2014/main" id="{62AD2A0E-E7CB-4822-AFE3-14FCB0F3B1AF}"/>
              </a:ext>
            </a:extLst>
          </p:cNvPr>
          <p:cNvCxnSpPr/>
          <p:nvPr/>
        </p:nvCxnSpPr>
        <p:spPr>
          <a:xfrm>
            <a:off x="138737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bdélník 70">
            <a:extLst>
              <a:ext uri="{FF2B5EF4-FFF2-40B4-BE49-F238E27FC236}">
                <a16:creationId xmlns:a16="http://schemas.microsoft.com/office/drawing/2014/main" id="{1D6820E7-A7D8-413F-A256-29F92A504601}"/>
              </a:ext>
            </a:extLst>
          </p:cNvPr>
          <p:cNvSpPr/>
          <p:nvPr/>
        </p:nvSpPr>
        <p:spPr>
          <a:xfrm>
            <a:off x="4474508" y="5447507"/>
            <a:ext cx="5212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Obor</a:t>
            </a:r>
            <a:endParaRPr lang="cs-CZ" sz="1400" dirty="0">
              <a:solidFill>
                <a:prstClr val="black"/>
              </a:solidFill>
            </a:endParaRPr>
          </a:p>
        </p:txBody>
      </p:sp>
      <p:cxnSp>
        <p:nvCxnSpPr>
          <p:cNvPr id="73" name="Přímá spojnice 13">
            <a:extLst>
              <a:ext uri="{FF2B5EF4-FFF2-40B4-BE49-F238E27FC236}">
                <a16:creationId xmlns:a16="http://schemas.microsoft.com/office/drawing/2014/main" id="{76D917E5-A4BB-48C6-8314-50A48CCA36D8}"/>
              </a:ext>
            </a:extLst>
          </p:cNvPr>
          <p:cNvCxnSpPr/>
          <p:nvPr/>
        </p:nvCxnSpPr>
        <p:spPr>
          <a:xfrm>
            <a:off x="3291703" y="2045534"/>
            <a:ext cx="0" cy="3492000"/>
          </a:xfrm>
          <a:prstGeom prst="line">
            <a:avLst/>
          </a:prstGeom>
          <a:ln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bdélník 24">
            <a:extLst>
              <a:ext uri="{FF2B5EF4-FFF2-40B4-BE49-F238E27FC236}">
                <a16:creationId xmlns:a16="http://schemas.microsoft.com/office/drawing/2014/main" id="{7157F666-391D-4E34-944C-B5597A6A471E}"/>
              </a:ext>
            </a:extLst>
          </p:cNvPr>
          <p:cNvSpPr/>
          <p:nvPr/>
        </p:nvSpPr>
        <p:spPr>
          <a:xfrm>
            <a:off x="1635095" y="5456260"/>
            <a:ext cx="15023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b="1" dirty="0">
                <a:solidFill>
                  <a:prstClr val="black"/>
                </a:solidFill>
              </a:rPr>
              <a:t>Počet zaměstnanců</a:t>
            </a:r>
            <a:endParaRPr lang="cs-CZ" sz="1400" dirty="0">
              <a:solidFill>
                <a:prstClr val="black"/>
              </a:solidFill>
            </a:endParaRPr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ECD0FA7C-2CFC-32CC-5DE4-97BF7DC4B95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10055" y="6276384"/>
            <a:ext cx="920683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Ipsos pro AMSP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Cirkulární ekonomika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| </a:t>
            </a:r>
            <a:r>
              <a:rPr lang="cs-CZ" dirty="0">
                <a:solidFill>
                  <a:srgbClr val="405A9C">
                    <a:lumMod val="75000"/>
                  </a:srgbClr>
                </a:solidFill>
                <a:latin typeface="Arial"/>
              </a:rPr>
              <a:t>11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405A9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/2023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6351C66-2724-C1F2-EF5B-D1D69C60C1D1}"/>
              </a:ext>
            </a:extLst>
          </p:cNvPr>
          <p:cNvSpPr txBox="1"/>
          <p:nvPr/>
        </p:nvSpPr>
        <p:spPr>
          <a:xfrm>
            <a:off x="572398" y="1389896"/>
            <a:ext cx="8271053" cy="188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5">
              <a:lnSpc>
                <a:spcPts val="1400"/>
              </a:lnSpc>
              <a:defRPr/>
            </a:pPr>
            <a:r>
              <a:rPr lang="cs-CZ" sz="1600" dirty="0">
                <a:solidFill>
                  <a:prstClr val="black"/>
                </a:solidFill>
                <a:latin typeface="Arial Black"/>
              </a:rPr>
              <a:t>M</a:t>
            </a:r>
            <a:r>
              <a:rPr lang="pt-BR" sz="1600" dirty="0">
                <a:solidFill>
                  <a:prstClr val="black"/>
                </a:solidFill>
                <a:latin typeface="Arial Black"/>
              </a:rPr>
              <a:t>onitorování CapEx/OpEx v souladu s EU Taxonomií</a:t>
            </a:r>
            <a:r>
              <a:rPr lang="cs-CZ" sz="1600" dirty="0">
                <a:solidFill>
                  <a:prstClr val="black"/>
                </a:solidFill>
                <a:latin typeface="Arial Black"/>
              </a:rPr>
              <a:t> (v %)</a:t>
            </a:r>
            <a:endParaRPr lang="en-US" sz="1600" dirty="0">
              <a:solidFill>
                <a:prstClr val="black"/>
              </a:solidFill>
              <a:latin typeface="Arial Black"/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D4D490E-2EB0-2302-D627-A3E57BAE6364}"/>
              </a:ext>
            </a:extLst>
          </p:cNvPr>
          <p:cNvSpPr/>
          <p:nvPr/>
        </p:nvSpPr>
        <p:spPr>
          <a:xfrm>
            <a:off x="5505629" y="3714431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92FE5ED-7520-6D5D-A01F-D609A4E76D27}"/>
              </a:ext>
            </a:extLst>
          </p:cNvPr>
          <p:cNvSpPr/>
          <p:nvPr/>
        </p:nvSpPr>
        <p:spPr>
          <a:xfrm>
            <a:off x="482819" y="2218906"/>
            <a:ext cx="901598" cy="1325677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9" name="Tabulka 14">
            <a:extLst>
              <a:ext uri="{FF2B5EF4-FFF2-40B4-BE49-F238E27FC236}">
                <a16:creationId xmlns:a16="http://schemas.microsoft.com/office/drawing/2014/main" id="{7C636E43-4A20-E04E-B8C5-DD6B94091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400244"/>
              </p:ext>
            </p:extLst>
          </p:nvPr>
        </p:nvGraphicFramePr>
        <p:xfrm>
          <a:off x="572398" y="5170632"/>
          <a:ext cx="5509446" cy="239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241">
                  <a:extLst>
                    <a:ext uri="{9D8B030D-6E8A-4147-A177-3AD203B41FA5}">
                      <a16:colId xmlns:a16="http://schemas.microsoft.com/office/drawing/2014/main" val="400480865"/>
                    </a:ext>
                  </a:extLst>
                </a:gridCol>
                <a:gridCol w="918241">
                  <a:extLst>
                    <a:ext uri="{9D8B030D-6E8A-4147-A177-3AD203B41FA5}">
                      <a16:colId xmlns:a16="http://schemas.microsoft.com/office/drawing/2014/main" val="3827163150"/>
                    </a:ext>
                  </a:extLst>
                </a:gridCol>
                <a:gridCol w="918241">
                  <a:extLst>
                    <a:ext uri="{9D8B030D-6E8A-4147-A177-3AD203B41FA5}">
                      <a16:colId xmlns:a16="http://schemas.microsoft.com/office/drawing/2014/main" val="3267531811"/>
                    </a:ext>
                  </a:extLst>
                </a:gridCol>
                <a:gridCol w="918241">
                  <a:extLst>
                    <a:ext uri="{9D8B030D-6E8A-4147-A177-3AD203B41FA5}">
                      <a16:colId xmlns:a16="http://schemas.microsoft.com/office/drawing/2014/main" val="1986452108"/>
                    </a:ext>
                  </a:extLst>
                </a:gridCol>
                <a:gridCol w="918241">
                  <a:extLst>
                    <a:ext uri="{9D8B030D-6E8A-4147-A177-3AD203B41FA5}">
                      <a16:colId xmlns:a16="http://schemas.microsoft.com/office/drawing/2014/main" val="1120545717"/>
                    </a:ext>
                  </a:extLst>
                </a:gridCol>
                <a:gridCol w="918241">
                  <a:extLst>
                    <a:ext uri="{9D8B030D-6E8A-4147-A177-3AD203B41FA5}">
                      <a16:colId xmlns:a16="http://schemas.microsoft.com/office/drawing/2014/main" val="1709214146"/>
                    </a:ext>
                  </a:extLst>
                </a:gridCol>
              </a:tblGrid>
              <a:tr h="239436"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N=150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N=89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N=61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N=62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N=33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b="0" dirty="0">
                          <a:solidFill>
                            <a:schemeClr val="tx1"/>
                          </a:solidFill>
                        </a:rPr>
                        <a:t>N=55</a:t>
                      </a:r>
                      <a:endParaRPr lang="en-GB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87760"/>
                  </a:ext>
                </a:extLst>
              </a:tr>
            </a:tbl>
          </a:graphicData>
        </a:graphic>
      </p:graphicFrame>
      <p:sp>
        <p:nvSpPr>
          <p:cNvPr id="17" name="Ovál 16">
            <a:extLst>
              <a:ext uri="{FF2B5EF4-FFF2-40B4-BE49-F238E27FC236}">
                <a16:creationId xmlns:a16="http://schemas.microsoft.com/office/drawing/2014/main" id="{8D8698FC-E7B6-7BFA-8479-207438425F25}"/>
              </a:ext>
            </a:extLst>
          </p:cNvPr>
          <p:cNvSpPr/>
          <p:nvPr/>
        </p:nvSpPr>
        <p:spPr>
          <a:xfrm>
            <a:off x="2675099" y="2589568"/>
            <a:ext cx="293332" cy="26844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5788A2-5649-846E-318E-3CAA9F7C96CB}"/>
              </a:ext>
            </a:extLst>
          </p:cNvPr>
          <p:cNvSpPr/>
          <p:nvPr/>
        </p:nvSpPr>
        <p:spPr>
          <a:xfrm>
            <a:off x="9264091" y="6164704"/>
            <a:ext cx="1917854" cy="2535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/>
              <a:t>Statisticky signifikantní </a:t>
            </a:r>
          </a:p>
        </p:txBody>
      </p:sp>
    </p:spTree>
    <p:extLst>
      <p:ext uri="{BB962C8B-B14F-4D97-AF65-F5344CB8AC3E}">
        <p14:creationId xmlns:p14="http://schemas.microsoft.com/office/powerpoint/2010/main" val="536747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C6BEE64-6E9D-4A8A-9CAF-A5D47AEA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07" y="546021"/>
            <a:ext cx="7551996" cy="1587679"/>
          </a:xfrm>
        </p:spPr>
        <p:txBody>
          <a:bodyPr/>
          <a:lstStyle/>
          <a:p>
            <a:r>
              <a:rPr lang="cs-CZ" dirty="0"/>
              <a:t>Struktura vzorku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796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1">
            <a:extLst>
              <a:ext uri="{FF2B5EF4-FFF2-40B4-BE49-F238E27FC236}">
                <a16:creationId xmlns:a16="http://schemas.microsoft.com/office/drawing/2014/main" id="{41ED6679-3AF7-2C07-155D-E15F4C9EB6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745771"/>
              </p:ext>
            </p:extLst>
          </p:nvPr>
        </p:nvGraphicFramePr>
        <p:xfrm>
          <a:off x="6615068" y="1654325"/>
          <a:ext cx="3767848" cy="31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18">
            <a:extLst>
              <a:ext uri="{FF2B5EF4-FFF2-40B4-BE49-F238E27FC236}">
                <a16:creationId xmlns:a16="http://schemas.microsoft.com/office/drawing/2014/main" id="{2367F225-5DD3-11BA-39FA-70F15FCB9F41}"/>
              </a:ext>
            </a:extLst>
          </p:cNvPr>
          <p:cNvSpPr txBox="1"/>
          <p:nvPr/>
        </p:nvSpPr>
        <p:spPr>
          <a:xfrm>
            <a:off x="7074340" y="1731273"/>
            <a:ext cx="2849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Počet zaměstnanců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4768B3A-FE3C-6E04-8AAE-8F38D33E7DE6}"/>
              </a:ext>
            </a:extLst>
          </p:cNvPr>
          <p:cNvSpPr txBox="1"/>
          <p:nvPr/>
        </p:nvSpPr>
        <p:spPr>
          <a:xfrm>
            <a:off x="407736" y="6453336"/>
            <a:ext cx="14397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© Ipsos | Confidential </a:t>
            </a:r>
            <a:endParaRPr kumimoji="0" lang="cs-CZ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21" name="Chart 11">
            <a:extLst>
              <a:ext uri="{FF2B5EF4-FFF2-40B4-BE49-F238E27FC236}">
                <a16:creationId xmlns:a16="http://schemas.microsoft.com/office/drawing/2014/main" id="{A59357F7-970F-0BBB-23ED-477693B9E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5883499"/>
              </p:ext>
            </p:extLst>
          </p:nvPr>
        </p:nvGraphicFramePr>
        <p:xfrm>
          <a:off x="1718550" y="1654325"/>
          <a:ext cx="3767849" cy="31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18">
            <a:extLst>
              <a:ext uri="{FF2B5EF4-FFF2-40B4-BE49-F238E27FC236}">
                <a16:creationId xmlns:a16="http://schemas.microsoft.com/office/drawing/2014/main" id="{736F7374-4C53-BB04-9D89-938084A54E97}"/>
              </a:ext>
            </a:extLst>
          </p:cNvPr>
          <p:cNvSpPr txBox="1"/>
          <p:nvPr/>
        </p:nvSpPr>
        <p:spPr>
          <a:xfrm>
            <a:off x="1718549" y="1731273"/>
            <a:ext cx="376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Odvětví</a:t>
            </a:r>
          </a:p>
        </p:txBody>
      </p:sp>
      <p:sp>
        <p:nvSpPr>
          <p:cNvPr id="25" name="Nadpis 12">
            <a:extLst>
              <a:ext uri="{FF2B5EF4-FFF2-40B4-BE49-F238E27FC236}">
                <a16:creationId xmlns:a16="http://schemas.microsoft.com/office/drawing/2014/main" id="{772D40E5-7925-6043-8287-39F044839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431800"/>
            <a:ext cx="11382428" cy="424732"/>
          </a:xfrm>
        </p:spPr>
        <p:txBody>
          <a:bodyPr>
            <a:noAutofit/>
          </a:bodyPr>
          <a:lstStyle/>
          <a:p>
            <a:pPr>
              <a:tabLst>
                <a:tab pos="2506663" algn="l"/>
              </a:tabLst>
            </a:pPr>
            <a:r>
              <a:rPr lang="cs-CZ" sz="2400" cap="all" spc="-100" dirty="0">
                <a:solidFill>
                  <a:schemeClr val="tx2"/>
                </a:solidFill>
                <a:latin typeface="+mn-lt"/>
                <a:cs typeface="+mj-cs"/>
              </a:rPr>
              <a:t>Struktura vzorku (v %)</a:t>
            </a:r>
          </a:p>
        </p:txBody>
      </p:sp>
    </p:spTree>
    <p:extLst>
      <p:ext uri="{BB962C8B-B14F-4D97-AF65-F5344CB8AC3E}">
        <p14:creationId xmlns:p14="http://schemas.microsoft.com/office/powerpoint/2010/main" val="1448765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G3ygldpp7KrqE77Ne.6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heme/theme1.xml><?xml version="1.0" encoding="utf-8"?>
<a:theme xmlns:a="http://schemas.openxmlformats.org/drawingml/2006/main" name="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IPSOS - Classical Template - 16x9">
  <a:themeElements>
    <a:clrScheme name="Personnalisé 181">
      <a:dk1>
        <a:sysClr val="windowText" lastClr="000000"/>
      </a:dk1>
      <a:lt1>
        <a:sysClr val="window" lastClr="FFFFFF"/>
      </a:lt1>
      <a:dk2>
        <a:srgbClr val="009D9C"/>
      </a:dk2>
      <a:lt2>
        <a:srgbClr val="405A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Vlastní návrh">
  <a:themeElements>
    <a:clrScheme name="00_Ipsos FIN_černá">
      <a:dk1>
        <a:srgbClr val="000000"/>
      </a:dk1>
      <a:lt1>
        <a:srgbClr val="FFFFFF"/>
      </a:lt1>
      <a:dk2>
        <a:srgbClr val="2F469C"/>
      </a:dk2>
      <a:lt2>
        <a:srgbClr val="009D9C"/>
      </a:lt2>
      <a:accent1>
        <a:srgbClr val="002554"/>
      </a:accent1>
      <a:accent2>
        <a:srgbClr val="009D9C"/>
      </a:accent2>
      <a:accent3>
        <a:srgbClr val="84329B"/>
      </a:accent3>
      <a:accent4>
        <a:srgbClr val="C0C0C0"/>
      </a:accent4>
      <a:accent5>
        <a:srgbClr val="E87722"/>
      </a:accent5>
      <a:accent6>
        <a:srgbClr val="F1B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14234</TotalTime>
  <Words>3031</Words>
  <Application>Microsoft Office PowerPoint</Application>
  <PresentationFormat>Širokoúhlá obrazovka</PresentationFormat>
  <Paragraphs>574</Paragraphs>
  <Slides>28</Slides>
  <Notes>17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4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40" baseType="lpstr">
      <vt:lpstr>Arial</vt:lpstr>
      <vt:lpstr>Arial Black</vt:lpstr>
      <vt:lpstr>Arial CE</vt:lpstr>
      <vt:lpstr>Calibri</vt:lpstr>
      <vt:lpstr>HelveticaNeueLT Std Lt Cn</vt:lpstr>
      <vt:lpstr>Roboto</vt:lpstr>
      <vt:lpstr>Wingdings</vt:lpstr>
      <vt:lpstr>IPSOS - Classical Template - 16x9</vt:lpstr>
      <vt:lpstr>1_IPSOS - Classical Template - 16x9</vt:lpstr>
      <vt:lpstr>4_IPSOS - Classical Template - 16x9</vt:lpstr>
      <vt:lpstr>9_Vlastní návrh</vt:lpstr>
      <vt:lpstr>Diapositive think-cell</vt:lpstr>
      <vt:lpstr>Cirkulární ekonomika </vt:lpstr>
      <vt:lpstr>Výzkumné pozadí</vt:lpstr>
      <vt:lpstr>metodika</vt:lpstr>
      <vt:lpstr>Shrnutí výsledků</vt:lpstr>
      <vt:lpstr>CIRKULÁRNÍ EKONOMIKA: HLAVNÍ ZÁVĚRY</vt:lpstr>
      <vt:lpstr>Esg A UDRŽITELNOST: HLAVNÍ ZÁVĚRY</vt:lpstr>
      <vt:lpstr>Výsledky  v detailu</vt:lpstr>
      <vt:lpstr>Prezentace aplikace PowerPoint</vt:lpstr>
      <vt:lpstr>Téměř TŘI ZE ČTYŘ podniků MAJÍ principy cirkulární ekonomiky IMPLEMENTOVÁNY VE SVÝCH STRATEGIÍCH, nebo IMPLEMENTACI plánují.</vt:lpstr>
      <vt:lpstr>Více než POLOVINA firem, které mají implementovány principy cirkulární ekonomiky ve svých strategiích, využívá ekologické materiály a opravitelnost výrobků.</vt:lpstr>
      <vt:lpstr>DVĚ TŘETINY firem, které implementovaly CIRKULARITU do svých strategií, mají pracovníka zodpovědného za tuto oblast. NEJČASTĚJI  u firem nad 50 zaměstnanců a u společností z oblasti VÝROBY.</vt:lpstr>
      <vt:lpstr>DVĚ TŘETINY firem, které již cirkularitu implementovaly do svých strategií, její principy využívají i v pracovním procesu. Žádná ze společností neuvedla, že zavedení v budoucnu neplánuje.</vt:lpstr>
      <vt:lpstr>Nejčastěji zmiňovanou MOTIVACÍ PRO ZAVEDENÍ cirkulární EKONOMIKY je snaha ušetřit na nákladech za suroviny, materiály či energie.</vt:lpstr>
      <vt:lpstr>V posledním roce bylo ve firmách nejčastěji zavedeno využívání ekologických materiálů a opravitelnost výrobků.</vt:lpstr>
      <vt:lpstr>Největšími překážkami pro zavádění cirkulární ekonomiky jsou nedostatek pracovních sil a chybějící informace či zkušenosti.</vt:lpstr>
      <vt:lpstr>Více než polovina firem sleduje využívání cirkulární ekonomiky  u obchodních partnerů a dodavatelů.</vt:lpstr>
      <vt:lpstr>Necelá třetina firem se zúčastnila kurzu či konference na téma cirkulární ekonomiky. nejčastěji firmy s 50 AŽ 249 zaměstnanci  a TAKÉ TY Z OBLASTI VÝROBY ČI PRŮMYSLU.</vt:lpstr>
      <vt:lpstr>Více než DVĚ PĚTINY firem sdílí příklady dobré praxe cirkulární ekonomiky s jinými podniky. Nejvíce společnosti s 50 AŽ 249 zaměstnanci  a FIRMY ZE SEKTORU VÝROBY ČI PRŮMYSLU.</vt:lpstr>
      <vt:lpstr>Prezentace aplikace PowerPoint</vt:lpstr>
      <vt:lpstr>čtvrtina  firem má nastaveny Procesy monitoringu cílů  k udržitelnosti. Nejčastěji se jedná o společnosti  s 50 AŽ 249 zaměstnanci.</vt:lpstr>
      <vt:lpstr>Přibližně třetina firem sbírá data potřebná k esg reportingu.  Nejčastěji se jedná o společnosti s 50 AŽ 249 zaměstnanci a firmy  z oblasti výroby ČI PRŮMYSLU.</vt:lpstr>
      <vt:lpstr>Uhlíkovou stopu měří pětina firem. Nejčastěji jsou to FIRMY  S 50 AŽ 249 ZAMĚSTNANCI. </vt:lpstr>
      <vt:lpstr>PĚTINA firem vnímá poptávku odběratelů po udržitelnosti.  nejčastěji vyplňují esg dotazník nebo reportují uhlíkovou stopu.</vt:lpstr>
      <vt:lpstr>Nejvíce společností interně sdílí témata esg skrze školení.  Více než třetina firem témata esg interně nekomunikuje.</vt:lpstr>
      <vt:lpstr>Prezentace aplikace PowerPoint</vt:lpstr>
      <vt:lpstr>Více než polovina firem buď již capex/opex využívá, nebo jeho využívání plánuje. Nejaktivnější jsou firmy s 50 AŽ 249 zaměstnanci.</vt:lpstr>
      <vt:lpstr>Struktura vzorku</vt:lpstr>
      <vt:lpstr>Struktura vzorku (v %)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nabídek / PROPOSAL TEMPLATE</dc:title>
  <dc:creator>Anna Mudrova</dc:creator>
  <cp:lastModifiedBy>AMSP ČR</cp:lastModifiedBy>
  <cp:revision>674</cp:revision>
  <dcterms:created xsi:type="dcterms:W3CDTF">2019-07-04T10:58:50Z</dcterms:created>
  <dcterms:modified xsi:type="dcterms:W3CDTF">2023-12-04T12:40:00Z</dcterms:modified>
</cp:coreProperties>
</file>