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3.xml" ContentType="application/vnd.openxmlformats-officedocument.presentationml.notesSlide+xml"/>
  <Override PartName="/ppt/charts/chart6.xml" ContentType="application/vnd.openxmlformats-officedocument.drawingml.chart+xml"/>
  <Override PartName="/ppt/notesSlides/notesSlide4.xml" ContentType="application/vnd.openxmlformats-officedocument.presentationml.notesSlide+xml"/>
  <Override PartName="/ppt/charts/chart7.xml" ContentType="application/vnd.openxmlformats-officedocument.drawingml.chart+xml"/>
  <Override PartName="/ppt/notesSlides/notesSlide5.xml" ContentType="application/vnd.openxmlformats-officedocument.presentationml.notesSlide+xml"/>
  <Override PartName="/ppt/charts/chart8.xml" ContentType="application/vnd.openxmlformats-officedocument.drawingml.chart+xml"/>
  <Override PartName="/ppt/notesSlides/notesSlide6.xml" ContentType="application/vnd.openxmlformats-officedocument.presentationml.notesSlide+xml"/>
  <Override PartName="/ppt/charts/chart9.xml" ContentType="application/vnd.openxmlformats-officedocument.drawingml.chart+xml"/>
  <Override PartName="/ppt/notesSlides/notesSlide7.xml" ContentType="application/vnd.openxmlformats-officedocument.presentationml.notesSlide+xml"/>
  <Override PartName="/ppt/charts/chart10.xml" ContentType="application/vnd.openxmlformats-officedocument.drawingml.chart+xml"/>
  <Override PartName="/ppt/notesSlides/notesSlide8.xml" ContentType="application/vnd.openxmlformats-officedocument.presentationml.notesSlide+xml"/>
  <Override PartName="/ppt/charts/chart11.xml" ContentType="application/vnd.openxmlformats-officedocument.drawingml.chart+xml"/>
  <Override PartName="/ppt/notesSlides/notesSlide9.xml" ContentType="application/vnd.openxmlformats-officedocument.presentationml.notesSlide+xml"/>
  <Override PartName="/ppt/charts/chart12.xml" ContentType="application/vnd.openxmlformats-officedocument.drawingml.chart+xml"/>
  <Override PartName="/ppt/notesSlides/notesSlide10.xml" ContentType="application/vnd.openxmlformats-officedocument.presentationml.notesSlide+xml"/>
  <Override PartName="/ppt/charts/chart13.xml" ContentType="application/vnd.openxmlformats-officedocument.drawingml.chart+xml"/>
  <Override PartName="/ppt/notesSlides/notesSlide11.xml" ContentType="application/vnd.openxmlformats-officedocument.presentationml.notesSlid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notesSlides/notesSlide12.xml" ContentType="application/vnd.openxmlformats-officedocument.presentationml.notesSlide+xml"/>
  <Override PartName="/ppt/charts/chart19.xml" ContentType="application/vnd.openxmlformats-officedocument.drawingml.chart+xml"/>
  <Override PartName="/ppt/notesSlides/notesSlide13.xml" ContentType="application/vnd.openxmlformats-officedocument.presentationml.notesSlide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notesSlides/notesSlide14.xml" ContentType="application/vnd.openxmlformats-officedocument.presentationml.notesSlide+xml"/>
  <Override PartName="/ppt/charts/chart25.xml" ContentType="application/vnd.openxmlformats-officedocument.drawingml.chart+xml"/>
  <Override PartName="/ppt/notesSlides/notesSlide15.xml" ContentType="application/vnd.openxmlformats-officedocument.presentationml.notesSlide+xml"/>
  <Override PartName="/ppt/charts/chart26.xml" ContentType="application/vnd.openxmlformats-officedocument.drawingml.chart+xml"/>
  <Override PartName="/ppt/notesSlides/notesSlide16.xml" ContentType="application/vnd.openxmlformats-officedocument.presentationml.notesSlide+xml"/>
  <Override PartName="/ppt/charts/chart27.xml" ContentType="application/vnd.openxmlformats-officedocument.drawingml.chart+xml"/>
  <Override PartName="/ppt/notesSlides/notesSlide17.xml" ContentType="application/vnd.openxmlformats-officedocument.presentationml.notesSlide+xml"/>
  <Override PartName="/ppt/charts/chart28.xml" ContentType="application/vnd.openxmlformats-officedocument.drawingml.chart+xml"/>
  <Override PartName="/ppt/notesSlides/notesSlide18.xml" ContentType="application/vnd.openxmlformats-officedocument.presentationml.notesSlide+xml"/>
  <Override PartName="/ppt/charts/chart29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720" r:id="rId2"/>
  </p:sldMasterIdLst>
  <p:notesMasterIdLst>
    <p:notesMasterId r:id="rId29"/>
  </p:notesMasterIdLst>
  <p:handoutMasterIdLst>
    <p:handoutMasterId r:id="rId30"/>
  </p:handoutMasterIdLst>
  <p:sldIdLst>
    <p:sldId id="1243" r:id="rId3"/>
    <p:sldId id="1129" r:id="rId4"/>
    <p:sldId id="562" r:id="rId5"/>
    <p:sldId id="1201" r:id="rId6"/>
    <p:sldId id="1107" r:id="rId7"/>
    <p:sldId id="1289" r:id="rId8"/>
    <p:sldId id="1288" r:id="rId9"/>
    <p:sldId id="1311" r:id="rId10"/>
    <p:sldId id="1312" r:id="rId11"/>
    <p:sldId id="1313" r:id="rId12"/>
    <p:sldId id="1314" r:id="rId13"/>
    <p:sldId id="1315" r:id="rId14"/>
    <p:sldId id="1316" r:id="rId15"/>
    <p:sldId id="1317" r:id="rId16"/>
    <p:sldId id="1318" r:id="rId17"/>
    <p:sldId id="1319" r:id="rId18"/>
    <p:sldId id="1320" r:id="rId19"/>
    <p:sldId id="1321" r:id="rId20"/>
    <p:sldId id="1322" r:id="rId21"/>
    <p:sldId id="1323" r:id="rId22"/>
    <p:sldId id="1324" r:id="rId23"/>
    <p:sldId id="1325" r:id="rId24"/>
    <p:sldId id="1326" r:id="rId25"/>
    <p:sldId id="1327" r:id="rId26"/>
    <p:sldId id="1202" r:id="rId27"/>
    <p:sldId id="1141" r:id="rId28"/>
  </p:sldIdLst>
  <p:sldSz cx="12192000" cy="6858000"/>
  <p:notesSz cx="9144000" cy="6858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06" userDrawn="1">
          <p15:clr>
            <a:srgbClr val="A4A3A4"/>
          </p15:clr>
        </p15:guide>
        <p15:guide id="2" pos="563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FD39729-5E6E-1F53-0695-4C16B8E4AFB4}" name="Špringr Petr" initials="ŠP" userId="S::pspringr@csas.cz::f7631053-8c2c-459c-9452-07097d8577d4" providerId="AD"/>
  <p188:author id="{C56FF6B2-86F5-BC91-90EA-E4109E9D19E9}" name="AMSP ČR" initials="AA" userId="S::amsp925@925.onmicrosoft.com::206dedf5-f9ec-4340-abd5-d054ee23ac5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6438"/>
    <a:srgbClr val="FF0000"/>
    <a:srgbClr val="00B050"/>
    <a:srgbClr val="2A71EF"/>
    <a:srgbClr val="ED6737"/>
    <a:srgbClr val="281051"/>
    <a:srgbClr val="4F9DFF"/>
    <a:srgbClr val="787878"/>
    <a:srgbClr val="FFC000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yl s motivem 1 – zvýraznění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507" autoAdjust="0"/>
    <p:restoredTop sz="92121" autoAdjust="0"/>
  </p:normalViewPr>
  <p:slideViewPr>
    <p:cSldViewPr snapToGrid="0">
      <p:cViewPr varScale="1">
        <p:scale>
          <a:sx n="126" d="100"/>
          <a:sy n="126" d="100"/>
        </p:scale>
        <p:origin x="224" y="624"/>
      </p:cViewPr>
      <p:guideLst>
        <p:guide orient="horz" pos="1706"/>
        <p:guide pos="56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11" d="100"/>
          <a:sy n="111" d="100"/>
        </p:scale>
        <p:origin x="244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35" Type="http://schemas.microsoft.com/office/2018/10/relationships/authors" Target="authors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Microsoft_Excelu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Microsoft_Excelu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Microsoft_Excelu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Microsoft_Excelu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Microsoft_Excelu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Microsoft_Excelu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Microsoft_Excelu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Microsoft_Excelu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Microsoft_Excelu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Microsoft_Excelu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Microsoft_Excelu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Microsoft_Excelu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Microsoft_Excelu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Microsoft_Excelu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Microsoft_Excelu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Microsoft_Excelu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Microsoft_Excelu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Microsoft_Excelu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Microsoft_Excelu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Microsoft_Excelu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Microsoft_Excelu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Microsoft_Excelu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Microsoft_Excelu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Microsoft_Excelu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Microsoft_Excelu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Microsoft_Excelu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Microsoft_Excelu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Microsoft_Excelu27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Microsoft_Excelu28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Microsoft_Excelu29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Microsoft_Excelu30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Microsoft_Excelu3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1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0-DA07-41C7-AB16-1565B55AE109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10C5-4A0E-99DA-FA50895B02B0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Ano</c:v>
                </c:pt>
                <c:pt idx="1">
                  <c:v>Ne</c:v>
                </c:pt>
                <c:pt idx="2">
                  <c:v>Nevím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71.332999999999998</c:v>
                </c:pt>
                <c:pt idx="1">
                  <c:v>24.667000000000002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CF-4E5A-A74E-C8A501A3EC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ln w="28575">
                <a:noFill/>
              </a:ln>
            </c:spPr>
            <c:extLst>
              <c:ext xmlns:c16="http://schemas.microsoft.com/office/drawing/2014/chart" uri="{C3380CC4-5D6E-409C-BE32-E72D297353CC}">
                <c16:uniqueId val="{00000000-664B-4874-99B3-C9002FCFFED9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68CB-4C80-ACE7-6934256B6388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B50D-4400-AB44-73F4079C9065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Ano</c:v>
                </c:pt>
                <c:pt idx="1">
                  <c:v>Ne</c:v>
                </c:pt>
                <c:pt idx="2">
                  <c:v>Nevím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65.216999999999999</c:v>
                </c:pt>
                <c:pt idx="1">
                  <c:v>26.087</c:v>
                </c:pt>
                <c:pt idx="2">
                  <c:v>8.6959999999999997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A5-49AF-B8B5-960F113A22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ln w="38100">
                <a:noFill/>
              </a:ln>
            </c:spPr>
            <c:extLst>
              <c:ext xmlns:c16="http://schemas.microsoft.com/office/drawing/2014/chart" uri="{C3380CC4-5D6E-409C-BE32-E72D297353CC}">
                <c16:uniqueId val="{00000001-CFBD-4A7C-A273-4420CB11699E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1C20-447A-84CD-C7A682AB315F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Ano</c:v>
                </c:pt>
                <c:pt idx="1">
                  <c:v>Ne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64.516000000000005</c:v>
                </c:pt>
                <c:pt idx="1">
                  <c:v>35.484000000000002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4D-4B77-AE35-4DDBC3664A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1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1-4584-4B59-B35A-617BB6499AAE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46C2-42C6-91A2-50DD0B3A7970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Ano</c:v>
                </c:pt>
                <c:pt idx="1">
                  <c:v>Ne</c:v>
                </c:pt>
                <c:pt idx="2">
                  <c:v>Nevím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70.629000000000005</c:v>
                </c:pt>
                <c:pt idx="1">
                  <c:v>25.175000000000001</c:v>
                </c:pt>
                <c:pt idx="2">
                  <c:v>4.1959999999999997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4D-4B77-AE35-4DDBC3664AA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1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0-B41A-47C1-8997-A321FAF48E3E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Ano</c:v>
                </c:pt>
                <c:pt idx="1">
                  <c:v>Ne</c:v>
                </c:pt>
                <c:pt idx="2">
                  <c:v>Nevím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87.037000000000006</c:v>
                </c:pt>
                <c:pt idx="1">
                  <c:v>12.962999999999999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4D-4B77-AE35-4DDBC3664A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53295306590616"/>
          <c:y val="0.12175811424526092"/>
          <c:w val="0.88346701872885502"/>
          <c:h val="0.8782417262988706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281051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2A71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C53-4020-AFDB-2754C929953C}"/>
              </c:ext>
            </c:extLst>
          </c:dPt>
          <c:dPt>
            <c:idx val="5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FC53-4020-AFDB-2754C929953C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912-4D51-869F-3987B8AD2882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E912-4D51-869F-3987B8AD2882}"/>
              </c:ext>
            </c:extLst>
          </c:dPt>
          <c:dPt>
            <c:idx val="11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863D-4386-9547-081C708083D4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Technologie umožňují vzdálenou práci (např. práci z domova)</c:v>
                </c:pt>
                <c:pt idx="1">
                  <c:v>Cloudové služby</c:v>
                </c:pt>
                <c:pt idx="2">
                  <c:v>Automatizační technologie</c:v>
                </c:pt>
                <c:pt idx="3">
                  <c:v>Používání digitálních platebních systémů</c:v>
                </c:pt>
                <c:pt idx="4">
                  <c:v>Jiné, prosím, vypište</c:v>
                </c:pt>
                <c:pt idx="5">
                  <c:v>Stále jsme v procesu vyhodnocení potenciálních technologií a digitálních nástrojů k implementaci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60.747999999999998</c:v>
                </c:pt>
                <c:pt idx="1">
                  <c:v>47.664000000000001</c:v>
                </c:pt>
                <c:pt idx="2">
                  <c:v>43.924999999999997</c:v>
                </c:pt>
                <c:pt idx="3">
                  <c:v>42.523000000000003</c:v>
                </c:pt>
                <c:pt idx="4">
                  <c:v>1.4019999999999999</c:v>
                </c:pt>
                <c:pt idx="5">
                  <c:v>1.869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44-402D-91EA-4BFFB7197E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91764608"/>
        <c:axId val="91766144"/>
      </c:barChart>
      <c:catAx>
        <c:axId val="91764608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91766144"/>
        <c:crosses val="autoZero"/>
        <c:auto val="1"/>
        <c:lblAlgn val="ctr"/>
        <c:lblOffset val="0"/>
        <c:noMultiLvlLbl val="0"/>
      </c:catAx>
      <c:valAx>
        <c:axId val="91766144"/>
        <c:scaling>
          <c:orientation val="minMax"/>
          <c:max val="95"/>
          <c:min val="0"/>
        </c:scaling>
        <c:delete val="1"/>
        <c:axPos val="b"/>
        <c:numFmt formatCode="#,##0&quot;%&quot;;\-#,##0" sourceLinked="0"/>
        <c:majorTickMark val="out"/>
        <c:minorTickMark val="none"/>
        <c:tickLblPos val="nextTo"/>
        <c:crossAx val="91764608"/>
        <c:crosses val="max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cs-CZ" sz="1100" kern="1200">
          <a:solidFill>
            <a:schemeClr val="tx1"/>
          </a:solidFill>
          <a:latin typeface="+mn-lt"/>
          <a:ea typeface="+mn-ea"/>
          <a:cs typeface="+mn-cs"/>
        </a:defRPr>
      </a:pPr>
      <a:endParaRPr lang="cs-CZ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53295306590616"/>
          <c:y val="0.12175811424526092"/>
          <c:w val="0.88346701872885502"/>
          <c:h val="0.8782417262988706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281051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2A71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C53-4020-AFDB-2754C929953C}"/>
              </c:ext>
            </c:extLst>
          </c:dPt>
          <c:dPt>
            <c:idx val="5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FC53-4020-AFDB-2754C929953C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912-4D51-869F-3987B8AD2882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E912-4D51-869F-3987B8AD2882}"/>
              </c:ext>
            </c:extLst>
          </c:dPt>
          <c:dPt>
            <c:idx val="11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863D-4386-9547-081C708083D4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Snížení provozních nákladů</c:v>
                </c:pt>
                <c:pt idx="1">
                  <c:v>Zvýšení zákaznické spokojenosti</c:v>
                </c:pt>
                <c:pt idx="2">
                  <c:v>Narůst prodeje</c:v>
                </c:pt>
                <c:pt idx="3">
                  <c:v>Zvýšení počtu digitálních transakcí</c:v>
                </c:pt>
                <c:pt idx="4">
                  <c:v>Jiné, prosím, vypište</c:v>
                </c:pt>
                <c:pt idx="5">
                  <c:v>Nevím, nedokážu odpovědět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55.332999999999998</c:v>
                </c:pt>
                <c:pt idx="1">
                  <c:v>43</c:v>
                </c:pt>
                <c:pt idx="2">
                  <c:v>33</c:v>
                </c:pt>
                <c:pt idx="3">
                  <c:v>24.667000000000002</c:v>
                </c:pt>
                <c:pt idx="4">
                  <c:v>2.3330000000000002</c:v>
                </c:pt>
                <c:pt idx="5">
                  <c:v>11.667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44-402D-91EA-4BFFB7197E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91764608"/>
        <c:axId val="91766144"/>
      </c:barChart>
      <c:catAx>
        <c:axId val="91764608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91766144"/>
        <c:crosses val="autoZero"/>
        <c:auto val="1"/>
        <c:lblAlgn val="ctr"/>
        <c:lblOffset val="0"/>
        <c:noMultiLvlLbl val="0"/>
      </c:catAx>
      <c:valAx>
        <c:axId val="91766144"/>
        <c:scaling>
          <c:orientation val="minMax"/>
          <c:max val="95"/>
          <c:min val="0"/>
        </c:scaling>
        <c:delete val="1"/>
        <c:axPos val="b"/>
        <c:numFmt formatCode="#,##0&quot;%&quot;;\-#,##0" sourceLinked="0"/>
        <c:majorTickMark val="out"/>
        <c:minorTickMark val="none"/>
        <c:tickLblPos val="nextTo"/>
        <c:crossAx val="91764608"/>
        <c:crosses val="max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cs-CZ" sz="1100" kern="1200">
          <a:solidFill>
            <a:schemeClr val="tx1"/>
          </a:solidFill>
          <a:latin typeface="+mn-lt"/>
          <a:ea typeface="+mn-ea"/>
          <a:cs typeface="+mn-cs"/>
        </a:defRPr>
      </a:pPr>
      <a:endParaRPr lang="cs-CZ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258286696450715E-2"/>
          <c:y val="5.5367746408132364E-2"/>
          <c:w val="0.97882304199201853"/>
          <c:h val="0.89220279992359997"/>
        </c:manualLayout>
      </c:layout>
      <c:barChart>
        <c:barDir val="col"/>
        <c:grouping val="stacked"/>
        <c:varyColors val="0"/>
        <c:ser>
          <c:idx val="6"/>
          <c:order val="0"/>
          <c:tx>
            <c:strRef>
              <c:f>Sheet1!$A$2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chemeClr val="accent1"/>
            </a:solidFill>
            <a:ln w="22355">
              <a:noFill/>
            </a:ln>
          </c:spPr>
          <c:invertIfNegative val="0"/>
          <c:dLbls>
            <c:dLbl>
              <c:idx val="3"/>
              <c:layout>
                <c:manualLayout>
                  <c:x val="0"/>
                  <c:y val="-6.95032189020297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8A2-4BB3-9719-4B5880C69796}"/>
                </c:ext>
              </c:extLst>
            </c:dLbl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Sheet1!$B$1:$E$1</c:f>
              <c:numCache>
                <c:formatCode>General</c:formatCode>
                <c:ptCount val="4"/>
              </c:numCache>
            </c:numRef>
          </c:cat>
          <c:val>
            <c:numRef>
              <c:f>Sheet1!$B$2:$E$2</c:f>
              <c:numCache>
                <c:formatCode>General</c:formatCode>
                <c:ptCount val="4"/>
                <c:pt idx="0">
                  <c:v>64.340999999999994</c:v>
                </c:pt>
                <c:pt idx="1">
                  <c:v>56.024000000000001</c:v>
                </c:pt>
                <c:pt idx="2">
                  <c:v>35.134999999999998</c:v>
                </c:pt>
                <c:pt idx="3">
                  <c:v>55.555999999999997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FE-47DA-96DB-9FD801DAE9EF}"/>
            </c:ext>
          </c:extLst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chemeClr val="accent6">
                <a:lumMod val="25000"/>
              </a:schemeClr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Sheet1!$B$1:$E$1</c:f>
              <c:numCache>
                <c:formatCode>General</c:formatCode>
                <c:ptCount val="4"/>
              </c:numCache>
            </c:numRef>
          </c:cat>
          <c:val>
            <c:numRef>
              <c:f>Sheet1!$B$3:$E$3</c:f>
              <c:numCache>
                <c:formatCode>General</c:formatCode>
                <c:ptCount val="4"/>
                <c:pt idx="0">
                  <c:v>27.907</c:v>
                </c:pt>
                <c:pt idx="1">
                  <c:v>33.734999999999999</c:v>
                </c:pt>
                <c:pt idx="2">
                  <c:v>51.350999999999999</c:v>
                </c:pt>
                <c:pt idx="3">
                  <c:v>30.303000000000001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FE-47DA-96DB-9FD801DAE9EF}"/>
            </c:ext>
          </c:extLst>
        </c:ser>
        <c:ser>
          <c:idx val="8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Sheet1!$B$1:$E$1</c:f>
              <c:numCache>
                <c:formatCode>General</c:formatCode>
                <c:ptCount val="4"/>
              </c:numCache>
            </c:numRef>
          </c:cat>
          <c:val>
            <c:numRef>
              <c:f>Sheet1!$B$4:$E$4</c:f>
              <c:numCache>
                <c:formatCode>General</c:formatCode>
                <c:ptCount val="4"/>
                <c:pt idx="0">
                  <c:v>6.202</c:v>
                </c:pt>
                <c:pt idx="1">
                  <c:v>7.2290000000000001</c:v>
                </c:pt>
                <c:pt idx="2">
                  <c:v>12.162000000000001</c:v>
                </c:pt>
                <c:pt idx="3">
                  <c:v>10.101000000000001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0FE-47DA-96DB-9FD801DAE9EF}"/>
            </c:ext>
          </c:extLst>
        </c:ser>
        <c:ser>
          <c:idx val="5"/>
          <c:order val="3"/>
          <c:tx>
            <c:strRef>
              <c:f>Sheet1!$A$5</c:f>
              <c:strCache>
                <c:ptCount val="1"/>
              </c:strCache>
            </c:strRef>
          </c:tx>
          <c:spPr>
            <a:solidFill>
              <a:srgbClr val="FFC000"/>
            </a:solidFill>
            <a:ln w="22355">
              <a:noFill/>
            </a:ln>
          </c:spPr>
          <c:invertIfNegative val="0"/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6E7-4B6E-9769-8F039D23967F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Sheet1!$B$1:$E$1</c:f>
              <c:numCache>
                <c:formatCode>General</c:formatCode>
                <c:ptCount val="4"/>
              </c:numCache>
            </c:numRef>
          </c:cat>
          <c:val>
            <c:numRef>
              <c:f>Sheet1!$B$5:$E$5</c:f>
              <c:numCache>
                <c:formatCode>General</c:formatCode>
                <c:ptCount val="4"/>
                <c:pt idx="0">
                  <c:v>0.77500000000000002</c:v>
                </c:pt>
                <c:pt idx="1">
                  <c:v>1.8069999999999999</c:v>
                </c:pt>
                <c:pt idx="2">
                  <c:v>0</c:v>
                </c:pt>
                <c:pt idx="3">
                  <c:v>3.03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0FE-47DA-96DB-9FD801DAE9EF}"/>
            </c:ext>
          </c:extLst>
        </c:ser>
        <c:ser>
          <c:idx val="0"/>
          <c:order val="4"/>
          <c:tx>
            <c:strRef>
              <c:f>Sheet1!$A$6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rgbClr val="FF0000"/>
            </a:solidFill>
            <a:ln w="22355"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Sheet1!$B$1:$E$1</c:f>
              <c:numCache>
                <c:formatCode>General</c:formatCode>
                <c:ptCount val="4"/>
              </c:numCache>
            </c:numRef>
          </c:cat>
          <c:val>
            <c:numRef>
              <c:f>Sheet1!$B$6:$E$6</c:f>
              <c:numCache>
                <c:formatCode>General</c:formatCode>
                <c:ptCount val="4"/>
                <c:pt idx="0">
                  <c:v>0.77500000000000002</c:v>
                </c:pt>
                <c:pt idx="1">
                  <c:v>1.2050000000000001</c:v>
                </c:pt>
                <c:pt idx="2">
                  <c:v>1.351</c:v>
                </c:pt>
                <c:pt idx="3">
                  <c:v>1.01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FE-47DA-96DB-9FD801DAE9E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43231872"/>
        <c:axId val="43250048"/>
      </c:barChart>
      <c:catAx>
        <c:axId val="43231872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none"/>
        <c:spPr>
          <a:ln w="3175">
            <a:noFill/>
            <a:prstDash val="solid"/>
          </a:ln>
        </c:spPr>
        <c:txPr>
          <a:bodyPr rot="0" vert="horz"/>
          <a:lstStyle/>
          <a:p>
            <a:pPr>
              <a:defRPr/>
            </a:pPr>
            <a:endParaRPr lang="cs-CZ"/>
          </a:p>
        </c:txPr>
        <c:crossAx val="4325004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43250048"/>
        <c:scaling>
          <c:orientation val="maxMin"/>
          <c:max val="100"/>
          <c:min val="0"/>
        </c:scaling>
        <c:delete val="1"/>
        <c:axPos val="l"/>
        <c:numFmt formatCode="#,##0&quot;%&quot;;\-#,##0" sourceLinked="0"/>
        <c:majorTickMark val="out"/>
        <c:minorTickMark val="none"/>
        <c:tickLblPos val="nextTo"/>
        <c:crossAx val="43231872"/>
        <c:crosses val="autoZero"/>
        <c:crossBetween val="between"/>
        <c:majorUnit val="20"/>
      </c:valAx>
      <c:spPr>
        <a:noFill/>
        <a:ln w="2235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cs-CZ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53295306590616"/>
          <c:y val="0.12175811424526092"/>
          <c:w val="0.74468730296278396"/>
          <c:h val="0.8782417262988706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281051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C53-4020-AFDB-2754C929953C}"/>
              </c:ext>
            </c:extLst>
          </c:dPt>
          <c:dPt>
            <c:idx val="5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FC53-4020-AFDB-2754C929953C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912-4D51-869F-3987B8AD2882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E912-4D51-869F-3987B8AD2882}"/>
              </c:ext>
            </c:extLst>
          </c:dPt>
          <c:dPt>
            <c:idx val="11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863D-4386-9547-081C708083D4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Zvýšení zákaznické spokojenosti o 20 % </c:v>
                </c:pt>
                <c:pt idx="1">
                  <c:v>Snížení provozních nákladů o 20 %</c:v>
                </c:pt>
                <c:pt idx="2">
                  <c:v>Zvýšení počtu digitálních transakcí o 20 %</c:v>
                </c:pt>
                <c:pt idx="3">
                  <c:v>Nárůst prodeje o 20 %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92.248000000000005</c:v>
                </c:pt>
                <c:pt idx="1">
                  <c:v>89.759</c:v>
                </c:pt>
                <c:pt idx="2">
                  <c:v>86.486000000000004</c:v>
                </c:pt>
                <c:pt idx="3">
                  <c:v>85.858999999999995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44-402D-91EA-4BFFB7197E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91764608"/>
        <c:axId val="91766144"/>
      </c:barChart>
      <c:catAx>
        <c:axId val="91764608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91766144"/>
        <c:crosses val="autoZero"/>
        <c:auto val="1"/>
        <c:lblAlgn val="ctr"/>
        <c:lblOffset val="0"/>
        <c:noMultiLvlLbl val="0"/>
      </c:catAx>
      <c:valAx>
        <c:axId val="91766144"/>
        <c:scaling>
          <c:orientation val="minMax"/>
          <c:max val="95"/>
          <c:min val="0"/>
        </c:scaling>
        <c:delete val="1"/>
        <c:axPos val="b"/>
        <c:numFmt formatCode="#,##0&quot;%&quot;;\-#,##0" sourceLinked="0"/>
        <c:majorTickMark val="out"/>
        <c:minorTickMark val="none"/>
        <c:tickLblPos val="nextTo"/>
        <c:crossAx val="91764608"/>
        <c:crosses val="max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cs-CZ" sz="1100" kern="1200">
          <a:solidFill>
            <a:schemeClr val="tx1"/>
          </a:solidFill>
          <a:latin typeface="+mn-lt"/>
          <a:ea typeface="+mn-ea"/>
          <a:cs typeface="+mn-cs"/>
        </a:defRPr>
      </a:pPr>
      <a:endParaRPr lang="cs-CZ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53295306590616"/>
          <c:y val="0.12175811424526092"/>
          <c:w val="0.74468730296278396"/>
          <c:h val="0.8782417262988706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28105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78787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D3E8-4A63-B8C5-C8EACE59E7D9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C53-4020-AFDB-2754C929953C}"/>
              </c:ext>
            </c:extLst>
          </c:dPt>
          <c:dPt>
            <c:idx val="5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FC53-4020-AFDB-2754C929953C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912-4D51-869F-3987B8AD2882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E912-4D51-869F-3987B8AD2882}"/>
              </c:ext>
            </c:extLst>
          </c:dPt>
          <c:dPt>
            <c:idx val="11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863D-4386-9547-081C708083D4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On-line v internetovém bankovnictví</c:v>
                </c:pt>
                <c:pt idx="1">
                  <c:v>Na papíře na pobočce banky</c:v>
                </c:pt>
                <c:pt idx="2">
                  <c:v>Nevím, nemám preferovaný způsob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82.667000000000002</c:v>
                </c:pt>
                <c:pt idx="1">
                  <c:v>13.667</c:v>
                </c:pt>
                <c:pt idx="2">
                  <c:v>3.6669999999999998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44-402D-91EA-4BFFB7197E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91764608"/>
        <c:axId val="91766144"/>
      </c:barChart>
      <c:catAx>
        <c:axId val="91764608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91766144"/>
        <c:crosses val="autoZero"/>
        <c:auto val="1"/>
        <c:lblAlgn val="ctr"/>
        <c:lblOffset val="0"/>
        <c:noMultiLvlLbl val="0"/>
      </c:catAx>
      <c:valAx>
        <c:axId val="91766144"/>
        <c:scaling>
          <c:orientation val="minMax"/>
          <c:max val="95"/>
          <c:min val="0"/>
        </c:scaling>
        <c:delete val="1"/>
        <c:axPos val="b"/>
        <c:numFmt formatCode="#,##0&quot;%&quot;;\-#,##0" sourceLinked="0"/>
        <c:majorTickMark val="out"/>
        <c:minorTickMark val="none"/>
        <c:tickLblPos val="nextTo"/>
        <c:crossAx val="91764608"/>
        <c:crosses val="max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cs-CZ" sz="1100" kern="1200">
          <a:solidFill>
            <a:schemeClr val="tx1"/>
          </a:solidFill>
          <a:latin typeface="+mn-lt"/>
          <a:ea typeface="+mn-ea"/>
          <a:cs typeface="+mn-cs"/>
        </a:defRPr>
      </a:pPr>
      <a:endParaRPr lang="cs-CZ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53295306590616"/>
          <c:y val="0.12175811424526092"/>
          <c:w val="0.74468730296278396"/>
          <c:h val="0.8782417262988706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28105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2A71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04B1-45C4-AE2B-1050727453E2}"/>
              </c:ext>
            </c:extLst>
          </c:dPt>
          <c:dPt>
            <c:idx val="4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C53-4020-AFDB-2754C929953C}"/>
              </c:ext>
            </c:extLst>
          </c:dPt>
          <c:dPt>
            <c:idx val="5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FC53-4020-AFDB-2754C929953C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912-4D51-869F-3987B8AD2882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E912-4D51-869F-3987B8AD2882}"/>
              </c:ext>
            </c:extLst>
          </c:dPt>
          <c:dPt>
            <c:idx val="11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863D-4386-9547-081C708083D4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Potvrzení otiskem prstu či scanem obličeje ve svém mobilním telefonu</c:v>
                </c:pt>
                <c:pt idx="1">
                  <c:v>USB klíč</c:v>
                </c:pt>
                <c:pt idx="2">
                  <c:v>Použít čtečku čipových karet</c:v>
                </c:pt>
                <c:pt idx="3">
                  <c:v>Jiným způsobem, prosím, uveďte jakým</c:v>
                </c:pt>
                <c:pt idx="4">
                  <c:v>Nevím, nemám preferovaný způsob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48.332999999999998</c:v>
                </c:pt>
                <c:pt idx="1">
                  <c:v>25.332999999999998</c:v>
                </c:pt>
                <c:pt idx="2">
                  <c:v>16.667000000000002</c:v>
                </c:pt>
                <c:pt idx="3">
                  <c:v>2.6669999999999998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44-402D-91EA-4BFFB7197E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91764608"/>
        <c:axId val="91766144"/>
      </c:barChart>
      <c:catAx>
        <c:axId val="91764608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91766144"/>
        <c:crosses val="autoZero"/>
        <c:auto val="1"/>
        <c:lblAlgn val="ctr"/>
        <c:lblOffset val="0"/>
        <c:noMultiLvlLbl val="0"/>
      </c:catAx>
      <c:valAx>
        <c:axId val="91766144"/>
        <c:scaling>
          <c:orientation val="minMax"/>
          <c:max val="95"/>
          <c:min val="0"/>
        </c:scaling>
        <c:delete val="1"/>
        <c:axPos val="b"/>
        <c:numFmt formatCode="#,##0&quot;%&quot;;\-#,##0" sourceLinked="0"/>
        <c:majorTickMark val="out"/>
        <c:minorTickMark val="none"/>
        <c:tickLblPos val="nextTo"/>
        <c:crossAx val="91764608"/>
        <c:crosses val="max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cs-CZ" sz="1100" kern="1200">
          <a:solidFill>
            <a:schemeClr val="tx1"/>
          </a:solidFill>
          <a:latin typeface="+mn-lt"/>
          <a:ea typeface="+mn-ea"/>
          <a:cs typeface="+mn-cs"/>
        </a:defRPr>
      </a:pPr>
      <a:endParaRPr lang="cs-CZ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53295306590616"/>
          <c:y val="0.12175811424526092"/>
          <c:w val="0.74468730296278396"/>
          <c:h val="0.8782417262988706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28105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78787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04B1-45C4-AE2B-1050727453E2}"/>
              </c:ext>
            </c:extLst>
          </c:dPt>
          <c:dPt>
            <c:idx val="5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FC53-4020-AFDB-2754C929953C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912-4D51-869F-3987B8AD2882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E912-4D51-869F-3987B8AD2882}"/>
              </c:ext>
            </c:extLst>
          </c:dPt>
          <c:dPt>
            <c:idx val="11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863D-4386-9547-081C708083D4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Jedno internetové bankovnictví, přes které obsluhuji produkty všech bank, tzv. Multibanking a k tomu můj účetní program</c:v>
                </c:pt>
                <c:pt idx="1">
                  <c:v>Můj účetní program na všechno, včetně přímých plateb z něj</c:v>
                </c:pt>
                <c:pt idx="2">
                  <c:v>Několik internetových bankovnictví (každá moje banka má svoje) a můj účetní program zvlášť</c:v>
                </c:pt>
                <c:pt idx="3">
                  <c:v>Nevím, nemám preferovaný způsob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44</c:v>
                </c:pt>
                <c:pt idx="1">
                  <c:v>28.332999999999998</c:v>
                </c:pt>
                <c:pt idx="2">
                  <c:v>22</c:v>
                </c:pt>
                <c:pt idx="3">
                  <c:v>5.6669999999999998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44-402D-91EA-4BFFB7197E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91764608"/>
        <c:axId val="91766144"/>
      </c:barChart>
      <c:catAx>
        <c:axId val="91764608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91766144"/>
        <c:crosses val="autoZero"/>
        <c:auto val="1"/>
        <c:lblAlgn val="ctr"/>
        <c:lblOffset val="0"/>
        <c:noMultiLvlLbl val="0"/>
      </c:catAx>
      <c:valAx>
        <c:axId val="91766144"/>
        <c:scaling>
          <c:orientation val="minMax"/>
          <c:max val="95"/>
          <c:min val="0"/>
        </c:scaling>
        <c:delete val="1"/>
        <c:axPos val="b"/>
        <c:numFmt formatCode="#,##0&quot;%&quot;;\-#,##0" sourceLinked="0"/>
        <c:majorTickMark val="out"/>
        <c:minorTickMark val="none"/>
        <c:tickLblPos val="nextTo"/>
        <c:crossAx val="91764608"/>
        <c:crosses val="max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cs-CZ" sz="1100" kern="1200">
          <a:solidFill>
            <a:schemeClr val="tx1"/>
          </a:solidFill>
          <a:latin typeface="+mn-lt"/>
          <a:ea typeface="+mn-ea"/>
          <a:cs typeface="+mn-cs"/>
        </a:defRPr>
      </a:pPr>
      <a:endParaRPr lang="cs-CZ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53295306590616"/>
          <c:y val="0.12175811424526092"/>
          <c:w val="0.74468730296278396"/>
          <c:h val="0.8782417262988706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28105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78787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BC5F-4F6B-AF86-AD7F77CE3174}"/>
              </c:ext>
            </c:extLst>
          </c:dPt>
          <c:dPt>
            <c:idx val="5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FC53-4020-AFDB-2754C929953C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912-4D51-869F-3987B8AD2882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E912-4D51-869F-3987B8AD2882}"/>
              </c:ext>
            </c:extLst>
          </c:dPt>
          <c:dPt>
            <c:idx val="11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863D-4386-9547-081C708083D4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Podepsat se pouze při přihlášení a poté už jen platit (např. při použití stejného zařízení ve stejné lokalitě v obvyklé</c:v>
                </c:pt>
                <c:pt idx="1">
                  <c:v>Podepisovat každou platbu vždy samostatně</c:v>
                </c:pt>
                <c:pt idx="2">
                  <c:v>Nevím, nemám preferenci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49.332999999999998</c:v>
                </c:pt>
                <c:pt idx="1">
                  <c:v>44.332999999999998</c:v>
                </c:pt>
                <c:pt idx="2">
                  <c:v>6.3330000000000002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44-402D-91EA-4BFFB7197E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91764608"/>
        <c:axId val="91766144"/>
      </c:barChart>
      <c:catAx>
        <c:axId val="91764608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91766144"/>
        <c:crosses val="autoZero"/>
        <c:auto val="1"/>
        <c:lblAlgn val="ctr"/>
        <c:lblOffset val="0"/>
        <c:noMultiLvlLbl val="0"/>
      </c:catAx>
      <c:valAx>
        <c:axId val="91766144"/>
        <c:scaling>
          <c:orientation val="minMax"/>
          <c:max val="95"/>
          <c:min val="0"/>
        </c:scaling>
        <c:delete val="1"/>
        <c:axPos val="b"/>
        <c:numFmt formatCode="#,##0&quot;%&quot;;\-#,##0" sourceLinked="0"/>
        <c:majorTickMark val="out"/>
        <c:minorTickMark val="none"/>
        <c:tickLblPos val="nextTo"/>
        <c:crossAx val="91764608"/>
        <c:crosses val="max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cs-CZ" sz="1100" kern="1200">
          <a:solidFill>
            <a:schemeClr val="tx1"/>
          </a:solidFill>
          <a:latin typeface="+mn-lt"/>
          <a:ea typeface="+mn-ea"/>
          <a:cs typeface="+mn-cs"/>
        </a:defRPr>
      </a:pPr>
      <a:endParaRPr lang="cs-CZ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1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0-DA07-41C7-AB16-1565B55AE109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10C5-4A0E-99DA-FA50895B02B0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Ano</c:v>
                </c:pt>
                <c:pt idx="1">
                  <c:v>Ne</c:v>
                </c:pt>
                <c:pt idx="2">
                  <c:v>Nevím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76.667000000000002</c:v>
                </c:pt>
                <c:pt idx="1">
                  <c:v>15</c:v>
                </c:pt>
                <c:pt idx="2">
                  <c:v>8.3330000000000002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CF-4E5A-A74E-C8A501A3EC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ln w="28575">
                <a:noFill/>
              </a:ln>
            </c:spPr>
            <c:extLst>
              <c:ext xmlns:c16="http://schemas.microsoft.com/office/drawing/2014/chart" uri="{C3380CC4-5D6E-409C-BE32-E72D297353CC}">
                <c16:uniqueId val="{00000000-664B-4874-99B3-C9002FCFFED9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68CB-4C80-ACE7-6934256B6388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B50D-4400-AB44-73F4079C9065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Ano</c:v>
                </c:pt>
                <c:pt idx="1">
                  <c:v>Ne</c:v>
                </c:pt>
                <c:pt idx="2">
                  <c:v>Nevím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68.116</c:v>
                </c:pt>
                <c:pt idx="1">
                  <c:v>21.739000000000001</c:v>
                </c:pt>
                <c:pt idx="2">
                  <c:v>10.145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A5-49AF-B8B5-960F113A22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ln w="38100">
                <a:noFill/>
              </a:ln>
            </c:spPr>
            <c:extLst>
              <c:ext xmlns:c16="http://schemas.microsoft.com/office/drawing/2014/chart" uri="{C3380CC4-5D6E-409C-BE32-E72D297353CC}">
                <c16:uniqueId val="{00000001-CFBD-4A7C-A273-4420CB11699E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1C20-447A-84CD-C7A682AB315F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A19C-47D0-B063-D6E21EE47CB6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2"/>
                <c:pt idx="0">
                  <c:v>Ano</c:v>
                </c:pt>
                <c:pt idx="1">
                  <c:v>Ne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74.194000000000003</c:v>
                </c:pt>
                <c:pt idx="1">
                  <c:v>19.355</c:v>
                </c:pt>
                <c:pt idx="2">
                  <c:v>6.452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4D-4B77-AE35-4DDBC3664A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1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1-4584-4B59-B35A-617BB6499AAE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46C2-42C6-91A2-50DD0B3A7970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Ano</c:v>
                </c:pt>
                <c:pt idx="1">
                  <c:v>Ne</c:v>
                </c:pt>
                <c:pt idx="2">
                  <c:v>Nevím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78.322000000000003</c:v>
                </c:pt>
                <c:pt idx="1">
                  <c:v>13.986000000000001</c:v>
                </c:pt>
                <c:pt idx="2">
                  <c:v>7.6920000000000002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4D-4B77-AE35-4DDBC3664AA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1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0-B41A-47C1-8997-A321FAF48E3E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26B7-45FC-900F-A04038F3F9CD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Ano</c:v>
                </c:pt>
                <c:pt idx="1">
                  <c:v>Ne</c:v>
                </c:pt>
                <c:pt idx="2">
                  <c:v>Nevím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88.888999999999996</c:v>
                </c:pt>
                <c:pt idx="1">
                  <c:v>5.556</c:v>
                </c:pt>
                <c:pt idx="2">
                  <c:v>5.556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4D-4B77-AE35-4DDBC3664A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53295306590616"/>
          <c:y val="0.12175811424526092"/>
          <c:w val="0.74468730296278396"/>
          <c:h val="0.8782417262988706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28105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78787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04B1-45C4-AE2B-1050727453E2}"/>
              </c:ext>
            </c:extLst>
          </c:dPt>
          <c:dPt>
            <c:idx val="5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FC53-4020-AFDB-2754C929953C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912-4D51-869F-3987B8AD2882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E912-4D51-869F-3987B8AD2882}"/>
              </c:ext>
            </c:extLst>
          </c:dPt>
          <c:dPt>
            <c:idx val="11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863D-4386-9547-081C708083D4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Stolní počítač (desktop), notebook apod.</c:v>
                </c:pt>
                <c:pt idx="1">
                  <c:v>Mobilní zařízení (telefon, tablet apod.)</c:v>
                </c:pt>
                <c:pt idx="2">
                  <c:v>Takové platby nepodepisuji</c:v>
                </c:pt>
                <c:pt idx="3">
                  <c:v>Nevím, nemám preferenci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48</c:v>
                </c:pt>
                <c:pt idx="1">
                  <c:v>37.332999999999998</c:v>
                </c:pt>
                <c:pt idx="2">
                  <c:v>4.6669999999999998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44-402D-91EA-4BFFB7197E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91764608"/>
        <c:axId val="91766144"/>
      </c:barChart>
      <c:catAx>
        <c:axId val="91764608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91766144"/>
        <c:crosses val="autoZero"/>
        <c:auto val="1"/>
        <c:lblAlgn val="ctr"/>
        <c:lblOffset val="0"/>
        <c:noMultiLvlLbl val="0"/>
      </c:catAx>
      <c:valAx>
        <c:axId val="91766144"/>
        <c:scaling>
          <c:orientation val="minMax"/>
          <c:max val="95"/>
          <c:min val="0"/>
        </c:scaling>
        <c:delete val="1"/>
        <c:axPos val="b"/>
        <c:numFmt formatCode="#,##0&quot;%&quot;;\-#,##0" sourceLinked="0"/>
        <c:majorTickMark val="out"/>
        <c:minorTickMark val="none"/>
        <c:tickLblPos val="nextTo"/>
        <c:crossAx val="91764608"/>
        <c:crosses val="max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cs-CZ" sz="1100" kern="1200">
          <a:solidFill>
            <a:schemeClr val="tx1"/>
          </a:solidFill>
          <a:latin typeface="+mn-lt"/>
          <a:ea typeface="+mn-ea"/>
          <a:cs typeface="+mn-cs"/>
        </a:defRPr>
      </a:pPr>
      <a:endParaRPr lang="cs-CZ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1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0-DA07-41C7-AB16-1565B55AE109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10C5-4A0E-99DA-FA50895B02B0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Ano</c:v>
                </c:pt>
                <c:pt idx="1">
                  <c:v>Ne</c:v>
                </c:pt>
                <c:pt idx="2">
                  <c:v>Nevím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59</c:v>
                </c:pt>
                <c:pt idx="1">
                  <c:v>31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CF-4E5A-A74E-C8A501A3EC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ln w="28575">
                <a:noFill/>
              </a:ln>
            </c:spPr>
            <c:extLst>
              <c:ext xmlns:c16="http://schemas.microsoft.com/office/drawing/2014/chart" uri="{C3380CC4-5D6E-409C-BE32-E72D297353CC}">
                <c16:uniqueId val="{00000000-664B-4874-99B3-C9002FCFFED9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68CB-4C80-ACE7-6934256B6388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B50D-4400-AB44-73F4079C9065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Ano</c:v>
                </c:pt>
                <c:pt idx="1">
                  <c:v>Ne</c:v>
                </c:pt>
                <c:pt idx="2">
                  <c:v>Nevím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52.173999999999999</c:v>
                </c:pt>
                <c:pt idx="1">
                  <c:v>33.332999999999998</c:v>
                </c:pt>
                <c:pt idx="2">
                  <c:v>14.493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A5-49AF-B8B5-960F113A22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ln w="38100">
                <a:noFill/>
              </a:ln>
            </c:spPr>
            <c:extLst>
              <c:ext xmlns:c16="http://schemas.microsoft.com/office/drawing/2014/chart" uri="{C3380CC4-5D6E-409C-BE32-E72D297353CC}">
                <c16:uniqueId val="{00000001-CFBD-4A7C-A273-4420CB11699E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1C20-447A-84CD-C7A682AB315F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A19C-47D0-B063-D6E21EE47CB6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2"/>
                <c:pt idx="0">
                  <c:v>Ano</c:v>
                </c:pt>
                <c:pt idx="1">
                  <c:v>Ne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54.838999999999999</c:v>
                </c:pt>
                <c:pt idx="1">
                  <c:v>35.484000000000002</c:v>
                </c:pt>
                <c:pt idx="2">
                  <c:v>9.6769999999999996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4D-4B77-AE35-4DDBC3664A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1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1-4584-4B59-B35A-617BB6499AAE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46C2-42C6-91A2-50DD0B3A7970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Ano</c:v>
                </c:pt>
                <c:pt idx="1">
                  <c:v>Ne</c:v>
                </c:pt>
                <c:pt idx="2">
                  <c:v>Nevím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64.335999999999999</c:v>
                </c:pt>
                <c:pt idx="1">
                  <c:v>27.972000000000001</c:v>
                </c:pt>
                <c:pt idx="2">
                  <c:v>7.6920000000000002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4D-4B77-AE35-4DDBC3664AA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1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0-B41A-47C1-8997-A321FAF48E3E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26B7-45FC-900F-A04038F3F9CD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Ano</c:v>
                </c:pt>
                <c:pt idx="1">
                  <c:v>Ne</c:v>
                </c:pt>
                <c:pt idx="2">
                  <c:v>Nevím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57.406999999999996</c:v>
                </c:pt>
                <c:pt idx="1">
                  <c:v>35.185000000000002</c:v>
                </c:pt>
                <c:pt idx="2">
                  <c:v>7.407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4D-4B77-AE35-4DDBC3664A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258286696450715E-2"/>
          <c:y val="5.5367746408132364E-2"/>
          <c:w val="0.97882304199201853"/>
          <c:h val="0.89220279992359997"/>
        </c:manualLayout>
      </c:layout>
      <c:barChart>
        <c:barDir val="col"/>
        <c:grouping val="stacked"/>
        <c:varyColors val="0"/>
        <c:ser>
          <c:idx val="6"/>
          <c:order val="0"/>
          <c:spPr>
            <a:solidFill>
              <a:schemeClr val="accent1"/>
            </a:solidFill>
            <a:ln w="22355">
              <a:noFill/>
            </a:ln>
          </c:spPr>
          <c:invertIfNegative val="0"/>
          <c:dLbls>
            <c:dLbl>
              <c:idx val="3"/>
              <c:layout>
                <c:manualLayout>
                  <c:x val="0"/>
                  <c:y val="-6.95032189020297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8A2-4BB3-9719-4B5880C69796}"/>
                </c:ext>
              </c:extLst>
            </c:dLbl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Sheet1!$B$2:$F$2</c:f>
              <c:numCache>
                <c:formatCode>General</c:formatCode>
                <c:ptCount val="5"/>
                <c:pt idx="0">
                  <c:v>24.667000000000002</c:v>
                </c:pt>
                <c:pt idx="1">
                  <c:v>14.493</c:v>
                </c:pt>
                <c:pt idx="2">
                  <c:v>22.581</c:v>
                </c:pt>
                <c:pt idx="3">
                  <c:v>33.566000000000003</c:v>
                </c:pt>
                <c:pt idx="4">
                  <c:v>16.667000000000002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FE-47DA-96DB-9FD801DAE9EF}"/>
            </c:ext>
          </c:extLst>
        </c:ser>
        <c:ser>
          <c:idx val="2"/>
          <c:order val="1"/>
          <c:spPr>
            <a:solidFill>
              <a:schemeClr val="accent6">
                <a:lumMod val="25000"/>
              </a:schemeClr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Sheet1!$B$3:$F$3</c:f>
              <c:numCache>
                <c:formatCode>General</c:formatCode>
                <c:ptCount val="5"/>
                <c:pt idx="0">
                  <c:v>27.332999999999998</c:v>
                </c:pt>
                <c:pt idx="1">
                  <c:v>30.434999999999999</c:v>
                </c:pt>
                <c:pt idx="2">
                  <c:v>29.032</c:v>
                </c:pt>
                <c:pt idx="3">
                  <c:v>23.776</c:v>
                </c:pt>
                <c:pt idx="4">
                  <c:v>33.332999999999998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FE-47DA-96DB-9FD801DAE9EF}"/>
            </c:ext>
          </c:extLst>
        </c:ser>
        <c:ser>
          <c:idx val="8"/>
          <c:order val="2"/>
          <c:spPr>
            <a:solidFill>
              <a:schemeClr val="accent6">
                <a:lumMod val="50000"/>
              </a:schemeClr>
            </a:solidFill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404-4B68-8A05-6B5D83A64D76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404-4B68-8A05-6B5D83A64D76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404-4B68-8A05-6B5D83A64D76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404-4B68-8A05-6B5D83A64D76}"/>
                </c:ext>
              </c:extLst>
            </c:dLbl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Sheet1!$B$4:$F$4</c:f>
              <c:numCache>
                <c:formatCode>General</c:formatCode>
                <c:ptCount val="5"/>
                <c:pt idx="0">
                  <c:v>0.33300000000000002</c:v>
                </c:pt>
                <c:pt idx="1">
                  <c:v>0</c:v>
                </c:pt>
                <c:pt idx="2">
                  <c:v>3.226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0FE-47DA-96DB-9FD801DAE9EF}"/>
            </c:ext>
          </c:extLst>
        </c:ser>
        <c:ser>
          <c:idx val="5"/>
          <c:order val="3"/>
          <c:spPr>
            <a:solidFill>
              <a:schemeClr val="bg1">
                <a:lumMod val="50000"/>
              </a:schemeClr>
            </a:solidFill>
            <a:ln w="22355"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Sheet1!$B$5:$F$5</c:f>
              <c:numCache>
                <c:formatCode>General</c:formatCode>
                <c:ptCount val="5"/>
                <c:pt idx="0">
                  <c:v>10</c:v>
                </c:pt>
                <c:pt idx="1">
                  <c:v>10.145</c:v>
                </c:pt>
                <c:pt idx="2">
                  <c:v>22.581</c:v>
                </c:pt>
                <c:pt idx="3">
                  <c:v>7.6920000000000002</c:v>
                </c:pt>
                <c:pt idx="4">
                  <c:v>5.556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0FE-47DA-96DB-9FD801DAE9EF}"/>
            </c:ext>
          </c:extLst>
        </c:ser>
        <c:ser>
          <c:idx val="0"/>
          <c:order val="4"/>
          <c:spPr>
            <a:solidFill>
              <a:srgbClr val="FF0000"/>
            </a:solidFill>
            <a:ln w="22355"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Sheet1!$B$6:$F$6</c:f>
              <c:numCache>
                <c:formatCode>General</c:formatCode>
                <c:ptCount val="5"/>
                <c:pt idx="0">
                  <c:v>37.667000000000002</c:v>
                </c:pt>
                <c:pt idx="1">
                  <c:v>44.927999999999997</c:v>
                </c:pt>
                <c:pt idx="2">
                  <c:v>22.581</c:v>
                </c:pt>
                <c:pt idx="3">
                  <c:v>34.965000000000003</c:v>
                </c:pt>
                <c:pt idx="4">
                  <c:v>44.444000000000003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FE-47DA-96DB-9FD801DAE9E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43231872"/>
        <c:axId val="43250048"/>
      </c:barChart>
      <c:catAx>
        <c:axId val="43231872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none"/>
        <c:spPr>
          <a:ln w="3175">
            <a:noFill/>
            <a:prstDash val="solid"/>
          </a:ln>
        </c:spPr>
        <c:txPr>
          <a:bodyPr rot="0" vert="horz"/>
          <a:lstStyle/>
          <a:p>
            <a:pPr>
              <a:defRPr/>
            </a:pPr>
            <a:endParaRPr lang="cs-CZ"/>
          </a:p>
        </c:txPr>
        <c:crossAx val="4325004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43250048"/>
        <c:scaling>
          <c:orientation val="maxMin"/>
          <c:max val="100"/>
          <c:min val="0"/>
        </c:scaling>
        <c:delete val="1"/>
        <c:axPos val="l"/>
        <c:numFmt formatCode="#,##0&quot;%&quot;;\-#,##0" sourceLinked="0"/>
        <c:majorTickMark val="out"/>
        <c:minorTickMark val="none"/>
        <c:tickLblPos val="nextTo"/>
        <c:crossAx val="43231872"/>
        <c:crosses val="autoZero"/>
        <c:crossBetween val="between"/>
        <c:majorUnit val="20"/>
      </c:valAx>
      <c:spPr>
        <a:noFill/>
        <a:ln w="2235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cs-CZ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258286696450715E-2"/>
          <c:y val="5.5367746408132364E-2"/>
          <c:w val="0.97882304199201853"/>
          <c:h val="0.89220279992359997"/>
        </c:manualLayout>
      </c:layout>
      <c:barChart>
        <c:barDir val="col"/>
        <c:grouping val="stacked"/>
        <c:varyColors val="0"/>
        <c:ser>
          <c:idx val="6"/>
          <c:order val="0"/>
          <c:spPr>
            <a:solidFill>
              <a:schemeClr val="accent1"/>
            </a:solidFill>
            <a:ln w="22355">
              <a:noFill/>
            </a:ln>
          </c:spPr>
          <c:invertIfNegative val="0"/>
          <c:dLbls>
            <c:dLbl>
              <c:idx val="3"/>
              <c:layout>
                <c:manualLayout>
                  <c:x val="0"/>
                  <c:y val="-6.95032189020297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8A2-4BB3-9719-4B5880C69796}"/>
                </c:ext>
              </c:extLst>
            </c:dLbl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Sheet1!$B$2:$F$2</c:f>
              <c:numCache>
                <c:formatCode>General</c:formatCode>
                <c:ptCount val="5"/>
                <c:pt idx="0">
                  <c:v>21.332999999999998</c:v>
                </c:pt>
                <c:pt idx="1">
                  <c:v>21.739000000000001</c:v>
                </c:pt>
                <c:pt idx="2">
                  <c:v>19.355</c:v>
                </c:pt>
                <c:pt idx="3">
                  <c:v>22.378</c:v>
                </c:pt>
                <c:pt idx="4">
                  <c:v>20.37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FE-47DA-96DB-9FD801DAE9EF}"/>
            </c:ext>
          </c:extLst>
        </c:ser>
        <c:ser>
          <c:idx val="2"/>
          <c:order val="1"/>
          <c:spPr>
            <a:solidFill>
              <a:schemeClr val="accent6">
                <a:lumMod val="25000"/>
              </a:schemeClr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Sheet1!$B$3:$F$3</c:f>
              <c:numCache>
                <c:formatCode>General</c:formatCode>
                <c:ptCount val="5"/>
                <c:pt idx="0">
                  <c:v>38.667000000000002</c:v>
                </c:pt>
                <c:pt idx="1">
                  <c:v>31.884</c:v>
                </c:pt>
                <c:pt idx="2">
                  <c:v>41.935000000000002</c:v>
                </c:pt>
                <c:pt idx="3">
                  <c:v>41.957999999999998</c:v>
                </c:pt>
                <c:pt idx="4">
                  <c:v>38.889000000000003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FE-47DA-96DB-9FD801DAE9EF}"/>
            </c:ext>
          </c:extLst>
        </c:ser>
        <c:ser>
          <c:idx val="8"/>
          <c:order val="2"/>
          <c:spPr>
            <a:solidFill>
              <a:srgbClr val="BFBFBF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Sheet1!$B$4:$F$4</c:f>
              <c:numCache>
                <c:formatCode>General</c:formatCode>
                <c:ptCount val="5"/>
                <c:pt idx="0">
                  <c:v>22</c:v>
                </c:pt>
                <c:pt idx="1">
                  <c:v>23.187999999999999</c:v>
                </c:pt>
                <c:pt idx="2">
                  <c:v>35.484000000000002</c:v>
                </c:pt>
                <c:pt idx="3">
                  <c:v>16.783000000000001</c:v>
                </c:pt>
                <c:pt idx="4">
                  <c:v>25.925999999999998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0FE-47DA-96DB-9FD801DAE9EF}"/>
            </c:ext>
          </c:extLst>
        </c:ser>
        <c:ser>
          <c:idx val="5"/>
          <c:order val="3"/>
          <c:spPr>
            <a:solidFill>
              <a:srgbClr val="7F7F7F"/>
            </a:solidFill>
          </c:spPr>
          <c:invertIfNegative val="0"/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90F-4019-8B40-888BFC112904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Sheet1!$B$5:$F$5</c:f>
              <c:numCache>
                <c:formatCode>General</c:formatCode>
                <c:ptCount val="5"/>
                <c:pt idx="0">
                  <c:v>3.6669999999999998</c:v>
                </c:pt>
                <c:pt idx="1">
                  <c:v>7.2460000000000004</c:v>
                </c:pt>
                <c:pt idx="2">
                  <c:v>0</c:v>
                </c:pt>
                <c:pt idx="3">
                  <c:v>2.0979999999999999</c:v>
                </c:pt>
                <c:pt idx="4">
                  <c:v>1.8520000000000001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0FE-47DA-96DB-9FD801DAE9EF}"/>
            </c:ext>
          </c:extLst>
        </c:ser>
        <c:ser>
          <c:idx val="0"/>
          <c:order val="4"/>
          <c:spPr>
            <a:solidFill>
              <a:srgbClr val="FFC000"/>
            </a:solidFill>
            <a:ln w="22355"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Sheet1!$B$6:$F$6</c:f>
              <c:numCache>
                <c:formatCode>General</c:formatCode>
                <c:ptCount val="5"/>
                <c:pt idx="0">
                  <c:v>12</c:v>
                </c:pt>
                <c:pt idx="1">
                  <c:v>10.145</c:v>
                </c:pt>
                <c:pt idx="2">
                  <c:v>3.226</c:v>
                </c:pt>
                <c:pt idx="3">
                  <c:v>15.385</c:v>
                </c:pt>
                <c:pt idx="4">
                  <c:v>11.111000000000001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FE-47DA-96DB-9FD801DAE9EF}"/>
            </c:ext>
          </c:extLst>
        </c:ser>
        <c:ser>
          <c:idx val="1"/>
          <c:order val="5"/>
          <c:spPr>
            <a:solidFill>
              <a:srgbClr val="FF0000"/>
            </a:solidFill>
            <a:ln w="22355">
              <a:noFill/>
            </a:ln>
          </c:spPr>
          <c:invertIfNegative val="0"/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A52-4994-B539-B3EACB360E5D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Sheet1!$B$7:$F$7</c:f>
              <c:numCache>
                <c:formatCode>General</c:formatCode>
                <c:ptCount val="5"/>
                <c:pt idx="0">
                  <c:v>2.3330000000000002</c:v>
                </c:pt>
                <c:pt idx="1">
                  <c:v>5.7969999999999997</c:v>
                </c:pt>
                <c:pt idx="2">
                  <c:v>0</c:v>
                </c:pt>
                <c:pt idx="3">
                  <c:v>1.399</c:v>
                </c:pt>
                <c:pt idx="4">
                  <c:v>1.8520000000000001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52-4994-B539-B3EACB360E5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43231872"/>
        <c:axId val="43250048"/>
      </c:barChart>
      <c:catAx>
        <c:axId val="43231872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none"/>
        <c:spPr>
          <a:ln w="3175">
            <a:noFill/>
            <a:prstDash val="solid"/>
          </a:ln>
        </c:spPr>
        <c:txPr>
          <a:bodyPr rot="0" vert="horz"/>
          <a:lstStyle/>
          <a:p>
            <a:pPr>
              <a:defRPr/>
            </a:pPr>
            <a:endParaRPr lang="cs-CZ"/>
          </a:p>
        </c:txPr>
        <c:crossAx val="4325004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43250048"/>
        <c:scaling>
          <c:orientation val="maxMin"/>
          <c:max val="100"/>
          <c:min val="0"/>
        </c:scaling>
        <c:delete val="1"/>
        <c:axPos val="l"/>
        <c:numFmt formatCode="#,##0&quot;%&quot;;\-#,##0" sourceLinked="0"/>
        <c:majorTickMark val="out"/>
        <c:minorTickMark val="none"/>
        <c:tickLblPos val="nextTo"/>
        <c:crossAx val="43231872"/>
        <c:crosses val="autoZero"/>
        <c:crossBetween val="between"/>
        <c:majorUnit val="20"/>
      </c:valAx>
      <c:spPr>
        <a:noFill/>
        <a:ln w="2235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cs-CZ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258286696450715E-2"/>
          <c:y val="5.5367746408132364E-2"/>
          <c:w val="0.97882304199201853"/>
          <c:h val="0.89220279992359997"/>
        </c:manualLayout>
      </c:layout>
      <c:barChart>
        <c:barDir val="col"/>
        <c:grouping val="stacked"/>
        <c:varyColors val="0"/>
        <c:ser>
          <c:idx val="6"/>
          <c:order val="0"/>
          <c:spPr>
            <a:solidFill>
              <a:schemeClr val="accent1"/>
            </a:solidFill>
            <a:ln w="22355">
              <a:noFill/>
            </a:ln>
          </c:spPr>
          <c:invertIfNegative val="0"/>
          <c:dLbls>
            <c:dLbl>
              <c:idx val="3"/>
              <c:layout>
                <c:manualLayout>
                  <c:x val="0"/>
                  <c:y val="-6.95032189020297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8A2-4BB3-9719-4B5880C69796}"/>
                </c:ext>
              </c:extLst>
            </c:dLbl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Sheet1!$B$2:$F$2</c:f>
              <c:numCache>
                <c:formatCode>General</c:formatCode>
                <c:ptCount val="5"/>
                <c:pt idx="0">
                  <c:v>26.332999999999998</c:v>
                </c:pt>
                <c:pt idx="1">
                  <c:v>26.087</c:v>
                </c:pt>
                <c:pt idx="2">
                  <c:v>32.258000000000003</c:v>
                </c:pt>
                <c:pt idx="3">
                  <c:v>18.881</c:v>
                </c:pt>
                <c:pt idx="4">
                  <c:v>44.444000000000003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FE-47DA-96DB-9FD801DAE9EF}"/>
            </c:ext>
          </c:extLst>
        </c:ser>
        <c:ser>
          <c:idx val="2"/>
          <c:order val="1"/>
          <c:spPr>
            <a:solidFill>
              <a:schemeClr val="accent6">
                <a:lumMod val="25000"/>
              </a:schemeClr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Sheet1!$B$3:$F$3</c:f>
              <c:numCache>
                <c:formatCode>General</c:formatCode>
                <c:ptCount val="5"/>
                <c:pt idx="0">
                  <c:v>30</c:v>
                </c:pt>
                <c:pt idx="1">
                  <c:v>31.884</c:v>
                </c:pt>
                <c:pt idx="2">
                  <c:v>22.581</c:v>
                </c:pt>
                <c:pt idx="3">
                  <c:v>34.965000000000003</c:v>
                </c:pt>
                <c:pt idx="4">
                  <c:v>20.37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FE-47DA-96DB-9FD801DAE9EF}"/>
            </c:ext>
          </c:extLst>
        </c:ser>
        <c:ser>
          <c:idx val="8"/>
          <c:order val="2"/>
          <c:spPr>
            <a:solidFill>
              <a:srgbClr val="BFBFBF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Sheet1!$B$4:$F$4</c:f>
              <c:numCache>
                <c:formatCode>General</c:formatCode>
                <c:ptCount val="5"/>
                <c:pt idx="0">
                  <c:v>27</c:v>
                </c:pt>
                <c:pt idx="1">
                  <c:v>20.29</c:v>
                </c:pt>
                <c:pt idx="2">
                  <c:v>35.484000000000002</c:v>
                </c:pt>
                <c:pt idx="3">
                  <c:v>29.370999999999999</c:v>
                </c:pt>
                <c:pt idx="4">
                  <c:v>24.074000000000002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0FE-47DA-96DB-9FD801DAE9EF}"/>
            </c:ext>
          </c:extLst>
        </c:ser>
        <c:ser>
          <c:idx val="5"/>
          <c:order val="3"/>
          <c:spPr>
            <a:solidFill>
              <a:srgbClr val="7F7F7F"/>
            </a:solidFill>
          </c:spPr>
          <c:invertIfNegative val="0"/>
          <c:dLbls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29-4019-B403-81B2987D52E8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Sheet1!$B$5:$F$5</c:f>
              <c:numCache>
                <c:formatCode>General</c:formatCode>
                <c:ptCount val="5"/>
                <c:pt idx="0">
                  <c:v>3</c:v>
                </c:pt>
                <c:pt idx="1">
                  <c:v>1.4490000000000001</c:v>
                </c:pt>
                <c:pt idx="2">
                  <c:v>3.226</c:v>
                </c:pt>
                <c:pt idx="3">
                  <c:v>3.4969999999999999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0FE-47DA-96DB-9FD801DAE9EF}"/>
            </c:ext>
          </c:extLst>
        </c:ser>
        <c:ser>
          <c:idx val="0"/>
          <c:order val="4"/>
          <c:spPr>
            <a:solidFill>
              <a:srgbClr val="FFC000"/>
            </a:solidFill>
            <a:ln w="22355"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Sheet1!$B$6:$F$6</c:f>
              <c:numCache>
                <c:formatCode>General</c:formatCode>
                <c:ptCount val="5"/>
                <c:pt idx="0">
                  <c:v>8.6669999999999998</c:v>
                </c:pt>
                <c:pt idx="1">
                  <c:v>13.042999999999999</c:v>
                </c:pt>
                <c:pt idx="2">
                  <c:v>6.452</c:v>
                </c:pt>
                <c:pt idx="3">
                  <c:v>9.0909999999999993</c:v>
                </c:pt>
                <c:pt idx="4">
                  <c:v>3.7040000000000002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FE-47DA-96DB-9FD801DAE9EF}"/>
            </c:ext>
          </c:extLst>
        </c:ser>
        <c:ser>
          <c:idx val="1"/>
          <c:order val="5"/>
          <c:spPr>
            <a:solidFill>
              <a:srgbClr val="FF0000"/>
            </a:solidFill>
            <a:ln w="22355">
              <a:noFill/>
            </a:ln>
          </c:spPr>
          <c:invertIfNegative val="0"/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A52-4994-B539-B3EACB360E5D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Sheet1!$B$7:$F$7</c:f>
              <c:numCache>
                <c:formatCode>General</c:formatCode>
                <c:ptCount val="5"/>
                <c:pt idx="0">
                  <c:v>5</c:v>
                </c:pt>
                <c:pt idx="1">
                  <c:v>7.2460000000000004</c:v>
                </c:pt>
                <c:pt idx="2">
                  <c:v>0</c:v>
                </c:pt>
                <c:pt idx="3">
                  <c:v>4.1959999999999997</c:v>
                </c:pt>
                <c:pt idx="4">
                  <c:v>7.407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52-4994-B539-B3EACB360E5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43231872"/>
        <c:axId val="43250048"/>
      </c:barChart>
      <c:catAx>
        <c:axId val="43231872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none"/>
        <c:spPr>
          <a:ln w="3175">
            <a:noFill/>
            <a:prstDash val="solid"/>
          </a:ln>
        </c:spPr>
        <c:txPr>
          <a:bodyPr rot="0" vert="horz"/>
          <a:lstStyle/>
          <a:p>
            <a:pPr>
              <a:defRPr/>
            </a:pPr>
            <a:endParaRPr lang="cs-CZ"/>
          </a:p>
        </c:txPr>
        <c:crossAx val="4325004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43250048"/>
        <c:scaling>
          <c:orientation val="maxMin"/>
          <c:max val="100"/>
          <c:min val="0"/>
        </c:scaling>
        <c:delete val="1"/>
        <c:axPos val="l"/>
        <c:numFmt formatCode="#,##0&quot;%&quot;;\-#,##0" sourceLinked="0"/>
        <c:majorTickMark val="out"/>
        <c:minorTickMark val="none"/>
        <c:tickLblPos val="nextTo"/>
        <c:crossAx val="43231872"/>
        <c:crosses val="autoZero"/>
        <c:crossBetween val="between"/>
        <c:majorUnit val="20"/>
      </c:valAx>
      <c:spPr>
        <a:noFill/>
        <a:ln w="2235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cs-CZ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258286696450715E-2"/>
          <c:y val="5.5367746408132364E-2"/>
          <c:w val="0.97882304199201853"/>
          <c:h val="0.89220279992359997"/>
        </c:manualLayout>
      </c:layout>
      <c:barChart>
        <c:barDir val="col"/>
        <c:grouping val="stacked"/>
        <c:varyColors val="0"/>
        <c:ser>
          <c:idx val="6"/>
          <c:order val="0"/>
          <c:spPr>
            <a:solidFill>
              <a:schemeClr val="accent1"/>
            </a:solidFill>
            <a:ln w="22355">
              <a:noFill/>
            </a:ln>
          </c:spPr>
          <c:invertIfNegative val="0"/>
          <c:dLbls>
            <c:dLbl>
              <c:idx val="3"/>
              <c:layout>
                <c:manualLayout>
                  <c:x val="0"/>
                  <c:y val="-6.95032189020297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8A2-4BB3-9719-4B5880C69796}"/>
                </c:ext>
              </c:extLst>
            </c:dLbl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Sheet1!$B$2:$F$2</c:f>
              <c:numCache>
                <c:formatCode>General</c:formatCode>
                <c:ptCount val="5"/>
                <c:pt idx="0">
                  <c:v>29</c:v>
                </c:pt>
                <c:pt idx="1">
                  <c:v>33.332999999999998</c:v>
                </c:pt>
                <c:pt idx="2">
                  <c:v>25.806000000000001</c:v>
                </c:pt>
                <c:pt idx="3">
                  <c:v>27.273</c:v>
                </c:pt>
                <c:pt idx="4">
                  <c:v>31.481000000000002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FE-47DA-96DB-9FD801DAE9EF}"/>
            </c:ext>
          </c:extLst>
        </c:ser>
        <c:ser>
          <c:idx val="2"/>
          <c:order val="1"/>
          <c:spPr>
            <a:solidFill>
              <a:schemeClr val="accent6">
                <a:lumMod val="50000"/>
              </a:schemeClr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Sheet1!$B$3:$F$3</c:f>
              <c:numCache>
                <c:formatCode>General</c:formatCode>
                <c:ptCount val="5"/>
                <c:pt idx="0">
                  <c:v>39.667000000000002</c:v>
                </c:pt>
                <c:pt idx="1">
                  <c:v>40.58</c:v>
                </c:pt>
                <c:pt idx="2">
                  <c:v>38.71</c:v>
                </c:pt>
                <c:pt idx="3">
                  <c:v>42.656999999999996</c:v>
                </c:pt>
                <c:pt idx="4">
                  <c:v>33.332999999999998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FE-47DA-96DB-9FD801DAE9EF}"/>
            </c:ext>
          </c:extLst>
        </c:ser>
        <c:ser>
          <c:idx val="8"/>
          <c:order val="2"/>
          <c:spPr>
            <a:solidFill>
              <a:srgbClr val="BFBFBF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Sheet1!$B$4:$F$4</c:f>
              <c:numCache>
                <c:formatCode>General</c:formatCode>
                <c:ptCount val="5"/>
                <c:pt idx="0">
                  <c:v>11</c:v>
                </c:pt>
                <c:pt idx="1">
                  <c:v>11.593999999999999</c:v>
                </c:pt>
                <c:pt idx="2">
                  <c:v>12.903</c:v>
                </c:pt>
                <c:pt idx="3">
                  <c:v>8.3919999999999995</c:v>
                </c:pt>
                <c:pt idx="4">
                  <c:v>14.815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0FE-47DA-96DB-9FD801DAE9EF}"/>
            </c:ext>
          </c:extLst>
        </c:ser>
        <c:ser>
          <c:idx val="5"/>
          <c:order val="3"/>
          <c:spPr>
            <a:solidFill>
              <a:srgbClr val="7F7F7F"/>
            </a:solidFill>
          </c:spPr>
          <c:invertIfNegative val="0"/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90F-4019-8B40-888BFC112904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29-4019-B403-81B2987D52E8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Sheet1!$B$5:$F$5</c:f>
              <c:numCache>
                <c:formatCode>General</c:formatCode>
                <c:ptCount val="5"/>
                <c:pt idx="0">
                  <c:v>1.667</c:v>
                </c:pt>
                <c:pt idx="1">
                  <c:v>1.4490000000000001</c:v>
                </c:pt>
                <c:pt idx="2">
                  <c:v>0</c:v>
                </c:pt>
                <c:pt idx="3">
                  <c:v>1.399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0FE-47DA-96DB-9FD801DAE9EF}"/>
            </c:ext>
          </c:extLst>
        </c:ser>
        <c:ser>
          <c:idx val="0"/>
          <c:order val="4"/>
          <c:spPr>
            <a:solidFill>
              <a:srgbClr val="FF0000"/>
            </a:solidFill>
            <a:ln w="22355"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Sheet1!$B$6:$F$6</c:f>
              <c:numCache>
                <c:formatCode>General</c:formatCode>
                <c:ptCount val="5"/>
                <c:pt idx="0">
                  <c:v>18.667000000000002</c:v>
                </c:pt>
                <c:pt idx="1">
                  <c:v>13.042999999999999</c:v>
                </c:pt>
                <c:pt idx="2">
                  <c:v>22.581</c:v>
                </c:pt>
                <c:pt idx="3">
                  <c:v>20.28</c:v>
                </c:pt>
                <c:pt idx="4">
                  <c:v>20.37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FE-47DA-96DB-9FD801DAE9E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43231872"/>
        <c:axId val="43250048"/>
      </c:barChart>
      <c:catAx>
        <c:axId val="43231872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none"/>
        <c:spPr>
          <a:ln w="3175">
            <a:noFill/>
            <a:prstDash val="solid"/>
          </a:ln>
        </c:spPr>
        <c:txPr>
          <a:bodyPr rot="0" vert="horz"/>
          <a:lstStyle/>
          <a:p>
            <a:pPr>
              <a:defRPr/>
            </a:pPr>
            <a:endParaRPr lang="cs-CZ"/>
          </a:p>
        </c:txPr>
        <c:crossAx val="4325004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43250048"/>
        <c:scaling>
          <c:orientation val="maxMin"/>
          <c:max val="100"/>
          <c:min val="0"/>
        </c:scaling>
        <c:delete val="1"/>
        <c:axPos val="l"/>
        <c:numFmt formatCode="#,##0&quot;%&quot;;\-#,##0" sourceLinked="0"/>
        <c:majorTickMark val="out"/>
        <c:minorTickMark val="none"/>
        <c:tickLblPos val="nextTo"/>
        <c:crossAx val="43231872"/>
        <c:crosses val="autoZero"/>
        <c:crossBetween val="between"/>
        <c:majorUnit val="20"/>
      </c:valAx>
      <c:spPr>
        <a:noFill/>
        <a:ln w="2235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cs-CZ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53295306590616"/>
          <c:y val="0.12499859663089349"/>
          <c:w val="0.88346701872885502"/>
          <c:h val="0.8750011482110871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281051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C53-4020-AFDB-2754C929953C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FC53-4020-AFDB-2754C929953C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912-4D51-869F-3987B8AD2882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E912-4D51-869F-3987B8AD2882}"/>
              </c:ext>
            </c:extLst>
          </c:dPt>
          <c:dPt>
            <c:idx val="10"/>
            <c:invertIfNegative val="0"/>
            <c:bubble3D val="0"/>
            <c:spPr>
              <a:solidFill>
                <a:srgbClr val="2A71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CFA6-47D0-A76E-DACC5F960D2A}"/>
              </c:ext>
            </c:extLst>
          </c:dPt>
          <c:dPt>
            <c:idx val="11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863D-4386-9547-081C708083D4}"/>
              </c:ext>
            </c:extLst>
          </c:dPt>
          <c:dPt>
            <c:idx val="12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FA6-47D0-A76E-DACC5F960D2A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Sheet1!$A$2:$A$14</c:f>
              <c:strCache>
                <c:ptCount val="13"/>
                <c:pt idx="0">
                  <c:v>Zrychlení digitalizace/robotizace/automatizace</c:v>
                </c:pt>
                <c:pt idx="1">
                  <c:v>Ano, zásadně, velmi, pozitivně</c:v>
                </c:pt>
                <c:pt idx="2">
                  <c:v>Nedostatek financí, musíme víc šetřit, máme vyšší náklady</c:v>
                </c:pt>
                <c:pt idx="3">
                  <c:v>Zpomalení digitalizace/robotizace/automatizace</c:v>
                </c:pt>
                <c:pt idx="4">
                  <c:v>Pokles zákazníků, tržeb, zakázek</c:v>
                </c:pt>
                <c:pt idx="5">
                  <c:v>Větší opatrnost, zvýšení bezpečnosti systémů</c:v>
                </c:pt>
                <c:pt idx="6">
                  <c:v>Částečně ovlivnila</c:v>
                </c:pt>
                <c:pt idx="7">
                  <c:v>Ano, velmi, negativně</c:v>
                </c:pt>
                <c:pt idx="8">
                  <c:v>Méně/zpoždění investic, inovací</c:v>
                </c:pt>
                <c:pt idx="9">
                  <c:v>Více home officu</c:v>
                </c:pt>
                <c:pt idx="10">
                  <c:v>Něco jiného</c:v>
                </c:pt>
                <c:pt idx="11">
                  <c:v>Nijak</c:v>
                </c:pt>
                <c:pt idx="12">
                  <c:v>Nevím (L5)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17.667000000000002</c:v>
                </c:pt>
                <c:pt idx="1">
                  <c:v>10</c:v>
                </c:pt>
                <c:pt idx="2">
                  <c:v>8.6669999999999998</c:v>
                </c:pt>
                <c:pt idx="3">
                  <c:v>5.3330000000000002</c:v>
                </c:pt>
                <c:pt idx="4">
                  <c:v>2.6669999999999998</c:v>
                </c:pt>
                <c:pt idx="5">
                  <c:v>2.3330000000000002</c:v>
                </c:pt>
                <c:pt idx="6">
                  <c:v>2.3330000000000002</c:v>
                </c:pt>
                <c:pt idx="7">
                  <c:v>1.333</c:v>
                </c:pt>
                <c:pt idx="8">
                  <c:v>1</c:v>
                </c:pt>
                <c:pt idx="9">
                  <c:v>0.66700000000000004</c:v>
                </c:pt>
                <c:pt idx="10">
                  <c:v>7.3330000000000002</c:v>
                </c:pt>
                <c:pt idx="11">
                  <c:v>42.332999999999998</c:v>
                </c:pt>
                <c:pt idx="12">
                  <c:v>4.6669999999999998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44-402D-91EA-4BFFB7197E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91764608"/>
        <c:axId val="91766144"/>
      </c:barChart>
      <c:catAx>
        <c:axId val="91764608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91766144"/>
        <c:crosses val="autoZero"/>
        <c:auto val="1"/>
        <c:lblAlgn val="ctr"/>
        <c:lblOffset val="0"/>
        <c:noMultiLvlLbl val="0"/>
      </c:catAx>
      <c:valAx>
        <c:axId val="91766144"/>
        <c:scaling>
          <c:orientation val="minMax"/>
          <c:max val="95"/>
          <c:min val="0"/>
        </c:scaling>
        <c:delete val="1"/>
        <c:axPos val="b"/>
        <c:numFmt formatCode="#,##0&quot;%&quot;;\-#,##0" sourceLinked="0"/>
        <c:majorTickMark val="out"/>
        <c:minorTickMark val="none"/>
        <c:tickLblPos val="nextTo"/>
        <c:crossAx val="91764608"/>
        <c:crosses val="max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cs-CZ" sz="1100" kern="1200">
          <a:solidFill>
            <a:schemeClr val="tx1"/>
          </a:solidFill>
          <a:latin typeface="+mn-lt"/>
          <a:ea typeface="+mn-ea"/>
          <a:cs typeface="+mn-cs"/>
        </a:defRPr>
      </a:pPr>
      <a:endParaRPr lang="cs-CZ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43868420083673"/>
          <c:y val="0.10937317151186225"/>
          <c:w val="0.88346694696767647"/>
          <c:h val="0.8782418360779664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281051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5D86-4CFC-8C8C-4A493975AD8E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do 5 mil.</c:v>
                </c:pt>
                <c:pt idx="1">
                  <c:v>6 - 10 mil.</c:v>
                </c:pt>
                <c:pt idx="2">
                  <c:v>11 - 100 mil.</c:v>
                </c:pt>
                <c:pt idx="3">
                  <c:v>101 mil. +</c:v>
                </c:pt>
                <c:pt idx="4">
                  <c:v>Nevím</c:v>
                </c:pt>
              </c:strCache>
            </c:strRef>
          </c:cat>
          <c:val>
            <c:numRef>
              <c:f>Sheet1!$B$2:$B$6</c:f>
              <c:numCache>
                <c:formatCode>0</c:formatCode>
                <c:ptCount val="5"/>
                <c:pt idx="0">
                  <c:v>23</c:v>
                </c:pt>
                <c:pt idx="1">
                  <c:v>10.333</c:v>
                </c:pt>
                <c:pt idx="2">
                  <c:v>47.667000000000002</c:v>
                </c:pt>
                <c:pt idx="3">
                  <c:v>18</c:v>
                </c:pt>
                <c:pt idx="4" formatCode="General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64-4BAB-A61B-2A60E09197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135346816"/>
        <c:axId val="135356800"/>
      </c:barChart>
      <c:catAx>
        <c:axId val="135346816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135356800"/>
        <c:crosses val="autoZero"/>
        <c:auto val="1"/>
        <c:lblAlgn val="ctr"/>
        <c:lblOffset val="0"/>
        <c:noMultiLvlLbl val="0"/>
      </c:catAx>
      <c:valAx>
        <c:axId val="135356800"/>
        <c:scaling>
          <c:orientation val="minMax"/>
          <c:max val="95"/>
          <c:min val="0"/>
        </c:scaling>
        <c:delete val="1"/>
        <c:axPos val="b"/>
        <c:numFmt formatCode="#,##0&quot;%&quot;;\-#,##0" sourceLinked="0"/>
        <c:majorTickMark val="out"/>
        <c:minorTickMark val="none"/>
        <c:tickLblPos val="nextTo"/>
        <c:crossAx val="135346816"/>
        <c:crosses val="max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cs-CZ" sz="1100" kern="1200">
          <a:solidFill>
            <a:schemeClr val="tx1"/>
          </a:solidFill>
          <a:latin typeface="+mn-lt"/>
          <a:ea typeface="+mn-ea"/>
          <a:cs typeface="+mn-cs"/>
        </a:defRPr>
      </a:pPr>
      <a:endParaRPr lang="cs-CZ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53295306590616"/>
          <c:y val="0.12175811424526092"/>
          <c:w val="0.88346694696767647"/>
          <c:h val="0.8782418360779664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28105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Sheet1!$A$2:$A$19</c:f>
              <c:strCache>
                <c:ptCount val="18"/>
                <c:pt idx="0">
                  <c:v>Zpracovatelský průmysl</c:v>
                </c:pt>
                <c:pt idx="1">
                  <c:v>Stavebnictví</c:v>
                </c:pt>
                <c:pt idx="2">
                  <c:v>Velkoobchod a maloobchod; opravy a údržba motorových vozidel</c:v>
                </c:pt>
                <c:pt idx="3">
                  <c:v>Ostatní činnosti</c:v>
                </c:pt>
                <c:pt idx="4">
                  <c:v>Informační a komunikační činnosti</c:v>
                </c:pt>
                <c:pt idx="5">
                  <c:v>Vzdělávání</c:v>
                </c:pt>
                <c:pt idx="6">
                  <c:v>Doprava a skladování</c:v>
                </c:pt>
                <c:pt idx="7">
                  <c:v>Administrativní a podpůrné činnosti</c:v>
                </c:pt>
                <c:pt idx="8">
                  <c:v>Ubytování, stravování a pohostinství</c:v>
                </c:pt>
                <c:pt idx="9">
                  <c:v>Kulturní, zábavní a rekreační činnosti</c:v>
                </c:pt>
                <c:pt idx="10">
                  <c:v>Zemědělství, lesnictví, rybářství</c:v>
                </c:pt>
                <c:pt idx="11">
                  <c:v>Zásobování vodou; činnosti související s odpadními vodami, odpady a sanacemi</c:v>
                </c:pt>
                <c:pt idx="12">
                  <c:v>Činnosti v oblasti nemovitostí</c:v>
                </c:pt>
                <c:pt idx="13">
                  <c:v>Zdravotní a sociální péče</c:v>
                </c:pt>
                <c:pt idx="14">
                  <c:v>Profesní, vědecké a technické činnosti</c:v>
                </c:pt>
                <c:pt idx="15">
                  <c:v>Veřejná správa a obrana; povinné sociální zabezpečení</c:v>
                </c:pt>
                <c:pt idx="16">
                  <c:v>Výroba a rozvod elektřiny, plynu, tepla a klimatizovaného vzduchu</c:v>
                </c:pt>
                <c:pt idx="17">
                  <c:v>Těžba a dobývání</c:v>
                </c:pt>
              </c:strCache>
            </c:strRef>
          </c:cat>
          <c:val>
            <c:numRef>
              <c:f>Sheet1!$B$2:$B$19</c:f>
              <c:numCache>
                <c:formatCode>General</c:formatCode>
                <c:ptCount val="18"/>
                <c:pt idx="0">
                  <c:v>16</c:v>
                </c:pt>
                <c:pt idx="1">
                  <c:v>15</c:v>
                </c:pt>
                <c:pt idx="2">
                  <c:v>12.667</c:v>
                </c:pt>
                <c:pt idx="3">
                  <c:v>9</c:v>
                </c:pt>
                <c:pt idx="4">
                  <c:v>7</c:v>
                </c:pt>
                <c:pt idx="5">
                  <c:v>6</c:v>
                </c:pt>
                <c:pt idx="6">
                  <c:v>5.3330000000000002</c:v>
                </c:pt>
                <c:pt idx="7">
                  <c:v>3.6669999999999998</c:v>
                </c:pt>
                <c:pt idx="8">
                  <c:v>3.3330000000000002</c:v>
                </c:pt>
                <c:pt idx="9">
                  <c:v>3</c:v>
                </c:pt>
                <c:pt idx="10">
                  <c:v>2.6669999999999998</c:v>
                </c:pt>
                <c:pt idx="11">
                  <c:v>2.6669999999999998</c:v>
                </c:pt>
                <c:pt idx="12">
                  <c:v>2.6669999999999998</c:v>
                </c:pt>
                <c:pt idx="13">
                  <c:v>2.6669999999999998</c:v>
                </c:pt>
                <c:pt idx="14">
                  <c:v>2.3330000000000002</c:v>
                </c:pt>
                <c:pt idx="15">
                  <c:v>2.3330000000000002</c:v>
                </c:pt>
                <c:pt idx="16">
                  <c:v>2</c:v>
                </c:pt>
                <c:pt idx="17">
                  <c:v>1.333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CF-42DC-9E07-61262EA9C5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135991680"/>
        <c:axId val="135993216"/>
      </c:barChart>
      <c:catAx>
        <c:axId val="135991680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135993216"/>
        <c:crosses val="autoZero"/>
        <c:auto val="1"/>
        <c:lblAlgn val="ctr"/>
        <c:lblOffset val="0"/>
        <c:noMultiLvlLbl val="0"/>
      </c:catAx>
      <c:valAx>
        <c:axId val="135993216"/>
        <c:scaling>
          <c:orientation val="minMax"/>
          <c:max val="95"/>
          <c:min val="0"/>
        </c:scaling>
        <c:delete val="1"/>
        <c:axPos val="b"/>
        <c:numFmt formatCode="#,##0&quot;%&quot;;\-#,##0" sourceLinked="0"/>
        <c:majorTickMark val="out"/>
        <c:minorTickMark val="none"/>
        <c:tickLblPos val="nextTo"/>
        <c:crossAx val="135991680"/>
        <c:crosses val="max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cs-CZ" sz="1100" kern="1200">
          <a:solidFill>
            <a:schemeClr val="tx1"/>
          </a:solidFill>
          <a:latin typeface="+mn-lt"/>
          <a:ea typeface="+mn-ea"/>
          <a:cs typeface="+mn-cs"/>
        </a:defRPr>
      </a:pPr>
      <a:endParaRPr lang="cs-CZ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53295306590616"/>
          <c:y val="0.12175811424526092"/>
          <c:w val="0.88346694696767647"/>
          <c:h val="0.6734063127037833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28105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4 až 15</c:v>
                </c:pt>
                <c:pt idx="1">
                  <c:v>16 až 49</c:v>
                </c:pt>
                <c:pt idx="2">
                  <c:v>50 až 99</c:v>
                </c:pt>
                <c:pt idx="3">
                  <c:v>100 až 249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29</c:v>
                </c:pt>
                <c:pt idx="1">
                  <c:v>24.667000000000002</c:v>
                </c:pt>
                <c:pt idx="2">
                  <c:v>21</c:v>
                </c:pt>
                <c:pt idx="3">
                  <c:v>25.332999999999998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B1-4D28-8D90-5918CA28CE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137246976"/>
        <c:axId val="137256960"/>
      </c:barChart>
      <c:catAx>
        <c:axId val="137246976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137256960"/>
        <c:crosses val="autoZero"/>
        <c:auto val="1"/>
        <c:lblAlgn val="ctr"/>
        <c:lblOffset val="0"/>
        <c:noMultiLvlLbl val="0"/>
      </c:catAx>
      <c:valAx>
        <c:axId val="137256960"/>
        <c:scaling>
          <c:orientation val="minMax"/>
          <c:max val="95"/>
          <c:min val="0"/>
        </c:scaling>
        <c:delete val="1"/>
        <c:axPos val="b"/>
        <c:numFmt formatCode="#,##0&quot;%&quot;;\-#,##0" sourceLinked="0"/>
        <c:majorTickMark val="out"/>
        <c:minorTickMark val="none"/>
        <c:tickLblPos val="nextTo"/>
        <c:crossAx val="137246976"/>
        <c:crosses val="max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cs-CZ" sz="1100" kern="1200">
          <a:solidFill>
            <a:schemeClr val="tx1"/>
          </a:solidFill>
          <a:latin typeface="+mn-lt"/>
          <a:ea typeface="+mn-ea"/>
          <a:cs typeface="+mn-cs"/>
        </a:defRPr>
      </a:pPr>
      <a:endParaRPr lang="cs-CZ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D25EA6B0-E58D-4A1E-A648-162AADA6A61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2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D91E68C4-E21B-4D0B-94FD-D76EA0A238B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79484" y="2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CA4D79-6FB0-4BB0-85DB-07044A98071C}" type="datetimeFigureOut">
              <a:rPr lang="cs-CZ" smtClean="0"/>
              <a:t>03.01.2024</a:t>
            </a:fld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29D328B-10A1-4FC9-9A53-9F699299E58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0B79B6BF-EC21-4433-956B-7CEBE069F9D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495F4-F283-4B7C-948C-3B3724F45F8E}" type="slidenum">
              <a:rPr lang="cs-CZ" smtClean="0"/>
              <a:t>‹#›</a:t>
            </a:fld>
            <a:endParaRPr lang="cs-CZ" dirty="0"/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0EDED45F-4A58-4DF1-AB6E-4D526AD749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13" y="819918"/>
            <a:ext cx="1293015" cy="119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6983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B5026E-EFD2-49A9-A173-00C81CAE018D}" type="datetimeFigureOut">
              <a:rPr lang="cs-CZ" smtClean="0"/>
              <a:t>03.01.2024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EF7F45-9B54-48EE-9ECE-907062FCEB01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86442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EF7F45-9B54-48EE-9ECE-907062FCEB01}" type="slidenum">
              <a:rPr lang="cs-CZ" smtClean="0"/>
              <a:t>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73025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EF7F45-9B54-48EE-9ECE-907062FCEB0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3284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EF7F45-9B54-48EE-9ECE-907062FCEB0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94963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EF7F45-9B54-48EE-9ECE-907062FCEB0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18095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EF7F45-9B54-48EE-9ECE-907062FCEB0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56368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EF7F45-9B54-48EE-9ECE-907062FCEB0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99463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EF7F45-9B54-48EE-9ECE-907062FCEB0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39339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EF7F45-9B54-48EE-9ECE-907062FCEB0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52761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EF7F45-9B54-48EE-9ECE-907062FCEB0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96098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EF7F45-9B54-48EE-9ECE-907062FCEB0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89360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EF7F45-9B54-48EE-9ECE-907062FCEB0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18197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EF7F45-9B54-48EE-9ECE-907062FCEB0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95513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EF7F45-9B54-48EE-9ECE-907062FCEB0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11935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EF7F45-9B54-48EE-9ECE-907062FCEB0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13986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EF7F45-9B54-48EE-9ECE-907062FCEB0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70654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EF7F45-9B54-48EE-9ECE-907062FCEB0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55576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EF7F45-9B54-48EE-9ECE-907062FCEB0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44186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EF7F45-9B54-48EE-9ECE-907062FCEB0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28516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EF7F45-9B54-48EE-9ECE-907062FCEB0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30706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F7F45-9B54-48EE-9ECE-907062FCEB01}" type="slidenum">
              <a:rPr lang="cs-CZ" smtClean="0"/>
              <a:t>26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80256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2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jpg"/><Relationship Id="rId9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sv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3.sv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3.sv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_3"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 4" hidden="1">
            <a:extLst>
              <a:ext uri="{FF2B5EF4-FFF2-40B4-BE49-F238E27FC236}">
                <a16:creationId xmlns:a16="http://schemas.microsoft.com/office/drawing/2014/main" id="{075C7A91-CC93-4B69-84A3-D6E6299E1C1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5" imgW="532" imgH="530" progId="TCLayout.ActiveDocument.1">
                  <p:embed/>
                </p:oleObj>
              </mc:Choice>
              <mc:Fallback>
                <p:oleObj name="Diapositive think-cell" r:id="rId5" imgW="532" imgH="530" progId="TCLayout.ActiveDocument.1">
                  <p:embed/>
                  <p:pic>
                    <p:nvPicPr>
                      <p:cNvPr id="5" name="Objet 4" hidden="1">
                        <a:extLst>
                          <a:ext uri="{FF2B5EF4-FFF2-40B4-BE49-F238E27FC236}">
                            <a16:creationId xmlns:a16="http://schemas.microsoft.com/office/drawing/2014/main" id="{075C7A91-CC93-4B69-84A3-D6E6299E1C1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4455627D-8E54-4A37-802B-8C427B3EB1B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60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7E47097-F136-43B2-BE43-71747E067B34}"/>
              </a:ext>
            </a:extLst>
          </p:cNvPr>
          <p:cNvSpPr/>
          <p:nvPr userDrawn="1"/>
        </p:nvSpPr>
        <p:spPr>
          <a:xfrm>
            <a:off x="1931" y="2101"/>
            <a:ext cx="10097918" cy="6852677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60000"/>
                </a:schemeClr>
              </a:gs>
              <a:gs pos="50000">
                <a:srgbClr val="000000">
                  <a:alpha val="0"/>
                </a:srgb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66AEBE2B-012F-42BB-A823-995DB0D71DD2}"/>
              </a:ext>
            </a:extLst>
          </p:cNvPr>
          <p:cNvSpPr/>
          <p:nvPr userDrawn="1"/>
        </p:nvSpPr>
        <p:spPr>
          <a:xfrm rot="18932423">
            <a:off x="-954765" y="1427043"/>
            <a:ext cx="5372804" cy="530454"/>
          </a:xfrm>
          <a:custGeom>
            <a:avLst/>
            <a:gdLst>
              <a:gd name="connsiteX0" fmla="*/ 4832249 w 5372804"/>
              <a:gd name="connsiteY0" fmla="*/ 0 h 530454"/>
              <a:gd name="connsiteX1" fmla="*/ 5372804 w 5372804"/>
              <a:gd name="connsiteY1" fmla="*/ 530454 h 530454"/>
              <a:gd name="connsiteX2" fmla="*/ 0 w 5372804"/>
              <a:gd name="connsiteY2" fmla="*/ 530454 h 530454"/>
              <a:gd name="connsiteX3" fmla="*/ 520541 w 5372804"/>
              <a:gd name="connsiteY3" fmla="*/ 0 h 530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2804" h="530454">
                <a:moveTo>
                  <a:pt x="4832249" y="0"/>
                </a:moveTo>
                <a:lnTo>
                  <a:pt x="5372804" y="530454"/>
                </a:lnTo>
                <a:lnTo>
                  <a:pt x="0" y="530454"/>
                </a:lnTo>
                <a:lnTo>
                  <a:pt x="520541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534AE452-7F08-4FA5-B95D-44688A32E41E}"/>
              </a:ext>
            </a:extLst>
          </p:cNvPr>
          <p:cNvSpPr/>
          <p:nvPr userDrawn="1"/>
        </p:nvSpPr>
        <p:spPr>
          <a:xfrm rot="18932423">
            <a:off x="-735098" y="889565"/>
            <a:ext cx="3838044" cy="530454"/>
          </a:xfrm>
          <a:custGeom>
            <a:avLst/>
            <a:gdLst>
              <a:gd name="connsiteX0" fmla="*/ 3297489 w 3838044"/>
              <a:gd name="connsiteY0" fmla="*/ 0 h 530454"/>
              <a:gd name="connsiteX1" fmla="*/ 3838044 w 3838044"/>
              <a:gd name="connsiteY1" fmla="*/ 530454 h 530454"/>
              <a:gd name="connsiteX2" fmla="*/ 0 w 3838044"/>
              <a:gd name="connsiteY2" fmla="*/ 530454 h 530454"/>
              <a:gd name="connsiteX3" fmla="*/ 520541 w 3838044"/>
              <a:gd name="connsiteY3" fmla="*/ 0 h 530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38044" h="530454">
                <a:moveTo>
                  <a:pt x="3297489" y="0"/>
                </a:moveTo>
                <a:lnTo>
                  <a:pt x="3838044" y="530454"/>
                </a:lnTo>
                <a:lnTo>
                  <a:pt x="0" y="530454"/>
                </a:lnTo>
                <a:lnTo>
                  <a:pt x="520541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13" name="Sous-titre 2">
            <a:extLst>
              <a:ext uri="{FF2B5EF4-FFF2-40B4-BE49-F238E27FC236}">
                <a16:creationId xmlns:a16="http://schemas.microsoft.com/office/drawing/2014/main" id="{E9CCE011-2916-434D-A5D2-7A96A56EDFB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9131" y="3001503"/>
            <a:ext cx="7551997" cy="424732"/>
          </a:xfrm>
        </p:spPr>
        <p:txBody>
          <a:bodyPr wrap="square" lIns="108000" rIns="180000">
            <a:sp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Subtitle of the presentation</a:t>
            </a:r>
          </a:p>
        </p:txBody>
      </p:sp>
      <p:sp>
        <p:nvSpPr>
          <p:cNvPr id="19" name="Espace réservé de la date 3">
            <a:extLst>
              <a:ext uri="{FF2B5EF4-FFF2-40B4-BE49-F238E27FC236}">
                <a16:creationId xmlns:a16="http://schemas.microsoft.com/office/drawing/2014/main" id="{11CD5301-9586-45EF-BD7D-6FD0A6A5B0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9132" y="4402897"/>
            <a:ext cx="1361105" cy="215444"/>
          </a:xfrm>
          <a:prstGeom prst="rect">
            <a:avLst/>
          </a:prstGeom>
        </p:spPr>
        <p:txBody>
          <a:bodyPr wrap="none" lIns="108000" tIns="0" rIns="180000" bIns="0">
            <a:sp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2" name="Espace réservé pour une image  9">
            <a:extLst>
              <a:ext uri="{FF2B5EF4-FFF2-40B4-BE49-F238E27FC236}">
                <a16:creationId xmlns:a16="http://schemas.microsoft.com/office/drawing/2014/main" id="{19C1BDE3-57F5-469B-B8D1-A0B6C04CD62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74342" y="5302567"/>
            <a:ext cx="1814925" cy="914400"/>
          </a:xfrm>
          <a:solidFill>
            <a:schemeClr val="bg1">
              <a:lumMod val="95000"/>
            </a:schemeClr>
          </a:solidFill>
        </p:spPr>
        <p:txBody>
          <a:bodyPr tIns="72000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GB" dirty="0"/>
              <a:t>CUSTOMER'S LOGO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282677E1-E7D7-461C-9F6D-B1708372F5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9207" y="521852"/>
            <a:ext cx="7551997" cy="2475348"/>
          </a:xfrm>
        </p:spPr>
        <p:txBody>
          <a:bodyPr lIns="72000" anchor="t">
            <a:normAutofit/>
          </a:bodyPr>
          <a:lstStyle>
            <a:lvl1pPr algn="l">
              <a:lnSpc>
                <a:spcPct val="80000"/>
              </a:lnSpc>
              <a:defRPr sz="6000" b="1" cap="all" spc="-20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GB" dirty="0" err="1"/>
              <a:t>Modifiez</a:t>
            </a:r>
            <a:r>
              <a:rPr lang="en-GB" dirty="0"/>
              <a:t> le style du titre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0BD763C4-0BC2-41C5-BDBA-5850D945CFF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9132" y="4014515"/>
            <a:ext cx="2578642" cy="369332"/>
          </a:xfrm>
        </p:spPr>
        <p:txBody>
          <a:bodyPr wrap="none" lIns="108000">
            <a:sp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the speaker</a:t>
            </a:r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55C72328-61FF-4531-AF88-298161BE3728}"/>
              </a:ext>
            </a:extLst>
          </p:cNvPr>
          <p:cNvCxnSpPr>
            <a:cxnSpLocks/>
          </p:cNvCxnSpPr>
          <p:nvPr userDrawn="1"/>
        </p:nvCxnSpPr>
        <p:spPr>
          <a:xfrm>
            <a:off x="571500" y="3933056"/>
            <a:ext cx="6639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Graphique 14">
            <a:extLst>
              <a:ext uri="{FF2B5EF4-FFF2-40B4-BE49-F238E27FC236}">
                <a16:creationId xmlns:a16="http://schemas.microsoft.com/office/drawing/2014/main" id="{006C46FC-AFDA-462D-947F-F240AC5E8B0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660477" y="5302567"/>
            <a:ext cx="939784" cy="847524"/>
          </a:xfrm>
          <a:prstGeom prst="rect">
            <a:avLst/>
          </a:prstGeom>
        </p:spPr>
      </p:pic>
      <p:pic>
        <p:nvPicPr>
          <p:cNvPr id="16" name="Image 15" descr="Une image contenant objet&#10;&#10;Description générée automatiquement">
            <a:extLst>
              <a:ext uri="{FF2B5EF4-FFF2-40B4-BE49-F238E27FC236}">
                <a16:creationId xmlns:a16="http://schemas.microsoft.com/office/drawing/2014/main" id="{5919B4CD-5E7E-4686-8385-C8E06F74C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242"/>
          <a:stretch/>
        </p:blipFill>
        <p:spPr>
          <a:xfrm>
            <a:off x="7680176" y="5467579"/>
            <a:ext cx="2802864" cy="649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2554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F26B43"/>
          </p15:clr>
        </p15:guide>
        <p15:guide id="2" pos="360">
          <p15:clr>
            <a:srgbClr val="A4A3A4"/>
          </p15:clr>
        </p15:guide>
        <p15:guide id="3" orient="horz" pos="329">
          <p15:clr>
            <a:srgbClr val="F26B43"/>
          </p15:clr>
        </p15:guide>
        <p15:guide id="4" orient="horz" pos="1888">
          <p15:clr>
            <a:srgbClr val="F26B43"/>
          </p15:clr>
        </p15:guide>
        <p15:guide id="5" orient="horz" pos="3340">
          <p15:clr>
            <a:srgbClr val="F26B43"/>
          </p15:clr>
        </p15:guide>
        <p15:guide id="6" orient="horz" pos="3916">
          <p15:clr>
            <a:srgbClr val="F26B43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mpty_Dark Blue B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 3" hidden="1">
            <a:extLst>
              <a:ext uri="{FF2B5EF4-FFF2-40B4-BE49-F238E27FC236}">
                <a16:creationId xmlns:a16="http://schemas.microsoft.com/office/drawing/2014/main" id="{5CF9A8CD-44E6-43DE-97D8-919ABD05CE1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4" name="Objet 3" hidden="1">
                        <a:extLst>
                          <a:ext uri="{FF2B5EF4-FFF2-40B4-BE49-F238E27FC236}">
                            <a16:creationId xmlns:a16="http://schemas.microsoft.com/office/drawing/2014/main" id="{5CF9A8CD-44E6-43DE-97D8-919ABD05CE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7C1DD757-038C-457E-9D36-3DDC777DAD6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28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9268312D-3189-4A3C-983A-806700EB8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Modifiez</a:t>
            </a:r>
            <a:r>
              <a:rPr lang="en-GB" dirty="0"/>
              <a:t> le style du titre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4958AD6-9EBE-4BFA-A246-FC687759E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4786" y="5926944"/>
            <a:ext cx="11382428" cy="203133"/>
          </a:xfrm>
        </p:spPr>
        <p:txBody>
          <a:bodyPr wrap="square" lIns="180000" anchor="b">
            <a:spAutoFit/>
          </a:bodyPr>
          <a:lstStyle>
            <a:lvl1pPr marL="0" indent="0">
              <a:buNone/>
              <a:defRPr sz="800" b="0" i="1">
                <a:solidFill>
                  <a:schemeClr val="bg1"/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4E5B4C9A-06EB-4EBD-8415-B778FD16696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19234"/>
            <a:ext cx="36003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fld id="{D61AABEC-672F-4B68-B914-690DA978312C}" type="slidenum">
              <a:rPr lang="en-GB" smtClean="0"/>
              <a:pPr algn="ctr"/>
              <a:t>‹#›</a:t>
            </a:fld>
            <a:r>
              <a:rPr lang="en-GB" dirty="0"/>
              <a:t>  </a:t>
            </a:r>
          </a:p>
        </p:txBody>
      </p:sp>
      <p:pic>
        <p:nvPicPr>
          <p:cNvPr id="11" name="Graphique 10">
            <a:extLst>
              <a:ext uri="{FF2B5EF4-FFF2-40B4-BE49-F238E27FC236}">
                <a16:creationId xmlns:a16="http://schemas.microsoft.com/office/drawing/2014/main" id="{349745D3-EF43-423F-ABBD-ABCF2D87D26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55164" y="6135730"/>
            <a:ext cx="549900" cy="495918"/>
          </a:xfrm>
          <a:prstGeom prst="rect">
            <a:avLst/>
          </a:prstGeom>
        </p:spPr>
      </p:pic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28C01186-840F-4400-96DA-156581167C0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0402309" y="6181529"/>
            <a:ext cx="837615" cy="440533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 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59738957-5836-49C7-9D56-29C7DAB6EA9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4786" y="1301921"/>
            <a:ext cx="2474646" cy="323165"/>
          </a:xfrm>
          <a:noFill/>
        </p:spPr>
        <p:txBody>
          <a:bodyPr wrap="none" lIns="162000" rIns="162000" bIns="0">
            <a:sp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Subtitle of the slide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B531625-2A4F-435A-944C-1B9D85465046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© Ipsos | Template nabídky | Proposal Template | 2019</a:t>
            </a:r>
          </a:p>
        </p:txBody>
      </p:sp>
    </p:spTree>
    <p:extLst>
      <p:ext uri="{BB962C8B-B14F-4D97-AF65-F5344CB8AC3E}">
        <p14:creationId xmlns:p14="http://schemas.microsoft.com/office/powerpoint/2010/main" val="27421411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8">
          <p15:clr>
            <a:srgbClr val="F26B43"/>
          </p15:clr>
        </p15:guide>
        <p15:guide id="2" pos="7428">
          <p15:clr>
            <a:srgbClr val="F26B43"/>
          </p15:clr>
        </p15:guide>
        <p15:guide id="3" orient="horz" pos="296">
          <p15:clr>
            <a:srgbClr val="F26B43"/>
          </p15:clr>
        </p15:guide>
        <p15:guide id="5" orient="horz" pos="1136">
          <p15:clr>
            <a:srgbClr val="F26B43"/>
          </p15:clr>
        </p15:guide>
        <p15:guide id="6" orient="horz" pos="3584">
          <p15:clr>
            <a:srgbClr val="F26B43"/>
          </p15:clr>
        </p15:guide>
        <p15:guide id="7" orient="horz" pos="3963">
          <p15:clr>
            <a:srgbClr val="F26B43"/>
          </p15:clr>
        </p15:guide>
        <p15:guide id="8" orient="horz" pos="4194">
          <p15:clr>
            <a:srgbClr val="F26B43"/>
          </p15:clr>
        </p15:guide>
        <p15:guide id="9" pos="366">
          <p15:clr>
            <a:srgbClr val="A4A3A4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 hidden="1">
            <a:extLst>
              <a:ext uri="{FF2B5EF4-FFF2-40B4-BE49-F238E27FC236}">
                <a16:creationId xmlns:a16="http://schemas.microsoft.com/office/drawing/2014/main" id="{7BB89C52-7215-47FB-8975-6A2FFA25037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3" name="Objet 2" hidden="1">
                        <a:extLst>
                          <a:ext uri="{FF2B5EF4-FFF2-40B4-BE49-F238E27FC236}">
                            <a16:creationId xmlns:a16="http://schemas.microsoft.com/office/drawing/2014/main" id="{7BB89C52-7215-47FB-8975-6A2FFA2503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5187B2B-3878-47DA-815E-8BB73EED8EF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28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8BA11410-92D1-41CB-8862-2ECF865D1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Modifiez</a:t>
            </a:r>
            <a:r>
              <a:rPr lang="en-GB" dirty="0"/>
              <a:t> le style du titre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6887ABF7-8DBB-4837-89E7-65FA14CC92E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4786" y="5926944"/>
            <a:ext cx="11382428" cy="203133"/>
          </a:xfrm>
        </p:spPr>
        <p:txBody>
          <a:bodyPr wrap="square" lIns="180000" anchor="b">
            <a:spAutoFit/>
          </a:bodyPr>
          <a:lstStyle>
            <a:lvl1pPr marL="0" indent="0">
              <a:buNone/>
              <a:defRPr sz="800" b="0" i="1">
                <a:solidFill>
                  <a:schemeClr val="bg1">
                    <a:lumMod val="50000"/>
                  </a:schemeClr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17D3991-82D5-4923-813E-6007EFC65ED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fld id="{D61AABEC-672F-4B68-B914-690DA978312C}" type="slidenum">
              <a:rPr lang="en-GB" smtClean="0"/>
              <a:pPr algn="ctr"/>
              <a:t>‹#›</a:t>
            </a:fld>
            <a:r>
              <a:rPr lang="en-GB" dirty="0"/>
              <a:t>  </a:t>
            </a:r>
          </a:p>
        </p:txBody>
      </p:sp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9724E7DA-22C1-4729-8590-7C1848647AD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402309" y="6181529"/>
            <a:ext cx="837615" cy="440533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 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CE425905-F400-4C97-BA9E-2AEDD73F32F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04786" y="1301921"/>
            <a:ext cx="2474646" cy="323165"/>
          </a:xfrm>
          <a:noFill/>
        </p:spPr>
        <p:txBody>
          <a:bodyPr wrap="none" lIns="162000" rIns="162000" bIns="0">
            <a:sp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Subtitle of the slide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EE772DB-ABD2-46F5-9B59-502902151F0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cs-CZ" dirty="0"/>
              <a:t>© Ipsos | Template nabídky | Proposal Template | 2019</a:t>
            </a:r>
          </a:p>
        </p:txBody>
      </p:sp>
    </p:spTree>
    <p:extLst>
      <p:ext uri="{BB962C8B-B14F-4D97-AF65-F5344CB8AC3E}">
        <p14:creationId xmlns:p14="http://schemas.microsoft.com/office/powerpoint/2010/main" val="23241922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">
          <p15:clr>
            <a:srgbClr val="F26B43"/>
          </p15:clr>
        </p15:guide>
        <p15:guide id="2" pos="7427">
          <p15:clr>
            <a:srgbClr val="F26B43"/>
          </p15:clr>
        </p15:guide>
        <p15:guide id="3" orient="horz" pos="293">
          <p15:clr>
            <a:srgbClr val="F26B43"/>
          </p15:clr>
        </p15:guide>
        <p15:guide id="4" orient="horz" pos="600">
          <p15:clr>
            <a:srgbClr val="F26B43"/>
          </p15:clr>
        </p15:guide>
        <p15:guide id="5" orient="horz" pos="3959">
          <p15:clr>
            <a:srgbClr val="F26B43"/>
          </p15:clr>
        </p15:guide>
        <p15:guide id="6" orient="horz" pos="4193">
          <p15:clr>
            <a:srgbClr val="F26B43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ith titles &amp; visu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8BA11410-92D1-41CB-8862-2ECF865D1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6" y="469900"/>
            <a:ext cx="11382428" cy="480131"/>
          </a:xfrm>
        </p:spPr>
        <p:txBody>
          <a:bodyPr/>
          <a:lstStyle/>
          <a:p>
            <a:r>
              <a:rPr lang="en-GB" dirty="0" err="1"/>
              <a:t>Modifiez</a:t>
            </a:r>
            <a:r>
              <a:rPr lang="en-GB" dirty="0"/>
              <a:t> le style du titre</a:t>
            </a:r>
          </a:p>
        </p:txBody>
      </p:sp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956F1229-4838-4B2A-8426-04F56D2CA3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300" y="2681220"/>
            <a:ext cx="3121480" cy="341633"/>
          </a:xfrm>
        </p:spPr>
        <p:txBody>
          <a:bodyPr anchor="b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b="1" cap="all" spc="-100" baseline="0"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B2693C99-AE29-457B-968A-2239A52900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35260" y="2681220"/>
            <a:ext cx="3121480" cy="341632"/>
          </a:xfrm>
        </p:spPr>
        <p:txBody>
          <a:bodyPr anchor="b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b="1" cap="all" spc="-100" baseline="0">
                <a:solidFill>
                  <a:schemeClr val="tx2"/>
                </a:solidFill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9" name="Espace réservé du texte 7">
            <a:extLst>
              <a:ext uri="{FF2B5EF4-FFF2-40B4-BE49-F238E27FC236}">
                <a16:creationId xmlns:a16="http://schemas.microsoft.com/office/drawing/2014/main" id="{A01E6CBC-FC7B-426F-9962-4D075E7397D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75220" y="2681220"/>
            <a:ext cx="3121480" cy="341632"/>
          </a:xfrm>
        </p:spPr>
        <p:txBody>
          <a:bodyPr anchor="b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b="1" cap="all" spc="-100" baseline="0">
                <a:solidFill>
                  <a:schemeClr val="accent2"/>
                </a:solidFill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10" name="Espace réservé du texte 7">
            <a:extLst>
              <a:ext uri="{FF2B5EF4-FFF2-40B4-BE49-F238E27FC236}">
                <a16:creationId xmlns:a16="http://schemas.microsoft.com/office/drawing/2014/main" id="{D3B07922-F4EA-412B-8928-CBD31E51C2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5300" y="3172023"/>
            <a:ext cx="3121480" cy="307777"/>
          </a:xfrm>
        </p:spPr>
        <p:txBody>
          <a:bodyPr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400" b="0" cap="none" spc="0" baseline="0"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07C2FCBD-4D77-4221-8FE3-9ACE14F8663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35260" y="3172023"/>
            <a:ext cx="3121480" cy="307777"/>
          </a:xfrm>
        </p:spPr>
        <p:txBody>
          <a:bodyPr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400" b="0" cap="none" spc="0" baseline="0"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12" name="Espace réservé du texte 7">
            <a:extLst>
              <a:ext uri="{FF2B5EF4-FFF2-40B4-BE49-F238E27FC236}">
                <a16:creationId xmlns:a16="http://schemas.microsoft.com/office/drawing/2014/main" id="{D706B066-FD11-478C-89AC-C849AC0D6F1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75220" y="3172023"/>
            <a:ext cx="3121480" cy="307777"/>
          </a:xfrm>
        </p:spPr>
        <p:txBody>
          <a:bodyPr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400" b="0" cap="none" spc="0" baseline="0"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26C63DAB-340D-4C9C-9688-C839BD99E02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04786" y="5926944"/>
            <a:ext cx="11382428" cy="203133"/>
          </a:xfrm>
        </p:spPr>
        <p:txBody>
          <a:bodyPr wrap="square" lIns="180000" anchor="b">
            <a:spAutoFit/>
          </a:bodyPr>
          <a:lstStyle>
            <a:lvl1pPr marL="0" indent="0">
              <a:buNone/>
              <a:defRPr sz="800" b="0" i="1">
                <a:solidFill>
                  <a:schemeClr val="bg1">
                    <a:lumMod val="50000"/>
                  </a:schemeClr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E5C377F-165D-4F92-8DD6-B7B690C55D8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 algn="ctr">
              <a:defRPr/>
            </a:lvl1pPr>
          </a:lstStyle>
          <a:p>
            <a:fld id="{D61AABEC-672F-4B68-B914-690DA978312C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  <p:sp>
        <p:nvSpPr>
          <p:cNvPr id="16" name="Picture Placeholder 12">
            <a:extLst>
              <a:ext uri="{FF2B5EF4-FFF2-40B4-BE49-F238E27FC236}">
                <a16:creationId xmlns:a16="http://schemas.microsoft.com/office/drawing/2014/main" id="{917554D2-5689-4E6C-8737-7276E3459663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10402309" y="6181529"/>
            <a:ext cx="837615" cy="440533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 </a:t>
            </a:r>
          </a:p>
        </p:txBody>
      </p:sp>
      <p:sp>
        <p:nvSpPr>
          <p:cNvPr id="17" name="Espace réservé pour une image  3">
            <a:extLst>
              <a:ext uri="{FF2B5EF4-FFF2-40B4-BE49-F238E27FC236}">
                <a16:creationId xmlns:a16="http://schemas.microsoft.com/office/drawing/2014/main" id="{819F08F9-1548-4EA7-B9D8-5A0F8A35175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95300" y="1412777"/>
            <a:ext cx="3121480" cy="91053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18" name="Espace réservé pour une image  3">
            <a:extLst>
              <a:ext uri="{FF2B5EF4-FFF2-40B4-BE49-F238E27FC236}">
                <a16:creationId xmlns:a16="http://schemas.microsoft.com/office/drawing/2014/main" id="{9F9E6627-E8BC-407E-A08B-D5933391D5FE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535260" y="1412777"/>
            <a:ext cx="3121480" cy="91053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19" name="Espace réservé pour une image  3">
            <a:extLst>
              <a:ext uri="{FF2B5EF4-FFF2-40B4-BE49-F238E27FC236}">
                <a16:creationId xmlns:a16="http://schemas.microsoft.com/office/drawing/2014/main" id="{EF1EFA6A-C7CB-40F1-8449-9F22C2AA808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575220" y="1412777"/>
            <a:ext cx="3121480" cy="91053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59EDA7F-9193-410E-830F-C30F637B471E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r>
              <a:rPr lang="cs-CZ" dirty="0"/>
              <a:t>© Ipsos | Template nabídky | Proposal Template | 2019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4BE1B552-31EB-41B3-A5A0-B629C45A5BAB}"/>
              </a:ext>
            </a:extLst>
          </p:cNvPr>
          <p:cNvSpPr txBox="1"/>
          <p:nvPr userDrawn="1"/>
        </p:nvSpPr>
        <p:spPr>
          <a:xfrm>
            <a:off x="937709" y="5954973"/>
            <a:ext cx="10261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>
                <a:solidFill>
                  <a:srgbClr val="405A9C"/>
                </a:solidFill>
              </a:rPr>
              <a:t>Na Příkopě 22, Slovanský dům, 110 00, Praha 1</a:t>
            </a:r>
          </a:p>
        </p:txBody>
      </p:sp>
      <p:grpSp>
        <p:nvGrpSpPr>
          <p:cNvPr id="21" name="Skupina 20">
            <a:extLst>
              <a:ext uri="{FF2B5EF4-FFF2-40B4-BE49-F238E27FC236}">
                <a16:creationId xmlns:a16="http://schemas.microsoft.com/office/drawing/2014/main" id="{C019B927-872C-46DD-8354-53B6491F5DAE}"/>
              </a:ext>
            </a:extLst>
          </p:cNvPr>
          <p:cNvGrpSpPr/>
          <p:nvPr userDrawn="1"/>
        </p:nvGrpSpPr>
        <p:grpSpPr>
          <a:xfrm>
            <a:off x="3587114" y="6351386"/>
            <a:ext cx="5017773" cy="369332"/>
            <a:chOff x="3587114" y="6202096"/>
            <a:chExt cx="5017773" cy="369332"/>
          </a:xfrm>
        </p:grpSpPr>
        <p:sp>
          <p:nvSpPr>
            <p:cNvPr id="22" name="TextovéPole 21">
              <a:extLst>
                <a:ext uri="{FF2B5EF4-FFF2-40B4-BE49-F238E27FC236}">
                  <a16:creationId xmlns:a16="http://schemas.microsoft.com/office/drawing/2014/main" id="{E41A0299-CBC5-4F91-AD63-506C10767E63}"/>
                </a:ext>
              </a:extLst>
            </p:cNvPr>
            <p:cNvSpPr txBox="1"/>
            <p:nvPr userDrawn="1"/>
          </p:nvSpPr>
          <p:spPr>
            <a:xfrm>
              <a:off x="3587114" y="6202096"/>
              <a:ext cx="23983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b="1" u="none" dirty="0">
                  <a:solidFill>
                    <a:srgbClr val="405A9C"/>
                  </a:solidFill>
                </a:rPr>
                <a:t>www.ipsos.cz</a:t>
              </a:r>
            </a:p>
          </p:txBody>
        </p:sp>
        <p:sp>
          <p:nvSpPr>
            <p:cNvPr id="23" name="TextovéPole 22">
              <a:extLst>
                <a:ext uri="{FF2B5EF4-FFF2-40B4-BE49-F238E27FC236}">
                  <a16:creationId xmlns:a16="http://schemas.microsoft.com/office/drawing/2014/main" id="{01E3CADE-5DE0-468A-B9A7-0D9D3411E8A5}"/>
                </a:ext>
              </a:extLst>
            </p:cNvPr>
            <p:cNvSpPr txBox="1"/>
            <p:nvPr userDrawn="1"/>
          </p:nvSpPr>
          <p:spPr>
            <a:xfrm>
              <a:off x="6206489" y="6202096"/>
              <a:ext cx="23983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b="1" u="none" dirty="0">
                  <a:solidFill>
                    <a:srgbClr val="405A9C"/>
                  </a:solidFill>
                </a:rPr>
                <a:t>www.ipsos.com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68584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">
          <p15:clr>
            <a:srgbClr val="F26B43"/>
          </p15:clr>
        </p15:guide>
        <p15:guide id="2" pos="7427">
          <p15:clr>
            <a:srgbClr val="F26B43"/>
          </p15:clr>
        </p15:guide>
        <p15:guide id="3" orient="horz" pos="293">
          <p15:clr>
            <a:srgbClr val="F26B43"/>
          </p15:clr>
        </p15:guide>
        <p15:guide id="4" orient="horz" pos="600">
          <p15:clr>
            <a:srgbClr val="F26B43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_Dark Blue B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 4" hidden="1">
            <a:extLst>
              <a:ext uri="{FF2B5EF4-FFF2-40B4-BE49-F238E27FC236}">
                <a16:creationId xmlns:a16="http://schemas.microsoft.com/office/drawing/2014/main" id="{60ABFA1E-B316-436E-9376-68EB419FC11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090B98A0-6801-4768-B6F7-29BDCE8AEFA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GB" sz="6000" b="1" dirty="0">
              <a:solidFill>
                <a:prstClr val="white"/>
              </a:solidFill>
              <a:latin typeface="Arial Black" panose="020B0A04020102020204" pitchFamily="34" charset="0"/>
              <a:sym typeface="Arial Black" panose="020B0A04020102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64F9793-BC9C-4454-9F7F-5BB60A70AEED}"/>
              </a:ext>
            </a:extLst>
          </p:cNvPr>
          <p:cNvSpPr/>
          <p:nvPr userDrawn="1"/>
        </p:nvSpPr>
        <p:spPr>
          <a:xfrm rot="18932423">
            <a:off x="2101012" y="2821242"/>
            <a:ext cx="11030122" cy="1215516"/>
          </a:xfrm>
          <a:custGeom>
            <a:avLst/>
            <a:gdLst>
              <a:gd name="connsiteX0" fmla="*/ 9791459 w 11030122"/>
              <a:gd name="connsiteY0" fmla="*/ 0 h 1215516"/>
              <a:gd name="connsiteX1" fmla="*/ 11030122 w 11030122"/>
              <a:gd name="connsiteY1" fmla="*/ 1215516 h 1215516"/>
              <a:gd name="connsiteX2" fmla="*/ 1238664 w 11030122"/>
              <a:gd name="connsiteY2" fmla="*/ 1215516 h 1215516"/>
              <a:gd name="connsiteX3" fmla="*/ 0 w 11030122"/>
              <a:gd name="connsiteY3" fmla="*/ 0 h 1215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30122" h="1215516">
                <a:moveTo>
                  <a:pt x="9791459" y="0"/>
                </a:moveTo>
                <a:lnTo>
                  <a:pt x="11030122" y="1215516"/>
                </a:lnTo>
                <a:lnTo>
                  <a:pt x="1238664" y="1215516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D42A29F8-8B81-4FB1-8852-D3129D82F2F7}"/>
              </a:ext>
            </a:extLst>
          </p:cNvPr>
          <p:cNvSpPr/>
          <p:nvPr userDrawn="1"/>
        </p:nvSpPr>
        <p:spPr>
          <a:xfrm rot="18932423">
            <a:off x="4731456" y="3460932"/>
            <a:ext cx="9203499" cy="1215516"/>
          </a:xfrm>
          <a:custGeom>
            <a:avLst/>
            <a:gdLst>
              <a:gd name="connsiteX0" fmla="*/ 9203499 w 9203499"/>
              <a:gd name="connsiteY0" fmla="*/ 0 h 1215516"/>
              <a:gd name="connsiteX1" fmla="*/ 8010698 w 9203499"/>
              <a:gd name="connsiteY1" fmla="*/ 1215516 h 1215516"/>
              <a:gd name="connsiteX2" fmla="*/ 1238664 w 9203499"/>
              <a:gd name="connsiteY2" fmla="*/ 1215516 h 1215516"/>
              <a:gd name="connsiteX3" fmla="*/ 0 w 9203499"/>
              <a:gd name="connsiteY3" fmla="*/ 0 h 1215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03499" h="1215516">
                <a:moveTo>
                  <a:pt x="9203499" y="0"/>
                </a:moveTo>
                <a:lnTo>
                  <a:pt x="8010698" y="1215516"/>
                </a:lnTo>
                <a:lnTo>
                  <a:pt x="1238664" y="1215516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EBE94776-9B87-471E-83E1-9924DF80A3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828892" y="3287"/>
            <a:ext cx="2231701" cy="4067267"/>
          </a:xfrm>
        </p:spPr>
        <p:txBody>
          <a:bodyPr wrap="none">
            <a:spAutoFit/>
          </a:bodyPr>
          <a:lstStyle>
            <a:lvl1pPr marL="0" indent="0">
              <a:buNone/>
              <a:defRPr sz="287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0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C4BB860-E9E5-4315-9166-BE3A6F99D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207" y="546021"/>
            <a:ext cx="7551996" cy="1587679"/>
          </a:xfrm>
        </p:spPr>
        <p:txBody>
          <a:bodyPr lIns="72000" anchor="t">
            <a:spAutoFit/>
          </a:bodyPr>
          <a:lstStyle>
            <a:lvl1pPr>
              <a:lnSpc>
                <a:spcPct val="80000"/>
              </a:lnSpc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 err="1"/>
              <a:t>Modifiez</a:t>
            </a:r>
            <a:r>
              <a:rPr lang="en-GB" dirty="0"/>
              <a:t> le style du titre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9D0DDBF5-15A9-48AF-8154-A223158BFE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2215" y="2816932"/>
            <a:ext cx="7551996" cy="757130"/>
          </a:xfrm>
        </p:spPr>
        <p:txBody>
          <a:bodyPr lIns="108000" rIns="180000">
            <a:sp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Cliquez</a:t>
            </a:r>
            <a:r>
              <a:rPr lang="en-GB" dirty="0"/>
              <a:t> pour modifier les styles du </a:t>
            </a:r>
            <a:r>
              <a:rPr lang="en-GB" dirty="0" err="1"/>
              <a:t>texte</a:t>
            </a:r>
            <a:r>
              <a:rPr lang="en-GB" dirty="0"/>
              <a:t> du masque</a:t>
            </a:r>
          </a:p>
        </p:txBody>
      </p:sp>
      <p:sp>
        <p:nvSpPr>
          <p:cNvPr id="16" name="Espace réservé du numéro de diapositive 5">
            <a:extLst>
              <a:ext uri="{FF2B5EF4-FFF2-40B4-BE49-F238E27FC236}">
                <a16:creationId xmlns:a16="http://schemas.microsoft.com/office/drawing/2014/main" id="{94B68E69-F300-4943-96DE-87760FAFCD5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19234"/>
            <a:ext cx="36003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fld id="{D61AABEC-672F-4B68-B914-690DA978312C}" type="slidenum">
              <a:rPr lang="en-GB" smtClean="0">
                <a:solidFill>
                  <a:prstClr val="white"/>
                </a:solidFill>
              </a:rPr>
              <a:pPr algn="ctr"/>
              <a:t>‹#›</a:t>
            </a:fld>
            <a:r>
              <a:rPr lang="en-GB" dirty="0">
                <a:solidFill>
                  <a:prstClr val="white"/>
                </a:solidFill>
              </a:rPr>
              <a:t>  </a:t>
            </a:r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DBECA6E2-221C-4967-BEAC-2A5C7E8F1B0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55164" y="6135730"/>
            <a:ext cx="549900" cy="495918"/>
          </a:xfrm>
          <a:prstGeom prst="rect">
            <a:avLst/>
          </a:prstGeom>
        </p:spPr>
      </p:pic>
      <p:sp>
        <p:nvSpPr>
          <p:cNvPr id="18" name="Picture Placeholder 12">
            <a:extLst>
              <a:ext uri="{FF2B5EF4-FFF2-40B4-BE49-F238E27FC236}">
                <a16:creationId xmlns:a16="http://schemas.microsoft.com/office/drawing/2014/main" id="{52463EF8-4AA8-44DE-911A-9DFD191CC0E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402309" y="6181529"/>
            <a:ext cx="837615" cy="440533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714904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F26B43"/>
          </p15:clr>
        </p15:guide>
        <p15:guide id="2" pos="360">
          <p15:clr>
            <a:srgbClr val="A4A3A4"/>
          </p15:clr>
        </p15:guide>
        <p15:guide id="3" orient="horz" pos="3963">
          <p15:clr>
            <a:srgbClr val="F26B43"/>
          </p15:clr>
        </p15:guide>
        <p15:guide id="4" orient="horz" pos="4194">
          <p15:clr>
            <a:srgbClr val="F26B43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_Blue B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 4" hidden="1">
            <a:extLst>
              <a:ext uri="{FF2B5EF4-FFF2-40B4-BE49-F238E27FC236}">
                <a16:creationId xmlns:a16="http://schemas.microsoft.com/office/drawing/2014/main" id="{60ABFA1E-B316-436E-9376-68EB419FC11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090B98A0-6801-4768-B6F7-29BDCE8AEFA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GB" sz="6000" b="1" dirty="0">
              <a:solidFill>
                <a:prstClr val="white"/>
              </a:solidFill>
              <a:latin typeface="Arial Black" panose="020B0A04020102020204" pitchFamily="34" charset="0"/>
              <a:sym typeface="Arial Black" panose="020B0A04020102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64F9793-BC9C-4454-9F7F-5BB60A70AEED}"/>
              </a:ext>
            </a:extLst>
          </p:cNvPr>
          <p:cNvSpPr/>
          <p:nvPr userDrawn="1"/>
        </p:nvSpPr>
        <p:spPr>
          <a:xfrm rot="18932423">
            <a:off x="2101012" y="2821242"/>
            <a:ext cx="11030122" cy="1215516"/>
          </a:xfrm>
          <a:custGeom>
            <a:avLst/>
            <a:gdLst>
              <a:gd name="connsiteX0" fmla="*/ 9791459 w 11030122"/>
              <a:gd name="connsiteY0" fmla="*/ 0 h 1215516"/>
              <a:gd name="connsiteX1" fmla="*/ 11030122 w 11030122"/>
              <a:gd name="connsiteY1" fmla="*/ 1215516 h 1215516"/>
              <a:gd name="connsiteX2" fmla="*/ 1238664 w 11030122"/>
              <a:gd name="connsiteY2" fmla="*/ 1215516 h 1215516"/>
              <a:gd name="connsiteX3" fmla="*/ 0 w 11030122"/>
              <a:gd name="connsiteY3" fmla="*/ 0 h 1215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30122" h="1215516">
                <a:moveTo>
                  <a:pt x="9791459" y="0"/>
                </a:moveTo>
                <a:lnTo>
                  <a:pt x="11030122" y="1215516"/>
                </a:lnTo>
                <a:lnTo>
                  <a:pt x="1238664" y="1215516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D42A29F8-8B81-4FB1-8852-D3129D82F2F7}"/>
              </a:ext>
            </a:extLst>
          </p:cNvPr>
          <p:cNvSpPr/>
          <p:nvPr userDrawn="1"/>
        </p:nvSpPr>
        <p:spPr>
          <a:xfrm rot="18932423">
            <a:off x="4731456" y="3460932"/>
            <a:ext cx="9203499" cy="1215516"/>
          </a:xfrm>
          <a:custGeom>
            <a:avLst/>
            <a:gdLst>
              <a:gd name="connsiteX0" fmla="*/ 9203499 w 9203499"/>
              <a:gd name="connsiteY0" fmla="*/ 0 h 1215516"/>
              <a:gd name="connsiteX1" fmla="*/ 8010698 w 9203499"/>
              <a:gd name="connsiteY1" fmla="*/ 1215516 h 1215516"/>
              <a:gd name="connsiteX2" fmla="*/ 1238664 w 9203499"/>
              <a:gd name="connsiteY2" fmla="*/ 1215516 h 1215516"/>
              <a:gd name="connsiteX3" fmla="*/ 0 w 9203499"/>
              <a:gd name="connsiteY3" fmla="*/ 0 h 1215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03499" h="1215516">
                <a:moveTo>
                  <a:pt x="9203499" y="0"/>
                </a:moveTo>
                <a:lnTo>
                  <a:pt x="8010698" y="1215516"/>
                </a:lnTo>
                <a:lnTo>
                  <a:pt x="1238664" y="1215516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EBE94776-9B87-471E-83E1-9924DF80A3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828892" y="3287"/>
            <a:ext cx="2231701" cy="4067267"/>
          </a:xfrm>
        </p:spPr>
        <p:txBody>
          <a:bodyPr wrap="none">
            <a:spAutoFit/>
          </a:bodyPr>
          <a:lstStyle>
            <a:lvl1pPr marL="0" indent="0">
              <a:buNone/>
              <a:defRPr sz="287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0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C4BB860-E9E5-4315-9166-BE3A6F99D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207" y="546021"/>
            <a:ext cx="7551996" cy="1587679"/>
          </a:xfrm>
        </p:spPr>
        <p:txBody>
          <a:bodyPr lIns="72000" anchor="t">
            <a:spAutoFit/>
          </a:bodyPr>
          <a:lstStyle>
            <a:lvl1pPr>
              <a:lnSpc>
                <a:spcPct val="80000"/>
              </a:lnSpc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 err="1"/>
              <a:t>Modifiez</a:t>
            </a:r>
            <a:r>
              <a:rPr lang="en-GB" dirty="0"/>
              <a:t> le style du titre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9D0DDBF5-15A9-48AF-8154-A223158BFE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2215" y="2816932"/>
            <a:ext cx="7551996" cy="757130"/>
          </a:xfrm>
        </p:spPr>
        <p:txBody>
          <a:bodyPr lIns="108000" rIns="180000">
            <a:sp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Cliquez</a:t>
            </a:r>
            <a:r>
              <a:rPr lang="en-GB" dirty="0"/>
              <a:t> pour modifier les styles du </a:t>
            </a:r>
            <a:r>
              <a:rPr lang="en-GB" dirty="0" err="1"/>
              <a:t>texte</a:t>
            </a:r>
            <a:r>
              <a:rPr lang="en-GB" dirty="0"/>
              <a:t> du masque</a:t>
            </a:r>
          </a:p>
        </p:txBody>
      </p:sp>
      <p:sp>
        <p:nvSpPr>
          <p:cNvPr id="16" name="Espace réservé du numéro de diapositive 5">
            <a:extLst>
              <a:ext uri="{FF2B5EF4-FFF2-40B4-BE49-F238E27FC236}">
                <a16:creationId xmlns:a16="http://schemas.microsoft.com/office/drawing/2014/main" id="{94B68E69-F300-4943-96DE-87760FAFCD5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19234"/>
            <a:ext cx="36003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fld id="{D61AABEC-672F-4B68-B914-690DA978312C}" type="slidenum">
              <a:rPr lang="en-GB" smtClean="0">
                <a:solidFill>
                  <a:prstClr val="white"/>
                </a:solidFill>
              </a:rPr>
              <a:pPr algn="ctr"/>
              <a:t>‹#›</a:t>
            </a:fld>
            <a:r>
              <a:rPr lang="en-GB" dirty="0">
                <a:solidFill>
                  <a:prstClr val="white"/>
                </a:solidFill>
              </a:rPr>
              <a:t>  </a:t>
            </a:r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3316FEB0-0398-424C-8457-1FD043B6219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55164" y="6135730"/>
            <a:ext cx="549900" cy="495918"/>
          </a:xfrm>
          <a:prstGeom prst="rect">
            <a:avLst/>
          </a:prstGeom>
        </p:spPr>
      </p:pic>
      <p:sp>
        <p:nvSpPr>
          <p:cNvPr id="18" name="Picture Placeholder 12">
            <a:extLst>
              <a:ext uri="{FF2B5EF4-FFF2-40B4-BE49-F238E27FC236}">
                <a16:creationId xmlns:a16="http://schemas.microsoft.com/office/drawing/2014/main" id="{47A1DA8D-A5CD-437C-B5A1-6D21B3D694F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402309" y="6181529"/>
            <a:ext cx="837615" cy="440533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50604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F26B43"/>
          </p15:clr>
        </p15:guide>
        <p15:guide id="2" pos="360">
          <p15:clr>
            <a:srgbClr val="A4A3A4"/>
          </p15:clr>
        </p15:guide>
        <p15:guide id="3" orient="horz" pos="3963">
          <p15:clr>
            <a:srgbClr val="F26B43"/>
          </p15:clr>
        </p15:guide>
        <p15:guide id="4" orient="horz" pos="4194">
          <p15:clr>
            <a:srgbClr val="F26B43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 hidden="1">
            <a:extLst>
              <a:ext uri="{FF2B5EF4-FFF2-40B4-BE49-F238E27FC236}">
                <a16:creationId xmlns:a16="http://schemas.microsoft.com/office/drawing/2014/main" id="{7BB89C52-7215-47FB-8975-6A2FFA25037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5187B2B-3878-47DA-815E-8BB73EED8EF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GB" sz="2800" b="1" dirty="0">
              <a:solidFill>
                <a:prstClr val="white"/>
              </a:solidFill>
              <a:latin typeface="Arial Black" panose="020B0A04020102020204" pitchFamily="34" charset="0"/>
              <a:sym typeface="Arial Black" panose="020B0A04020102020204" pitchFamily="34" charset="0"/>
            </a:endParaRP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8BA11410-92D1-41CB-8862-2ECF865D1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Modifiez</a:t>
            </a:r>
            <a:r>
              <a:rPr lang="en-GB" dirty="0"/>
              <a:t> le style du titre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6887ABF7-8DBB-4837-89E7-65FA14CC92E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4786" y="5926944"/>
            <a:ext cx="11382428" cy="203133"/>
          </a:xfrm>
        </p:spPr>
        <p:txBody>
          <a:bodyPr wrap="square" lIns="180000" anchor="b">
            <a:spAutoFit/>
          </a:bodyPr>
          <a:lstStyle>
            <a:lvl1pPr marL="0" indent="0">
              <a:buNone/>
              <a:defRPr sz="800" b="0" i="1">
                <a:solidFill>
                  <a:schemeClr val="bg1">
                    <a:lumMod val="50000"/>
                  </a:schemeClr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17D3991-82D5-4923-813E-6007EFC65ED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fld id="{D61AABEC-672F-4B68-B914-690DA978312C}" type="slidenum">
              <a:rPr lang="en-GB" smtClean="0">
                <a:solidFill>
                  <a:srgbClr val="405A9C">
                    <a:lumMod val="75000"/>
                  </a:srgbClr>
                </a:solidFill>
              </a:rPr>
              <a:pPr algn="ctr"/>
              <a:t>‹#›</a:t>
            </a:fld>
            <a:r>
              <a:rPr lang="en-GB" dirty="0">
                <a:solidFill>
                  <a:srgbClr val="405A9C">
                    <a:lumMod val="75000"/>
                  </a:srgbClr>
                </a:solidFill>
              </a:rPr>
              <a:t>  </a:t>
            </a:r>
          </a:p>
        </p:txBody>
      </p:sp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9724E7DA-22C1-4729-8590-7C1848647AD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402309" y="6181529"/>
            <a:ext cx="837615" cy="440533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 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CE425905-F400-4C97-BA9E-2AEDD73F32F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04786" y="1301921"/>
            <a:ext cx="2474646" cy="323165"/>
          </a:xfrm>
          <a:noFill/>
        </p:spPr>
        <p:txBody>
          <a:bodyPr wrap="none" lIns="162000" rIns="162000" bIns="0">
            <a:sp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Subtitle of the slide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EE772DB-ABD2-46F5-9B59-502902151F0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cs-CZ" dirty="0">
                <a:solidFill>
                  <a:srgbClr val="405A9C">
                    <a:lumMod val="75000"/>
                  </a:srgbClr>
                </a:solidFill>
              </a:rPr>
              <a:t>© Ipsos | Template nabídky | Proposal Template | 2019</a:t>
            </a:r>
          </a:p>
        </p:txBody>
      </p:sp>
    </p:spTree>
    <p:extLst>
      <p:ext uri="{BB962C8B-B14F-4D97-AF65-F5344CB8AC3E}">
        <p14:creationId xmlns:p14="http://schemas.microsoft.com/office/powerpoint/2010/main" val="971849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">
          <p15:clr>
            <a:srgbClr val="F26B43"/>
          </p15:clr>
        </p15:guide>
        <p15:guide id="2" pos="7427">
          <p15:clr>
            <a:srgbClr val="F26B43"/>
          </p15:clr>
        </p15:guide>
        <p15:guide id="3" orient="horz" pos="293">
          <p15:clr>
            <a:srgbClr val="F26B43"/>
          </p15:clr>
        </p15:guide>
        <p15:guide id="4" orient="horz" pos="600">
          <p15:clr>
            <a:srgbClr val="F26B43"/>
          </p15:clr>
        </p15:guide>
        <p15:guide id="5" orient="horz" pos="3959">
          <p15:clr>
            <a:srgbClr val="F26B43"/>
          </p15:clr>
        </p15:guide>
        <p15:guide id="6" orient="horz" pos="4193">
          <p15:clr>
            <a:srgbClr val="F26B43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12" Type="http://schemas.openxmlformats.org/officeDocument/2006/relationships/image" Target="../media/image4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1.xml"/><Relationship Id="rId11" Type="http://schemas.openxmlformats.org/officeDocument/2006/relationships/image" Target="../media/image3.svg"/><Relationship Id="rId5" Type="http://schemas.openxmlformats.org/officeDocument/2006/relationships/theme" Target="../theme/theme1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ags" Target="../tags/tag10.xml"/><Relationship Id="rId11" Type="http://schemas.openxmlformats.org/officeDocument/2006/relationships/image" Target="../media/image4.emf"/><Relationship Id="rId5" Type="http://schemas.openxmlformats.org/officeDocument/2006/relationships/tags" Target="../tags/tag9.xml"/><Relationship Id="rId10" Type="http://schemas.openxmlformats.org/officeDocument/2006/relationships/image" Target="../media/image3.svg"/><Relationship Id="rId4" Type="http://schemas.openxmlformats.org/officeDocument/2006/relationships/theme" Target="../theme/theme2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t 7" hidden="1">
            <a:extLst>
              <a:ext uri="{FF2B5EF4-FFF2-40B4-BE49-F238E27FC236}">
                <a16:creationId xmlns:a16="http://schemas.microsoft.com/office/drawing/2014/main" id="{53EA1CA7-6A4B-4525-B31A-79FD8A5011E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6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8" imgW="532" imgH="530" progId="TCLayout.ActiveDocument.1">
                  <p:embed/>
                </p:oleObj>
              </mc:Choice>
              <mc:Fallback>
                <p:oleObj name="Diapositive think-cell" r:id="rId8" imgW="532" imgH="530" progId="TCLayout.ActiveDocument.1">
                  <p:embed/>
                  <p:pic>
                    <p:nvPicPr>
                      <p:cNvPr id="8" name="Objet 7" hidden="1">
                        <a:extLst>
                          <a:ext uri="{FF2B5EF4-FFF2-40B4-BE49-F238E27FC236}">
                            <a16:creationId xmlns:a16="http://schemas.microsoft.com/office/drawing/2014/main" id="{53EA1CA7-6A4B-4525-B31A-79FD8A5011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956D049D-4B41-45FE-A1DE-AB458A6C5C72}"/>
              </a:ext>
            </a:extLst>
          </p:cNvPr>
          <p:cNvSpPr/>
          <p:nvPr userDrawn="1">
            <p:custDataLst>
              <p:tags r:id="rId7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28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51F5451-CC20-46A2-802F-F9D60C2A6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6" y="469900"/>
            <a:ext cx="11382428" cy="480131"/>
          </a:xfrm>
          <a:prstGeom prst="rect">
            <a:avLst/>
          </a:prstGeom>
        </p:spPr>
        <p:txBody>
          <a:bodyPr vert="horz" wrap="square" lIns="162000" tIns="45720" rIns="162000" bIns="45720" rtlCol="0" anchor="t">
            <a:spAutoFit/>
          </a:bodyPr>
          <a:lstStyle/>
          <a:p>
            <a:r>
              <a:rPr lang="en-GB" dirty="0" err="1"/>
              <a:t>Modifiez</a:t>
            </a:r>
            <a:r>
              <a:rPr lang="en-GB" dirty="0"/>
              <a:t>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F54BE0-878D-4EDE-9290-206FC1548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786" y="1808820"/>
            <a:ext cx="11382428" cy="3868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err="1"/>
              <a:t>Cliquez</a:t>
            </a:r>
            <a:r>
              <a:rPr lang="en-GB" dirty="0"/>
              <a:t> pour modifier les styles du </a:t>
            </a:r>
            <a:r>
              <a:rPr lang="en-GB" dirty="0" err="1"/>
              <a:t>texte</a:t>
            </a:r>
            <a:r>
              <a:rPr lang="en-GB" dirty="0"/>
              <a:t> du masque</a:t>
            </a:r>
          </a:p>
          <a:p>
            <a:pPr lvl="1"/>
            <a:r>
              <a:rPr lang="en-GB" dirty="0" err="1"/>
              <a:t>Deuxième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Troisième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FC3E58-D3FF-4715-9A44-E12BDE0AE0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7672" y="6219234"/>
            <a:ext cx="360037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900" b="1">
                <a:solidFill>
                  <a:schemeClr val="bg2">
                    <a:lumMod val="75000"/>
                  </a:schemeClr>
                </a:solidFill>
                <a:latin typeface="+mj-lt"/>
              </a:defRPr>
            </a:lvl1pPr>
          </a:lstStyle>
          <a:p>
            <a:pPr algn="ctr"/>
            <a:fld id="{D61AABEC-672F-4B68-B914-690DA978312C}" type="slidenum">
              <a:rPr lang="en-GB" smtClean="0"/>
              <a:pPr algn="ctr"/>
              <a:t>‹#›</a:t>
            </a:fld>
            <a:r>
              <a:rPr lang="en-GB" dirty="0"/>
              <a:t>  </a:t>
            </a:r>
          </a:p>
        </p:txBody>
      </p:sp>
      <p:pic>
        <p:nvPicPr>
          <p:cNvPr id="10" name="Graphique 9">
            <a:extLst>
              <a:ext uri="{FF2B5EF4-FFF2-40B4-BE49-F238E27FC236}">
                <a16:creationId xmlns:a16="http://schemas.microsoft.com/office/drawing/2014/main" id="{01BF2C47-B8F6-4E71-B2B4-75ACE9A10D5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255164" y="6135730"/>
            <a:ext cx="549900" cy="495918"/>
          </a:xfrm>
          <a:prstGeom prst="rect">
            <a:avLst/>
          </a:prstGeom>
        </p:spPr>
      </p:pic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25E3167-726C-4019-880C-53C84592A1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10056" y="6219234"/>
            <a:ext cx="9206839" cy="365125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lang="en-US" sz="900" b="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© Ipsos | Template nabídky | Proposal Template | 2019</a:t>
            </a:r>
          </a:p>
        </p:txBody>
      </p:sp>
    </p:spTree>
    <p:extLst>
      <p:ext uri="{BB962C8B-B14F-4D97-AF65-F5344CB8AC3E}">
        <p14:creationId xmlns:p14="http://schemas.microsoft.com/office/powerpoint/2010/main" val="783732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80" r:id="rId2"/>
    <p:sldLayoutId id="2147483696" r:id="rId3"/>
    <p:sldLayoutId id="2147483707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 cap="all" spc="-100" baseline="0">
          <a:solidFill>
            <a:schemeClr val="bg2"/>
          </a:solidFill>
          <a:latin typeface="+mn-lt"/>
          <a:ea typeface="+mj-ea"/>
          <a:cs typeface="+mj-cs"/>
        </a:defRPr>
      </a:lvl1pPr>
    </p:titleStyle>
    <p:bodyStyle>
      <a:lvl1pPr marL="85725" indent="-85725" algn="l" defTabSz="914400" rtl="0" eaLnBrk="1" latinLnBrk="0" hangingPunct="1">
        <a:lnSpc>
          <a:spcPct val="90000"/>
        </a:lnSpc>
        <a:spcBef>
          <a:spcPts val="1800"/>
        </a:spcBef>
        <a:buSzPct val="50000"/>
        <a:buFont typeface="HelveticaNeueLT Std Lt Cn" panose="020B0406020202030204" pitchFamily="34" charset="0"/>
        <a:buChar char=" "/>
        <a:defRPr sz="1800" b="0" kern="1200">
          <a:solidFill>
            <a:schemeClr val="bg2"/>
          </a:solidFill>
          <a:latin typeface="+mn-lt"/>
          <a:ea typeface="+mn-ea"/>
          <a:cs typeface="+mn-cs"/>
        </a:defRPr>
      </a:lvl1pPr>
      <a:lvl2pPr marL="447675" indent="-314325" algn="l" defTabSz="914400" rtl="0" eaLnBrk="1" latinLnBrk="0" hangingPunct="1">
        <a:lnSpc>
          <a:spcPct val="90000"/>
        </a:lnSpc>
        <a:spcBef>
          <a:spcPts val="600"/>
        </a:spcBef>
        <a:buSzPct val="80000"/>
        <a:buFontTx/>
        <a:buBlip>
          <a:blip r:embed="rId12"/>
        </a:buBlip>
        <a:defRPr sz="1600" kern="1200">
          <a:solidFill>
            <a:schemeClr val="bg2"/>
          </a:solidFill>
          <a:latin typeface="+mn-lt"/>
          <a:ea typeface="+mn-ea"/>
          <a:cs typeface="+mn-cs"/>
        </a:defRPr>
      </a:lvl2pPr>
      <a:lvl3pPr marL="714375" indent="-17145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‒"/>
        <a:defRPr sz="1400" kern="1200">
          <a:solidFill>
            <a:schemeClr val="bg2"/>
          </a:solidFill>
          <a:latin typeface="+mn-lt"/>
          <a:ea typeface="+mn-ea"/>
          <a:cs typeface="+mn-cs"/>
        </a:defRPr>
      </a:lvl3pPr>
      <a:lvl4pPr marL="98742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bg2"/>
          </a:solidFill>
          <a:latin typeface="+mn-lt"/>
          <a:ea typeface="+mn-ea"/>
          <a:cs typeface="+mn-cs"/>
        </a:defRPr>
      </a:lvl4pPr>
      <a:lvl5pPr marL="1262063" indent="-228600" algn="l" defTabSz="914400" rtl="0" eaLnBrk="1" latinLnBrk="0" hangingPunct="1">
        <a:lnSpc>
          <a:spcPct val="90000"/>
        </a:lnSpc>
        <a:spcBef>
          <a:spcPts val="500"/>
        </a:spcBef>
        <a:buFont typeface="HelveticaNeueLT Std Lt Cn" panose="020B0406020202030204" pitchFamily="34" charset="0"/>
        <a:buChar char="−"/>
        <a:defRPr sz="105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t 7" hidden="1">
            <a:extLst>
              <a:ext uri="{FF2B5EF4-FFF2-40B4-BE49-F238E27FC236}">
                <a16:creationId xmlns:a16="http://schemas.microsoft.com/office/drawing/2014/main" id="{53EA1CA7-6A4B-4525-B31A-79FD8A5011E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7" imgW="532" imgH="530" progId="TCLayout.ActiveDocument.1">
                  <p:embed/>
                </p:oleObj>
              </mc:Choice>
              <mc:Fallback>
                <p:oleObj name="Diapositive think-cell" r:id="rId7" imgW="532" imgH="53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956D049D-4B41-45FE-A1DE-AB458A6C5C72}"/>
              </a:ext>
            </a:extLst>
          </p:cNvPr>
          <p:cNvSpPr/>
          <p:nvPr userDrawn="1">
            <p:custDataLst>
              <p:tags r:id="rId6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GB" sz="2800" b="1" dirty="0">
              <a:solidFill>
                <a:prstClr val="white"/>
              </a:solidFill>
              <a:latin typeface="Arial Black" panose="020B0A04020102020204" pitchFamily="34" charset="0"/>
              <a:sym typeface="Arial Black" panose="020B0A04020102020204" pitchFamily="34" charset="0"/>
            </a:endParaRPr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51F5451-CC20-46A2-802F-F9D60C2A6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6" y="469900"/>
            <a:ext cx="11382428" cy="480131"/>
          </a:xfrm>
          <a:prstGeom prst="rect">
            <a:avLst/>
          </a:prstGeom>
        </p:spPr>
        <p:txBody>
          <a:bodyPr vert="horz" wrap="square" lIns="162000" tIns="45720" rIns="162000" bIns="45720" rtlCol="0" anchor="t">
            <a:spAutoFit/>
          </a:bodyPr>
          <a:lstStyle/>
          <a:p>
            <a:r>
              <a:rPr lang="en-GB" dirty="0" err="1"/>
              <a:t>Modifiez</a:t>
            </a:r>
            <a:r>
              <a:rPr lang="en-GB" dirty="0"/>
              <a:t>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F54BE0-878D-4EDE-9290-206FC1548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786" y="1808820"/>
            <a:ext cx="11382428" cy="3868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err="1"/>
              <a:t>Cliquez</a:t>
            </a:r>
            <a:r>
              <a:rPr lang="en-GB" dirty="0"/>
              <a:t> pour modifier les styles du </a:t>
            </a:r>
            <a:r>
              <a:rPr lang="en-GB" dirty="0" err="1"/>
              <a:t>texte</a:t>
            </a:r>
            <a:r>
              <a:rPr lang="en-GB" dirty="0"/>
              <a:t> du masque</a:t>
            </a:r>
          </a:p>
          <a:p>
            <a:pPr lvl="1"/>
            <a:r>
              <a:rPr lang="en-GB" dirty="0" err="1"/>
              <a:t>Deuxième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Troisième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FC3E58-D3FF-4715-9A44-E12BDE0AE0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7672" y="6219234"/>
            <a:ext cx="360037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900" b="1">
                <a:solidFill>
                  <a:schemeClr val="bg2">
                    <a:lumMod val="75000"/>
                  </a:schemeClr>
                </a:solidFill>
                <a:latin typeface="+mj-lt"/>
              </a:defRPr>
            </a:lvl1pPr>
          </a:lstStyle>
          <a:p>
            <a:pPr algn="ctr"/>
            <a:fld id="{D61AABEC-672F-4B68-B914-690DA978312C}" type="slidenum">
              <a:rPr lang="en-GB" smtClean="0">
                <a:solidFill>
                  <a:srgbClr val="405A9C">
                    <a:lumMod val="75000"/>
                  </a:srgbClr>
                </a:solidFill>
              </a:rPr>
              <a:pPr algn="ctr"/>
              <a:t>‹#›</a:t>
            </a:fld>
            <a:r>
              <a:rPr lang="en-GB" dirty="0">
                <a:solidFill>
                  <a:srgbClr val="405A9C">
                    <a:lumMod val="75000"/>
                  </a:srgbClr>
                </a:solidFill>
              </a:rPr>
              <a:t>  </a:t>
            </a:r>
          </a:p>
        </p:txBody>
      </p:sp>
      <p:pic>
        <p:nvPicPr>
          <p:cNvPr id="10" name="Graphique 9">
            <a:extLst>
              <a:ext uri="{FF2B5EF4-FFF2-40B4-BE49-F238E27FC236}">
                <a16:creationId xmlns:a16="http://schemas.microsoft.com/office/drawing/2014/main" id="{01BF2C47-B8F6-4E71-B2B4-75ACE9A10D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255164" y="6135730"/>
            <a:ext cx="549900" cy="495918"/>
          </a:xfrm>
          <a:prstGeom prst="rect">
            <a:avLst/>
          </a:prstGeom>
        </p:spPr>
      </p:pic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25E3167-726C-4019-880C-53C84592A1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10056" y="6219234"/>
            <a:ext cx="9206839" cy="365125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lang="en-US" sz="900" b="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>
                <a:solidFill>
                  <a:srgbClr val="405A9C">
                    <a:lumMod val="75000"/>
                  </a:srgbClr>
                </a:solidFill>
              </a:rPr>
              <a:t>© Ipsos | Template nabídky | Proposal Template | 2019</a:t>
            </a:r>
          </a:p>
        </p:txBody>
      </p:sp>
    </p:spTree>
    <p:extLst>
      <p:ext uri="{BB962C8B-B14F-4D97-AF65-F5344CB8AC3E}">
        <p14:creationId xmlns:p14="http://schemas.microsoft.com/office/powerpoint/2010/main" val="2829201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57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 cap="all" spc="-100" baseline="0">
          <a:solidFill>
            <a:schemeClr val="bg2"/>
          </a:solidFill>
          <a:latin typeface="+mn-lt"/>
          <a:ea typeface="+mj-ea"/>
          <a:cs typeface="+mj-cs"/>
        </a:defRPr>
      </a:lvl1pPr>
    </p:titleStyle>
    <p:bodyStyle>
      <a:lvl1pPr marL="85725" indent="-85725" algn="l" defTabSz="914400" rtl="0" eaLnBrk="1" latinLnBrk="0" hangingPunct="1">
        <a:lnSpc>
          <a:spcPct val="90000"/>
        </a:lnSpc>
        <a:spcBef>
          <a:spcPts val="1800"/>
        </a:spcBef>
        <a:buSzPct val="50000"/>
        <a:buFont typeface="HelveticaNeueLT Std Lt Cn" panose="020B0406020202030204" pitchFamily="34" charset="0"/>
        <a:buChar char=" "/>
        <a:defRPr sz="1800" b="0" kern="1200">
          <a:solidFill>
            <a:schemeClr val="bg2"/>
          </a:solidFill>
          <a:latin typeface="+mn-lt"/>
          <a:ea typeface="+mn-ea"/>
          <a:cs typeface="+mn-cs"/>
        </a:defRPr>
      </a:lvl1pPr>
      <a:lvl2pPr marL="447675" indent="-314325" algn="l" defTabSz="914400" rtl="0" eaLnBrk="1" latinLnBrk="0" hangingPunct="1">
        <a:lnSpc>
          <a:spcPct val="90000"/>
        </a:lnSpc>
        <a:spcBef>
          <a:spcPts val="600"/>
        </a:spcBef>
        <a:buSzPct val="80000"/>
        <a:buFontTx/>
        <a:buBlip>
          <a:blip r:embed="rId11"/>
        </a:buBlip>
        <a:defRPr sz="1600" kern="1200">
          <a:solidFill>
            <a:schemeClr val="bg2"/>
          </a:solidFill>
          <a:latin typeface="+mn-lt"/>
          <a:ea typeface="+mn-ea"/>
          <a:cs typeface="+mn-cs"/>
        </a:defRPr>
      </a:lvl2pPr>
      <a:lvl3pPr marL="714375" indent="-17145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‒"/>
        <a:defRPr sz="1400" kern="1200">
          <a:solidFill>
            <a:schemeClr val="bg2"/>
          </a:solidFill>
          <a:latin typeface="+mn-lt"/>
          <a:ea typeface="+mn-ea"/>
          <a:cs typeface="+mn-cs"/>
        </a:defRPr>
      </a:lvl3pPr>
      <a:lvl4pPr marL="98742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bg2"/>
          </a:solidFill>
          <a:latin typeface="+mn-lt"/>
          <a:ea typeface="+mn-ea"/>
          <a:cs typeface="+mn-cs"/>
        </a:defRPr>
      </a:lvl4pPr>
      <a:lvl5pPr marL="1262063" indent="-228600" algn="l" defTabSz="914400" rtl="0" eaLnBrk="1" latinLnBrk="0" hangingPunct="1">
        <a:lnSpc>
          <a:spcPct val="90000"/>
        </a:lnSpc>
        <a:spcBef>
          <a:spcPts val="500"/>
        </a:spcBef>
        <a:buFont typeface="HelveticaNeueLT Std Lt Cn" panose="020B0406020202030204" pitchFamily="34" charset="0"/>
        <a:buChar char="−"/>
        <a:defRPr sz="105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svg"/><Relationship Id="rId5" Type="http://schemas.openxmlformats.org/officeDocument/2006/relationships/image" Target="../media/image14.sv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chart" Target="../charts/chart14.xml"/><Relationship Id="rId7" Type="http://schemas.openxmlformats.org/officeDocument/2006/relationships/chart" Target="../charts/chart1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7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Relationship Id="rId9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chart" Target="../charts/chart20.xml"/><Relationship Id="rId7" Type="http://schemas.openxmlformats.org/officeDocument/2006/relationships/chart" Target="../charts/chart2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3.xml"/><Relationship Id="rId5" Type="http://schemas.openxmlformats.org/officeDocument/2006/relationships/chart" Target="../charts/chart22.xml"/><Relationship Id="rId4" Type="http://schemas.openxmlformats.org/officeDocument/2006/relationships/chart" Target="../charts/chart21.xml"/><Relationship Id="rId9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eg"/><Relationship Id="rId5" Type="http://schemas.openxmlformats.org/officeDocument/2006/relationships/chart" Target="../charts/chart32.xml"/><Relationship Id="rId4" Type="http://schemas.openxmlformats.org/officeDocument/2006/relationships/chart" Target="../charts/char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>
            <a:extLst>
              <a:ext uri="{FF2B5EF4-FFF2-40B4-BE49-F238E27FC236}">
                <a16:creationId xmlns:a16="http://schemas.microsoft.com/office/drawing/2014/main" id="{3860B403-8D89-8066-47F5-FFFB37A30CF2}"/>
              </a:ext>
            </a:extLst>
          </p:cNvPr>
          <p:cNvSpPr/>
          <p:nvPr/>
        </p:nvSpPr>
        <p:spPr>
          <a:xfrm>
            <a:off x="345057" y="5305245"/>
            <a:ext cx="3571335" cy="13629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Podnadpis 1">
            <a:extLst>
              <a:ext uri="{FF2B5EF4-FFF2-40B4-BE49-F238E27FC236}">
                <a16:creationId xmlns:a16="http://schemas.microsoft.com/office/drawing/2014/main" id="{43B57646-1D8C-4658-859C-B64A6BEA50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131" y="3467329"/>
            <a:ext cx="7551997" cy="424732"/>
          </a:xfrm>
        </p:spPr>
        <p:txBody>
          <a:bodyPr/>
          <a:lstStyle/>
          <a:p>
            <a:r>
              <a:rPr lang="cs-CZ" dirty="0"/>
              <a:t>Závěrečná zpráva</a:t>
            </a:r>
            <a:endParaRPr lang="en-GB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95FB11BD-0A6C-480C-92C4-773B4221B4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9206" y="491372"/>
            <a:ext cx="10631040" cy="2475348"/>
          </a:xfrm>
        </p:spPr>
        <p:txBody>
          <a:bodyPr>
            <a:normAutofit fontScale="90000"/>
          </a:bodyPr>
          <a:lstStyle/>
          <a:p>
            <a:r>
              <a:rPr lang="cs-CZ" b="0" dirty="0"/>
              <a:t>Pohled malých a středních podniků na inovace digitalizačních nástrojů bank</a:t>
            </a:r>
            <a:endParaRPr lang="en-GB" b="0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06436AEB-0D96-4BCD-8090-8EE6B3095B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9131" y="3984891"/>
            <a:ext cx="1812406" cy="369332"/>
          </a:xfrm>
        </p:spPr>
        <p:txBody>
          <a:bodyPr/>
          <a:lstStyle/>
          <a:p>
            <a:r>
              <a:rPr lang="cs-CZ" dirty="0"/>
              <a:t>Listopad 2023</a:t>
            </a:r>
            <a:endParaRPr lang="en-GB" dirty="0"/>
          </a:p>
        </p:txBody>
      </p:sp>
      <p:pic>
        <p:nvPicPr>
          <p:cNvPr id="6" name="Picture 2" descr="http://www.aspectio.cz/Files/logoAMSP.jpg">
            <a:extLst>
              <a:ext uri="{FF2B5EF4-FFF2-40B4-BE49-F238E27FC236}">
                <a16:creationId xmlns:a16="http://schemas.microsoft.com/office/drawing/2014/main" id="{8BD1B384-BDEB-A46E-E031-BEDC7D967A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9131" y="5460522"/>
            <a:ext cx="1011856" cy="1078632"/>
          </a:xfrm>
          <a:prstGeom prst="rect">
            <a:avLst/>
          </a:prstGeom>
          <a:noFill/>
        </p:spPr>
      </p:pic>
      <p:pic>
        <p:nvPicPr>
          <p:cNvPr id="8" name="Obrázek 7" descr="Obsah obrázku snímek obrazovky, Písmo, text, logo&#10;&#10;Popis byl vytvořen automaticky">
            <a:extLst>
              <a:ext uri="{FF2B5EF4-FFF2-40B4-BE49-F238E27FC236}">
                <a16:creationId xmlns:a16="http://schemas.microsoft.com/office/drawing/2014/main" id="{04055B77-6AF1-ED5B-6183-D1BBDDB610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426" y="5460522"/>
            <a:ext cx="2280077" cy="109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782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>
            <a:extLst>
              <a:ext uri="{FF2B5EF4-FFF2-40B4-BE49-F238E27FC236}">
                <a16:creationId xmlns:a16="http://schemas.microsoft.com/office/drawing/2014/main" id="{260B017D-63F7-46BD-951E-A5F86CC0D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6" y="431800"/>
            <a:ext cx="11382428" cy="480131"/>
          </a:xfrm>
        </p:spPr>
        <p:txBody>
          <a:bodyPr/>
          <a:lstStyle/>
          <a:p>
            <a:r>
              <a:rPr lang="cs-CZ" dirty="0"/>
              <a:t>Výzkumné pozadí</a:t>
            </a: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BC44E496-229D-4B64-8602-3307F4478A1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algn="ctr"/>
            <a:fld id="{D61AABEC-672F-4B68-B914-690DA978312C}" type="slidenum">
              <a:rPr lang="en-GB" smtClean="0"/>
              <a:pPr algn="ctr"/>
              <a:t>2</a:t>
            </a:fld>
            <a:r>
              <a:rPr lang="en-GB" dirty="0"/>
              <a:t>  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8AE5B3A5-4694-4E5C-B611-382143F22DA8}"/>
              </a:ext>
            </a:extLst>
          </p:cNvPr>
          <p:cNvSpPr/>
          <p:nvPr/>
        </p:nvSpPr>
        <p:spPr>
          <a:xfrm>
            <a:off x="1367993" y="1471272"/>
            <a:ext cx="958555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000" b="1" dirty="0">
                <a:solidFill>
                  <a:srgbClr val="ED6737"/>
                </a:solidFill>
              </a:rPr>
              <a:t>Asociace malých a středních podniků a živnostníků ČR </a:t>
            </a:r>
            <a:r>
              <a:rPr lang="cs-CZ" sz="2000" b="1" dirty="0">
                <a:solidFill>
                  <a:schemeClr val="bg1"/>
                </a:solidFill>
              </a:rPr>
              <a:t>sdružuje na otevřené, nepolitické platformě malé a střední podniky a živnostníky i jejich organizace z celé České republiky. Kromě návrhů legislativy se zabývá také tématy jako je export, inovace, financování či vzdělávání. </a:t>
            </a:r>
          </a:p>
          <a:p>
            <a:pPr algn="ctr"/>
            <a:endParaRPr lang="cs-CZ" sz="2000" b="1" dirty="0">
              <a:solidFill>
                <a:schemeClr val="bg1"/>
              </a:solidFill>
            </a:endParaRPr>
          </a:p>
          <a:p>
            <a:pPr algn="ctr"/>
            <a:endParaRPr lang="cs-CZ" sz="2000" b="1" dirty="0">
              <a:solidFill>
                <a:schemeClr val="bg1"/>
              </a:solidFill>
            </a:endParaRPr>
          </a:p>
          <a:p>
            <a:pPr algn="ctr"/>
            <a:r>
              <a:rPr lang="cs-CZ" sz="2000" b="1" dirty="0">
                <a:solidFill>
                  <a:schemeClr val="bg1"/>
                </a:solidFill>
              </a:rPr>
              <a:t>Ve spolupráci se svými partnery AMSP ČR průběžně realizuje projekty cílené </a:t>
            </a:r>
            <a:br>
              <a:rPr lang="cs-CZ" sz="2000" b="1" dirty="0">
                <a:solidFill>
                  <a:schemeClr val="bg1"/>
                </a:solidFill>
              </a:rPr>
            </a:br>
            <a:r>
              <a:rPr lang="cs-CZ" sz="2000" b="1" dirty="0">
                <a:solidFill>
                  <a:schemeClr val="bg1"/>
                </a:solidFill>
              </a:rPr>
              <a:t>na aktuální otázky ve své oblasti působení, podporované výzkumy trhu. </a:t>
            </a:r>
          </a:p>
        </p:txBody>
      </p:sp>
      <p:sp>
        <p:nvSpPr>
          <p:cNvPr id="9" name="Obdélník: se zakulacenými rohy 8">
            <a:extLst>
              <a:ext uri="{FF2B5EF4-FFF2-40B4-BE49-F238E27FC236}">
                <a16:creationId xmlns:a16="http://schemas.microsoft.com/office/drawing/2014/main" id="{547318AC-9AD7-4210-B88E-2F74D8306D0B}"/>
              </a:ext>
            </a:extLst>
          </p:cNvPr>
          <p:cNvSpPr/>
          <p:nvPr/>
        </p:nvSpPr>
        <p:spPr>
          <a:xfrm>
            <a:off x="845820" y="1215455"/>
            <a:ext cx="10629900" cy="3066181"/>
          </a:xfrm>
          <a:prstGeom prst="roundRect">
            <a:avLst/>
          </a:prstGeom>
          <a:noFill/>
          <a:ln w="381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DAA8963C-A394-4552-9BCB-490FA6807408}"/>
              </a:ext>
            </a:extLst>
          </p:cNvPr>
          <p:cNvSpPr/>
          <p:nvPr/>
        </p:nvSpPr>
        <p:spPr>
          <a:xfrm>
            <a:off x="2268881" y="4888235"/>
            <a:ext cx="78580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000" b="1" dirty="0">
                <a:solidFill>
                  <a:schemeClr val="bg1"/>
                </a:solidFill>
              </a:rPr>
              <a:t>Hlavním cílem výzkumu bylo </a:t>
            </a:r>
            <a:r>
              <a:rPr lang="cs-CZ" sz="2000" b="1" dirty="0">
                <a:solidFill>
                  <a:srgbClr val="ED6737"/>
                </a:solidFill>
              </a:rPr>
              <a:t>zjistit aktuální přístup firem </a:t>
            </a:r>
            <a:br>
              <a:rPr lang="cs-CZ" sz="2000" b="1" dirty="0">
                <a:solidFill>
                  <a:srgbClr val="ED6737"/>
                </a:solidFill>
              </a:rPr>
            </a:br>
            <a:r>
              <a:rPr lang="cs-CZ" sz="2000" b="1" dirty="0">
                <a:solidFill>
                  <a:srgbClr val="ED6737"/>
                </a:solidFill>
              </a:rPr>
              <a:t>k inovacím s důrazem na digitalizaci v souvislosti s využíváním bankovních nástrojů.</a:t>
            </a:r>
          </a:p>
        </p:txBody>
      </p:sp>
      <p:sp>
        <p:nvSpPr>
          <p:cNvPr id="11" name="Šipka: ohnutá nahoru 10">
            <a:extLst>
              <a:ext uri="{FF2B5EF4-FFF2-40B4-BE49-F238E27FC236}">
                <a16:creationId xmlns:a16="http://schemas.microsoft.com/office/drawing/2014/main" id="{401BBDA6-59D2-4F92-BA59-4933E29CEAE5}"/>
              </a:ext>
            </a:extLst>
          </p:cNvPr>
          <p:cNvSpPr/>
          <p:nvPr/>
        </p:nvSpPr>
        <p:spPr>
          <a:xfrm rot="5400000">
            <a:off x="1322110" y="4715096"/>
            <a:ext cx="799651" cy="707886"/>
          </a:xfrm>
          <a:prstGeom prst="bentUpArrow">
            <a:avLst>
              <a:gd name="adj1" fmla="val 28230"/>
              <a:gd name="adj2" fmla="val 29844"/>
              <a:gd name="adj3" fmla="val 3953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46" name="Obdélník: se zakulacenými rohy 45">
            <a:extLst>
              <a:ext uri="{FF2B5EF4-FFF2-40B4-BE49-F238E27FC236}">
                <a16:creationId xmlns:a16="http://schemas.microsoft.com/office/drawing/2014/main" id="{AF43EDA5-E5A4-40AE-9B03-E7521E1BBDCB}"/>
              </a:ext>
            </a:extLst>
          </p:cNvPr>
          <p:cNvSpPr/>
          <p:nvPr/>
        </p:nvSpPr>
        <p:spPr>
          <a:xfrm>
            <a:off x="2268881" y="4625886"/>
            <a:ext cx="7858100" cy="1230083"/>
          </a:xfrm>
          <a:prstGeom prst="roundRect">
            <a:avLst/>
          </a:prstGeom>
          <a:noFill/>
          <a:ln w="381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3" name="Zástupný symbol pro zápatí 3">
            <a:extLst>
              <a:ext uri="{FF2B5EF4-FFF2-40B4-BE49-F238E27FC236}">
                <a16:creationId xmlns:a16="http://schemas.microsoft.com/office/drawing/2014/main" id="{FEA1527C-5C79-828F-E7AB-E7D8DD19730D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010056" y="6276384"/>
            <a:ext cx="9206839" cy="365125"/>
          </a:xfrm>
        </p:spPr>
        <p:txBody>
          <a:bodyPr/>
          <a:lstStyle/>
          <a:p>
            <a:r>
              <a:rPr lang="cs-CZ" dirty="0"/>
              <a:t>© Ipsos pro AMSP | Inovace 2023 | 11/2023</a:t>
            </a:r>
          </a:p>
        </p:txBody>
      </p:sp>
    </p:spTree>
    <p:extLst>
      <p:ext uri="{BB962C8B-B14F-4D97-AF65-F5344CB8AC3E}">
        <p14:creationId xmlns:p14="http://schemas.microsoft.com/office/powerpoint/2010/main" val="4280770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>
            <a:extLst>
              <a:ext uri="{FF2B5EF4-FFF2-40B4-BE49-F238E27FC236}">
                <a16:creationId xmlns:a16="http://schemas.microsoft.com/office/drawing/2014/main" id="{260B017D-63F7-46BD-951E-A5F86CC0D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6" y="431800"/>
            <a:ext cx="11382428" cy="480131"/>
          </a:xfrm>
        </p:spPr>
        <p:txBody>
          <a:bodyPr/>
          <a:lstStyle/>
          <a:p>
            <a:r>
              <a:rPr lang="cs-CZ" dirty="0"/>
              <a:t>metodika</a:t>
            </a: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BC44E496-229D-4B64-8602-3307F4478A1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algn="ctr"/>
            <a:fld id="{D61AABEC-672F-4B68-B914-690DA978312C}" type="slidenum">
              <a:rPr lang="en-GB" smtClean="0"/>
              <a:pPr algn="ctr"/>
              <a:t>3</a:t>
            </a:fld>
            <a:r>
              <a:rPr lang="en-GB" dirty="0"/>
              <a:t>  </a:t>
            </a:r>
          </a:p>
        </p:txBody>
      </p:sp>
      <p:graphicFrame>
        <p:nvGraphicFramePr>
          <p:cNvPr id="26" name="Tabulka 25">
            <a:extLst>
              <a:ext uri="{FF2B5EF4-FFF2-40B4-BE49-F238E27FC236}">
                <a16:creationId xmlns:a16="http://schemas.microsoft.com/office/drawing/2014/main" id="{7A8059C3-46EE-49A8-A22C-EF6388023A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8892277"/>
              </p:ext>
            </p:extLst>
          </p:nvPr>
        </p:nvGraphicFramePr>
        <p:xfrm>
          <a:off x="1813297" y="1304764"/>
          <a:ext cx="10203147" cy="4248472"/>
        </p:xfrm>
        <a:graphic>
          <a:graphicData uri="http://schemas.openxmlformats.org/drawingml/2006/table">
            <a:tbl>
              <a:tblPr firstRow="1" bandRow="1"/>
              <a:tblGrid>
                <a:gridCol w="19571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459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621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kern="1200" dirty="0">
                          <a:solidFill>
                            <a:srgbClr val="CCCCCC"/>
                          </a:solidFill>
                          <a:latin typeface="+mj-lt"/>
                          <a:ea typeface="+mn-ea"/>
                          <a:cs typeface="+mn-cs"/>
                        </a:rPr>
                        <a:t>Metoda</a:t>
                      </a:r>
                      <a:br>
                        <a:rPr lang="cs-CZ" sz="1800" b="1" kern="1200" dirty="0">
                          <a:solidFill>
                            <a:srgbClr val="CCCCCC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cs-CZ" sz="1800" b="1" kern="1200" dirty="0">
                          <a:solidFill>
                            <a:srgbClr val="CCCCCC"/>
                          </a:solidFill>
                          <a:latin typeface="+mj-lt"/>
                          <a:ea typeface="+mn-ea"/>
                          <a:cs typeface="+mn-cs"/>
                        </a:rPr>
                        <a:t>výzkumu</a:t>
                      </a:r>
                      <a:endParaRPr lang="en-GB" sz="1800" b="1" kern="1200" dirty="0">
                        <a:solidFill>
                          <a:srgbClr val="CCCCCC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1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kern="1200" noProof="0" dirty="0">
                          <a:solidFill>
                            <a:srgbClr val="FFFFFF"/>
                          </a:solidFill>
                          <a:latin typeface="+mj-lt"/>
                          <a:ea typeface="+mn-ea"/>
                          <a:cs typeface="+mn-cs"/>
                        </a:rPr>
                        <a:t>Online dotazování, Ipsos B2B Panel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21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kern="1200" dirty="0">
                          <a:solidFill>
                            <a:srgbClr val="C2A9EE"/>
                          </a:solidFill>
                          <a:latin typeface="+mj-lt"/>
                          <a:ea typeface="+mn-ea"/>
                          <a:cs typeface="+mn-cs"/>
                        </a:rPr>
                        <a:t>Cílová</a:t>
                      </a:r>
                      <a:br>
                        <a:rPr lang="cs-CZ" sz="1800" b="1" kern="1200" dirty="0">
                          <a:solidFill>
                            <a:srgbClr val="C2A9EE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cs-CZ" sz="1800" b="1" kern="1200" dirty="0">
                          <a:solidFill>
                            <a:srgbClr val="C2A9EE"/>
                          </a:solidFill>
                          <a:latin typeface="+mj-lt"/>
                          <a:ea typeface="+mn-ea"/>
                          <a:cs typeface="+mn-cs"/>
                        </a:rPr>
                        <a:t>skupina</a:t>
                      </a:r>
                      <a:endParaRPr lang="en-GB" sz="1800" b="1" kern="1200" dirty="0">
                        <a:solidFill>
                          <a:srgbClr val="C2A9EE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cs-CZ" sz="1800" b="1" kern="1200" dirty="0">
                          <a:solidFill>
                            <a:srgbClr val="FFFFFF"/>
                          </a:solidFill>
                          <a:latin typeface="+mj-lt"/>
                          <a:ea typeface="+mn-ea"/>
                          <a:cs typeface="+mn-cs"/>
                        </a:rPr>
                        <a:t>Firmy o velikosti 4-249 zaměstnanců</a:t>
                      </a:r>
                    </a:p>
                    <a:p>
                      <a:r>
                        <a:rPr lang="cs-CZ" sz="900" b="1" kern="1200" dirty="0">
                          <a:solidFill>
                            <a:srgbClr val="FFFFFF"/>
                          </a:solidFill>
                          <a:latin typeface="+mj-lt"/>
                          <a:ea typeface="+mn-ea"/>
                          <a:cs typeface="+mn-cs"/>
                        </a:rPr>
                        <a:t>Vyznačené</a:t>
                      </a:r>
                      <a:r>
                        <a:rPr lang="cs-CZ" sz="900" b="1" kern="1200" baseline="0" dirty="0">
                          <a:solidFill>
                            <a:srgbClr val="FFFFFF"/>
                          </a:solidFill>
                          <a:latin typeface="+mj-lt"/>
                          <a:ea typeface="+mn-ea"/>
                          <a:cs typeface="+mn-cs"/>
                        </a:rPr>
                        <a:t> rozdíly </a:t>
                      </a:r>
                      <a:r>
                        <a:rPr lang="cs-CZ" sz="900" b="1" kern="1200" dirty="0">
                          <a:solidFill>
                            <a:srgbClr val="FFFFFF"/>
                          </a:solidFill>
                          <a:latin typeface="+mj-lt"/>
                          <a:ea typeface="+mn-ea"/>
                          <a:cs typeface="+mn-cs"/>
                        </a:rPr>
                        <a:t>dosahují statistické</a:t>
                      </a:r>
                      <a:r>
                        <a:rPr lang="cs-CZ" sz="900" b="1" kern="1200" baseline="0" dirty="0">
                          <a:solidFill>
                            <a:srgbClr val="FFFFFF"/>
                          </a:solidFill>
                          <a:latin typeface="+mj-lt"/>
                          <a:ea typeface="+mn-ea"/>
                          <a:cs typeface="+mn-cs"/>
                        </a:rPr>
                        <a:t> významnosti 90 %</a:t>
                      </a:r>
                      <a:endParaRPr lang="cs-CZ" sz="900" b="1" kern="1200" dirty="0">
                        <a:solidFill>
                          <a:srgbClr val="FFFFFF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21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lvl="0" defTabSz="914157">
                        <a:defRPr/>
                      </a:pPr>
                      <a:r>
                        <a:rPr lang="cs-CZ" sz="1800" b="1" kern="1200" dirty="0">
                          <a:solidFill>
                            <a:srgbClr val="ED6737"/>
                          </a:solidFill>
                          <a:latin typeface="+mj-lt"/>
                          <a:ea typeface="+mn-ea"/>
                          <a:cs typeface="+mn-cs"/>
                        </a:rPr>
                        <a:t>Velikost</a:t>
                      </a:r>
                      <a:br>
                        <a:rPr lang="cs-CZ" sz="1800" b="1" kern="1200" dirty="0">
                          <a:solidFill>
                            <a:srgbClr val="ED6737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cs-CZ" sz="1800" b="1" kern="1200" dirty="0">
                          <a:solidFill>
                            <a:srgbClr val="ED6737"/>
                          </a:solidFill>
                          <a:latin typeface="+mj-lt"/>
                          <a:ea typeface="+mn-ea"/>
                          <a:cs typeface="+mn-cs"/>
                        </a:rPr>
                        <a:t>vzorku</a:t>
                      </a:r>
                      <a:endParaRPr lang="en-GB" sz="1800" b="1" kern="1200" dirty="0">
                        <a:solidFill>
                          <a:srgbClr val="ED6737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kern="1200" noProof="0" dirty="0">
                          <a:solidFill>
                            <a:srgbClr val="FFFFFF"/>
                          </a:solidFill>
                          <a:latin typeface="+mj-lt"/>
                          <a:ea typeface="+mn-ea"/>
                          <a:cs typeface="+mn-cs"/>
                        </a:rPr>
                        <a:t>300 firem, sběr proběhl 12.10. – 31.10.2023</a:t>
                      </a:r>
                      <a:endParaRPr lang="en-US" sz="1800" b="1" kern="1200" noProof="0" dirty="0">
                        <a:solidFill>
                          <a:srgbClr val="FFFFFF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21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lvl="0" defTabSz="914157">
                        <a:defRPr/>
                      </a:pPr>
                      <a:r>
                        <a:rPr lang="cs-CZ" sz="1800" b="1" kern="1200" dirty="0">
                          <a:solidFill>
                            <a:srgbClr val="FBB040"/>
                          </a:solidFill>
                          <a:latin typeface="+mj-lt"/>
                          <a:ea typeface="+mn-ea"/>
                          <a:cs typeface="+mn-cs"/>
                        </a:rPr>
                        <a:t>Výzkumný nástroj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kern="1200" noProof="0" dirty="0">
                          <a:solidFill>
                            <a:srgbClr val="FFFFFF"/>
                          </a:solidFill>
                          <a:latin typeface="+mj-lt"/>
                          <a:ea typeface="+mn-ea"/>
                          <a:cs typeface="+mn-cs"/>
                        </a:rPr>
                        <a:t>Strukturovaný dotazník o délce cca 9 minut</a:t>
                      </a:r>
                      <a:endParaRPr lang="en-US" sz="1800" b="1" kern="1200" noProof="0" dirty="0">
                        <a:solidFill>
                          <a:srgbClr val="FFFFFF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7" name="Group 15">
            <a:extLst>
              <a:ext uri="{FF2B5EF4-FFF2-40B4-BE49-F238E27FC236}">
                <a16:creationId xmlns:a16="http://schemas.microsoft.com/office/drawing/2014/main" id="{32250F5E-C42C-4D2A-BCEC-E29726EAAF87}"/>
              </a:ext>
            </a:extLst>
          </p:cNvPr>
          <p:cNvGrpSpPr>
            <a:grpSpLocks noChangeAspect="1"/>
          </p:cNvGrpSpPr>
          <p:nvPr/>
        </p:nvGrpSpPr>
        <p:grpSpPr>
          <a:xfrm>
            <a:off x="887865" y="1560925"/>
            <a:ext cx="687134" cy="574232"/>
            <a:chOff x="5308593" y="2025650"/>
            <a:chExt cx="812804" cy="704850"/>
          </a:xfrm>
          <a:solidFill>
            <a:schemeClr val="tx1">
              <a:lumMod val="20000"/>
              <a:lumOff val="80000"/>
            </a:schemeClr>
          </a:solidFill>
        </p:grpSpPr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D4A77865-0367-432A-95C9-2CE38226F6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75297" y="2184400"/>
              <a:ext cx="546100" cy="546100"/>
            </a:xfrm>
            <a:custGeom>
              <a:avLst/>
              <a:gdLst/>
              <a:ahLst/>
              <a:cxnLst>
                <a:cxn ang="0">
                  <a:pos x="44" y="106"/>
                </a:cxn>
                <a:cxn ang="0">
                  <a:pos x="28" y="118"/>
                </a:cxn>
                <a:cxn ang="0">
                  <a:pos x="4" y="126"/>
                </a:cxn>
                <a:cxn ang="0">
                  <a:pos x="6" y="158"/>
                </a:cxn>
                <a:cxn ang="0">
                  <a:pos x="28" y="178"/>
                </a:cxn>
                <a:cxn ang="0">
                  <a:pos x="20" y="196"/>
                </a:cxn>
                <a:cxn ang="0">
                  <a:pos x="4" y="218"/>
                </a:cxn>
                <a:cxn ang="0">
                  <a:pos x="22" y="244"/>
                </a:cxn>
                <a:cxn ang="0">
                  <a:pos x="46" y="244"/>
                </a:cxn>
                <a:cxn ang="0">
                  <a:pos x="52" y="268"/>
                </a:cxn>
                <a:cxn ang="0">
                  <a:pos x="48" y="296"/>
                </a:cxn>
                <a:cxn ang="0">
                  <a:pos x="76" y="310"/>
                </a:cxn>
                <a:cxn ang="0">
                  <a:pos x="106" y="302"/>
                </a:cxn>
                <a:cxn ang="0">
                  <a:pos x="116" y="316"/>
                </a:cxn>
                <a:cxn ang="0">
                  <a:pos x="126" y="342"/>
                </a:cxn>
                <a:cxn ang="0">
                  <a:pos x="158" y="338"/>
                </a:cxn>
                <a:cxn ang="0">
                  <a:pos x="178" y="318"/>
                </a:cxn>
                <a:cxn ang="0">
                  <a:pos x="196" y="324"/>
                </a:cxn>
                <a:cxn ang="0">
                  <a:pos x="216" y="342"/>
                </a:cxn>
                <a:cxn ang="0">
                  <a:pos x="242" y="324"/>
                </a:cxn>
                <a:cxn ang="0">
                  <a:pos x="250" y="294"/>
                </a:cxn>
                <a:cxn ang="0">
                  <a:pos x="268" y="292"/>
                </a:cxn>
                <a:cxn ang="0">
                  <a:pos x="296" y="296"/>
                </a:cxn>
                <a:cxn ang="0">
                  <a:pos x="308" y="268"/>
                </a:cxn>
                <a:cxn ang="0">
                  <a:pos x="300" y="240"/>
                </a:cxn>
                <a:cxn ang="0">
                  <a:pos x="316" y="228"/>
                </a:cxn>
                <a:cxn ang="0">
                  <a:pos x="340" y="218"/>
                </a:cxn>
                <a:cxn ang="0">
                  <a:pos x="338" y="186"/>
                </a:cxn>
                <a:cxn ang="0">
                  <a:pos x="316" y="166"/>
                </a:cxn>
                <a:cxn ang="0">
                  <a:pos x="324" y="148"/>
                </a:cxn>
                <a:cxn ang="0">
                  <a:pos x="340" y="128"/>
                </a:cxn>
                <a:cxn ang="0">
                  <a:pos x="322" y="102"/>
                </a:cxn>
                <a:cxn ang="0">
                  <a:pos x="294" y="94"/>
                </a:cxn>
                <a:cxn ang="0">
                  <a:pos x="292" y="76"/>
                </a:cxn>
                <a:cxn ang="0">
                  <a:pos x="296" y="50"/>
                </a:cxn>
                <a:cxn ang="0">
                  <a:pos x="268" y="36"/>
                </a:cxn>
                <a:cxn ang="0">
                  <a:pos x="238" y="44"/>
                </a:cxn>
                <a:cxn ang="0">
                  <a:pos x="228" y="28"/>
                </a:cxn>
                <a:cxn ang="0">
                  <a:pos x="218" y="4"/>
                </a:cxn>
                <a:cxn ang="0">
                  <a:pos x="186" y="6"/>
                </a:cxn>
                <a:cxn ang="0">
                  <a:pos x="166" y="28"/>
                </a:cxn>
                <a:cxn ang="0">
                  <a:pos x="148" y="20"/>
                </a:cxn>
                <a:cxn ang="0">
                  <a:pos x="128" y="4"/>
                </a:cxn>
                <a:cxn ang="0">
                  <a:pos x="102" y="22"/>
                </a:cxn>
                <a:cxn ang="0">
                  <a:pos x="94" y="50"/>
                </a:cxn>
                <a:cxn ang="0">
                  <a:pos x="76" y="52"/>
                </a:cxn>
                <a:cxn ang="0">
                  <a:pos x="48" y="48"/>
                </a:cxn>
                <a:cxn ang="0">
                  <a:pos x="36" y="78"/>
                </a:cxn>
                <a:cxn ang="0">
                  <a:pos x="162" y="72"/>
                </a:cxn>
                <a:cxn ang="0">
                  <a:pos x="248" y="106"/>
                </a:cxn>
                <a:cxn ang="0">
                  <a:pos x="272" y="182"/>
                </a:cxn>
                <a:cxn ang="0">
                  <a:pos x="222" y="260"/>
                </a:cxn>
                <a:cxn ang="0">
                  <a:pos x="144" y="270"/>
                </a:cxn>
                <a:cxn ang="0">
                  <a:pos x="76" y="204"/>
                </a:cxn>
                <a:cxn ang="0">
                  <a:pos x="82" y="126"/>
                </a:cxn>
                <a:cxn ang="0">
                  <a:pos x="142" y="76"/>
                </a:cxn>
              </a:cxnLst>
              <a:rect l="0" t="0" r="r" b="b"/>
              <a:pathLst>
                <a:path w="344" h="344">
                  <a:moveTo>
                    <a:pt x="38" y="82"/>
                  </a:moveTo>
                  <a:lnTo>
                    <a:pt x="38" y="82"/>
                  </a:lnTo>
                  <a:lnTo>
                    <a:pt x="42" y="90"/>
                  </a:lnTo>
                  <a:lnTo>
                    <a:pt x="44" y="98"/>
                  </a:lnTo>
                  <a:lnTo>
                    <a:pt x="44" y="106"/>
                  </a:lnTo>
                  <a:lnTo>
                    <a:pt x="42" y="112"/>
                  </a:lnTo>
                  <a:lnTo>
                    <a:pt x="42" y="112"/>
                  </a:lnTo>
                  <a:lnTo>
                    <a:pt x="40" y="114"/>
                  </a:lnTo>
                  <a:lnTo>
                    <a:pt x="34" y="116"/>
                  </a:lnTo>
                  <a:lnTo>
                    <a:pt x="28" y="118"/>
                  </a:lnTo>
                  <a:lnTo>
                    <a:pt x="22" y="116"/>
                  </a:lnTo>
                  <a:lnTo>
                    <a:pt x="22" y="116"/>
                  </a:lnTo>
                  <a:lnTo>
                    <a:pt x="14" y="116"/>
                  </a:lnTo>
                  <a:lnTo>
                    <a:pt x="8" y="120"/>
                  </a:lnTo>
                  <a:lnTo>
                    <a:pt x="4" y="126"/>
                  </a:lnTo>
                  <a:lnTo>
                    <a:pt x="0" y="136"/>
                  </a:lnTo>
                  <a:lnTo>
                    <a:pt x="0" y="136"/>
                  </a:lnTo>
                  <a:lnTo>
                    <a:pt x="0" y="144"/>
                  </a:lnTo>
                  <a:lnTo>
                    <a:pt x="2" y="152"/>
                  </a:lnTo>
                  <a:lnTo>
                    <a:pt x="6" y="158"/>
                  </a:lnTo>
                  <a:lnTo>
                    <a:pt x="12" y="162"/>
                  </a:lnTo>
                  <a:lnTo>
                    <a:pt x="12" y="162"/>
                  </a:lnTo>
                  <a:lnTo>
                    <a:pt x="18" y="166"/>
                  </a:lnTo>
                  <a:lnTo>
                    <a:pt x="24" y="172"/>
                  </a:lnTo>
                  <a:lnTo>
                    <a:pt x="28" y="178"/>
                  </a:lnTo>
                  <a:lnTo>
                    <a:pt x="28" y="184"/>
                  </a:lnTo>
                  <a:lnTo>
                    <a:pt x="28" y="184"/>
                  </a:lnTo>
                  <a:lnTo>
                    <a:pt x="28" y="188"/>
                  </a:lnTo>
                  <a:lnTo>
                    <a:pt x="24" y="192"/>
                  </a:lnTo>
                  <a:lnTo>
                    <a:pt x="20" y="196"/>
                  </a:lnTo>
                  <a:lnTo>
                    <a:pt x="14" y="200"/>
                  </a:lnTo>
                  <a:lnTo>
                    <a:pt x="14" y="200"/>
                  </a:lnTo>
                  <a:lnTo>
                    <a:pt x="8" y="202"/>
                  </a:lnTo>
                  <a:lnTo>
                    <a:pt x="4" y="210"/>
                  </a:lnTo>
                  <a:lnTo>
                    <a:pt x="4" y="218"/>
                  </a:lnTo>
                  <a:lnTo>
                    <a:pt x="4" y="226"/>
                  </a:lnTo>
                  <a:lnTo>
                    <a:pt x="4" y="226"/>
                  </a:lnTo>
                  <a:lnTo>
                    <a:pt x="8" y="234"/>
                  </a:lnTo>
                  <a:lnTo>
                    <a:pt x="14" y="240"/>
                  </a:lnTo>
                  <a:lnTo>
                    <a:pt x="22" y="244"/>
                  </a:lnTo>
                  <a:lnTo>
                    <a:pt x="28" y="244"/>
                  </a:lnTo>
                  <a:lnTo>
                    <a:pt x="28" y="244"/>
                  </a:lnTo>
                  <a:lnTo>
                    <a:pt x="34" y="242"/>
                  </a:lnTo>
                  <a:lnTo>
                    <a:pt x="40" y="242"/>
                  </a:lnTo>
                  <a:lnTo>
                    <a:pt x="46" y="244"/>
                  </a:lnTo>
                  <a:lnTo>
                    <a:pt x="48" y="246"/>
                  </a:lnTo>
                  <a:lnTo>
                    <a:pt x="48" y="246"/>
                  </a:lnTo>
                  <a:lnTo>
                    <a:pt x="50" y="252"/>
                  </a:lnTo>
                  <a:lnTo>
                    <a:pt x="52" y="260"/>
                  </a:lnTo>
                  <a:lnTo>
                    <a:pt x="52" y="268"/>
                  </a:lnTo>
                  <a:lnTo>
                    <a:pt x="48" y="274"/>
                  </a:lnTo>
                  <a:lnTo>
                    <a:pt x="48" y="274"/>
                  </a:lnTo>
                  <a:lnTo>
                    <a:pt x="46" y="280"/>
                  </a:lnTo>
                  <a:lnTo>
                    <a:pt x="46" y="288"/>
                  </a:lnTo>
                  <a:lnTo>
                    <a:pt x="48" y="296"/>
                  </a:lnTo>
                  <a:lnTo>
                    <a:pt x="54" y="302"/>
                  </a:lnTo>
                  <a:lnTo>
                    <a:pt x="54" y="302"/>
                  </a:lnTo>
                  <a:lnTo>
                    <a:pt x="62" y="308"/>
                  </a:lnTo>
                  <a:lnTo>
                    <a:pt x="70" y="310"/>
                  </a:lnTo>
                  <a:lnTo>
                    <a:pt x="76" y="310"/>
                  </a:lnTo>
                  <a:lnTo>
                    <a:pt x="82" y="306"/>
                  </a:lnTo>
                  <a:lnTo>
                    <a:pt x="82" y="306"/>
                  </a:lnTo>
                  <a:lnTo>
                    <a:pt x="88" y="302"/>
                  </a:lnTo>
                  <a:lnTo>
                    <a:pt x="98" y="300"/>
                  </a:lnTo>
                  <a:lnTo>
                    <a:pt x="106" y="302"/>
                  </a:lnTo>
                  <a:lnTo>
                    <a:pt x="110" y="302"/>
                  </a:lnTo>
                  <a:lnTo>
                    <a:pt x="110" y="302"/>
                  </a:lnTo>
                  <a:lnTo>
                    <a:pt x="114" y="306"/>
                  </a:lnTo>
                  <a:lnTo>
                    <a:pt x="116" y="310"/>
                  </a:lnTo>
                  <a:lnTo>
                    <a:pt x="116" y="316"/>
                  </a:lnTo>
                  <a:lnTo>
                    <a:pt x="116" y="322"/>
                  </a:lnTo>
                  <a:lnTo>
                    <a:pt x="116" y="322"/>
                  </a:lnTo>
                  <a:lnTo>
                    <a:pt x="116" y="330"/>
                  </a:lnTo>
                  <a:lnTo>
                    <a:pt x="120" y="336"/>
                  </a:lnTo>
                  <a:lnTo>
                    <a:pt x="126" y="342"/>
                  </a:lnTo>
                  <a:lnTo>
                    <a:pt x="134" y="344"/>
                  </a:lnTo>
                  <a:lnTo>
                    <a:pt x="134" y="344"/>
                  </a:lnTo>
                  <a:lnTo>
                    <a:pt x="144" y="344"/>
                  </a:lnTo>
                  <a:lnTo>
                    <a:pt x="152" y="342"/>
                  </a:lnTo>
                  <a:lnTo>
                    <a:pt x="158" y="338"/>
                  </a:lnTo>
                  <a:lnTo>
                    <a:pt x="162" y="332"/>
                  </a:lnTo>
                  <a:lnTo>
                    <a:pt x="162" y="332"/>
                  </a:lnTo>
                  <a:lnTo>
                    <a:pt x="164" y="326"/>
                  </a:lnTo>
                  <a:lnTo>
                    <a:pt x="172" y="322"/>
                  </a:lnTo>
                  <a:lnTo>
                    <a:pt x="178" y="318"/>
                  </a:lnTo>
                  <a:lnTo>
                    <a:pt x="184" y="316"/>
                  </a:lnTo>
                  <a:lnTo>
                    <a:pt x="184" y="316"/>
                  </a:lnTo>
                  <a:lnTo>
                    <a:pt x="188" y="316"/>
                  </a:lnTo>
                  <a:lnTo>
                    <a:pt x="192" y="320"/>
                  </a:lnTo>
                  <a:lnTo>
                    <a:pt x="196" y="324"/>
                  </a:lnTo>
                  <a:lnTo>
                    <a:pt x="198" y="330"/>
                  </a:lnTo>
                  <a:lnTo>
                    <a:pt x="198" y="330"/>
                  </a:lnTo>
                  <a:lnTo>
                    <a:pt x="202" y="336"/>
                  </a:lnTo>
                  <a:lnTo>
                    <a:pt x="208" y="340"/>
                  </a:lnTo>
                  <a:lnTo>
                    <a:pt x="216" y="342"/>
                  </a:lnTo>
                  <a:lnTo>
                    <a:pt x="226" y="340"/>
                  </a:lnTo>
                  <a:lnTo>
                    <a:pt x="226" y="340"/>
                  </a:lnTo>
                  <a:lnTo>
                    <a:pt x="234" y="336"/>
                  </a:lnTo>
                  <a:lnTo>
                    <a:pt x="240" y="330"/>
                  </a:lnTo>
                  <a:lnTo>
                    <a:pt x="242" y="324"/>
                  </a:lnTo>
                  <a:lnTo>
                    <a:pt x="242" y="316"/>
                  </a:lnTo>
                  <a:lnTo>
                    <a:pt x="242" y="316"/>
                  </a:lnTo>
                  <a:lnTo>
                    <a:pt x="242" y="310"/>
                  </a:lnTo>
                  <a:lnTo>
                    <a:pt x="246" y="302"/>
                  </a:lnTo>
                  <a:lnTo>
                    <a:pt x="250" y="294"/>
                  </a:lnTo>
                  <a:lnTo>
                    <a:pt x="254" y="290"/>
                  </a:lnTo>
                  <a:lnTo>
                    <a:pt x="254" y="290"/>
                  </a:lnTo>
                  <a:lnTo>
                    <a:pt x="258" y="290"/>
                  </a:lnTo>
                  <a:lnTo>
                    <a:pt x="264" y="290"/>
                  </a:lnTo>
                  <a:lnTo>
                    <a:pt x="268" y="292"/>
                  </a:lnTo>
                  <a:lnTo>
                    <a:pt x="274" y="296"/>
                  </a:lnTo>
                  <a:lnTo>
                    <a:pt x="274" y="296"/>
                  </a:lnTo>
                  <a:lnTo>
                    <a:pt x="280" y="300"/>
                  </a:lnTo>
                  <a:lnTo>
                    <a:pt x="288" y="300"/>
                  </a:lnTo>
                  <a:lnTo>
                    <a:pt x="296" y="296"/>
                  </a:lnTo>
                  <a:lnTo>
                    <a:pt x="302" y="290"/>
                  </a:lnTo>
                  <a:lnTo>
                    <a:pt x="302" y="290"/>
                  </a:lnTo>
                  <a:lnTo>
                    <a:pt x="308" y="282"/>
                  </a:lnTo>
                  <a:lnTo>
                    <a:pt x="310" y="274"/>
                  </a:lnTo>
                  <a:lnTo>
                    <a:pt x="308" y="268"/>
                  </a:lnTo>
                  <a:lnTo>
                    <a:pt x="306" y="262"/>
                  </a:lnTo>
                  <a:lnTo>
                    <a:pt x="306" y="262"/>
                  </a:lnTo>
                  <a:lnTo>
                    <a:pt x="302" y="256"/>
                  </a:lnTo>
                  <a:lnTo>
                    <a:pt x="300" y="248"/>
                  </a:lnTo>
                  <a:lnTo>
                    <a:pt x="300" y="240"/>
                  </a:lnTo>
                  <a:lnTo>
                    <a:pt x="302" y="234"/>
                  </a:lnTo>
                  <a:lnTo>
                    <a:pt x="302" y="234"/>
                  </a:lnTo>
                  <a:lnTo>
                    <a:pt x="304" y="230"/>
                  </a:lnTo>
                  <a:lnTo>
                    <a:pt x="310" y="228"/>
                  </a:lnTo>
                  <a:lnTo>
                    <a:pt x="316" y="228"/>
                  </a:lnTo>
                  <a:lnTo>
                    <a:pt x="322" y="228"/>
                  </a:lnTo>
                  <a:lnTo>
                    <a:pt x="322" y="228"/>
                  </a:lnTo>
                  <a:lnTo>
                    <a:pt x="330" y="228"/>
                  </a:lnTo>
                  <a:lnTo>
                    <a:pt x="336" y="224"/>
                  </a:lnTo>
                  <a:lnTo>
                    <a:pt x="340" y="218"/>
                  </a:lnTo>
                  <a:lnTo>
                    <a:pt x="344" y="210"/>
                  </a:lnTo>
                  <a:lnTo>
                    <a:pt x="344" y="210"/>
                  </a:lnTo>
                  <a:lnTo>
                    <a:pt x="344" y="200"/>
                  </a:lnTo>
                  <a:lnTo>
                    <a:pt x="342" y="192"/>
                  </a:lnTo>
                  <a:lnTo>
                    <a:pt x="338" y="186"/>
                  </a:lnTo>
                  <a:lnTo>
                    <a:pt x="332" y="184"/>
                  </a:lnTo>
                  <a:lnTo>
                    <a:pt x="332" y="184"/>
                  </a:lnTo>
                  <a:lnTo>
                    <a:pt x="326" y="180"/>
                  </a:lnTo>
                  <a:lnTo>
                    <a:pt x="320" y="174"/>
                  </a:lnTo>
                  <a:lnTo>
                    <a:pt x="316" y="166"/>
                  </a:lnTo>
                  <a:lnTo>
                    <a:pt x="316" y="160"/>
                  </a:lnTo>
                  <a:lnTo>
                    <a:pt x="316" y="160"/>
                  </a:lnTo>
                  <a:lnTo>
                    <a:pt x="316" y="156"/>
                  </a:lnTo>
                  <a:lnTo>
                    <a:pt x="320" y="152"/>
                  </a:lnTo>
                  <a:lnTo>
                    <a:pt x="324" y="148"/>
                  </a:lnTo>
                  <a:lnTo>
                    <a:pt x="330" y="146"/>
                  </a:lnTo>
                  <a:lnTo>
                    <a:pt x="330" y="146"/>
                  </a:lnTo>
                  <a:lnTo>
                    <a:pt x="336" y="142"/>
                  </a:lnTo>
                  <a:lnTo>
                    <a:pt x="340" y="136"/>
                  </a:lnTo>
                  <a:lnTo>
                    <a:pt x="340" y="128"/>
                  </a:lnTo>
                  <a:lnTo>
                    <a:pt x="340" y="118"/>
                  </a:lnTo>
                  <a:lnTo>
                    <a:pt x="340" y="118"/>
                  </a:lnTo>
                  <a:lnTo>
                    <a:pt x="336" y="110"/>
                  </a:lnTo>
                  <a:lnTo>
                    <a:pt x="330" y="104"/>
                  </a:lnTo>
                  <a:lnTo>
                    <a:pt x="322" y="102"/>
                  </a:lnTo>
                  <a:lnTo>
                    <a:pt x="316" y="102"/>
                  </a:lnTo>
                  <a:lnTo>
                    <a:pt x="316" y="102"/>
                  </a:lnTo>
                  <a:lnTo>
                    <a:pt x="308" y="102"/>
                  </a:lnTo>
                  <a:lnTo>
                    <a:pt x="302" y="98"/>
                  </a:lnTo>
                  <a:lnTo>
                    <a:pt x="294" y="94"/>
                  </a:lnTo>
                  <a:lnTo>
                    <a:pt x="290" y="90"/>
                  </a:lnTo>
                  <a:lnTo>
                    <a:pt x="290" y="90"/>
                  </a:lnTo>
                  <a:lnTo>
                    <a:pt x="288" y="86"/>
                  </a:lnTo>
                  <a:lnTo>
                    <a:pt x="290" y="82"/>
                  </a:lnTo>
                  <a:lnTo>
                    <a:pt x="292" y="76"/>
                  </a:lnTo>
                  <a:lnTo>
                    <a:pt x="296" y="70"/>
                  </a:lnTo>
                  <a:lnTo>
                    <a:pt x="296" y="70"/>
                  </a:lnTo>
                  <a:lnTo>
                    <a:pt x="298" y="64"/>
                  </a:lnTo>
                  <a:lnTo>
                    <a:pt x="298" y="56"/>
                  </a:lnTo>
                  <a:lnTo>
                    <a:pt x="296" y="50"/>
                  </a:lnTo>
                  <a:lnTo>
                    <a:pt x="290" y="42"/>
                  </a:lnTo>
                  <a:lnTo>
                    <a:pt x="290" y="42"/>
                  </a:lnTo>
                  <a:lnTo>
                    <a:pt x="282" y="38"/>
                  </a:lnTo>
                  <a:lnTo>
                    <a:pt x="274" y="34"/>
                  </a:lnTo>
                  <a:lnTo>
                    <a:pt x="268" y="36"/>
                  </a:lnTo>
                  <a:lnTo>
                    <a:pt x="262" y="40"/>
                  </a:lnTo>
                  <a:lnTo>
                    <a:pt x="262" y="40"/>
                  </a:lnTo>
                  <a:lnTo>
                    <a:pt x="256" y="42"/>
                  </a:lnTo>
                  <a:lnTo>
                    <a:pt x="246" y="44"/>
                  </a:lnTo>
                  <a:lnTo>
                    <a:pt x="238" y="44"/>
                  </a:lnTo>
                  <a:lnTo>
                    <a:pt x="234" y="42"/>
                  </a:lnTo>
                  <a:lnTo>
                    <a:pt x="234" y="42"/>
                  </a:lnTo>
                  <a:lnTo>
                    <a:pt x="230" y="40"/>
                  </a:lnTo>
                  <a:lnTo>
                    <a:pt x="228" y="34"/>
                  </a:lnTo>
                  <a:lnTo>
                    <a:pt x="228" y="28"/>
                  </a:lnTo>
                  <a:lnTo>
                    <a:pt x="228" y="22"/>
                  </a:lnTo>
                  <a:lnTo>
                    <a:pt x="228" y="22"/>
                  </a:lnTo>
                  <a:lnTo>
                    <a:pt x="228" y="16"/>
                  </a:lnTo>
                  <a:lnTo>
                    <a:pt x="224" y="8"/>
                  </a:lnTo>
                  <a:lnTo>
                    <a:pt x="218" y="4"/>
                  </a:lnTo>
                  <a:lnTo>
                    <a:pt x="210" y="0"/>
                  </a:lnTo>
                  <a:lnTo>
                    <a:pt x="210" y="0"/>
                  </a:lnTo>
                  <a:lnTo>
                    <a:pt x="200" y="0"/>
                  </a:lnTo>
                  <a:lnTo>
                    <a:pt x="192" y="2"/>
                  </a:lnTo>
                  <a:lnTo>
                    <a:pt x="186" y="6"/>
                  </a:lnTo>
                  <a:lnTo>
                    <a:pt x="182" y="12"/>
                  </a:lnTo>
                  <a:lnTo>
                    <a:pt x="182" y="12"/>
                  </a:lnTo>
                  <a:lnTo>
                    <a:pt x="180" y="18"/>
                  </a:lnTo>
                  <a:lnTo>
                    <a:pt x="172" y="24"/>
                  </a:lnTo>
                  <a:lnTo>
                    <a:pt x="166" y="28"/>
                  </a:lnTo>
                  <a:lnTo>
                    <a:pt x="160" y="30"/>
                  </a:lnTo>
                  <a:lnTo>
                    <a:pt x="160" y="30"/>
                  </a:lnTo>
                  <a:lnTo>
                    <a:pt x="156" y="28"/>
                  </a:lnTo>
                  <a:lnTo>
                    <a:pt x="152" y="26"/>
                  </a:lnTo>
                  <a:lnTo>
                    <a:pt x="148" y="20"/>
                  </a:lnTo>
                  <a:lnTo>
                    <a:pt x="146" y="14"/>
                  </a:lnTo>
                  <a:lnTo>
                    <a:pt x="146" y="14"/>
                  </a:lnTo>
                  <a:lnTo>
                    <a:pt x="142" y="8"/>
                  </a:lnTo>
                  <a:lnTo>
                    <a:pt x="136" y="4"/>
                  </a:lnTo>
                  <a:lnTo>
                    <a:pt x="128" y="4"/>
                  </a:lnTo>
                  <a:lnTo>
                    <a:pt x="118" y="6"/>
                  </a:lnTo>
                  <a:lnTo>
                    <a:pt x="118" y="6"/>
                  </a:lnTo>
                  <a:lnTo>
                    <a:pt x="110" y="10"/>
                  </a:lnTo>
                  <a:lnTo>
                    <a:pt x="104" y="14"/>
                  </a:lnTo>
                  <a:lnTo>
                    <a:pt x="102" y="22"/>
                  </a:lnTo>
                  <a:lnTo>
                    <a:pt x="102" y="28"/>
                  </a:lnTo>
                  <a:lnTo>
                    <a:pt x="102" y="28"/>
                  </a:lnTo>
                  <a:lnTo>
                    <a:pt x="102" y="36"/>
                  </a:lnTo>
                  <a:lnTo>
                    <a:pt x="98" y="44"/>
                  </a:lnTo>
                  <a:lnTo>
                    <a:pt x="94" y="50"/>
                  </a:lnTo>
                  <a:lnTo>
                    <a:pt x="90" y="54"/>
                  </a:lnTo>
                  <a:lnTo>
                    <a:pt x="90" y="54"/>
                  </a:lnTo>
                  <a:lnTo>
                    <a:pt x="86" y="56"/>
                  </a:lnTo>
                  <a:lnTo>
                    <a:pt x="80" y="54"/>
                  </a:lnTo>
                  <a:lnTo>
                    <a:pt x="76" y="52"/>
                  </a:lnTo>
                  <a:lnTo>
                    <a:pt x="70" y="48"/>
                  </a:lnTo>
                  <a:lnTo>
                    <a:pt x="70" y="48"/>
                  </a:lnTo>
                  <a:lnTo>
                    <a:pt x="64" y="46"/>
                  </a:lnTo>
                  <a:lnTo>
                    <a:pt x="56" y="46"/>
                  </a:lnTo>
                  <a:lnTo>
                    <a:pt x="48" y="48"/>
                  </a:lnTo>
                  <a:lnTo>
                    <a:pt x="42" y="54"/>
                  </a:lnTo>
                  <a:lnTo>
                    <a:pt x="42" y="54"/>
                  </a:lnTo>
                  <a:lnTo>
                    <a:pt x="36" y="62"/>
                  </a:lnTo>
                  <a:lnTo>
                    <a:pt x="34" y="70"/>
                  </a:lnTo>
                  <a:lnTo>
                    <a:pt x="36" y="78"/>
                  </a:lnTo>
                  <a:lnTo>
                    <a:pt x="38" y="82"/>
                  </a:lnTo>
                  <a:lnTo>
                    <a:pt x="38" y="82"/>
                  </a:lnTo>
                  <a:close/>
                  <a:moveTo>
                    <a:pt x="142" y="76"/>
                  </a:moveTo>
                  <a:lnTo>
                    <a:pt x="142" y="76"/>
                  </a:lnTo>
                  <a:lnTo>
                    <a:pt x="162" y="72"/>
                  </a:lnTo>
                  <a:lnTo>
                    <a:pt x="180" y="72"/>
                  </a:lnTo>
                  <a:lnTo>
                    <a:pt x="200" y="76"/>
                  </a:lnTo>
                  <a:lnTo>
                    <a:pt x="218" y="82"/>
                  </a:lnTo>
                  <a:lnTo>
                    <a:pt x="234" y="94"/>
                  </a:lnTo>
                  <a:lnTo>
                    <a:pt x="248" y="106"/>
                  </a:lnTo>
                  <a:lnTo>
                    <a:pt x="260" y="122"/>
                  </a:lnTo>
                  <a:lnTo>
                    <a:pt x="268" y="142"/>
                  </a:lnTo>
                  <a:lnTo>
                    <a:pt x="268" y="142"/>
                  </a:lnTo>
                  <a:lnTo>
                    <a:pt x="272" y="162"/>
                  </a:lnTo>
                  <a:lnTo>
                    <a:pt x="272" y="182"/>
                  </a:lnTo>
                  <a:lnTo>
                    <a:pt x="268" y="200"/>
                  </a:lnTo>
                  <a:lnTo>
                    <a:pt x="262" y="218"/>
                  </a:lnTo>
                  <a:lnTo>
                    <a:pt x="252" y="234"/>
                  </a:lnTo>
                  <a:lnTo>
                    <a:pt x="238" y="248"/>
                  </a:lnTo>
                  <a:lnTo>
                    <a:pt x="222" y="260"/>
                  </a:lnTo>
                  <a:lnTo>
                    <a:pt x="202" y="268"/>
                  </a:lnTo>
                  <a:lnTo>
                    <a:pt x="202" y="268"/>
                  </a:lnTo>
                  <a:lnTo>
                    <a:pt x="182" y="272"/>
                  </a:lnTo>
                  <a:lnTo>
                    <a:pt x="164" y="272"/>
                  </a:lnTo>
                  <a:lnTo>
                    <a:pt x="144" y="270"/>
                  </a:lnTo>
                  <a:lnTo>
                    <a:pt x="126" y="262"/>
                  </a:lnTo>
                  <a:lnTo>
                    <a:pt x="110" y="252"/>
                  </a:lnTo>
                  <a:lnTo>
                    <a:pt x="96" y="238"/>
                  </a:lnTo>
                  <a:lnTo>
                    <a:pt x="84" y="222"/>
                  </a:lnTo>
                  <a:lnTo>
                    <a:pt x="76" y="204"/>
                  </a:lnTo>
                  <a:lnTo>
                    <a:pt x="76" y="204"/>
                  </a:lnTo>
                  <a:lnTo>
                    <a:pt x="72" y="184"/>
                  </a:lnTo>
                  <a:lnTo>
                    <a:pt x="72" y="164"/>
                  </a:lnTo>
                  <a:lnTo>
                    <a:pt x="76" y="144"/>
                  </a:lnTo>
                  <a:lnTo>
                    <a:pt x="82" y="126"/>
                  </a:lnTo>
                  <a:lnTo>
                    <a:pt x="92" y="110"/>
                  </a:lnTo>
                  <a:lnTo>
                    <a:pt x="106" y="96"/>
                  </a:lnTo>
                  <a:lnTo>
                    <a:pt x="122" y="84"/>
                  </a:lnTo>
                  <a:lnTo>
                    <a:pt x="142" y="76"/>
                  </a:lnTo>
                  <a:lnTo>
                    <a:pt x="142" y="7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Freeform 6">
              <a:extLst>
                <a:ext uri="{FF2B5EF4-FFF2-40B4-BE49-F238E27FC236}">
                  <a16:creationId xmlns:a16="http://schemas.microsoft.com/office/drawing/2014/main" id="{DF3D2F8D-9C32-42BC-9D15-587FE041E7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08593" y="2025650"/>
              <a:ext cx="352425" cy="349250"/>
            </a:xfrm>
            <a:custGeom>
              <a:avLst/>
              <a:gdLst/>
              <a:ahLst/>
              <a:cxnLst>
                <a:cxn ang="0">
                  <a:pos x="28" y="70"/>
                </a:cxn>
                <a:cxn ang="0">
                  <a:pos x="14" y="74"/>
                </a:cxn>
                <a:cxn ang="0">
                  <a:pos x="0" y="86"/>
                </a:cxn>
                <a:cxn ang="0">
                  <a:pos x="8" y="102"/>
                </a:cxn>
                <a:cxn ang="0">
                  <a:pos x="18" y="120"/>
                </a:cxn>
                <a:cxn ang="0">
                  <a:pos x="4" y="134"/>
                </a:cxn>
                <a:cxn ang="0">
                  <a:pos x="10" y="154"/>
                </a:cxn>
                <a:cxn ang="0">
                  <a:pos x="30" y="156"/>
                </a:cxn>
                <a:cxn ang="0">
                  <a:pos x="32" y="176"/>
                </a:cxn>
                <a:cxn ang="0">
                  <a:pos x="36" y="194"/>
                </a:cxn>
                <a:cxn ang="0">
                  <a:pos x="54" y="196"/>
                </a:cxn>
                <a:cxn ang="0">
                  <a:pos x="72" y="194"/>
                </a:cxn>
                <a:cxn ang="0">
                  <a:pos x="76" y="212"/>
                </a:cxn>
                <a:cxn ang="0">
                  <a:pos x="94" y="220"/>
                </a:cxn>
                <a:cxn ang="0">
                  <a:pos x="106" y="208"/>
                </a:cxn>
                <a:cxn ang="0">
                  <a:pos x="124" y="204"/>
                </a:cxn>
                <a:cxn ang="0">
                  <a:pos x="140" y="218"/>
                </a:cxn>
                <a:cxn ang="0">
                  <a:pos x="156" y="208"/>
                </a:cxn>
                <a:cxn ang="0">
                  <a:pos x="164" y="186"/>
                </a:cxn>
                <a:cxn ang="0">
                  <a:pos x="176" y="190"/>
                </a:cxn>
                <a:cxn ang="0">
                  <a:pos x="194" y="186"/>
                </a:cxn>
                <a:cxn ang="0">
                  <a:pos x="196" y="168"/>
                </a:cxn>
                <a:cxn ang="0">
                  <a:pos x="196" y="148"/>
                </a:cxn>
                <a:cxn ang="0">
                  <a:pos x="216" y="144"/>
                </a:cxn>
                <a:cxn ang="0">
                  <a:pos x="220" y="122"/>
                </a:cxn>
                <a:cxn ang="0">
                  <a:pos x="206" y="110"/>
                </a:cxn>
                <a:cxn ang="0">
                  <a:pos x="212" y="92"/>
                </a:cxn>
                <a:cxn ang="0">
                  <a:pos x="218" y="76"/>
                </a:cxn>
                <a:cxn ang="0">
                  <a:pos x="204" y="64"/>
                </a:cxn>
                <a:cxn ang="0">
                  <a:pos x="188" y="58"/>
                </a:cxn>
                <a:cxn ang="0">
                  <a:pos x="192" y="40"/>
                </a:cxn>
                <a:cxn ang="0">
                  <a:pos x="182" y="22"/>
                </a:cxn>
                <a:cxn ang="0">
                  <a:pos x="164" y="26"/>
                </a:cxn>
                <a:cxn ang="0">
                  <a:pos x="148" y="22"/>
                </a:cxn>
                <a:cxn ang="0">
                  <a:pos x="140" y="2"/>
                </a:cxn>
                <a:cxn ang="0">
                  <a:pos x="120" y="4"/>
                </a:cxn>
                <a:cxn ang="0">
                  <a:pos x="104" y="18"/>
                </a:cxn>
                <a:cxn ang="0">
                  <a:pos x="94" y="8"/>
                </a:cxn>
                <a:cxn ang="0">
                  <a:pos x="76" y="2"/>
                </a:cxn>
                <a:cxn ang="0">
                  <a:pos x="66" y="18"/>
                </a:cxn>
                <a:cxn ang="0">
                  <a:pos x="56" y="34"/>
                </a:cxn>
                <a:cxn ang="0">
                  <a:pos x="36" y="28"/>
                </a:cxn>
                <a:cxn ang="0">
                  <a:pos x="22" y="44"/>
                </a:cxn>
                <a:cxn ang="0">
                  <a:pos x="92" y="48"/>
                </a:cxn>
                <a:cxn ang="0">
                  <a:pos x="152" y="58"/>
                </a:cxn>
                <a:cxn ang="0">
                  <a:pos x="176" y="102"/>
                </a:cxn>
                <a:cxn ang="0">
                  <a:pos x="154" y="160"/>
                </a:cxn>
                <a:cxn ang="0">
                  <a:pos x="106" y="174"/>
                </a:cxn>
                <a:cxn ang="0">
                  <a:pos x="54" y="142"/>
                </a:cxn>
                <a:cxn ang="0">
                  <a:pos x="48" y="92"/>
                </a:cxn>
                <a:cxn ang="0">
                  <a:pos x="92" y="48"/>
                </a:cxn>
              </a:cxnLst>
              <a:rect l="0" t="0" r="r" b="b"/>
              <a:pathLst>
                <a:path w="222" h="220">
                  <a:moveTo>
                    <a:pt x="26" y="52"/>
                  </a:moveTo>
                  <a:lnTo>
                    <a:pt x="26" y="52"/>
                  </a:lnTo>
                  <a:lnTo>
                    <a:pt x="28" y="56"/>
                  </a:lnTo>
                  <a:lnTo>
                    <a:pt x="28" y="62"/>
                  </a:lnTo>
                  <a:lnTo>
                    <a:pt x="28" y="70"/>
                  </a:lnTo>
                  <a:lnTo>
                    <a:pt x="28" y="70"/>
                  </a:lnTo>
                  <a:lnTo>
                    <a:pt x="26" y="72"/>
                  </a:lnTo>
                  <a:lnTo>
                    <a:pt x="22" y="74"/>
                  </a:lnTo>
                  <a:lnTo>
                    <a:pt x="14" y="74"/>
                  </a:lnTo>
                  <a:lnTo>
                    <a:pt x="14" y="74"/>
                  </a:lnTo>
                  <a:lnTo>
                    <a:pt x="10" y="74"/>
                  </a:lnTo>
                  <a:lnTo>
                    <a:pt x="6" y="76"/>
                  </a:lnTo>
                  <a:lnTo>
                    <a:pt x="2" y="80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92"/>
                  </a:lnTo>
                  <a:lnTo>
                    <a:pt x="2" y="98"/>
                  </a:lnTo>
                  <a:lnTo>
                    <a:pt x="4" y="100"/>
                  </a:lnTo>
                  <a:lnTo>
                    <a:pt x="8" y="102"/>
                  </a:lnTo>
                  <a:lnTo>
                    <a:pt x="8" y="102"/>
                  </a:lnTo>
                  <a:lnTo>
                    <a:pt x="12" y="106"/>
                  </a:lnTo>
                  <a:lnTo>
                    <a:pt x="16" y="110"/>
                  </a:lnTo>
                  <a:lnTo>
                    <a:pt x="18" y="118"/>
                  </a:lnTo>
                  <a:lnTo>
                    <a:pt x="18" y="118"/>
                  </a:lnTo>
                  <a:lnTo>
                    <a:pt x="18" y="120"/>
                  </a:lnTo>
                  <a:lnTo>
                    <a:pt x="16" y="122"/>
                  </a:lnTo>
                  <a:lnTo>
                    <a:pt x="10" y="128"/>
                  </a:lnTo>
                  <a:lnTo>
                    <a:pt x="10" y="128"/>
                  </a:lnTo>
                  <a:lnTo>
                    <a:pt x="6" y="130"/>
                  </a:lnTo>
                  <a:lnTo>
                    <a:pt x="4" y="134"/>
                  </a:lnTo>
                  <a:lnTo>
                    <a:pt x="2" y="138"/>
                  </a:lnTo>
                  <a:lnTo>
                    <a:pt x="4" y="144"/>
                  </a:lnTo>
                  <a:lnTo>
                    <a:pt x="4" y="144"/>
                  </a:lnTo>
                  <a:lnTo>
                    <a:pt x="6" y="150"/>
                  </a:lnTo>
                  <a:lnTo>
                    <a:pt x="10" y="154"/>
                  </a:lnTo>
                  <a:lnTo>
                    <a:pt x="14" y="156"/>
                  </a:lnTo>
                  <a:lnTo>
                    <a:pt x="18" y="156"/>
                  </a:lnTo>
                  <a:lnTo>
                    <a:pt x="18" y="156"/>
                  </a:lnTo>
                  <a:lnTo>
                    <a:pt x="26" y="154"/>
                  </a:lnTo>
                  <a:lnTo>
                    <a:pt x="30" y="156"/>
                  </a:lnTo>
                  <a:lnTo>
                    <a:pt x="32" y="158"/>
                  </a:lnTo>
                  <a:lnTo>
                    <a:pt x="32" y="158"/>
                  </a:lnTo>
                  <a:lnTo>
                    <a:pt x="34" y="166"/>
                  </a:lnTo>
                  <a:lnTo>
                    <a:pt x="34" y="172"/>
                  </a:lnTo>
                  <a:lnTo>
                    <a:pt x="32" y="176"/>
                  </a:lnTo>
                  <a:lnTo>
                    <a:pt x="32" y="176"/>
                  </a:lnTo>
                  <a:lnTo>
                    <a:pt x="30" y="180"/>
                  </a:lnTo>
                  <a:lnTo>
                    <a:pt x="30" y="184"/>
                  </a:lnTo>
                  <a:lnTo>
                    <a:pt x="32" y="190"/>
                  </a:lnTo>
                  <a:lnTo>
                    <a:pt x="36" y="194"/>
                  </a:lnTo>
                  <a:lnTo>
                    <a:pt x="36" y="194"/>
                  </a:lnTo>
                  <a:lnTo>
                    <a:pt x="40" y="196"/>
                  </a:lnTo>
                  <a:lnTo>
                    <a:pt x="46" y="198"/>
                  </a:lnTo>
                  <a:lnTo>
                    <a:pt x="50" y="198"/>
                  </a:lnTo>
                  <a:lnTo>
                    <a:pt x="54" y="196"/>
                  </a:lnTo>
                  <a:lnTo>
                    <a:pt x="54" y="196"/>
                  </a:lnTo>
                  <a:lnTo>
                    <a:pt x="58" y="194"/>
                  </a:lnTo>
                  <a:lnTo>
                    <a:pt x="62" y="192"/>
                  </a:lnTo>
                  <a:lnTo>
                    <a:pt x="72" y="194"/>
                  </a:lnTo>
                  <a:lnTo>
                    <a:pt x="72" y="194"/>
                  </a:lnTo>
                  <a:lnTo>
                    <a:pt x="74" y="196"/>
                  </a:lnTo>
                  <a:lnTo>
                    <a:pt x="74" y="198"/>
                  </a:lnTo>
                  <a:lnTo>
                    <a:pt x="76" y="206"/>
                  </a:lnTo>
                  <a:lnTo>
                    <a:pt x="76" y="206"/>
                  </a:lnTo>
                  <a:lnTo>
                    <a:pt x="76" y="212"/>
                  </a:lnTo>
                  <a:lnTo>
                    <a:pt x="78" y="216"/>
                  </a:lnTo>
                  <a:lnTo>
                    <a:pt x="82" y="218"/>
                  </a:lnTo>
                  <a:lnTo>
                    <a:pt x="88" y="220"/>
                  </a:lnTo>
                  <a:lnTo>
                    <a:pt x="88" y="220"/>
                  </a:lnTo>
                  <a:lnTo>
                    <a:pt x="94" y="220"/>
                  </a:lnTo>
                  <a:lnTo>
                    <a:pt x="98" y="220"/>
                  </a:lnTo>
                  <a:lnTo>
                    <a:pt x="102" y="216"/>
                  </a:lnTo>
                  <a:lnTo>
                    <a:pt x="104" y="212"/>
                  </a:lnTo>
                  <a:lnTo>
                    <a:pt x="104" y="212"/>
                  </a:lnTo>
                  <a:lnTo>
                    <a:pt x="106" y="208"/>
                  </a:lnTo>
                  <a:lnTo>
                    <a:pt x="110" y="206"/>
                  </a:lnTo>
                  <a:lnTo>
                    <a:pt x="118" y="202"/>
                  </a:lnTo>
                  <a:lnTo>
                    <a:pt x="118" y="202"/>
                  </a:lnTo>
                  <a:lnTo>
                    <a:pt x="122" y="202"/>
                  </a:lnTo>
                  <a:lnTo>
                    <a:pt x="124" y="204"/>
                  </a:lnTo>
                  <a:lnTo>
                    <a:pt x="128" y="212"/>
                  </a:lnTo>
                  <a:lnTo>
                    <a:pt x="128" y="212"/>
                  </a:lnTo>
                  <a:lnTo>
                    <a:pt x="130" y="216"/>
                  </a:lnTo>
                  <a:lnTo>
                    <a:pt x="134" y="218"/>
                  </a:lnTo>
                  <a:lnTo>
                    <a:pt x="140" y="218"/>
                  </a:lnTo>
                  <a:lnTo>
                    <a:pt x="146" y="218"/>
                  </a:lnTo>
                  <a:lnTo>
                    <a:pt x="146" y="218"/>
                  </a:lnTo>
                  <a:lnTo>
                    <a:pt x="150" y="214"/>
                  </a:lnTo>
                  <a:lnTo>
                    <a:pt x="154" y="212"/>
                  </a:lnTo>
                  <a:lnTo>
                    <a:pt x="156" y="208"/>
                  </a:lnTo>
                  <a:lnTo>
                    <a:pt x="156" y="202"/>
                  </a:lnTo>
                  <a:lnTo>
                    <a:pt x="156" y="202"/>
                  </a:lnTo>
                  <a:lnTo>
                    <a:pt x="156" y="198"/>
                  </a:lnTo>
                  <a:lnTo>
                    <a:pt x="158" y="192"/>
                  </a:lnTo>
                  <a:lnTo>
                    <a:pt x="164" y="186"/>
                  </a:lnTo>
                  <a:lnTo>
                    <a:pt x="164" y="186"/>
                  </a:lnTo>
                  <a:lnTo>
                    <a:pt x="166" y="186"/>
                  </a:lnTo>
                  <a:lnTo>
                    <a:pt x="170" y="186"/>
                  </a:lnTo>
                  <a:lnTo>
                    <a:pt x="176" y="190"/>
                  </a:lnTo>
                  <a:lnTo>
                    <a:pt x="176" y="190"/>
                  </a:lnTo>
                  <a:lnTo>
                    <a:pt x="180" y="192"/>
                  </a:lnTo>
                  <a:lnTo>
                    <a:pt x="186" y="192"/>
                  </a:lnTo>
                  <a:lnTo>
                    <a:pt x="190" y="190"/>
                  </a:lnTo>
                  <a:lnTo>
                    <a:pt x="194" y="186"/>
                  </a:lnTo>
                  <a:lnTo>
                    <a:pt x="194" y="186"/>
                  </a:lnTo>
                  <a:lnTo>
                    <a:pt x="198" y="180"/>
                  </a:lnTo>
                  <a:lnTo>
                    <a:pt x="200" y="176"/>
                  </a:lnTo>
                  <a:lnTo>
                    <a:pt x="200" y="172"/>
                  </a:lnTo>
                  <a:lnTo>
                    <a:pt x="196" y="168"/>
                  </a:lnTo>
                  <a:lnTo>
                    <a:pt x="196" y="168"/>
                  </a:lnTo>
                  <a:lnTo>
                    <a:pt x="194" y="164"/>
                  </a:lnTo>
                  <a:lnTo>
                    <a:pt x="194" y="158"/>
                  </a:lnTo>
                  <a:lnTo>
                    <a:pt x="194" y="150"/>
                  </a:lnTo>
                  <a:lnTo>
                    <a:pt x="194" y="150"/>
                  </a:lnTo>
                  <a:lnTo>
                    <a:pt x="196" y="148"/>
                  </a:lnTo>
                  <a:lnTo>
                    <a:pt x="200" y="146"/>
                  </a:lnTo>
                  <a:lnTo>
                    <a:pt x="208" y="146"/>
                  </a:lnTo>
                  <a:lnTo>
                    <a:pt x="208" y="146"/>
                  </a:lnTo>
                  <a:lnTo>
                    <a:pt x="212" y="146"/>
                  </a:lnTo>
                  <a:lnTo>
                    <a:pt x="216" y="144"/>
                  </a:lnTo>
                  <a:lnTo>
                    <a:pt x="220" y="140"/>
                  </a:lnTo>
                  <a:lnTo>
                    <a:pt x="222" y="134"/>
                  </a:lnTo>
                  <a:lnTo>
                    <a:pt x="222" y="134"/>
                  </a:lnTo>
                  <a:lnTo>
                    <a:pt x="222" y="128"/>
                  </a:lnTo>
                  <a:lnTo>
                    <a:pt x="220" y="122"/>
                  </a:lnTo>
                  <a:lnTo>
                    <a:pt x="218" y="118"/>
                  </a:lnTo>
                  <a:lnTo>
                    <a:pt x="214" y="116"/>
                  </a:lnTo>
                  <a:lnTo>
                    <a:pt x="214" y="116"/>
                  </a:lnTo>
                  <a:lnTo>
                    <a:pt x="210" y="114"/>
                  </a:lnTo>
                  <a:lnTo>
                    <a:pt x="206" y="110"/>
                  </a:lnTo>
                  <a:lnTo>
                    <a:pt x="204" y="102"/>
                  </a:lnTo>
                  <a:lnTo>
                    <a:pt x="204" y="102"/>
                  </a:lnTo>
                  <a:lnTo>
                    <a:pt x="204" y="100"/>
                  </a:lnTo>
                  <a:lnTo>
                    <a:pt x="206" y="96"/>
                  </a:lnTo>
                  <a:lnTo>
                    <a:pt x="212" y="92"/>
                  </a:lnTo>
                  <a:lnTo>
                    <a:pt x="212" y="92"/>
                  </a:lnTo>
                  <a:lnTo>
                    <a:pt x="216" y="90"/>
                  </a:lnTo>
                  <a:lnTo>
                    <a:pt x="218" y="86"/>
                  </a:lnTo>
                  <a:lnTo>
                    <a:pt x="220" y="82"/>
                  </a:lnTo>
                  <a:lnTo>
                    <a:pt x="218" y="76"/>
                  </a:lnTo>
                  <a:lnTo>
                    <a:pt x="218" y="76"/>
                  </a:lnTo>
                  <a:lnTo>
                    <a:pt x="216" y="70"/>
                  </a:lnTo>
                  <a:lnTo>
                    <a:pt x="212" y="66"/>
                  </a:lnTo>
                  <a:lnTo>
                    <a:pt x="208" y="64"/>
                  </a:lnTo>
                  <a:lnTo>
                    <a:pt x="204" y="64"/>
                  </a:lnTo>
                  <a:lnTo>
                    <a:pt x="204" y="64"/>
                  </a:lnTo>
                  <a:lnTo>
                    <a:pt x="200" y="64"/>
                  </a:lnTo>
                  <a:lnTo>
                    <a:pt x="194" y="62"/>
                  </a:lnTo>
                  <a:lnTo>
                    <a:pt x="188" y="58"/>
                  </a:lnTo>
                  <a:lnTo>
                    <a:pt x="188" y="58"/>
                  </a:lnTo>
                  <a:lnTo>
                    <a:pt x="186" y="54"/>
                  </a:lnTo>
                  <a:lnTo>
                    <a:pt x="186" y="52"/>
                  </a:lnTo>
                  <a:lnTo>
                    <a:pt x="190" y="44"/>
                  </a:lnTo>
                  <a:lnTo>
                    <a:pt x="190" y="44"/>
                  </a:lnTo>
                  <a:lnTo>
                    <a:pt x="192" y="40"/>
                  </a:lnTo>
                  <a:lnTo>
                    <a:pt x="192" y="36"/>
                  </a:lnTo>
                  <a:lnTo>
                    <a:pt x="190" y="30"/>
                  </a:lnTo>
                  <a:lnTo>
                    <a:pt x="188" y="26"/>
                  </a:lnTo>
                  <a:lnTo>
                    <a:pt x="188" y="26"/>
                  </a:lnTo>
                  <a:lnTo>
                    <a:pt x="182" y="22"/>
                  </a:lnTo>
                  <a:lnTo>
                    <a:pt x="178" y="22"/>
                  </a:lnTo>
                  <a:lnTo>
                    <a:pt x="172" y="22"/>
                  </a:lnTo>
                  <a:lnTo>
                    <a:pt x="168" y="24"/>
                  </a:lnTo>
                  <a:lnTo>
                    <a:pt x="168" y="24"/>
                  </a:lnTo>
                  <a:lnTo>
                    <a:pt x="164" y="26"/>
                  </a:lnTo>
                  <a:lnTo>
                    <a:pt x="160" y="28"/>
                  </a:lnTo>
                  <a:lnTo>
                    <a:pt x="150" y="26"/>
                  </a:lnTo>
                  <a:lnTo>
                    <a:pt x="150" y="26"/>
                  </a:lnTo>
                  <a:lnTo>
                    <a:pt x="148" y="24"/>
                  </a:lnTo>
                  <a:lnTo>
                    <a:pt x="148" y="22"/>
                  </a:lnTo>
                  <a:lnTo>
                    <a:pt x="148" y="14"/>
                  </a:lnTo>
                  <a:lnTo>
                    <a:pt x="148" y="14"/>
                  </a:lnTo>
                  <a:lnTo>
                    <a:pt x="146" y="8"/>
                  </a:lnTo>
                  <a:lnTo>
                    <a:pt x="144" y="4"/>
                  </a:lnTo>
                  <a:lnTo>
                    <a:pt x="140" y="2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30" y="0"/>
                  </a:lnTo>
                  <a:lnTo>
                    <a:pt x="124" y="0"/>
                  </a:lnTo>
                  <a:lnTo>
                    <a:pt x="120" y="4"/>
                  </a:lnTo>
                  <a:lnTo>
                    <a:pt x="118" y="6"/>
                  </a:lnTo>
                  <a:lnTo>
                    <a:pt x="118" y="6"/>
                  </a:lnTo>
                  <a:lnTo>
                    <a:pt x="116" y="10"/>
                  </a:lnTo>
                  <a:lnTo>
                    <a:pt x="112" y="14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0" y="18"/>
                  </a:lnTo>
                  <a:lnTo>
                    <a:pt x="98" y="16"/>
                  </a:lnTo>
                  <a:lnTo>
                    <a:pt x="94" y="8"/>
                  </a:lnTo>
                  <a:lnTo>
                    <a:pt x="94" y="8"/>
                  </a:lnTo>
                  <a:lnTo>
                    <a:pt x="92" y="4"/>
                  </a:lnTo>
                  <a:lnTo>
                    <a:pt x="88" y="2"/>
                  </a:lnTo>
                  <a:lnTo>
                    <a:pt x="82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72" y="4"/>
                  </a:lnTo>
                  <a:lnTo>
                    <a:pt x="68" y="8"/>
                  </a:lnTo>
                  <a:lnTo>
                    <a:pt x="66" y="12"/>
                  </a:lnTo>
                  <a:lnTo>
                    <a:pt x="66" y="18"/>
                  </a:lnTo>
                  <a:lnTo>
                    <a:pt x="66" y="18"/>
                  </a:lnTo>
                  <a:lnTo>
                    <a:pt x="66" y="22"/>
                  </a:lnTo>
                  <a:lnTo>
                    <a:pt x="64" y="26"/>
                  </a:lnTo>
                  <a:lnTo>
                    <a:pt x="58" y="34"/>
                  </a:lnTo>
                  <a:lnTo>
                    <a:pt x="58" y="34"/>
                  </a:lnTo>
                  <a:lnTo>
                    <a:pt x="56" y="34"/>
                  </a:lnTo>
                  <a:lnTo>
                    <a:pt x="52" y="34"/>
                  </a:lnTo>
                  <a:lnTo>
                    <a:pt x="46" y="30"/>
                  </a:lnTo>
                  <a:lnTo>
                    <a:pt x="46" y="30"/>
                  </a:lnTo>
                  <a:lnTo>
                    <a:pt x="42" y="28"/>
                  </a:lnTo>
                  <a:lnTo>
                    <a:pt x="36" y="28"/>
                  </a:lnTo>
                  <a:lnTo>
                    <a:pt x="32" y="30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4" y="38"/>
                  </a:lnTo>
                  <a:lnTo>
                    <a:pt x="22" y="44"/>
                  </a:lnTo>
                  <a:lnTo>
                    <a:pt x="24" y="48"/>
                  </a:lnTo>
                  <a:lnTo>
                    <a:pt x="26" y="52"/>
                  </a:lnTo>
                  <a:lnTo>
                    <a:pt x="26" y="52"/>
                  </a:lnTo>
                  <a:close/>
                  <a:moveTo>
                    <a:pt x="92" y="48"/>
                  </a:moveTo>
                  <a:lnTo>
                    <a:pt x="92" y="48"/>
                  </a:lnTo>
                  <a:lnTo>
                    <a:pt x="104" y="46"/>
                  </a:lnTo>
                  <a:lnTo>
                    <a:pt x="116" y="46"/>
                  </a:lnTo>
                  <a:lnTo>
                    <a:pt x="130" y="48"/>
                  </a:lnTo>
                  <a:lnTo>
                    <a:pt x="140" y="52"/>
                  </a:lnTo>
                  <a:lnTo>
                    <a:pt x="152" y="58"/>
                  </a:lnTo>
                  <a:lnTo>
                    <a:pt x="160" y="68"/>
                  </a:lnTo>
                  <a:lnTo>
                    <a:pt x="168" y="78"/>
                  </a:lnTo>
                  <a:lnTo>
                    <a:pt x="172" y="90"/>
                  </a:lnTo>
                  <a:lnTo>
                    <a:pt x="172" y="90"/>
                  </a:lnTo>
                  <a:lnTo>
                    <a:pt x="176" y="102"/>
                  </a:lnTo>
                  <a:lnTo>
                    <a:pt x="176" y="116"/>
                  </a:lnTo>
                  <a:lnTo>
                    <a:pt x="174" y="128"/>
                  </a:lnTo>
                  <a:lnTo>
                    <a:pt x="168" y="140"/>
                  </a:lnTo>
                  <a:lnTo>
                    <a:pt x="162" y="150"/>
                  </a:lnTo>
                  <a:lnTo>
                    <a:pt x="154" y="160"/>
                  </a:lnTo>
                  <a:lnTo>
                    <a:pt x="144" y="166"/>
                  </a:lnTo>
                  <a:lnTo>
                    <a:pt x="130" y="172"/>
                  </a:lnTo>
                  <a:lnTo>
                    <a:pt x="130" y="172"/>
                  </a:lnTo>
                  <a:lnTo>
                    <a:pt x="118" y="174"/>
                  </a:lnTo>
                  <a:lnTo>
                    <a:pt x="106" y="174"/>
                  </a:lnTo>
                  <a:lnTo>
                    <a:pt x="94" y="172"/>
                  </a:lnTo>
                  <a:lnTo>
                    <a:pt x="82" y="168"/>
                  </a:lnTo>
                  <a:lnTo>
                    <a:pt x="70" y="160"/>
                  </a:lnTo>
                  <a:lnTo>
                    <a:pt x="62" y="152"/>
                  </a:lnTo>
                  <a:lnTo>
                    <a:pt x="54" y="142"/>
                  </a:lnTo>
                  <a:lnTo>
                    <a:pt x="50" y="130"/>
                  </a:lnTo>
                  <a:lnTo>
                    <a:pt x="50" y="130"/>
                  </a:lnTo>
                  <a:lnTo>
                    <a:pt x="46" y="116"/>
                  </a:lnTo>
                  <a:lnTo>
                    <a:pt x="46" y="104"/>
                  </a:lnTo>
                  <a:lnTo>
                    <a:pt x="48" y="92"/>
                  </a:lnTo>
                  <a:lnTo>
                    <a:pt x="54" y="80"/>
                  </a:lnTo>
                  <a:lnTo>
                    <a:pt x="60" y="70"/>
                  </a:lnTo>
                  <a:lnTo>
                    <a:pt x="68" y="60"/>
                  </a:lnTo>
                  <a:lnTo>
                    <a:pt x="80" y="54"/>
                  </a:lnTo>
                  <a:lnTo>
                    <a:pt x="92" y="48"/>
                  </a:lnTo>
                  <a:lnTo>
                    <a:pt x="92" y="4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Freeform 7">
              <a:extLst>
                <a:ext uri="{FF2B5EF4-FFF2-40B4-BE49-F238E27FC236}">
                  <a16:creationId xmlns:a16="http://schemas.microsoft.com/office/drawing/2014/main" id="{20C16AAB-7349-43B8-ACBD-164932FAB3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11776" y="2378075"/>
              <a:ext cx="269874" cy="269875"/>
            </a:xfrm>
            <a:custGeom>
              <a:avLst/>
              <a:gdLst/>
              <a:ahLst/>
              <a:cxnLst>
                <a:cxn ang="0">
                  <a:pos x="20" y="48"/>
                </a:cxn>
                <a:cxn ang="0">
                  <a:pos x="10" y="58"/>
                </a:cxn>
                <a:cxn ang="0">
                  <a:pos x="2" y="62"/>
                </a:cxn>
                <a:cxn ang="0">
                  <a:pos x="0" y="76"/>
                </a:cxn>
                <a:cxn ang="0">
                  <a:pos x="8" y="82"/>
                </a:cxn>
                <a:cxn ang="0">
                  <a:pos x="12" y="96"/>
                </a:cxn>
                <a:cxn ang="0">
                  <a:pos x="2" y="104"/>
                </a:cxn>
                <a:cxn ang="0">
                  <a:pos x="4" y="116"/>
                </a:cxn>
                <a:cxn ang="0">
                  <a:pos x="14" y="120"/>
                </a:cxn>
                <a:cxn ang="0">
                  <a:pos x="24" y="128"/>
                </a:cxn>
                <a:cxn ang="0">
                  <a:pos x="22" y="138"/>
                </a:cxn>
                <a:cxn ang="0">
                  <a:pos x="26" y="150"/>
                </a:cxn>
                <a:cxn ang="0">
                  <a:pos x="40" y="152"/>
                </a:cxn>
                <a:cxn ang="0">
                  <a:pos x="54" y="150"/>
                </a:cxn>
                <a:cxn ang="0">
                  <a:pos x="56" y="160"/>
                </a:cxn>
                <a:cxn ang="0">
                  <a:pos x="66" y="170"/>
                </a:cxn>
                <a:cxn ang="0">
                  <a:pos x="78" y="168"/>
                </a:cxn>
                <a:cxn ang="0">
                  <a:pos x="84" y="158"/>
                </a:cxn>
                <a:cxn ang="0">
                  <a:pos x="98" y="164"/>
                </a:cxn>
                <a:cxn ang="0">
                  <a:pos x="106" y="168"/>
                </a:cxn>
                <a:cxn ang="0">
                  <a:pos x="118" y="164"/>
                </a:cxn>
                <a:cxn ang="0">
                  <a:pos x="120" y="154"/>
                </a:cxn>
                <a:cxn ang="0">
                  <a:pos x="130" y="144"/>
                </a:cxn>
                <a:cxn ang="0">
                  <a:pos x="142" y="148"/>
                </a:cxn>
                <a:cxn ang="0">
                  <a:pos x="152" y="140"/>
                </a:cxn>
                <a:cxn ang="0">
                  <a:pos x="150" y="130"/>
                </a:cxn>
                <a:cxn ang="0">
                  <a:pos x="148" y="116"/>
                </a:cxn>
                <a:cxn ang="0">
                  <a:pos x="162" y="112"/>
                </a:cxn>
                <a:cxn ang="0">
                  <a:pos x="170" y="104"/>
                </a:cxn>
                <a:cxn ang="0">
                  <a:pos x="164" y="90"/>
                </a:cxn>
                <a:cxn ang="0">
                  <a:pos x="156" y="80"/>
                </a:cxn>
                <a:cxn ang="0">
                  <a:pos x="162" y="72"/>
                </a:cxn>
                <a:cxn ang="0">
                  <a:pos x="168" y="58"/>
                </a:cxn>
                <a:cxn ang="0">
                  <a:pos x="160" y="50"/>
                </a:cxn>
                <a:cxn ang="0">
                  <a:pos x="148" y="48"/>
                </a:cxn>
                <a:cxn ang="0">
                  <a:pos x="146" y="34"/>
                </a:cxn>
                <a:cxn ang="0">
                  <a:pos x="146" y="24"/>
                </a:cxn>
                <a:cxn ang="0">
                  <a:pos x="136" y="18"/>
                </a:cxn>
                <a:cxn ang="0">
                  <a:pos x="126" y="22"/>
                </a:cxn>
                <a:cxn ang="0">
                  <a:pos x="112" y="18"/>
                </a:cxn>
                <a:cxn ang="0">
                  <a:pos x="110" y="4"/>
                </a:cxn>
                <a:cxn ang="0">
                  <a:pos x="98" y="0"/>
                </a:cxn>
                <a:cxn ang="0">
                  <a:pos x="90" y="6"/>
                </a:cxn>
                <a:cxn ang="0">
                  <a:pos x="78" y="14"/>
                </a:cxn>
                <a:cxn ang="0">
                  <a:pos x="70" y="4"/>
                </a:cxn>
                <a:cxn ang="0">
                  <a:pos x="58" y="2"/>
                </a:cxn>
                <a:cxn ang="0">
                  <a:pos x="50" y="14"/>
                </a:cxn>
                <a:cxn ang="0">
                  <a:pos x="44" y="26"/>
                </a:cxn>
                <a:cxn ang="0">
                  <a:pos x="34" y="24"/>
                </a:cxn>
                <a:cxn ang="0">
                  <a:pos x="20" y="28"/>
                </a:cxn>
                <a:cxn ang="0">
                  <a:pos x="16" y="38"/>
                </a:cxn>
                <a:cxn ang="0">
                  <a:pos x="70" y="38"/>
                </a:cxn>
                <a:cxn ang="0">
                  <a:pos x="108" y="40"/>
                </a:cxn>
                <a:cxn ang="0">
                  <a:pos x="132" y="70"/>
                </a:cxn>
                <a:cxn ang="0">
                  <a:pos x="132" y="100"/>
                </a:cxn>
                <a:cxn ang="0">
                  <a:pos x="108" y="128"/>
                </a:cxn>
                <a:cxn ang="0">
                  <a:pos x="80" y="136"/>
                </a:cxn>
                <a:cxn ang="0">
                  <a:pos x="46" y="118"/>
                </a:cxn>
                <a:cxn ang="0">
                  <a:pos x="34" y="90"/>
                </a:cxn>
                <a:cxn ang="0">
                  <a:pos x="46" y="54"/>
                </a:cxn>
                <a:cxn ang="0">
                  <a:pos x="70" y="38"/>
                </a:cxn>
              </a:cxnLst>
              <a:rect l="0" t="0" r="r" b="b"/>
              <a:pathLst>
                <a:path w="170" h="170">
                  <a:moveTo>
                    <a:pt x="18" y="42"/>
                  </a:moveTo>
                  <a:lnTo>
                    <a:pt x="18" y="42"/>
                  </a:lnTo>
                  <a:lnTo>
                    <a:pt x="20" y="44"/>
                  </a:lnTo>
                  <a:lnTo>
                    <a:pt x="20" y="48"/>
                  </a:lnTo>
                  <a:lnTo>
                    <a:pt x="20" y="56"/>
                  </a:lnTo>
                  <a:lnTo>
                    <a:pt x="20" y="56"/>
                  </a:lnTo>
                  <a:lnTo>
                    <a:pt x="16" y="58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6" y="58"/>
                  </a:lnTo>
                  <a:lnTo>
                    <a:pt x="4" y="60"/>
                  </a:lnTo>
                  <a:lnTo>
                    <a:pt x="2" y="62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72"/>
                  </a:lnTo>
                  <a:lnTo>
                    <a:pt x="0" y="76"/>
                  </a:lnTo>
                  <a:lnTo>
                    <a:pt x="2" y="78"/>
                  </a:lnTo>
                  <a:lnTo>
                    <a:pt x="6" y="80"/>
                  </a:lnTo>
                  <a:lnTo>
                    <a:pt x="6" y="80"/>
                  </a:lnTo>
                  <a:lnTo>
                    <a:pt x="8" y="82"/>
                  </a:lnTo>
                  <a:lnTo>
                    <a:pt x="10" y="86"/>
                  </a:lnTo>
                  <a:lnTo>
                    <a:pt x="14" y="92"/>
                  </a:lnTo>
                  <a:lnTo>
                    <a:pt x="14" y="92"/>
                  </a:lnTo>
                  <a:lnTo>
                    <a:pt x="12" y="96"/>
                  </a:lnTo>
                  <a:lnTo>
                    <a:pt x="6" y="98"/>
                  </a:lnTo>
                  <a:lnTo>
                    <a:pt x="6" y="98"/>
                  </a:lnTo>
                  <a:lnTo>
                    <a:pt x="4" y="100"/>
                  </a:lnTo>
                  <a:lnTo>
                    <a:pt x="2" y="104"/>
                  </a:lnTo>
                  <a:lnTo>
                    <a:pt x="0" y="108"/>
                  </a:lnTo>
                  <a:lnTo>
                    <a:pt x="2" y="112"/>
                  </a:lnTo>
                  <a:lnTo>
                    <a:pt x="2" y="112"/>
                  </a:lnTo>
                  <a:lnTo>
                    <a:pt x="4" y="116"/>
                  </a:lnTo>
                  <a:lnTo>
                    <a:pt x="6" y="118"/>
                  </a:lnTo>
                  <a:lnTo>
                    <a:pt x="10" y="120"/>
                  </a:lnTo>
                  <a:lnTo>
                    <a:pt x="14" y="120"/>
                  </a:lnTo>
                  <a:lnTo>
                    <a:pt x="14" y="120"/>
                  </a:lnTo>
                  <a:lnTo>
                    <a:pt x="20" y="120"/>
                  </a:lnTo>
                  <a:lnTo>
                    <a:pt x="24" y="122"/>
                  </a:lnTo>
                  <a:lnTo>
                    <a:pt x="24" y="122"/>
                  </a:lnTo>
                  <a:lnTo>
                    <a:pt x="24" y="128"/>
                  </a:lnTo>
                  <a:lnTo>
                    <a:pt x="24" y="132"/>
                  </a:lnTo>
                  <a:lnTo>
                    <a:pt x="24" y="136"/>
                  </a:lnTo>
                  <a:lnTo>
                    <a:pt x="24" y="136"/>
                  </a:lnTo>
                  <a:lnTo>
                    <a:pt x="22" y="138"/>
                  </a:lnTo>
                  <a:lnTo>
                    <a:pt x="22" y="142"/>
                  </a:lnTo>
                  <a:lnTo>
                    <a:pt x="24" y="146"/>
                  </a:lnTo>
                  <a:lnTo>
                    <a:pt x="26" y="150"/>
                  </a:lnTo>
                  <a:lnTo>
                    <a:pt x="26" y="150"/>
                  </a:lnTo>
                  <a:lnTo>
                    <a:pt x="30" y="152"/>
                  </a:lnTo>
                  <a:lnTo>
                    <a:pt x="34" y="154"/>
                  </a:lnTo>
                  <a:lnTo>
                    <a:pt x="38" y="154"/>
                  </a:lnTo>
                  <a:lnTo>
                    <a:pt x="40" y="152"/>
                  </a:lnTo>
                  <a:lnTo>
                    <a:pt x="40" y="152"/>
                  </a:lnTo>
                  <a:lnTo>
                    <a:pt x="44" y="150"/>
                  </a:lnTo>
                  <a:lnTo>
                    <a:pt x="48" y="148"/>
                  </a:lnTo>
                  <a:lnTo>
                    <a:pt x="54" y="150"/>
                  </a:lnTo>
                  <a:lnTo>
                    <a:pt x="54" y="150"/>
                  </a:lnTo>
                  <a:lnTo>
                    <a:pt x="56" y="154"/>
                  </a:lnTo>
                  <a:lnTo>
                    <a:pt x="56" y="160"/>
                  </a:lnTo>
                  <a:lnTo>
                    <a:pt x="56" y="160"/>
                  </a:lnTo>
                  <a:lnTo>
                    <a:pt x="56" y="164"/>
                  </a:lnTo>
                  <a:lnTo>
                    <a:pt x="58" y="166"/>
                  </a:lnTo>
                  <a:lnTo>
                    <a:pt x="62" y="168"/>
                  </a:lnTo>
                  <a:lnTo>
                    <a:pt x="66" y="170"/>
                  </a:lnTo>
                  <a:lnTo>
                    <a:pt x="66" y="170"/>
                  </a:lnTo>
                  <a:lnTo>
                    <a:pt x="70" y="170"/>
                  </a:lnTo>
                  <a:lnTo>
                    <a:pt x="74" y="170"/>
                  </a:lnTo>
                  <a:lnTo>
                    <a:pt x="78" y="168"/>
                  </a:lnTo>
                  <a:lnTo>
                    <a:pt x="80" y="164"/>
                  </a:lnTo>
                  <a:lnTo>
                    <a:pt x="80" y="164"/>
                  </a:lnTo>
                  <a:lnTo>
                    <a:pt x="80" y="162"/>
                  </a:lnTo>
                  <a:lnTo>
                    <a:pt x="84" y="158"/>
                  </a:lnTo>
                  <a:lnTo>
                    <a:pt x="90" y="156"/>
                  </a:lnTo>
                  <a:lnTo>
                    <a:pt x="90" y="156"/>
                  </a:lnTo>
                  <a:lnTo>
                    <a:pt x="94" y="158"/>
                  </a:lnTo>
                  <a:lnTo>
                    <a:pt x="98" y="164"/>
                  </a:lnTo>
                  <a:lnTo>
                    <a:pt x="98" y="164"/>
                  </a:lnTo>
                  <a:lnTo>
                    <a:pt x="100" y="166"/>
                  </a:lnTo>
                  <a:lnTo>
                    <a:pt x="102" y="168"/>
                  </a:lnTo>
                  <a:lnTo>
                    <a:pt x="106" y="168"/>
                  </a:lnTo>
                  <a:lnTo>
                    <a:pt x="112" y="168"/>
                  </a:lnTo>
                  <a:lnTo>
                    <a:pt x="112" y="168"/>
                  </a:lnTo>
                  <a:lnTo>
                    <a:pt x="116" y="166"/>
                  </a:lnTo>
                  <a:lnTo>
                    <a:pt x="118" y="164"/>
                  </a:lnTo>
                  <a:lnTo>
                    <a:pt x="120" y="160"/>
                  </a:lnTo>
                  <a:lnTo>
                    <a:pt x="120" y="156"/>
                  </a:lnTo>
                  <a:lnTo>
                    <a:pt x="120" y="156"/>
                  </a:lnTo>
                  <a:lnTo>
                    <a:pt x="120" y="154"/>
                  </a:lnTo>
                  <a:lnTo>
                    <a:pt x="120" y="150"/>
                  </a:lnTo>
                  <a:lnTo>
                    <a:pt x="124" y="144"/>
                  </a:lnTo>
                  <a:lnTo>
                    <a:pt x="124" y="144"/>
                  </a:lnTo>
                  <a:lnTo>
                    <a:pt x="130" y="144"/>
                  </a:lnTo>
                  <a:lnTo>
                    <a:pt x="134" y="146"/>
                  </a:lnTo>
                  <a:lnTo>
                    <a:pt x="134" y="146"/>
                  </a:lnTo>
                  <a:lnTo>
                    <a:pt x="138" y="148"/>
                  </a:lnTo>
                  <a:lnTo>
                    <a:pt x="142" y="148"/>
                  </a:lnTo>
                  <a:lnTo>
                    <a:pt x="146" y="146"/>
                  </a:lnTo>
                  <a:lnTo>
                    <a:pt x="148" y="144"/>
                  </a:lnTo>
                  <a:lnTo>
                    <a:pt x="148" y="144"/>
                  </a:lnTo>
                  <a:lnTo>
                    <a:pt x="152" y="140"/>
                  </a:lnTo>
                  <a:lnTo>
                    <a:pt x="152" y="136"/>
                  </a:lnTo>
                  <a:lnTo>
                    <a:pt x="152" y="132"/>
                  </a:lnTo>
                  <a:lnTo>
                    <a:pt x="150" y="130"/>
                  </a:lnTo>
                  <a:lnTo>
                    <a:pt x="150" y="130"/>
                  </a:lnTo>
                  <a:lnTo>
                    <a:pt x="148" y="126"/>
                  </a:lnTo>
                  <a:lnTo>
                    <a:pt x="148" y="122"/>
                  </a:lnTo>
                  <a:lnTo>
                    <a:pt x="148" y="116"/>
                  </a:lnTo>
                  <a:lnTo>
                    <a:pt x="148" y="116"/>
                  </a:lnTo>
                  <a:lnTo>
                    <a:pt x="152" y="114"/>
                  </a:lnTo>
                  <a:lnTo>
                    <a:pt x="158" y="114"/>
                  </a:lnTo>
                  <a:lnTo>
                    <a:pt x="158" y="114"/>
                  </a:lnTo>
                  <a:lnTo>
                    <a:pt x="162" y="112"/>
                  </a:lnTo>
                  <a:lnTo>
                    <a:pt x="166" y="112"/>
                  </a:lnTo>
                  <a:lnTo>
                    <a:pt x="168" y="108"/>
                  </a:lnTo>
                  <a:lnTo>
                    <a:pt x="170" y="104"/>
                  </a:lnTo>
                  <a:lnTo>
                    <a:pt x="170" y="104"/>
                  </a:lnTo>
                  <a:lnTo>
                    <a:pt x="170" y="100"/>
                  </a:lnTo>
                  <a:lnTo>
                    <a:pt x="168" y="96"/>
                  </a:lnTo>
                  <a:lnTo>
                    <a:pt x="166" y="92"/>
                  </a:lnTo>
                  <a:lnTo>
                    <a:pt x="164" y="90"/>
                  </a:lnTo>
                  <a:lnTo>
                    <a:pt x="164" y="90"/>
                  </a:lnTo>
                  <a:lnTo>
                    <a:pt x="160" y="90"/>
                  </a:lnTo>
                  <a:lnTo>
                    <a:pt x="158" y="86"/>
                  </a:lnTo>
                  <a:lnTo>
                    <a:pt x="156" y="80"/>
                  </a:lnTo>
                  <a:lnTo>
                    <a:pt x="156" y="80"/>
                  </a:lnTo>
                  <a:lnTo>
                    <a:pt x="158" y="76"/>
                  </a:lnTo>
                  <a:lnTo>
                    <a:pt x="162" y="72"/>
                  </a:lnTo>
                  <a:lnTo>
                    <a:pt x="162" y="72"/>
                  </a:lnTo>
                  <a:lnTo>
                    <a:pt x="166" y="70"/>
                  </a:lnTo>
                  <a:lnTo>
                    <a:pt x="168" y="68"/>
                  </a:lnTo>
                  <a:lnTo>
                    <a:pt x="168" y="64"/>
                  </a:lnTo>
                  <a:lnTo>
                    <a:pt x="168" y="58"/>
                  </a:lnTo>
                  <a:lnTo>
                    <a:pt x="168" y="58"/>
                  </a:lnTo>
                  <a:lnTo>
                    <a:pt x="166" y="54"/>
                  </a:lnTo>
                  <a:lnTo>
                    <a:pt x="162" y="52"/>
                  </a:lnTo>
                  <a:lnTo>
                    <a:pt x="160" y="50"/>
                  </a:lnTo>
                  <a:lnTo>
                    <a:pt x="156" y="50"/>
                  </a:lnTo>
                  <a:lnTo>
                    <a:pt x="156" y="50"/>
                  </a:lnTo>
                  <a:lnTo>
                    <a:pt x="152" y="50"/>
                  </a:lnTo>
                  <a:lnTo>
                    <a:pt x="148" y="48"/>
                  </a:lnTo>
                  <a:lnTo>
                    <a:pt x="142" y="44"/>
                  </a:lnTo>
                  <a:lnTo>
                    <a:pt x="142" y="44"/>
                  </a:lnTo>
                  <a:lnTo>
                    <a:pt x="142" y="40"/>
                  </a:lnTo>
                  <a:lnTo>
                    <a:pt x="146" y="34"/>
                  </a:lnTo>
                  <a:lnTo>
                    <a:pt x="146" y="34"/>
                  </a:lnTo>
                  <a:lnTo>
                    <a:pt x="148" y="32"/>
                  </a:lnTo>
                  <a:lnTo>
                    <a:pt x="148" y="28"/>
                  </a:lnTo>
                  <a:lnTo>
                    <a:pt x="146" y="24"/>
                  </a:lnTo>
                  <a:lnTo>
                    <a:pt x="142" y="20"/>
                  </a:lnTo>
                  <a:lnTo>
                    <a:pt x="142" y="20"/>
                  </a:lnTo>
                  <a:lnTo>
                    <a:pt x="138" y="18"/>
                  </a:lnTo>
                  <a:lnTo>
                    <a:pt x="136" y="18"/>
                  </a:lnTo>
                  <a:lnTo>
                    <a:pt x="132" y="18"/>
                  </a:lnTo>
                  <a:lnTo>
                    <a:pt x="128" y="20"/>
                  </a:lnTo>
                  <a:lnTo>
                    <a:pt x="128" y="20"/>
                  </a:lnTo>
                  <a:lnTo>
                    <a:pt x="126" y="22"/>
                  </a:lnTo>
                  <a:lnTo>
                    <a:pt x="122" y="22"/>
                  </a:lnTo>
                  <a:lnTo>
                    <a:pt x="114" y="22"/>
                  </a:lnTo>
                  <a:lnTo>
                    <a:pt x="114" y="22"/>
                  </a:lnTo>
                  <a:lnTo>
                    <a:pt x="112" y="18"/>
                  </a:lnTo>
                  <a:lnTo>
                    <a:pt x="112" y="10"/>
                  </a:lnTo>
                  <a:lnTo>
                    <a:pt x="112" y="10"/>
                  </a:lnTo>
                  <a:lnTo>
                    <a:pt x="112" y="8"/>
                  </a:lnTo>
                  <a:lnTo>
                    <a:pt x="110" y="4"/>
                  </a:lnTo>
                  <a:lnTo>
                    <a:pt x="106" y="2"/>
                  </a:lnTo>
                  <a:lnTo>
                    <a:pt x="102" y="0"/>
                  </a:lnTo>
                  <a:lnTo>
                    <a:pt x="102" y="0"/>
                  </a:lnTo>
                  <a:lnTo>
                    <a:pt x="98" y="0"/>
                  </a:lnTo>
                  <a:lnTo>
                    <a:pt x="94" y="2"/>
                  </a:lnTo>
                  <a:lnTo>
                    <a:pt x="92" y="4"/>
                  </a:lnTo>
                  <a:lnTo>
                    <a:pt x="90" y="6"/>
                  </a:lnTo>
                  <a:lnTo>
                    <a:pt x="90" y="6"/>
                  </a:lnTo>
                  <a:lnTo>
                    <a:pt x="88" y="10"/>
                  </a:lnTo>
                  <a:lnTo>
                    <a:pt x="84" y="12"/>
                  </a:lnTo>
                  <a:lnTo>
                    <a:pt x="78" y="14"/>
                  </a:lnTo>
                  <a:lnTo>
                    <a:pt x="78" y="14"/>
                  </a:lnTo>
                  <a:lnTo>
                    <a:pt x="74" y="12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0" y="4"/>
                  </a:lnTo>
                  <a:lnTo>
                    <a:pt x="66" y="2"/>
                  </a:lnTo>
                  <a:lnTo>
                    <a:pt x="62" y="2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4" y="4"/>
                  </a:lnTo>
                  <a:lnTo>
                    <a:pt x="50" y="8"/>
                  </a:lnTo>
                  <a:lnTo>
                    <a:pt x="50" y="10"/>
                  </a:lnTo>
                  <a:lnTo>
                    <a:pt x="50" y="14"/>
                  </a:lnTo>
                  <a:lnTo>
                    <a:pt x="50" y="14"/>
                  </a:lnTo>
                  <a:lnTo>
                    <a:pt x="50" y="18"/>
                  </a:lnTo>
                  <a:lnTo>
                    <a:pt x="48" y="22"/>
                  </a:lnTo>
                  <a:lnTo>
                    <a:pt x="44" y="26"/>
                  </a:lnTo>
                  <a:lnTo>
                    <a:pt x="44" y="26"/>
                  </a:lnTo>
                  <a:lnTo>
                    <a:pt x="40" y="28"/>
                  </a:lnTo>
                  <a:lnTo>
                    <a:pt x="34" y="24"/>
                  </a:lnTo>
                  <a:lnTo>
                    <a:pt x="34" y="24"/>
                  </a:lnTo>
                  <a:lnTo>
                    <a:pt x="30" y="22"/>
                  </a:lnTo>
                  <a:lnTo>
                    <a:pt x="28" y="22"/>
                  </a:lnTo>
                  <a:lnTo>
                    <a:pt x="24" y="24"/>
                  </a:lnTo>
                  <a:lnTo>
                    <a:pt x="20" y="28"/>
                  </a:lnTo>
                  <a:lnTo>
                    <a:pt x="20" y="28"/>
                  </a:lnTo>
                  <a:lnTo>
                    <a:pt x="18" y="30"/>
                  </a:lnTo>
                  <a:lnTo>
                    <a:pt x="16" y="34"/>
                  </a:lnTo>
                  <a:lnTo>
                    <a:pt x="16" y="38"/>
                  </a:lnTo>
                  <a:lnTo>
                    <a:pt x="18" y="42"/>
                  </a:lnTo>
                  <a:lnTo>
                    <a:pt x="18" y="42"/>
                  </a:lnTo>
                  <a:close/>
                  <a:moveTo>
                    <a:pt x="70" y="38"/>
                  </a:moveTo>
                  <a:lnTo>
                    <a:pt x="70" y="38"/>
                  </a:lnTo>
                  <a:lnTo>
                    <a:pt x="78" y="36"/>
                  </a:lnTo>
                  <a:lnTo>
                    <a:pt x="88" y="36"/>
                  </a:lnTo>
                  <a:lnTo>
                    <a:pt x="98" y="38"/>
                  </a:lnTo>
                  <a:lnTo>
                    <a:pt x="108" y="40"/>
                  </a:lnTo>
                  <a:lnTo>
                    <a:pt x="116" y="46"/>
                  </a:lnTo>
                  <a:lnTo>
                    <a:pt x="122" y="52"/>
                  </a:lnTo>
                  <a:lnTo>
                    <a:pt x="128" y="60"/>
                  </a:lnTo>
                  <a:lnTo>
                    <a:pt x="132" y="70"/>
                  </a:lnTo>
                  <a:lnTo>
                    <a:pt x="132" y="70"/>
                  </a:lnTo>
                  <a:lnTo>
                    <a:pt x="134" y="80"/>
                  </a:lnTo>
                  <a:lnTo>
                    <a:pt x="134" y="90"/>
                  </a:lnTo>
                  <a:lnTo>
                    <a:pt x="132" y="100"/>
                  </a:lnTo>
                  <a:lnTo>
                    <a:pt x="128" y="108"/>
                  </a:lnTo>
                  <a:lnTo>
                    <a:pt x="124" y="116"/>
                  </a:lnTo>
                  <a:lnTo>
                    <a:pt x="116" y="124"/>
                  </a:lnTo>
                  <a:lnTo>
                    <a:pt x="108" y="128"/>
                  </a:lnTo>
                  <a:lnTo>
                    <a:pt x="100" y="132"/>
                  </a:lnTo>
                  <a:lnTo>
                    <a:pt x="100" y="132"/>
                  </a:lnTo>
                  <a:lnTo>
                    <a:pt x="90" y="134"/>
                  </a:lnTo>
                  <a:lnTo>
                    <a:pt x="80" y="136"/>
                  </a:lnTo>
                  <a:lnTo>
                    <a:pt x="70" y="134"/>
                  </a:lnTo>
                  <a:lnTo>
                    <a:pt x="62" y="130"/>
                  </a:lnTo>
                  <a:lnTo>
                    <a:pt x="54" y="124"/>
                  </a:lnTo>
                  <a:lnTo>
                    <a:pt x="46" y="118"/>
                  </a:lnTo>
                  <a:lnTo>
                    <a:pt x="40" y="110"/>
                  </a:lnTo>
                  <a:lnTo>
                    <a:pt x="36" y="100"/>
                  </a:lnTo>
                  <a:lnTo>
                    <a:pt x="36" y="100"/>
                  </a:lnTo>
                  <a:lnTo>
                    <a:pt x="34" y="90"/>
                  </a:lnTo>
                  <a:lnTo>
                    <a:pt x="34" y="80"/>
                  </a:lnTo>
                  <a:lnTo>
                    <a:pt x="36" y="72"/>
                  </a:lnTo>
                  <a:lnTo>
                    <a:pt x="40" y="62"/>
                  </a:lnTo>
                  <a:lnTo>
                    <a:pt x="46" y="54"/>
                  </a:lnTo>
                  <a:lnTo>
                    <a:pt x="52" y="48"/>
                  </a:lnTo>
                  <a:lnTo>
                    <a:pt x="60" y="42"/>
                  </a:lnTo>
                  <a:lnTo>
                    <a:pt x="70" y="38"/>
                  </a:lnTo>
                  <a:lnTo>
                    <a:pt x="70" y="3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1" name="Freeform 30">
            <a:extLst>
              <a:ext uri="{FF2B5EF4-FFF2-40B4-BE49-F238E27FC236}">
                <a16:creationId xmlns:a16="http://schemas.microsoft.com/office/drawing/2014/main" id="{028D9C6C-33A0-44BB-A621-9F8EE25C759A}"/>
              </a:ext>
            </a:extLst>
          </p:cNvPr>
          <p:cNvSpPr>
            <a:spLocks noEditPoints="1"/>
          </p:cNvSpPr>
          <p:nvPr/>
        </p:nvSpPr>
        <p:spPr bwMode="auto">
          <a:xfrm>
            <a:off x="890556" y="2623938"/>
            <a:ext cx="690524" cy="586438"/>
          </a:xfrm>
          <a:custGeom>
            <a:avLst/>
            <a:gdLst>
              <a:gd name="T0" fmla="*/ 773 w 1545"/>
              <a:gd name="T1" fmla="*/ 0 h 1545"/>
              <a:gd name="T2" fmla="*/ 0 w 1545"/>
              <a:gd name="T3" fmla="*/ 773 h 1545"/>
              <a:gd name="T4" fmla="*/ 773 w 1545"/>
              <a:gd name="T5" fmla="*/ 1545 h 1545"/>
              <a:gd name="T6" fmla="*/ 1545 w 1545"/>
              <a:gd name="T7" fmla="*/ 773 h 1545"/>
              <a:gd name="T8" fmla="*/ 773 w 1545"/>
              <a:gd name="T9" fmla="*/ 0 h 1545"/>
              <a:gd name="T10" fmla="*/ 1217 w 1545"/>
              <a:gd name="T11" fmla="*/ 1217 h 1545"/>
              <a:gd name="T12" fmla="*/ 845 w 1545"/>
              <a:gd name="T13" fmla="*/ 1397 h 1545"/>
              <a:gd name="T14" fmla="*/ 845 w 1545"/>
              <a:gd name="T15" fmla="*/ 1215 h 1545"/>
              <a:gd name="T16" fmla="*/ 701 w 1545"/>
              <a:gd name="T17" fmla="*/ 1215 h 1545"/>
              <a:gd name="T18" fmla="*/ 701 w 1545"/>
              <a:gd name="T19" fmla="*/ 1397 h 1545"/>
              <a:gd name="T20" fmla="*/ 328 w 1545"/>
              <a:gd name="T21" fmla="*/ 1217 h 1545"/>
              <a:gd name="T22" fmla="*/ 148 w 1545"/>
              <a:gd name="T23" fmla="*/ 845 h 1545"/>
              <a:gd name="T24" fmla="*/ 330 w 1545"/>
              <a:gd name="T25" fmla="*/ 845 h 1545"/>
              <a:gd name="T26" fmla="*/ 330 w 1545"/>
              <a:gd name="T27" fmla="*/ 701 h 1545"/>
              <a:gd name="T28" fmla="*/ 148 w 1545"/>
              <a:gd name="T29" fmla="*/ 701 h 1545"/>
              <a:gd name="T30" fmla="*/ 328 w 1545"/>
              <a:gd name="T31" fmla="*/ 328 h 1545"/>
              <a:gd name="T32" fmla="*/ 701 w 1545"/>
              <a:gd name="T33" fmla="*/ 149 h 1545"/>
              <a:gd name="T34" fmla="*/ 701 w 1545"/>
              <a:gd name="T35" fmla="*/ 330 h 1545"/>
              <a:gd name="T36" fmla="*/ 845 w 1545"/>
              <a:gd name="T37" fmla="*/ 330 h 1545"/>
              <a:gd name="T38" fmla="*/ 845 w 1545"/>
              <a:gd name="T39" fmla="*/ 149 h 1545"/>
              <a:gd name="T40" fmla="*/ 1217 w 1545"/>
              <a:gd name="T41" fmla="*/ 328 h 1545"/>
              <a:gd name="T42" fmla="*/ 1397 w 1545"/>
              <a:gd name="T43" fmla="*/ 701 h 1545"/>
              <a:gd name="T44" fmla="*/ 1215 w 1545"/>
              <a:gd name="T45" fmla="*/ 701 h 1545"/>
              <a:gd name="T46" fmla="*/ 1215 w 1545"/>
              <a:gd name="T47" fmla="*/ 845 h 1545"/>
              <a:gd name="T48" fmla="*/ 1397 w 1545"/>
              <a:gd name="T49" fmla="*/ 845 h 1545"/>
              <a:gd name="T50" fmla="*/ 1217 w 1545"/>
              <a:gd name="T51" fmla="*/ 1217 h 1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45" h="1545">
                <a:moveTo>
                  <a:pt x="773" y="0"/>
                </a:moveTo>
                <a:cubicBezTo>
                  <a:pt x="346" y="0"/>
                  <a:pt x="0" y="346"/>
                  <a:pt x="0" y="773"/>
                </a:cubicBezTo>
                <a:cubicBezTo>
                  <a:pt x="0" y="1199"/>
                  <a:pt x="346" y="1545"/>
                  <a:pt x="773" y="1545"/>
                </a:cubicBezTo>
                <a:cubicBezTo>
                  <a:pt x="1199" y="1545"/>
                  <a:pt x="1545" y="1199"/>
                  <a:pt x="1545" y="773"/>
                </a:cubicBezTo>
                <a:cubicBezTo>
                  <a:pt x="1545" y="346"/>
                  <a:pt x="1199" y="0"/>
                  <a:pt x="773" y="0"/>
                </a:cubicBezTo>
                <a:close/>
                <a:moveTo>
                  <a:pt x="1217" y="1217"/>
                </a:moveTo>
                <a:cubicBezTo>
                  <a:pt x="1115" y="1319"/>
                  <a:pt x="985" y="1381"/>
                  <a:pt x="845" y="1397"/>
                </a:cubicBezTo>
                <a:cubicBezTo>
                  <a:pt x="845" y="1215"/>
                  <a:pt x="845" y="1215"/>
                  <a:pt x="845" y="1215"/>
                </a:cubicBezTo>
                <a:cubicBezTo>
                  <a:pt x="701" y="1215"/>
                  <a:pt x="701" y="1215"/>
                  <a:pt x="701" y="1215"/>
                </a:cubicBezTo>
                <a:cubicBezTo>
                  <a:pt x="701" y="1397"/>
                  <a:pt x="701" y="1397"/>
                  <a:pt x="701" y="1397"/>
                </a:cubicBezTo>
                <a:cubicBezTo>
                  <a:pt x="560" y="1381"/>
                  <a:pt x="430" y="1319"/>
                  <a:pt x="328" y="1217"/>
                </a:cubicBezTo>
                <a:cubicBezTo>
                  <a:pt x="227" y="1115"/>
                  <a:pt x="164" y="985"/>
                  <a:pt x="148" y="845"/>
                </a:cubicBezTo>
                <a:cubicBezTo>
                  <a:pt x="330" y="845"/>
                  <a:pt x="330" y="845"/>
                  <a:pt x="330" y="845"/>
                </a:cubicBezTo>
                <a:cubicBezTo>
                  <a:pt x="330" y="701"/>
                  <a:pt x="330" y="701"/>
                  <a:pt x="330" y="701"/>
                </a:cubicBezTo>
                <a:cubicBezTo>
                  <a:pt x="148" y="701"/>
                  <a:pt x="148" y="701"/>
                  <a:pt x="148" y="701"/>
                </a:cubicBezTo>
                <a:cubicBezTo>
                  <a:pt x="164" y="560"/>
                  <a:pt x="227" y="430"/>
                  <a:pt x="328" y="328"/>
                </a:cubicBezTo>
                <a:cubicBezTo>
                  <a:pt x="430" y="227"/>
                  <a:pt x="560" y="164"/>
                  <a:pt x="701" y="149"/>
                </a:cubicBezTo>
                <a:cubicBezTo>
                  <a:pt x="701" y="330"/>
                  <a:pt x="701" y="330"/>
                  <a:pt x="701" y="330"/>
                </a:cubicBezTo>
                <a:cubicBezTo>
                  <a:pt x="845" y="330"/>
                  <a:pt x="845" y="330"/>
                  <a:pt x="845" y="330"/>
                </a:cubicBezTo>
                <a:cubicBezTo>
                  <a:pt x="845" y="149"/>
                  <a:pt x="845" y="149"/>
                  <a:pt x="845" y="149"/>
                </a:cubicBezTo>
                <a:cubicBezTo>
                  <a:pt x="985" y="164"/>
                  <a:pt x="1115" y="227"/>
                  <a:pt x="1217" y="328"/>
                </a:cubicBezTo>
                <a:cubicBezTo>
                  <a:pt x="1318" y="430"/>
                  <a:pt x="1381" y="560"/>
                  <a:pt x="1397" y="701"/>
                </a:cubicBezTo>
                <a:cubicBezTo>
                  <a:pt x="1215" y="701"/>
                  <a:pt x="1215" y="701"/>
                  <a:pt x="1215" y="701"/>
                </a:cubicBezTo>
                <a:cubicBezTo>
                  <a:pt x="1215" y="845"/>
                  <a:pt x="1215" y="845"/>
                  <a:pt x="1215" y="845"/>
                </a:cubicBezTo>
                <a:cubicBezTo>
                  <a:pt x="1397" y="845"/>
                  <a:pt x="1397" y="845"/>
                  <a:pt x="1397" y="845"/>
                </a:cubicBezTo>
                <a:cubicBezTo>
                  <a:pt x="1381" y="985"/>
                  <a:pt x="1318" y="1115"/>
                  <a:pt x="1217" y="1217"/>
                </a:cubicBezTo>
                <a:close/>
              </a:path>
            </a:pathLst>
          </a:custGeom>
          <a:solidFill>
            <a:srgbClr val="281051">
              <a:lumMod val="25000"/>
              <a:lumOff val="75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Freeform 17">
            <a:extLst>
              <a:ext uri="{FF2B5EF4-FFF2-40B4-BE49-F238E27FC236}">
                <a16:creationId xmlns:a16="http://schemas.microsoft.com/office/drawing/2014/main" id="{A66DDDD8-CB88-445C-8344-12B26EE1EB53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954059" y="3664380"/>
            <a:ext cx="554745" cy="658135"/>
          </a:xfrm>
          <a:custGeom>
            <a:avLst/>
            <a:gdLst/>
            <a:ahLst/>
            <a:cxnLst>
              <a:cxn ang="0">
                <a:pos x="1" y="132"/>
              </a:cxn>
              <a:cxn ang="0">
                <a:pos x="7" y="95"/>
              </a:cxn>
              <a:cxn ang="0">
                <a:pos x="33" y="76"/>
              </a:cxn>
              <a:cxn ang="0">
                <a:pos x="37" y="76"/>
              </a:cxn>
              <a:cxn ang="0">
                <a:pos x="65" y="81"/>
              </a:cxn>
              <a:cxn ang="0">
                <a:pos x="63" y="86"/>
              </a:cxn>
              <a:cxn ang="0">
                <a:pos x="55" y="132"/>
              </a:cxn>
              <a:cxn ang="0">
                <a:pos x="55" y="183"/>
              </a:cxn>
              <a:cxn ang="0">
                <a:pos x="79" y="202"/>
              </a:cxn>
              <a:cxn ang="0">
                <a:pos x="80" y="278"/>
              </a:cxn>
              <a:cxn ang="0">
                <a:pos x="55" y="275"/>
              </a:cxn>
              <a:cxn ang="0">
                <a:pos x="23" y="266"/>
              </a:cxn>
              <a:cxn ang="0">
                <a:pos x="22" y="182"/>
              </a:cxn>
              <a:cxn ang="0">
                <a:pos x="1" y="177"/>
              </a:cxn>
              <a:cxn ang="0">
                <a:pos x="1" y="132"/>
              </a:cxn>
              <a:cxn ang="0">
                <a:pos x="79" y="39"/>
              </a:cxn>
              <a:cxn ang="0">
                <a:pos x="55" y="16"/>
              </a:cxn>
              <a:cxn ang="0">
                <a:pos x="30" y="39"/>
              </a:cxn>
              <a:cxn ang="0">
                <a:pos x="79" y="39"/>
              </a:cxn>
              <a:cxn ang="0">
                <a:pos x="185" y="81"/>
              </a:cxn>
              <a:cxn ang="0">
                <a:pos x="214" y="76"/>
              </a:cxn>
              <a:cxn ang="0">
                <a:pos x="218" y="76"/>
              </a:cxn>
              <a:cxn ang="0">
                <a:pos x="244" y="95"/>
              </a:cxn>
              <a:cxn ang="0">
                <a:pos x="250" y="132"/>
              </a:cxn>
              <a:cxn ang="0">
                <a:pos x="250" y="177"/>
              </a:cxn>
              <a:cxn ang="0">
                <a:pos x="229" y="182"/>
              </a:cxn>
              <a:cxn ang="0">
                <a:pos x="227" y="266"/>
              </a:cxn>
              <a:cxn ang="0">
                <a:pos x="196" y="275"/>
              </a:cxn>
              <a:cxn ang="0">
                <a:pos x="170" y="278"/>
              </a:cxn>
              <a:cxn ang="0">
                <a:pos x="172" y="202"/>
              </a:cxn>
              <a:cxn ang="0">
                <a:pos x="196" y="183"/>
              </a:cxn>
              <a:cxn ang="0">
                <a:pos x="196" y="132"/>
              </a:cxn>
              <a:cxn ang="0">
                <a:pos x="188" y="86"/>
              </a:cxn>
              <a:cxn ang="0">
                <a:pos x="185" y="81"/>
              </a:cxn>
              <a:cxn ang="0">
                <a:pos x="220" y="39"/>
              </a:cxn>
              <a:cxn ang="0">
                <a:pos x="196" y="16"/>
              </a:cxn>
              <a:cxn ang="0">
                <a:pos x="172" y="39"/>
              </a:cxn>
              <a:cxn ang="0">
                <a:pos x="220" y="39"/>
              </a:cxn>
              <a:cxn ang="0">
                <a:pos x="64" y="132"/>
              </a:cxn>
              <a:cxn ang="0">
                <a:pos x="71" y="90"/>
              </a:cxn>
              <a:cxn ang="0">
                <a:pos x="100" y="69"/>
              </a:cxn>
              <a:cxn ang="0">
                <a:pos x="105" y="69"/>
              </a:cxn>
              <a:cxn ang="0">
                <a:pos x="146" y="69"/>
              </a:cxn>
              <a:cxn ang="0">
                <a:pos x="150" y="69"/>
              </a:cxn>
              <a:cxn ang="0">
                <a:pos x="180" y="90"/>
              </a:cxn>
              <a:cxn ang="0">
                <a:pos x="187" y="132"/>
              </a:cxn>
              <a:cxn ang="0">
                <a:pos x="187" y="183"/>
              </a:cxn>
              <a:cxn ang="0">
                <a:pos x="163" y="189"/>
              </a:cxn>
              <a:cxn ang="0">
                <a:pos x="161" y="285"/>
              </a:cxn>
              <a:cxn ang="0">
                <a:pos x="125" y="295"/>
              </a:cxn>
              <a:cxn ang="0">
                <a:pos x="89" y="285"/>
              </a:cxn>
              <a:cxn ang="0">
                <a:pos x="88" y="189"/>
              </a:cxn>
              <a:cxn ang="0">
                <a:pos x="64" y="183"/>
              </a:cxn>
              <a:cxn ang="0">
                <a:pos x="64" y="132"/>
              </a:cxn>
              <a:cxn ang="0">
                <a:pos x="153" y="27"/>
              </a:cxn>
              <a:cxn ang="0">
                <a:pos x="125" y="0"/>
              </a:cxn>
              <a:cxn ang="0">
                <a:pos x="98" y="27"/>
              </a:cxn>
              <a:cxn ang="0">
                <a:pos x="153" y="27"/>
              </a:cxn>
            </a:cxnLst>
            <a:rect l="0" t="0" r="r" b="b"/>
            <a:pathLst>
              <a:path w="251" h="308">
                <a:moveTo>
                  <a:pt x="1" y="132"/>
                </a:moveTo>
                <a:cubicBezTo>
                  <a:pt x="1" y="119"/>
                  <a:pt x="1" y="105"/>
                  <a:pt x="7" y="95"/>
                </a:cubicBezTo>
                <a:cubicBezTo>
                  <a:pt x="12" y="85"/>
                  <a:pt x="21" y="76"/>
                  <a:pt x="33" y="76"/>
                </a:cubicBezTo>
                <a:cubicBezTo>
                  <a:pt x="37" y="76"/>
                  <a:pt x="37" y="76"/>
                  <a:pt x="37" y="76"/>
                </a:cubicBezTo>
                <a:cubicBezTo>
                  <a:pt x="44" y="84"/>
                  <a:pt x="56" y="86"/>
                  <a:pt x="65" y="81"/>
                </a:cubicBezTo>
                <a:cubicBezTo>
                  <a:pt x="65" y="83"/>
                  <a:pt x="64" y="84"/>
                  <a:pt x="63" y="86"/>
                </a:cubicBezTo>
                <a:cubicBezTo>
                  <a:pt x="56" y="100"/>
                  <a:pt x="55" y="117"/>
                  <a:pt x="55" y="132"/>
                </a:cubicBezTo>
                <a:cubicBezTo>
                  <a:pt x="55" y="149"/>
                  <a:pt x="56" y="166"/>
                  <a:pt x="55" y="183"/>
                </a:cubicBezTo>
                <a:cubicBezTo>
                  <a:pt x="54" y="195"/>
                  <a:pt x="67" y="202"/>
                  <a:pt x="79" y="202"/>
                </a:cubicBezTo>
                <a:cubicBezTo>
                  <a:pt x="80" y="278"/>
                  <a:pt x="80" y="278"/>
                  <a:pt x="80" y="278"/>
                </a:cubicBezTo>
                <a:cubicBezTo>
                  <a:pt x="73" y="283"/>
                  <a:pt x="61" y="283"/>
                  <a:pt x="55" y="275"/>
                </a:cubicBezTo>
                <a:cubicBezTo>
                  <a:pt x="45" y="286"/>
                  <a:pt x="23" y="282"/>
                  <a:pt x="23" y="266"/>
                </a:cubicBezTo>
                <a:cubicBezTo>
                  <a:pt x="22" y="182"/>
                  <a:pt x="22" y="182"/>
                  <a:pt x="22" y="182"/>
                </a:cubicBezTo>
                <a:cubicBezTo>
                  <a:pt x="17" y="187"/>
                  <a:pt x="0" y="185"/>
                  <a:pt x="1" y="177"/>
                </a:cubicBezTo>
                <a:cubicBezTo>
                  <a:pt x="1" y="158"/>
                  <a:pt x="1" y="150"/>
                  <a:pt x="1" y="132"/>
                </a:cubicBezTo>
                <a:close/>
                <a:moveTo>
                  <a:pt x="79" y="39"/>
                </a:moveTo>
                <a:cubicBezTo>
                  <a:pt x="78" y="26"/>
                  <a:pt x="69" y="16"/>
                  <a:pt x="55" y="16"/>
                </a:cubicBezTo>
                <a:cubicBezTo>
                  <a:pt x="39" y="16"/>
                  <a:pt x="31" y="26"/>
                  <a:pt x="30" y="39"/>
                </a:cubicBezTo>
                <a:cubicBezTo>
                  <a:pt x="30" y="90"/>
                  <a:pt x="79" y="89"/>
                  <a:pt x="79" y="39"/>
                </a:cubicBezTo>
                <a:close/>
                <a:moveTo>
                  <a:pt x="185" y="81"/>
                </a:moveTo>
                <a:cubicBezTo>
                  <a:pt x="195" y="86"/>
                  <a:pt x="206" y="84"/>
                  <a:pt x="214" y="76"/>
                </a:cubicBezTo>
                <a:cubicBezTo>
                  <a:pt x="218" y="76"/>
                  <a:pt x="218" y="76"/>
                  <a:pt x="218" y="76"/>
                </a:cubicBezTo>
                <a:cubicBezTo>
                  <a:pt x="229" y="76"/>
                  <a:pt x="239" y="85"/>
                  <a:pt x="244" y="95"/>
                </a:cubicBezTo>
                <a:cubicBezTo>
                  <a:pt x="249" y="105"/>
                  <a:pt x="250" y="119"/>
                  <a:pt x="250" y="132"/>
                </a:cubicBezTo>
                <a:cubicBezTo>
                  <a:pt x="250" y="150"/>
                  <a:pt x="250" y="158"/>
                  <a:pt x="250" y="177"/>
                </a:cubicBezTo>
                <a:cubicBezTo>
                  <a:pt x="251" y="185"/>
                  <a:pt x="233" y="187"/>
                  <a:pt x="229" y="182"/>
                </a:cubicBezTo>
                <a:cubicBezTo>
                  <a:pt x="227" y="266"/>
                  <a:pt x="227" y="266"/>
                  <a:pt x="227" y="266"/>
                </a:cubicBezTo>
                <a:cubicBezTo>
                  <a:pt x="227" y="282"/>
                  <a:pt x="205" y="286"/>
                  <a:pt x="196" y="275"/>
                </a:cubicBezTo>
                <a:cubicBezTo>
                  <a:pt x="190" y="283"/>
                  <a:pt x="177" y="283"/>
                  <a:pt x="170" y="278"/>
                </a:cubicBezTo>
                <a:cubicBezTo>
                  <a:pt x="172" y="202"/>
                  <a:pt x="172" y="202"/>
                  <a:pt x="172" y="202"/>
                </a:cubicBezTo>
                <a:cubicBezTo>
                  <a:pt x="183" y="202"/>
                  <a:pt x="196" y="195"/>
                  <a:pt x="196" y="183"/>
                </a:cubicBezTo>
                <a:cubicBezTo>
                  <a:pt x="195" y="166"/>
                  <a:pt x="196" y="149"/>
                  <a:pt x="196" y="132"/>
                </a:cubicBezTo>
                <a:cubicBezTo>
                  <a:pt x="196" y="117"/>
                  <a:pt x="195" y="100"/>
                  <a:pt x="188" y="86"/>
                </a:cubicBezTo>
                <a:cubicBezTo>
                  <a:pt x="187" y="84"/>
                  <a:pt x="186" y="83"/>
                  <a:pt x="185" y="81"/>
                </a:cubicBezTo>
                <a:close/>
                <a:moveTo>
                  <a:pt x="220" y="39"/>
                </a:moveTo>
                <a:cubicBezTo>
                  <a:pt x="220" y="26"/>
                  <a:pt x="210" y="16"/>
                  <a:pt x="196" y="16"/>
                </a:cubicBezTo>
                <a:cubicBezTo>
                  <a:pt x="181" y="16"/>
                  <a:pt x="172" y="26"/>
                  <a:pt x="172" y="39"/>
                </a:cubicBezTo>
                <a:cubicBezTo>
                  <a:pt x="172" y="90"/>
                  <a:pt x="220" y="89"/>
                  <a:pt x="220" y="39"/>
                </a:cubicBezTo>
                <a:close/>
                <a:moveTo>
                  <a:pt x="64" y="132"/>
                </a:moveTo>
                <a:cubicBezTo>
                  <a:pt x="64" y="118"/>
                  <a:pt x="65" y="102"/>
                  <a:pt x="71" y="90"/>
                </a:cubicBezTo>
                <a:cubicBezTo>
                  <a:pt x="77" y="79"/>
                  <a:pt x="88" y="69"/>
                  <a:pt x="100" y="69"/>
                </a:cubicBezTo>
                <a:cubicBezTo>
                  <a:pt x="105" y="69"/>
                  <a:pt x="105" y="69"/>
                  <a:pt x="105" y="69"/>
                </a:cubicBezTo>
                <a:cubicBezTo>
                  <a:pt x="117" y="80"/>
                  <a:pt x="134" y="80"/>
                  <a:pt x="146" y="69"/>
                </a:cubicBezTo>
                <a:cubicBezTo>
                  <a:pt x="150" y="69"/>
                  <a:pt x="150" y="69"/>
                  <a:pt x="150" y="69"/>
                </a:cubicBezTo>
                <a:cubicBezTo>
                  <a:pt x="163" y="69"/>
                  <a:pt x="174" y="79"/>
                  <a:pt x="180" y="90"/>
                </a:cubicBezTo>
                <a:cubicBezTo>
                  <a:pt x="186" y="102"/>
                  <a:pt x="187" y="118"/>
                  <a:pt x="187" y="132"/>
                </a:cubicBezTo>
                <a:cubicBezTo>
                  <a:pt x="187" y="153"/>
                  <a:pt x="187" y="162"/>
                  <a:pt x="187" y="183"/>
                </a:cubicBezTo>
                <a:cubicBezTo>
                  <a:pt x="187" y="193"/>
                  <a:pt x="168" y="196"/>
                  <a:pt x="163" y="189"/>
                </a:cubicBezTo>
                <a:cubicBezTo>
                  <a:pt x="161" y="285"/>
                  <a:pt x="161" y="285"/>
                  <a:pt x="161" y="285"/>
                </a:cubicBezTo>
                <a:cubicBezTo>
                  <a:pt x="161" y="304"/>
                  <a:pt x="136" y="308"/>
                  <a:pt x="125" y="295"/>
                </a:cubicBezTo>
                <a:cubicBezTo>
                  <a:pt x="115" y="308"/>
                  <a:pt x="89" y="304"/>
                  <a:pt x="89" y="285"/>
                </a:cubicBezTo>
                <a:cubicBezTo>
                  <a:pt x="88" y="189"/>
                  <a:pt x="88" y="189"/>
                  <a:pt x="88" y="189"/>
                </a:cubicBezTo>
                <a:cubicBezTo>
                  <a:pt x="83" y="196"/>
                  <a:pt x="63" y="193"/>
                  <a:pt x="64" y="183"/>
                </a:cubicBezTo>
                <a:cubicBezTo>
                  <a:pt x="64" y="162"/>
                  <a:pt x="64" y="153"/>
                  <a:pt x="64" y="132"/>
                </a:cubicBezTo>
                <a:close/>
                <a:moveTo>
                  <a:pt x="153" y="27"/>
                </a:moveTo>
                <a:cubicBezTo>
                  <a:pt x="153" y="12"/>
                  <a:pt x="142" y="0"/>
                  <a:pt x="125" y="0"/>
                </a:cubicBezTo>
                <a:cubicBezTo>
                  <a:pt x="108" y="0"/>
                  <a:pt x="98" y="12"/>
                  <a:pt x="98" y="27"/>
                </a:cubicBezTo>
                <a:cubicBezTo>
                  <a:pt x="98" y="84"/>
                  <a:pt x="153" y="83"/>
                  <a:pt x="153" y="27"/>
                </a:cubicBezTo>
                <a:close/>
              </a:path>
            </a:pathLst>
          </a:custGeom>
          <a:solidFill>
            <a:srgbClr val="ED6737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3" name="Group 205">
            <a:extLst>
              <a:ext uri="{FF2B5EF4-FFF2-40B4-BE49-F238E27FC236}">
                <a16:creationId xmlns:a16="http://schemas.microsoft.com/office/drawing/2014/main" id="{70393CFB-8132-4C53-8F1D-17CA71403183}"/>
              </a:ext>
            </a:extLst>
          </p:cNvPr>
          <p:cNvGrpSpPr>
            <a:grpSpLocks noChangeAspect="1"/>
          </p:cNvGrpSpPr>
          <p:nvPr/>
        </p:nvGrpSpPr>
        <p:grpSpPr>
          <a:xfrm>
            <a:off x="951043" y="4717070"/>
            <a:ext cx="654877" cy="716643"/>
            <a:chOff x="2679700" y="2424113"/>
            <a:chExt cx="846138" cy="960684"/>
          </a:xfrm>
          <a:solidFill>
            <a:srgbClr val="FBB040"/>
          </a:solidFill>
        </p:grpSpPr>
        <p:sp>
          <p:nvSpPr>
            <p:cNvPr id="34" name="Freeform 51">
              <a:extLst>
                <a:ext uri="{FF2B5EF4-FFF2-40B4-BE49-F238E27FC236}">
                  <a16:creationId xmlns:a16="http://schemas.microsoft.com/office/drawing/2014/main" id="{D85C2A0A-2A67-4CA9-A577-4CC746F75E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6575" y="2730500"/>
              <a:ext cx="9525" cy="7937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5" y="4"/>
                </a:cxn>
                <a:cxn ang="0">
                  <a:pos x="0" y="0"/>
                </a:cxn>
                <a:cxn ang="0">
                  <a:pos x="5" y="3"/>
                </a:cxn>
              </a:cxnLst>
              <a:rect l="0" t="0" r="r" b="b"/>
              <a:pathLst>
                <a:path w="5" h="4">
                  <a:moveTo>
                    <a:pt x="5" y="3"/>
                  </a:moveTo>
                  <a:cubicBezTo>
                    <a:pt x="5" y="4"/>
                    <a:pt x="5" y="4"/>
                    <a:pt x="5" y="4"/>
                  </a:cubicBezTo>
                  <a:cubicBezTo>
                    <a:pt x="3" y="3"/>
                    <a:pt x="2" y="1"/>
                    <a:pt x="0" y="0"/>
                  </a:cubicBezTo>
                  <a:lnTo>
                    <a:pt x="5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Freeform 52">
              <a:extLst>
                <a:ext uri="{FF2B5EF4-FFF2-40B4-BE49-F238E27FC236}">
                  <a16:creationId xmlns:a16="http://schemas.microsoft.com/office/drawing/2014/main" id="{64B4F3DB-ACCF-448A-B224-EB40D8B8FA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4988" y="2732088"/>
              <a:ext cx="11113" cy="6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2"/>
                </a:cxn>
                <a:cxn ang="0">
                  <a:pos x="6" y="3"/>
                </a:cxn>
                <a:cxn ang="0">
                  <a:pos x="0" y="0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cubicBezTo>
                    <a:pt x="2" y="1"/>
                    <a:pt x="4" y="2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" name="Freeform 53">
              <a:extLst>
                <a:ext uri="{FF2B5EF4-FFF2-40B4-BE49-F238E27FC236}">
                  <a16:creationId xmlns:a16="http://schemas.microsoft.com/office/drawing/2014/main" id="{46D125AE-ED9F-4754-846E-94296AE128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9700" y="2424113"/>
              <a:ext cx="496888" cy="442912"/>
            </a:xfrm>
            <a:custGeom>
              <a:avLst/>
              <a:gdLst/>
              <a:ahLst/>
              <a:cxnLst>
                <a:cxn ang="0">
                  <a:pos x="235" y="178"/>
                </a:cxn>
                <a:cxn ang="0">
                  <a:pos x="175" y="231"/>
                </a:cxn>
                <a:cxn ang="0">
                  <a:pos x="169" y="230"/>
                </a:cxn>
                <a:cxn ang="0">
                  <a:pos x="15" y="142"/>
                </a:cxn>
                <a:cxn ang="0">
                  <a:pos x="12" y="140"/>
                </a:cxn>
                <a:cxn ang="0">
                  <a:pos x="26" y="58"/>
                </a:cxn>
                <a:cxn ang="0">
                  <a:pos x="89" y="5"/>
                </a:cxn>
                <a:cxn ang="0">
                  <a:pos x="92" y="6"/>
                </a:cxn>
                <a:cxn ang="0">
                  <a:pos x="246" y="94"/>
                </a:cxn>
                <a:cxn ang="0">
                  <a:pos x="251" y="98"/>
                </a:cxn>
                <a:cxn ang="0">
                  <a:pos x="235" y="178"/>
                </a:cxn>
              </a:cxnLst>
              <a:rect l="0" t="0" r="r" b="b"/>
              <a:pathLst>
                <a:path w="260" h="232">
                  <a:moveTo>
                    <a:pt x="235" y="178"/>
                  </a:moveTo>
                  <a:cubicBezTo>
                    <a:pt x="217" y="210"/>
                    <a:pt x="191" y="232"/>
                    <a:pt x="175" y="231"/>
                  </a:cubicBezTo>
                  <a:cubicBezTo>
                    <a:pt x="173" y="231"/>
                    <a:pt x="171" y="231"/>
                    <a:pt x="169" y="230"/>
                  </a:cubicBezTo>
                  <a:cubicBezTo>
                    <a:pt x="15" y="142"/>
                    <a:pt x="15" y="142"/>
                    <a:pt x="15" y="142"/>
                  </a:cubicBezTo>
                  <a:cubicBezTo>
                    <a:pt x="14" y="141"/>
                    <a:pt x="13" y="141"/>
                    <a:pt x="12" y="140"/>
                  </a:cubicBezTo>
                  <a:cubicBezTo>
                    <a:pt x="0" y="128"/>
                    <a:pt x="6" y="93"/>
                    <a:pt x="26" y="58"/>
                  </a:cubicBezTo>
                  <a:cubicBezTo>
                    <a:pt x="45" y="23"/>
                    <a:pt x="73" y="0"/>
                    <a:pt x="89" y="5"/>
                  </a:cubicBezTo>
                  <a:cubicBezTo>
                    <a:pt x="90" y="5"/>
                    <a:pt x="91" y="5"/>
                    <a:pt x="92" y="6"/>
                  </a:cubicBezTo>
                  <a:cubicBezTo>
                    <a:pt x="246" y="94"/>
                    <a:pt x="246" y="94"/>
                    <a:pt x="246" y="94"/>
                  </a:cubicBezTo>
                  <a:cubicBezTo>
                    <a:pt x="248" y="95"/>
                    <a:pt x="250" y="96"/>
                    <a:pt x="251" y="98"/>
                  </a:cubicBezTo>
                  <a:cubicBezTo>
                    <a:pt x="260" y="112"/>
                    <a:pt x="254" y="145"/>
                    <a:pt x="235" y="17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" name="Freeform 54">
              <a:extLst>
                <a:ext uri="{FF2B5EF4-FFF2-40B4-BE49-F238E27FC236}">
                  <a16:creationId xmlns:a16="http://schemas.microsoft.com/office/drawing/2014/main" id="{F2C1F91D-D522-44BD-89E6-E87C82635D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9738" y="2647950"/>
              <a:ext cx="368300" cy="301625"/>
            </a:xfrm>
            <a:custGeom>
              <a:avLst/>
              <a:gdLst/>
              <a:ahLst/>
              <a:cxnLst>
                <a:cxn ang="0">
                  <a:pos x="42" y="113"/>
                </a:cxn>
                <a:cxn ang="0">
                  <a:pos x="94" y="69"/>
                </a:cxn>
                <a:cxn ang="0">
                  <a:pos x="106" y="1"/>
                </a:cxn>
                <a:cxn ang="0">
                  <a:pos x="105" y="0"/>
                </a:cxn>
                <a:cxn ang="0">
                  <a:pos x="106" y="0"/>
                </a:cxn>
                <a:cxn ang="0">
                  <a:pos x="179" y="42"/>
                </a:cxn>
                <a:cxn ang="0">
                  <a:pos x="176" y="115"/>
                </a:cxn>
                <a:cxn ang="0">
                  <a:pos x="115" y="155"/>
                </a:cxn>
                <a:cxn ang="0">
                  <a:pos x="0" y="90"/>
                </a:cxn>
                <a:cxn ang="0">
                  <a:pos x="40" y="113"/>
                </a:cxn>
                <a:cxn ang="0">
                  <a:pos x="42" y="113"/>
                </a:cxn>
              </a:cxnLst>
              <a:rect l="0" t="0" r="r" b="b"/>
              <a:pathLst>
                <a:path w="193" h="158">
                  <a:moveTo>
                    <a:pt x="42" y="113"/>
                  </a:moveTo>
                  <a:cubicBezTo>
                    <a:pt x="55" y="117"/>
                    <a:pt x="78" y="98"/>
                    <a:pt x="94" y="69"/>
                  </a:cubicBezTo>
                  <a:cubicBezTo>
                    <a:pt x="111" y="39"/>
                    <a:pt x="115" y="10"/>
                    <a:pt x="106" y="1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05" y="0"/>
                    <a:pt x="106" y="0"/>
                    <a:pt x="106" y="0"/>
                  </a:cubicBezTo>
                  <a:cubicBezTo>
                    <a:pt x="106" y="0"/>
                    <a:pt x="179" y="42"/>
                    <a:pt x="179" y="42"/>
                  </a:cubicBezTo>
                  <a:cubicBezTo>
                    <a:pt x="189" y="52"/>
                    <a:pt x="193" y="86"/>
                    <a:pt x="176" y="115"/>
                  </a:cubicBezTo>
                  <a:cubicBezTo>
                    <a:pt x="159" y="144"/>
                    <a:pt x="129" y="158"/>
                    <a:pt x="115" y="155"/>
                  </a:cubicBezTo>
                  <a:cubicBezTo>
                    <a:pt x="114" y="155"/>
                    <a:pt x="0" y="90"/>
                    <a:pt x="0" y="90"/>
                  </a:cubicBezTo>
                  <a:cubicBezTo>
                    <a:pt x="0" y="90"/>
                    <a:pt x="41" y="113"/>
                    <a:pt x="40" y="113"/>
                  </a:cubicBezTo>
                  <a:cubicBezTo>
                    <a:pt x="41" y="113"/>
                    <a:pt x="41" y="113"/>
                    <a:pt x="42" y="11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Freeform 55">
              <a:extLst>
                <a:ext uri="{FF2B5EF4-FFF2-40B4-BE49-F238E27FC236}">
                  <a16:creationId xmlns:a16="http://schemas.microsoft.com/office/drawing/2014/main" id="{90DE8B01-3450-40E9-8A04-9BA4BE5A7AD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3900" y="2792413"/>
              <a:ext cx="261938" cy="227012"/>
            </a:xfrm>
            <a:custGeom>
              <a:avLst/>
              <a:gdLst/>
              <a:ahLst/>
              <a:cxnLst>
                <a:cxn ang="0">
                  <a:pos x="129" y="98"/>
                </a:cxn>
                <a:cxn ang="0">
                  <a:pos x="98" y="113"/>
                </a:cxn>
                <a:cxn ang="0">
                  <a:pos x="81" y="104"/>
                </a:cxn>
                <a:cxn ang="0">
                  <a:pos x="77" y="100"/>
                </a:cxn>
                <a:cxn ang="0">
                  <a:pos x="54" y="107"/>
                </a:cxn>
                <a:cxn ang="0">
                  <a:pos x="0" y="76"/>
                </a:cxn>
                <a:cxn ang="0">
                  <a:pos x="3" y="78"/>
                </a:cxn>
                <a:cxn ang="0">
                  <a:pos x="3" y="78"/>
                </a:cxn>
                <a:cxn ang="0">
                  <a:pos x="40" y="47"/>
                </a:cxn>
                <a:cxn ang="0">
                  <a:pos x="48" y="0"/>
                </a:cxn>
                <a:cxn ang="0">
                  <a:pos x="47" y="0"/>
                </a:cxn>
                <a:cxn ang="0">
                  <a:pos x="48" y="0"/>
                </a:cxn>
                <a:cxn ang="0">
                  <a:pos x="99" y="29"/>
                </a:cxn>
                <a:cxn ang="0">
                  <a:pos x="104" y="53"/>
                </a:cxn>
                <a:cxn ang="0">
                  <a:pos x="109" y="54"/>
                </a:cxn>
                <a:cxn ang="0">
                  <a:pos x="126" y="64"/>
                </a:cxn>
                <a:cxn ang="0">
                  <a:pos x="129" y="98"/>
                </a:cxn>
              </a:cxnLst>
              <a:rect l="0" t="0" r="r" b="b"/>
              <a:pathLst>
                <a:path w="137" h="119">
                  <a:moveTo>
                    <a:pt x="129" y="98"/>
                  </a:moveTo>
                  <a:cubicBezTo>
                    <a:pt x="122" y="112"/>
                    <a:pt x="107" y="119"/>
                    <a:pt x="98" y="113"/>
                  </a:cubicBezTo>
                  <a:cubicBezTo>
                    <a:pt x="81" y="104"/>
                    <a:pt x="81" y="104"/>
                    <a:pt x="81" y="104"/>
                  </a:cubicBezTo>
                  <a:cubicBezTo>
                    <a:pt x="80" y="103"/>
                    <a:pt x="78" y="102"/>
                    <a:pt x="77" y="100"/>
                  </a:cubicBezTo>
                  <a:cubicBezTo>
                    <a:pt x="68" y="106"/>
                    <a:pt x="59" y="108"/>
                    <a:pt x="54" y="107"/>
                  </a:cubicBezTo>
                  <a:cubicBezTo>
                    <a:pt x="54" y="107"/>
                    <a:pt x="23" y="90"/>
                    <a:pt x="0" y="76"/>
                  </a:cubicBezTo>
                  <a:cubicBezTo>
                    <a:pt x="2" y="77"/>
                    <a:pt x="3" y="78"/>
                    <a:pt x="3" y="78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13" y="81"/>
                    <a:pt x="28" y="68"/>
                    <a:pt x="40" y="47"/>
                  </a:cubicBezTo>
                  <a:cubicBezTo>
                    <a:pt x="51" y="27"/>
                    <a:pt x="54" y="7"/>
                    <a:pt x="48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8" y="0"/>
                    <a:pt x="48" y="0"/>
                  </a:cubicBezTo>
                  <a:cubicBezTo>
                    <a:pt x="48" y="0"/>
                    <a:pt x="98" y="29"/>
                    <a:pt x="99" y="29"/>
                  </a:cubicBezTo>
                  <a:cubicBezTo>
                    <a:pt x="102" y="33"/>
                    <a:pt x="105" y="42"/>
                    <a:pt x="104" y="53"/>
                  </a:cubicBezTo>
                  <a:cubicBezTo>
                    <a:pt x="106" y="53"/>
                    <a:pt x="108" y="53"/>
                    <a:pt x="109" y="54"/>
                  </a:cubicBezTo>
                  <a:cubicBezTo>
                    <a:pt x="126" y="64"/>
                    <a:pt x="126" y="64"/>
                    <a:pt x="126" y="64"/>
                  </a:cubicBezTo>
                  <a:cubicBezTo>
                    <a:pt x="136" y="69"/>
                    <a:pt x="137" y="85"/>
                    <a:pt x="129" y="9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Freeform 56">
              <a:extLst>
                <a:ext uri="{FF2B5EF4-FFF2-40B4-BE49-F238E27FC236}">
                  <a16:creationId xmlns:a16="http://schemas.microsoft.com/office/drawing/2014/main" id="{651E9484-5935-45D1-8240-4172F5AF9FF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5100" y="2447925"/>
              <a:ext cx="179388" cy="249237"/>
            </a:xfrm>
            <a:custGeom>
              <a:avLst/>
              <a:gdLst/>
              <a:ahLst/>
              <a:cxnLst>
                <a:cxn ang="0">
                  <a:pos x="74" y="80"/>
                </a:cxn>
                <a:cxn ang="0">
                  <a:pos x="15" y="122"/>
                </a:cxn>
                <a:cxn ang="0">
                  <a:pos x="21" y="50"/>
                </a:cxn>
                <a:cxn ang="0">
                  <a:pos x="80" y="8"/>
                </a:cxn>
                <a:cxn ang="0">
                  <a:pos x="74" y="80"/>
                </a:cxn>
              </a:cxnLst>
              <a:rect l="0" t="0" r="r" b="b"/>
              <a:pathLst>
                <a:path w="94" h="130">
                  <a:moveTo>
                    <a:pt x="74" y="80"/>
                  </a:moveTo>
                  <a:cubicBezTo>
                    <a:pt x="56" y="111"/>
                    <a:pt x="29" y="130"/>
                    <a:pt x="15" y="122"/>
                  </a:cubicBezTo>
                  <a:cubicBezTo>
                    <a:pt x="0" y="114"/>
                    <a:pt x="3" y="81"/>
                    <a:pt x="21" y="50"/>
                  </a:cubicBezTo>
                  <a:cubicBezTo>
                    <a:pt x="39" y="18"/>
                    <a:pt x="65" y="0"/>
                    <a:pt x="80" y="8"/>
                  </a:cubicBezTo>
                  <a:cubicBezTo>
                    <a:pt x="94" y="16"/>
                    <a:pt x="92" y="48"/>
                    <a:pt x="74" y="80"/>
                  </a:cubicBezTo>
                  <a:close/>
                </a:path>
              </a:pathLst>
            </a:custGeom>
            <a:solidFill>
              <a:srgbClr val="40404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Freeform 57">
              <a:extLst>
                <a:ext uri="{FF2B5EF4-FFF2-40B4-BE49-F238E27FC236}">
                  <a16:creationId xmlns:a16="http://schemas.microsoft.com/office/drawing/2014/main" id="{C0733732-4FC1-4177-BB3F-484D2E1A8B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7325" y="2486025"/>
              <a:ext cx="107950" cy="158750"/>
            </a:xfrm>
            <a:custGeom>
              <a:avLst/>
              <a:gdLst/>
              <a:ahLst/>
              <a:cxnLst>
                <a:cxn ang="0">
                  <a:pos x="21" y="37"/>
                </a:cxn>
                <a:cxn ang="0">
                  <a:pos x="56" y="8"/>
                </a:cxn>
                <a:cxn ang="0">
                  <a:pos x="53" y="6"/>
                </a:cxn>
                <a:cxn ang="0">
                  <a:pos x="14" y="34"/>
                </a:cxn>
                <a:cxn ang="0">
                  <a:pos x="10" y="82"/>
                </a:cxn>
                <a:cxn ang="0">
                  <a:pos x="14" y="83"/>
                </a:cxn>
                <a:cxn ang="0">
                  <a:pos x="21" y="37"/>
                </a:cxn>
              </a:cxnLst>
              <a:rect l="0" t="0" r="r" b="b"/>
              <a:pathLst>
                <a:path w="56" h="83">
                  <a:moveTo>
                    <a:pt x="21" y="37"/>
                  </a:moveTo>
                  <a:cubicBezTo>
                    <a:pt x="31" y="19"/>
                    <a:pt x="46" y="7"/>
                    <a:pt x="56" y="8"/>
                  </a:cubicBezTo>
                  <a:cubicBezTo>
                    <a:pt x="55" y="7"/>
                    <a:pt x="54" y="6"/>
                    <a:pt x="53" y="6"/>
                  </a:cubicBezTo>
                  <a:cubicBezTo>
                    <a:pt x="44" y="0"/>
                    <a:pt x="26" y="13"/>
                    <a:pt x="14" y="34"/>
                  </a:cubicBezTo>
                  <a:cubicBezTo>
                    <a:pt x="2" y="55"/>
                    <a:pt x="0" y="76"/>
                    <a:pt x="10" y="82"/>
                  </a:cubicBezTo>
                  <a:cubicBezTo>
                    <a:pt x="11" y="83"/>
                    <a:pt x="13" y="83"/>
                    <a:pt x="14" y="83"/>
                  </a:cubicBezTo>
                  <a:cubicBezTo>
                    <a:pt x="7" y="76"/>
                    <a:pt x="10" y="56"/>
                    <a:pt x="21" y="3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Oval 58">
              <a:extLst>
                <a:ext uri="{FF2B5EF4-FFF2-40B4-BE49-F238E27FC236}">
                  <a16:creationId xmlns:a16="http://schemas.microsoft.com/office/drawing/2014/main" id="{8D2FF78A-40F3-447C-9A46-A916DFD788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0064" y="2921248"/>
              <a:ext cx="115887" cy="1143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" name="Freeform 59">
              <a:extLst>
                <a:ext uri="{FF2B5EF4-FFF2-40B4-BE49-F238E27FC236}">
                  <a16:creationId xmlns:a16="http://schemas.microsoft.com/office/drawing/2014/main" id="{C57F4B67-8785-47B6-87A1-80D7DD36280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0050" y="3056185"/>
              <a:ext cx="331789" cy="328612"/>
            </a:xfrm>
            <a:custGeom>
              <a:avLst/>
              <a:gdLst/>
              <a:ahLst/>
              <a:cxnLst>
                <a:cxn ang="0">
                  <a:pos x="174" y="158"/>
                </a:cxn>
                <a:cxn ang="0">
                  <a:pos x="166" y="170"/>
                </a:cxn>
                <a:cxn ang="0">
                  <a:pos x="153" y="158"/>
                </a:cxn>
                <a:cxn ang="0">
                  <a:pos x="126" y="21"/>
                </a:cxn>
                <a:cxn ang="0">
                  <a:pos x="96" y="21"/>
                </a:cxn>
                <a:cxn ang="0">
                  <a:pos x="96" y="157"/>
                </a:cxn>
                <a:cxn ang="0">
                  <a:pos x="86" y="172"/>
                </a:cxn>
                <a:cxn ang="0">
                  <a:pos x="75" y="157"/>
                </a:cxn>
                <a:cxn ang="0">
                  <a:pos x="75" y="21"/>
                </a:cxn>
                <a:cxn ang="0">
                  <a:pos x="48" y="21"/>
                </a:cxn>
                <a:cxn ang="0">
                  <a:pos x="21" y="158"/>
                </a:cxn>
                <a:cxn ang="0">
                  <a:pos x="8" y="170"/>
                </a:cxn>
                <a:cxn ang="0">
                  <a:pos x="0" y="158"/>
                </a:cxn>
                <a:cxn ang="0">
                  <a:pos x="1" y="154"/>
                </a:cxn>
                <a:cxn ang="0">
                  <a:pos x="28" y="18"/>
                </a:cxn>
                <a:cxn ang="0">
                  <a:pos x="25" y="11"/>
                </a:cxn>
                <a:cxn ang="0">
                  <a:pos x="36" y="0"/>
                </a:cxn>
                <a:cxn ang="0">
                  <a:pos x="136" y="0"/>
                </a:cxn>
                <a:cxn ang="0">
                  <a:pos x="146" y="11"/>
                </a:cxn>
                <a:cxn ang="0">
                  <a:pos x="146" y="15"/>
                </a:cxn>
                <a:cxn ang="0">
                  <a:pos x="146" y="16"/>
                </a:cxn>
                <a:cxn ang="0">
                  <a:pos x="174" y="154"/>
                </a:cxn>
                <a:cxn ang="0">
                  <a:pos x="174" y="158"/>
                </a:cxn>
              </a:cxnLst>
              <a:rect l="0" t="0" r="r" b="b"/>
              <a:pathLst>
                <a:path w="174" h="172">
                  <a:moveTo>
                    <a:pt x="174" y="158"/>
                  </a:moveTo>
                  <a:cubicBezTo>
                    <a:pt x="174" y="164"/>
                    <a:pt x="171" y="169"/>
                    <a:pt x="166" y="170"/>
                  </a:cubicBezTo>
                  <a:cubicBezTo>
                    <a:pt x="161" y="172"/>
                    <a:pt x="155" y="166"/>
                    <a:pt x="153" y="158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6" y="157"/>
                    <a:pt x="96" y="157"/>
                    <a:pt x="96" y="157"/>
                  </a:cubicBezTo>
                  <a:cubicBezTo>
                    <a:pt x="96" y="165"/>
                    <a:pt x="92" y="172"/>
                    <a:pt x="86" y="172"/>
                  </a:cubicBezTo>
                  <a:cubicBezTo>
                    <a:pt x="80" y="172"/>
                    <a:pt x="75" y="166"/>
                    <a:pt x="75" y="157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21" y="158"/>
                    <a:pt x="21" y="158"/>
                    <a:pt x="21" y="158"/>
                  </a:cubicBezTo>
                  <a:cubicBezTo>
                    <a:pt x="19" y="166"/>
                    <a:pt x="13" y="172"/>
                    <a:pt x="8" y="170"/>
                  </a:cubicBezTo>
                  <a:cubicBezTo>
                    <a:pt x="3" y="169"/>
                    <a:pt x="0" y="164"/>
                    <a:pt x="0" y="158"/>
                  </a:cubicBezTo>
                  <a:cubicBezTo>
                    <a:pt x="0" y="157"/>
                    <a:pt x="0" y="155"/>
                    <a:pt x="1" y="154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6" y="16"/>
                    <a:pt x="25" y="13"/>
                    <a:pt x="25" y="11"/>
                  </a:cubicBezTo>
                  <a:cubicBezTo>
                    <a:pt x="25" y="5"/>
                    <a:pt x="30" y="0"/>
                    <a:pt x="36" y="0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42" y="0"/>
                    <a:pt x="146" y="5"/>
                    <a:pt x="146" y="11"/>
                  </a:cubicBezTo>
                  <a:cubicBezTo>
                    <a:pt x="146" y="12"/>
                    <a:pt x="146" y="13"/>
                    <a:pt x="146" y="15"/>
                  </a:cubicBezTo>
                  <a:cubicBezTo>
                    <a:pt x="146" y="15"/>
                    <a:pt x="146" y="16"/>
                    <a:pt x="146" y="16"/>
                  </a:cubicBezTo>
                  <a:cubicBezTo>
                    <a:pt x="174" y="154"/>
                    <a:pt x="174" y="154"/>
                    <a:pt x="174" y="154"/>
                  </a:cubicBezTo>
                  <a:cubicBezTo>
                    <a:pt x="174" y="155"/>
                    <a:pt x="174" y="157"/>
                    <a:pt x="174" y="15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43" name="Přímá spojnice se šipkou 42">
            <a:extLst>
              <a:ext uri="{FF2B5EF4-FFF2-40B4-BE49-F238E27FC236}">
                <a16:creationId xmlns:a16="http://schemas.microsoft.com/office/drawing/2014/main" id="{12C59846-560E-48CB-93CB-3576BB9408F9}"/>
              </a:ext>
            </a:extLst>
          </p:cNvPr>
          <p:cNvCxnSpPr>
            <a:cxnSpLocks/>
          </p:cNvCxnSpPr>
          <p:nvPr/>
        </p:nvCxnSpPr>
        <p:spPr>
          <a:xfrm flipH="1" flipV="1">
            <a:off x="791967" y="3418362"/>
            <a:ext cx="10628508" cy="10638"/>
          </a:xfrm>
          <a:prstGeom prst="straightConnector1">
            <a:avLst/>
          </a:prstGeom>
          <a:noFill/>
          <a:ln w="28575" cap="rnd" cmpd="sng" algn="ctr">
            <a:solidFill>
              <a:srgbClr val="FFFFFF"/>
            </a:solidFill>
            <a:prstDash val="sysDot"/>
            <a:tailEnd type="none" w="med" len="sm"/>
          </a:ln>
          <a:effectLst/>
        </p:spPr>
      </p:cxnSp>
      <p:cxnSp>
        <p:nvCxnSpPr>
          <p:cNvPr id="44" name="Přímá spojnice se šipkou 43">
            <a:extLst>
              <a:ext uri="{FF2B5EF4-FFF2-40B4-BE49-F238E27FC236}">
                <a16:creationId xmlns:a16="http://schemas.microsoft.com/office/drawing/2014/main" id="{795B4F70-1768-4B50-9192-395AA0740F28}"/>
              </a:ext>
            </a:extLst>
          </p:cNvPr>
          <p:cNvCxnSpPr>
            <a:cxnSpLocks/>
          </p:cNvCxnSpPr>
          <p:nvPr/>
        </p:nvCxnSpPr>
        <p:spPr>
          <a:xfrm flipH="1">
            <a:off x="791967" y="2359687"/>
            <a:ext cx="10628508" cy="0"/>
          </a:xfrm>
          <a:prstGeom prst="straightConnector1">
            <a:avLst/>
          </a:prstGeom>
          <a:noFill/>
          <a:ln w="28575" cap="rnd" cmpd="sng" algn="ctr">
            <a:solidFill>
              <a:srgbClr val="FFFFFF"/>
            </a:solidFill>
            <a:prstDash val="sysDot"/>
            <a:tailEnd type="none" w="med" len="sm"/>
          </a:ln>
          <a:effectLst/>
        </p:spPr>
      </p:cxnSp>
      <p:cxnSp>
        <p:nvCxnSpPr>
          <p:cNvPr id="45" name="Přímá spojnice se šipkou 44">
            <a:extLst>
              <a:ext uri="{FF2B5EF4-FFF2-40B4-BE49-F238E27FC236}">
                <a16:creationId xmlns:a16="http://schemas.microsoft.com/office/drawing/2014/main" id="{B037A7B2-A824-4894-932A-5449B21F5E4C}"/>
              </a:ext>
            </a:extLst>
          </p:cNvPr>
          <p:cNvCxnSpPr>
            <a:cxnSpLocks/>
          </p:cNvCxnSpPr>
          <p:nvPr/>
        </p:nvCxnSpPr>
        <p:spPr>
          <a:xfrm flipH="1">
            <a:off x="791967" y="4521046"/>
            <a:ext cx="10561833" cy="0"/>
          </a:xfrm>
          <a:prstGeom prst="straightConnector1">
            <a:avLst/>
          </a:prstGeom>
          <a:noFill/>
          <a:ln w="28575" cap="rnd" cmpd="sng" algn="ctr">
            <a:solidFill>
              <a:srgbClr val="FFFFFF"/>
            </a:solidFill>
            <a:prstDash val="sysDot"/>
            <a:tailEnd type="none" w="med" len="sm"/>
          </a:ln>
          <a:effectLst/>
        </p:spPr>
      </p:cxnSp>
      <p:sp>
        <p:nvSpPr>
          <p:cNvPr id="3" name="Zástupný symbol pro zápatí 3">
            <a:extLst>
              <a:ext uri="{FF2B5EF4-FFF2-40B4-BE49-F238E27FC236}">
                <a16:creationId xmlns:a16="http://schemas.microsoft.com/office/drawing/2014/main" id="{B9FC2B73-22FD-798D-350B-884675EEF865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010056" y="6276384"/>
            <a:ext cx="9206839" cy="365125"/>
          </a:xfrm>
        </p:spPr>
        <p:txBody>
          <a:bodyPr/>
          <a:lstStyle/>
          <a:p>
            <a:r>
              <a:rPr lang="cs-CZ" dirty="0"/>
              <a:t>© Ipsos pro AMSP | Inovace 2023 | 11/2023</a:t>
            </a:r>
          </a:p>
        </p:txBody>
      </p:sp>
    </p:spTree>
    <p:extLst>
      <p:ext uri="{BB962C8B-B14F-4D97-AF65-F5344CB8AC3E}">
        <p14:creationId xmlns:p14="http://schemas.microsoft.com/office/powerpoint/2010/main" val="2393331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>
            <a:extLst>
              <a:ext uri="{FF2B5EF4-FFF2-40B4-BE49-F238E27FC236}">
                <a16:creationId xmlns:a16="http://schemas.microsoft.com/office/drawing/2014/main" id="{BC6BEE64-6E9D-4A8A-9CAF-A5D47AEAF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207" y="546021"/>
            <a:ext cx="7551996" cy="1587679"/>
          </a:xfrm>
        </p:spPr>
        <p:txBody>
          <a:bodyPr/>
          <a:lstStyle/>
          <a:p>
            <a:r>
              <a:rPr lang="cs-CZ" dirty="0"/>
              <a:t>Shrnutí výsledků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193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>
            <a:extLst>
              <a:ext uri="{FF2B5EF4-FFF2-40B4-BE49-F238E27FC236}">
                <a16:creationId xmlns:a16="http://schemas.microsoft.com/office/drawing/2014/main" id="{260B017D-63F7-46BD-951E-A5F86CC0D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6" y="469900"/>
            <a:ext cx="11382428" cy="480131"/>
          </a:xfrm>
        </p:spPr>
        <p:txBody>
          <a:bodyPr/>
          <a:lstStyle/>
          <a:p>
            <a:r>
              <a:rPr lang="cs-CZ" dirty="0"/>
              <a:t>HLAVNÍ ZÁVĚRY</a:t>
            </a:r>
          </a:p>
        </p:txBody>
      </p:sp>
      <p:sp>
        <p:nvSpPr>
          <p:cNvPr id="12" name="Zástupný symbol pro obsah 3">
            <a:extLst>
              <a:ext uri="{FF2B5EF4-FFF2-40B4-BE49-F238E27FC236}">
                <a16:creationId xmlns:a16="http://schemas.microsoft.com/office/drawing/2014/main" id="{F1544787-BDF3-42ED-AAB5-4E20D782C97B}"/>
              </a:ext>
            </a:extLst>
          </p:cNvPr>
          <p:cNvSpPr txBox="1">
            <a:spLocks/>
          </p:cNvSpPr>
          <p:nvPr/>
        </p:nvSpPr>
        <p:spPr>
          <a:xfrm>
            <a:off x="1591202" y="1162058"/>
            <a:ext cx="9883622" cy="4971326"/>
          </a:xfrm>
          <a:prstGeom prst="rect">
            <a:avLst/>
          </a:prstGeom>
        </p:spPr>
        <p:txBody>
          <a:bodyPr lIns="0" tIns="0" rIns="0" bIns="0"/>
          <a:lstStyle>
            <a:lvl1pPr marL="380990" indent="-380990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33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21749" indent="-26880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33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202207" indent="-239173" algn="l" defTabSz="1219140" rtl="0" eaLnBrk="1" latinLnBrk="0" hangingPunct="1">
              <a:spcBef>
                <a:spcPct val="20000"/>
              </a:spcBef>
              <a:buSzPct val="80000"/>
              <a:buFont typeface="Courier New" panose="02070309020205020404" pitchFamily="49" charset="0"/>
              <a:buChar char="o"/>
              <a:defRPr sz="1867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67850" indent="-239173" algn="l" defTabSz="1219140" rtl="0" eaLnBrk="1" latinLnBrk="0" hangingPunct="1">
              <a:spcBef>
                <a:spcPct val="20000"/>
              </a:spcBef>
              <a:buSzPct val="90000"/>
              <a:buFont typeface="Arial" pitchFamily="34" charset="0"/>
              <a:buChar char="–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743062" indent="-304784" algn="l" defTabSz="121914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ctr">
              <a:buNone/>
            </a:pPr>
            <a:r>
              <a:rPr lang="cs-CZ" sz="1900" b="1" dirty="0">
                <a:solidFill>
                  <a:srgbClr val="ED6737"/>
                </a:solidFill>
              </a:rPr>
              <a:t>7 z 10 firem</a:t>
            </a:r>
            <a:r>
              <a:rPr lang="cs-CZ" sz="1900" b="1" dirty="0"/>
              <a:t> v posledním roce</a:t>
            </a:r>
            <a:r>
              <a:rPr lang="cs-CZ" sz="1900" b="1" dirty="0">
                <a:solidFill>
                  <a:srgbClr val="ED6737"/>
                </a:solidFill>
              </a:rPr>
              <a:t> implementovalo nové technologie či digitální nástroje</a:t>
            </a:r>
            <a:r>
              <a:rPr lang="cs-CZ" sz="1900" b="1" dirty="0"/>
              <a:t>.</a:t>
            </a:r>
            <a:r>
              <a:rPr lang="cs-CZ" sz="1900" b="1" dirty="0">
                <a:solidFill>
                  <a:srgbClr val="ED6737"/>
                </a:solidFill>
              </a:rPr>
              <a:t> </a:t>
            </a:r>
            <a:r>
              <a:rPr lang="cs-CZ" sz="1900" b="1" dirty="0"/>
              <a:t>U společností, jejichž obrat činí </a:t>
            </a:r>
            <a:r>
              <a:rPr lang="cs-CZ" sz="1900" b="1" dirty="0">
                <a:solidFill>
                  <a:srgbClr val="ED6737"/>
                </a:solidFill>
              </a:rPr>
              <a:t>více než 100 milionů</a:t>
            </a:r>
            <a:r>
              <a:rPr lang="cs-CZ" sz="1900" b="1" dirty="0"/>
              <a:t>, se jedná téměř o </a:t>
            </a:r>
            <a:r>
              <a:rPr lang="cs-CZ" sz="1900" b="1" dirty="0">
                <a:solidFill>
                  <a:srgbClr val="ED6737"/>
                </a:solidFill>
              </a:rPr>
              <a:t>9 z 10 firem.</a:t>
            </a:r>
            <a:br>
              <a:rPr lang="cs-CZ" sz="1900" dirty="0"/>
            </a:br>
            <a:endParaRPr lang="cs-CZ" sz="1900" dirty="0"/>
          </a:p>
          <a:p>
            <a:pPr marL="0" indent="0" fontAlgn="ctr">
              <a:buNone/>
            </a:pPr>
            <a:r>
              <a:rPr lang="cs-CZ" sz="1900" b="1" dirty="0">
                <a:solidFill>
                  <a:srgbClr val="ED6737"/>
                </a:solidFill>
              </a:rPr>
              <a:t>Více než 8 z 10 </a:t>
            </a:r>
            <a:r>
              <a:rPr lang="cs-CZ" sz="1900" b="1" dirty="0"/>
              <a:t>firem</a:t>
            </a:r>
            <a:r>
              <a:rPr lang="cs-CZ" sz="1900" b="1" dirty="0">
                <a:solidFill>
                  <a:srgbClr val="ED6737"/>
                </a:solidFill>
              </a:rPr>
              <a:t> </a:t>
            </a:r>
            <a:r>
              <a:rPr lang="cs-CZ" sz="1900" b="1" dirty="0"/>
              <a:t>preferuje</a:t>
            </a:r>
            <a:r>
              <a:rPr lang="cs-CZ" sz="1900" b="1" dirty="0">
                <a:solidFill>
                  <a:srgbClr val="ED6737"/>
                </a:solidFill>
              </a:rPr>
              <a:t> podepisovat svou bankovní dokumentaci online</a:t>
            </a:r>
            <a:r>
              <a:rPr lang="cs-CZ" sz="1900" b="1" dirty="0"/>
              <a:t>, </a:t>
            </a:r>
            <a:br>
              <a:rPr lang="cs-CZ" sz="1900" b="1" dirty="0">
                <a:solidFill>
                  <a:srgbClr val="ED6737"/>
                </a:solidFill>
              </a:rPr>
            </a:br>
            <a:r>
              <a:rPr lang="cs-CZ" sz="1900" b="1" dirty="0">
                <a:solidFill>
                  <a:srgbClr val="ED6737"/>
                </a:solidFill>
              </a:rPr>
              <a:t>14 % </a:t>
            </a:r>
            <a:r>
              <a:rPr lang="cs-CZ" sz="1900" b="1" dirty="0"/>
              <a:t>pak</a:t>
            </a:r>
            <a:r>
              <a:rPr lang="cs-CZ" sz="1900" b="1" dirty="0">
                <a:solidFill>
                  <a:srgbClr val="ED6737"/>
                </a:solidFill>
              </a:rPr>
              <a:t> </a:t>
            </a:r>
            <a:r>
              <a:rPr lang="cs-CZ" sz="1900" b="1" dirty="0"/>
              <a:t>udává, že </a:t>
            </a:r>
            <a:r>
              <a:rPr lang="cs-CZ" sz="1900" b="1" dirty="0">
                <a:solidFill>
                  <a:srgbClr val="ED6737"/>
                </a:solidFill>
              </a:rPr>
              <a:t>preferuje tuto dokumentaci podepisovat </a:t>
            </a:r>
            <a:r>
              <a:rPr lang="cs-CZ" sz="1900" b="1" dirty="0"/>
              <a:t>na papíře </a:t>
            </a:r>
            <a:r>
              <a:rPr lang="cs-CZ" sz="1900" b="1" dirty="0">
                <a:solidFill>
                  <a:srgbClr val="ED6737"/>
                </a:solidFill>
              </a:rPr>
              <a:t>na pobočce banky</a:t>
            </a:r>
            <a:r>
              <a:rPr lang="cs-CZ" sz="1900" b="1" dirty="0"/>
              <a:t>.</a:t>
            </a:r>
            <a:endParaRPr lang="cs-CZ" sz="1900" dirty="0"/>
          </a:p>
          <a:p>
            <a:pPr marL="0" indent="0" rtl="0" eaLnBrk="1" fontAlgn="b" latinLnBrk="0" hangingPunct="1">
              <a:spcBef>
                <a:spcPts val="0"/>
              </a:spcBef>
              <a:spcAft>
                <a:spcPts val="0"/>
              </a:spcAft>
              <a:buNone/>
            </a:pPr>
            <a:br>
              <a:rPr lang="cs-CZ" sz="1900" dirty="0"/>
            </a:br>
            <a:r>
              <a:rPr lang="cs-CZ" sz="1900" b="1" dirty="0"/>
              <a:t>Téměř </a:t>
            </a:r>
            <a:r>
              <a:rPr lang="cs-CZ" sz="1900" b="1" dirty="0">
                <a:solidFill>
                  <a:srgbClr val="ED6737"/>
                </a:solidFill>
              </a:rPr>
              <a:t>polovina</a:t>
            </a:r>
            <a:r>
              <a:rPr lang="cs-CZ" sz="1900" b="1" dirty="0"/>
              <a:t> </a:t>
            </a:r>
            <a:r>
              <a:rPr lang="cs-CZ" sz="1900" b="1" dirty="0">
                <a:solidFill>
                  <a:srgbClr val="ED6737"/>
                </a:solidFill>
              </a:rPr>
              <a:t>firem</a:t>
            </a:r>
            <a:r>
              <a:rPr lang="cs-CZ" sz="1900" b="1" dirty="0"/>
              <a:t> preferuje </a:t>
            </a:r>
            <a:r>
              <a:rPr lang="cs-CZ" sz="1900" b="1" dirty="0">
                <a:solidFill>
                  <a:srgbClr val="ED6737"/>
                </a:solidFill>
              </a:rPr>
              <a:t>potvrzovat či podepisovat transakce v internetovém bankovnictví otiskem prstu či scanem obličeje </a:t>
            </a:r>
            <a:r>
              <a:rPr lang="cs-CZ" sz="1900" b="1" dirty="0"/>
              <a:t>ve svém mobilním telefonu, </a:t>
            </a:r>
            <a:br>
              <a:rPr lang="cs-CZ" sz="1900" b="1" dirty="0"/>
            </a:br>
            <a:r>
              <a:rPr lang="cs-CZ" sz="1900" b="1" dirty="0"/>
              <a:t>v případě firem </a:t>
            </a:r>
            <a:r>
              <a:rPr lang="cs-CZ" sz="1900" b="1" dirty="0">
                <a:solidFill>
                  <a:srgbClr val="ED6737"/>
                </a:solidFill>
              </a:rPr>
              <a:t>s obratem nad 101 milionů </a:t>
            </a:r>
            <a:r>
              <a:rPr lang="cs-CZ" sz="1900" b="1" dirty="0"/>
              <a:t>je to téměř </a:t>
            </a:r>
            <a:r>
              <a:rPr lang="cs-CZ" sz="1900" b="1" dirty="0">
                <a:solidFill>
                  <a:srgbClr val="ED6737"/>
                </a:solidFill>
              </a:rPr>
              <a:t>7 z 10 společností</a:t>
            </a:r>
            <a:r>
              <a:rPr lang="cs-CZ" sz="1900" b="1" dirty="0"/>
              <a:t>.</a:t>
            </a:r>
            <a:endParaRPr lang="cs-CZ" sz="1900" b="1" dirty="0">
              <a:solidFill>
                <a:srgbClr val="ED6737"/>
              </a:solidFill>
            </a:endParaRPr>
          </a:p>
          <a:p>
            <a:pPr marL="0" indent="0">
              <a:buNone/>
            </a:pPr>
            <a:endParaRPr lang="cs-CZ" sz="1900" b="1" dirty="0"/>
          </a:p>
          <a:p>
            <a:pPr marL="0" indent="0">
              <a:buNone/>
            </a:pPr>
            <a:r>
              <a:rPr lang="cs-CZ" sz="1900" b="1" dirty="0"/>
              <a:t>V případě možnosti </a:t>
            </a:r>
            <a:r>
              <a:rPr lang="cs-CZ" sz="1900" b="1" dirty="0">
                <a:solidFill>
                  <a:srgbClr val="E16438"/>
                </a:solidFill>
              </a:rPr>
              <a:t>využívání AI avatara</a:t>
            </a:r>
            <a:r>
              <a:rPr lang="cs-CZ" sz="1900" b="1" dirty="0"/>
              <a:t> v </a:t>
            </a:r>
            <a:r>
              <a:rPr lang="cs-CZ" sz="1900" b="1" dirty="0">
                <a:solidFill>
                  <a:srgbClr val="E16438"/>
                </a:solidFill>
              </a:rPr>
              <a:t>internetovém</a:t>
            </a:r>
            <a:r>
              <a:rPr lang="cs-CZ" sz="1900" b="1" dirty="0"/>
              <a:t> </a:t>
            </a:r>
            <a:r>
              <a:rPr lang="cs-CZ" sz="1900" b="1" dirty="0">
                <a:solidFill>
                  <a:srgbClr val="E16438"/>
                </a:solidFill>
              </a:rPr>
              <a:t>bankovnictví</a:t>
            </a:r>
            <a:r>
              <a:rPr lang="cs-CZ" sz="1900" b="1" dirty="0"/>
              <a:t> </a:t>
            </a:r>
            <a:r>
              <a:rPr lang="cs-CZ" sz="1900" b="1" dirty="0">
                <a:solidFill>
                  <a:srgbClr val="E16438"/>
                </a:solidFill>
              </a:rPr>
              <a:t>neexistuje</a:t>
            </a:r>
            <a:r>
              <a:rPr lang="cs-CZ" sz="1900" b="1" dirty="0"/>
              <a:t> mezi firmami </a:t>
            </a:r>
            <a:r>
              <a:rPr lang="cs-CZ" sz="1900" b="1" dirty="0">
                <a:solidFill>
                  <a:srgbClr val="E16438"/>
                </a:solidFill>
              </a:rPr>
              <a:t>jednotný</a:t>
            </a:r>
            <a:r>
              <a:rPr lang="cs-CZ" sz="1900" b="1" dirty="0"/>
              <a:t> </a:t>
            </a:r>
            <a:r>
              <a:rPr lang="cs-CZ" sz="1900" b="1" dirty="0">
                <a:solidFill>
                  <a:srgbClr val="E16438"/>
                </a:solidFill>
              </a:rPr>
              <a:t>názor</a:t>
            </a:r>
            <a:r>
              <a:rPr lang="cs-CZ" sz="1900" b="1" dirty="0"/>
              <a:t>. </a:t>
            </a:r>
          </a:p>
          <a:p>
            <a:pPr marL="0" indent="0">
              <a:buNone/>
            </a:pPr>
            <a:endParaRPr lang="cs-CZ" sz="1900" b="1" dirty="0"/>
          </a:p>
          <a:p>
            <a:pPr marL="0" indent="0">
              <a:buNone/>
            </a:pPr>
            <a:r>
              <a:rPr lang="cs-CZ" sz="1900" b="1" dirty="0">
                <a:solidFill>
                  <a:srgbClr val="ED6737"/>
                </a:solidFill>
              </a:rPr>
              <a:t>Firmy </a:t>
            </a:r>
            <a:r>
              <a:rPr lang="cs-CZ" sz="1900" b="1" dirty="0"/>
              <a:t>obecně</a:t>
            </a:r>
            <a:r>
              <a:rPr lang="cs-CZ" sz="1900" b="1" dirty="0">
                <a:solidFill>
                  <a:srgbClr val="ED6737"/>
                </a:solidFill>
              </a:rPr>
              <a:t> preferují </a:t>
            </a:r>
            <a:r>
              <a:rPr lang="cs-CZ" sz="1900" b="1" dirty="0"/>
              <a:t>ve všech případech </a:t>
            </a:r>
            <a:r>
              <a:rPr lang="cs-CZ" sz="1900" b="1" dirty="0">
                <a:solidFill>
                  <a:srgbClr val="ED6737"/>
                </a:solidFill>
              </a:rPr>
              <a:t>virtuální platební karty </a:t>
            </a:r>
            <a:r>
              <a:rPr lang="cs-CZ" sz="1900" b="1" dirty="0"/>
              <a:t>před plastovými.</a:t>
            </a:r>
          </a:p>
          <a:p>
            <a:pPr marL="0" indent="0">
              <a:buNone/>
            </a:pPr>
            <a:endParaRPr lang="cs-CZ" sz="1900" b="1" dirty="0"/>
          </a:p>
          <a:p>
            <a:pPr marL="0" indent="0">
              <a:buNone/>
            </a:pPr>
            <a:r>
              <a:rPr lang="cs-CZ" sz="1900" b="1" dirty="0"/>
              <a:t> </a:t>
            </a: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BC44E496-229D-4B64-8602-3307F4478A1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198750"/>
            <a:ext cx="360037" cy="365125"/>
          </a:xfrm>
        </p:spPr>
        <p:txBody>
          <a:bodyPr/>
          <a:lstStyle/>
          <a:p>
            <a:pPr algn="ctr"/>
            <a:fld id="{D61AABEC-672F-4B68-B914-690DA978312C}" type="slidenum">
              <a:rPr lang="en-GB" smtClean="0"/>
              <a:pPr algn="ctr"/>
              <a:t>5</a:t>
            </a:fld>
            <a:r>
              <a:rPr lang="en-GB" dirty="0"/>
              <a:t>  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10E8A2A-96A3-40E3-A68A-60D09FA9E605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010056" y="6276384"/>
            <a:ext cx="9206839" cy="365125"/>
          </a:xfrm>
        </p:spPr>
        <p:txBody>
          <a:bodyPr/>
          <a:lstStyle/>
          <a:p>
            <a:r>
              <a:rPr lang="cs-CZ" dirty="0"/>
              <a:t>© Ipsos pro AMSP | Inovace 2023 | 11/2023</a:t>
            </a:r>
          </a:p>
        </p:txBody>
      </p:sp>
      <p:pic>
        <p:nvPicPr>
          <p:cNvPr id="17" name="Grafický objekt 16" descr="Cloud Computing se souvislou výplní">
            <a:extLst>
              <a:ext uri="{FF2B5EF4-FFF2-40B4-BE49-F238E27FC236}">
                <a16:creationId xmlns:a16="http://schemas.microsoft.com/office/drawing/2014/main" id="{9847A5C6-4147-727A-7730-68EDB7437F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1100" y="1137663"/>
            <a:ext cx="914400" cy="914400"/>
          </a:xfrm>
          <a:prstGeom prst="rect">
            <a:avLst/>
          </a:prstGeom>
        </p:spPr>
      </p:pic>
      <p:pic>
        <p:nvPicPr>
          <p:cNvPr id="19" name="Grafický objekt 18" descr="Internet se souvislou výplní">
            <a:extLst>
              <a:ext uri="{FF2B5EF4-FFF2-40B4-BE49-F238E27FC236}">
                <a16:creationId xmlns:a16="http://schemas.microsoft.com/office/drawing/2014/main" id="{A6868721-D4C8-0BCB-5AF2-2D5583F5F2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1100" y="2355021"/>
            <a:ext cx="914400" cy="914400"/>
          </a:xfrm>
          <a:prstGeom prst="rect">
            <a:avLst/>
          </a:prstGeom>
        </p:spPr>
      </p:pic>
      <p:pic>
        <p:nvPicPr>
          <p:cNvPr id="21" name="Grafický objekt 20" descr="Otisk prstu se souvislou výplní">
            <a:extLst>
              <a:ext uri="{FF2B5EF4-FFF2-40B4-BE49-F238E27FC236}">
                <a16:creationId xmlns:a16="http://schemas.microsoft.com/office/drawing/2014/main" id="{1CB7F2CC-912E-C85E-49FF-CD224C00A1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6824" y="3520623"/>
            <a:ext cx="914400" cy="914400"/>
          </a:xfrm>
          <a:prstGeom prst="rect">
            <a:avLst/>
          </a:prstGeom>
        </p:spPr>
      </p:pic>
      <p:pic>
        <p:nvPicPr>
          <p:cNvPr id="23" name="Grafický objekt 22" descr="Kreditní karta se souvislou výplní">
            <a:extLst>
              <a:ext uri="{FF2B5EF4-FFF2-40B4-BE49-F238E27FC236}">
                <a16:creationId xmlns:a16="http://schemas.microsoft.com/office/drawing/2014/main" id="{52390A82-6C19-ABA5-D0F7-32B024ECC7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96824" y="5501349"/>
            <a:ext cx="914400" cy="914400"/>
          </a:xfrm>
          <a:prstGeom prst="rect">
            <a:avLst/>
          </a:prstGeom>
        </p:spPr>
      </p:pic>
      <p:pic>
        <p:nvPicPr>
          <p:cNvPr id="5" name="Grafický objekt 4" descr="Umělá inteligence se souvislou výplní">
            <a:extLst>
              <a:ext uri="{FF2B5EF4-FFF2-40B4-BE49-F238E27FC236}">
                <a16:creationId xmlns:a16="http://schemas.microsoft.com/office/drawing/2014/main" id="{7D61C901-CC56-F454-4ED0-3DA5F62D5A7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96824" y="464078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871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>
            <a:extLst>
              <a:ext uri="{FF2B5EF4-FFF2-40B4-BE49-F238E27FC236}">
                <a16:creationId xmlns:a16="http://schemas.microsoft.com/office/drawing/2014/main" id="{BC6BEE64-6E9D-4A8A-9CAF-A5D47AEAF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207" y="537475"/>
            <a:ext cx="7551996" cy="1587679"/>
          </a:xfrm>
        </p:spPr>
        <p:txBody>
          <a:bodyPr/>
          <a:lstStyle/>
          <a:p>
            <a:r>
              <a:rPr lang="cs-CZ" dirty="0"/>
              <a:t>Výsledky </a:t>
            </a:r>
            <a:br>
              <a:rPr lang="cs-CZ" dirty="0"/>
            </a:br>
            <a:r>
              <a:rPr lang="cs-CZ" dirty="0"/>
              <a:t>v detailu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914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dpis 12">
            <a:extLst>
              <a:ext uri="{FF2B5EF4-FFF2-40B4-BE49-F238E27FC236}">
                <a16:creationId xmlns:a16="http://schemas.microsoft.com/office/drawing/2014/main" id="{0BEF0682-FB01-4B0B-8F68-75599C162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6" y="403225"/>
            <a:ext cx="10385164" cy="701731"/>
          </a:xfrm>
        </p:spPr>
        <p:txBody>
          <a:bodyPr/>
          <a:lstStyle/>
          <a:p>
            <a:r>
              <a:rPr lang="cs-CZ" sz="2200" dirty="0"/>
              <a:t>VĚTŠINA FIREM V POSLEDNÍM ROCE IMPLEMENTOVALA nové TECHNOLOGIE </a:t>
            </a:r>
            <a:br>
              <a:rPr lang="cs-CZ" sz="2200" dirty="0"/>
            </a:br>
            <a:r>
              <a:rPr lang="cs-CZ" sz="2200" dirty="0"/>
              <a:t>ČI DIGITÁLNÍ NÁSTROJE. TY S VYŠŠÍM OBRATEM JE IMPLEMENTOVALY ČASTĚJI.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A377B0-8C7E-4161-B3B2-8AF9234895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DB85C70-8781-4E98-82F6-5929C5DF1387}"/>
              </a:ext>
            </a:extLst>
          </p:cNvPr>
          <p:cNvSpPr txBox="1"/>
          <p:nvPr/>
        </p:nvSpPr>
        <p:spPr>
          <a:xfrm>
            <a:off x="572398" y="1397595"/>
            <a:ext cx="11619602" cy="1887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Implementovali jste v rámci Vaší firmy nové technologie nebo digitální nástroje? (v %)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5D15F07E-BC52-4852-8BB0-88508E3F9776}"/>
              </a:ext>
            </a:extLst>
          </p:cNvPr>
          <p:cNvSpPr/>
          <p:nvPr/>
        </p:nvSpPr>
        <p:spPr>
          <a:xfrm>
            <a:off x="485774" y="6014044"/>
            <a:ext cx="11403782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Q1. Implementovali jste v rámci Vaší firmy v posledním roce nové technologie nebo digitální nástroje?</a:t>
            </a:r>
          </a:p>
        </p:txBody>
      </p:sp>
      <p:sp>
        <p:nvSpPr>
          <p:cNvPr id="21" name="Zaoblený obdélník 32">
            <a:extLst>
              <a:ext uri="{FF2B5EF4-FFF2-40B4-BE49-F238E27FC236}">
                <a16:creationId xmlns:a16="http://schemas.microsoft.com/office/drawing/2014/main" id="{F2F47089-33B8-42D6-A69B-4750288B8E3A}"/>
              </a:ext>
            </a:extLst>
          </p:cNvPr>
          <p:cNvSpPr/>
          <p:nvPr/>
        </p:nvSpPr>
        <p:spPr>
          <a:xfrm>
            <a:off x="9382126" y="1737183"/>
            <a:ext cx="2507430" cy="3978571"/>
          </a:xfrm>
          <a:prstGeom prst="roundRect">
            <a:avLst/>
          </a:prstGeom>
          <a:noFill/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Komentář AMSP ČR: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V průměru téměř tři čtvrtiny firem v posledním roce implementovaly nějaký typ DIGITÁLNÍHO NÁSTROJE. Větší podíl (87 %) najdeme u větších firem segmentu MSP, tj. těch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 obratem nad 100 mil. Kč. </a:t>
            </a: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604162816"/>
              </p:ext>
            </p:extLst>
          </p:nvPr>
        </p:nvGraphicFramePr>
        <p:xfrm>
          <a:off x="454288" y="2515878"/>
          <a:ext cx="3127112" cy="2990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2" name="Chart 21"/>
          <p:cNvGraphicFramePr/>
          <p:nvPr>
            <p:extLst>
              <p:ext uri="{D42A27DB-BD31-4B8C-83A1-F6EECF244321}">
                <p14:modId xmlns:p14="http://schemas.microsoft.com/office/powerpoint/2010/main" val="336300644"/>
              </p:ext>
            </p:extLst>
          </p:nvPr>
        </p:nvGraphicFramePr>
        <p:xfrm>
          <a:off x="3465267" y="2239817"/>
          <a:ext cx="2269862" cy="1823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3" name="Chart 22"/>
          <p:cNvGraphicFramePr/>
          <p:nvPr>
            <p:extLst>
              <p:ext uri="{D42A27DB-BD31-4B8C-83A1-F6EECF244321}">
                <p14:modId xmlns:p14="http://schemas.microsoft.com/office/powerpoint/2010/main" val="3013972143"/>
              </p:ext>
            </p:extLst>
          </p:nvPr>
        </p:nvGraphicFramePr>
        <p:xfrm>
          <a:off x="5318553" y="2220767"/>
          <a:ext cx="2269862" cy="1823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540613" y="3826374"/>
            <a:ext cx="1102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Celkem</a:t>
            </a:r>
          </a:p>
        </p:txBody>
      </p:sp>
      <p:sp>
        <p:nvSpPr>
          <p:cNvPr id="7" name="Rectangle 6"/>
          <p:cNvSpPr/>
          <p:nvPr/>
        </p:nvSpPr>
        <p:spPr>
          <a:xfrm>
            <a:off x="4005469" y="1730222"/>
            <a:ext cx="166591" cy="1828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87184" y="1655009"/>
            <a:ext cx="5267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Ano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713891" y="1737842"/>
            <a:ext cx="175260" cy="1752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43944" y="1653803"/>
            <a:ext cx="602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19198" y="2960934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 5,99 mil.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068172" y="2951618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6-10,99 mil.</a:t>
            </a:r>
          </a:p>
        </p:txBody>
      </p:sp>
      <p:graphicFrame>
        <p:nvGraphicFramePr>
          <p:cNvPr id="30" name="Chart 29"/>
          <p:cNvGraphicFramePr/>
          <p:nvPr>
            <p:extLst>
              <p:ext uri="{D42A27DB-BD31-4B8C-83A1-F6EECF244321}">
                <p14:modId xmlns:p14="http://schemas.microsoft.com/office/powerpoint/2010/main" val="2403547477"/>
              </p:ext>
            </p:extLst>
          </p:nvPr>
        </p:nvGraphicFramePr>
        <p:xfrm>
          <a:off x="4515878" y="4013381"/>
          <a:ext cx="2269862" cy="1823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5269352" y="4740731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11-100,99 mil.</a:t>
            </a:r>
          </a:p>
        </p:txBody>
      </p:sp>
      <p:graphicFrame>
        <p:nvGraphicFramePr>
          <p:cNvPr id="33" name="Chart 32"/>
          <p:cNvGraphicFramePr/>
          <p:nvPr>
            <p:extLst>
              <p:ext uri="{D42A27DB-BD31-4B8C-83A1-F6EECF244321}">
                <p14:modId xmlns:p14="http://schemas.microsoft.com/office/powerpoint/2010/main" val="2218192117"/>
              </p:ext>
            </p:extLst>
          </p:nvPr>
        </p:nvGraphicFramePr>
        <p:xfrm>
          <a:off x="6359991" y="4033486"/>
          <a:ext cx="2269862" cy="1823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7121299" y="4744597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101 mil. </a:t>
            </a:r>
            <a:b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lang="cs-CZ" sz="1000" dirty="0">
                <a:solidFill>
                  <a:prstClr val="black"/>
                </a:solidFill>
                <a:latin typeface="Arial"/>
              </a:rPr>
              <a:t>a</a:t>
            </a: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více</a:t>
            </a:r>
          </a:p>
        </p:txBody>
      </p:sp>
      <p:grpSp>
        <p:nvGrpSpPr>
          <p:cNvPr id="63" name="Group 62"/>
          <p:cNvGrpSpPr>
            <a:grpSpLocks noChangeAspect="1"/>
          </p:cNvGrpSpPr>
          <p:nvPr/>
        </p:nvGrpSpPr>
        <p:grpSpPr>
          <a:xfrm>
            <a:off x="7053457" y="3698776"/>
            <a:ext cx="191971" cy="264358"/>
            <a:chOff x="2909562" y="1125538"/>
            <a:chExt cx="522847" cy="720000"/>
          </a:xfrm>
          <a:solidFill>
            <a:schemeClr val="bg1"/>
          </a:solidFill>
        </p:grpSpPr>
        <p:sp>
          <p:nvSpPr>
            <p:cNvPr id="64" name="Freeform 11"/>
            <p:cNvSpPr>
              <a:spLocks/>
            </p:cNvSpPr>
            <p:nvPr/>
          </p:nvSpPr>
          <p:spPr bwMode="auto">
            <a:xfrm>
              <a:off x="2909562" y="1273403"/>
              <a:ext cx="522847" cy="572135"/>
            </a:xfrm>
            <a:custGeom>
              <a:avLst/>
              <a:gdLst/>
              <a:ahLst/>
              <a:cxnLst>
                <a:cxn ang="0">
                  <a:pos x="1629" y="16"/>
                </a:cxn>
                <a:cxn ang="0">
                  <a:pos x="1591" y="0"/>
                </a:cxn>
                <a:cxn ang="0">
                  <a:pos x="1320" y="0"/>
                </a:cxn>
                <a:cxn ang="0">
                  <a:pos x="1177" y="0"/>
                </a:cxn>
                <a:cxn ang="0">
                  <a:pos x="906" y="0"/>
                </a:cxn>
                <a:cxn ang="0">
                  <a:pos x="868" y="16"/>
                </a:cxn>
                <a:cxn ang="0">
                  <a:pos x="0" y="1306"/>
                </a:cxn>
                <a:cxn ang="0">
                  <a:pos x="2497" y="1306"/>
                </a:cxn>
                <a:cxn ang="0">
                  <a:pos x="1629" y="16"/>
                </a:cxn>
              </a:cxnLst>
              <a:rect l="0" t="0" r="r" b="b"/>
              <a:pathLst>
                <a:path w="2497" h="2732">
                  <a:moveTo>
                    <a:pt x="1629" y="16"/>
                  </a:moveTo>
                  <a:cubicBezTo>
                    <a:pt x="1619" y="6"/>
                    <a:pt x="1605" y="0"/>
                    <a:pt x="1591" y="0"/>
                  </a:cubicBezTo>
                  <a:cubicBezTo>
                    <a:pt x="1471" y="0"/>
                    <a:pt x="1383" y="0"/>
                    <a:pt x="1320" y="0"/>
                  </a:cubicBezTo>
                  <a:cubicBezTo>
                    <a:pt x="1214" y="0"/>
                    <a:pt x="1178" y="0"/>
                    <a:pt x="1177" y="0"/>
                  </a:cubicBezTo>
                  <a:cubicBezTo>
                    <a:pt x="1114" y="0"/>
                    <a:pt x="1026" y="0"/>
                    <a:pt x="906" y="0"/>
                  </a:cubicBezTo>
                  <a:cubicBezTo>
                    <a:pt x="891" y="0"/>
                    <a:pt x="878" y="6"/>
                    <a:pt x="868" y="16"/>
                  </a:cubicBezTo>
                  <a:cubicBezTo>
                    <a:pt x="509" y="399"/>
                    <a:pt x="0" y="795"/>
                    <a:pt x="0" y="1306"/>
                  </a:cubicBezTo>
                  <a:cubicBezTo>
                    <a:pt x="0" y="2732"/>
                    <a:pt x="2497" y="2732"/>
                    <a:pt x="2497" y="1306"/>
                  </a:cubicBezTo>
                  <a:cubicBezTo>
                    <a:pt x="2497" y="795"/>
                    <a:pt x="1987" y="399"/>
                    <a:pt x="1629" y="1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5" name="Group 178"/>
            <p:cNvGrpSpPr/>
            <p:nvPr/>
          </p:nvGrpSpPr>
          <p:grpSpPr>
            <a:xfrm>
              <a:off x="3048385" y="1125538"/>
              <a:ext cx="238907" cy="154957"/>
              <a:chOff x="3103573" y="2217630"/>
              <a:chExt cx="333884" cy="216560"/>
            </a:xfrm>
            <a:grpFill/>
          </p:grpSpPr>
          <p:sp>
            <p:nvSpPr>
              <p:cNvPr id="66" name="Freeform 10"/>
              <p:cNvSpPr>
                <a:spLocks/>
              </p:cNvSpPr>
              <p:nvPr/>
            </p:nvSpPr>
            <p:spPr bwMode="auto">
              <a:xfrm>
                <a:off x="3111378" y="2217630"/>
                <a:ext cx="326079" cy="140491"/>
              </a:xfrm>
              <a:custGeom>
                <a:avLst/>
                <a:gdLst/>
                <a:ahLst/>
                <a:cxnLst>
                  <a:cxn ang="0">
                    <a:pos x="185" y="457"/>
                  </a:cxn>
                  <a:cxn ang="0">
                    <a:pos x="224" y="480"/>
                  </a:cxn>
                  <a:cxn ang="0">
                    <a:pos x="893" y="480"/>
                  </a:cxn>
                  <a:cxn ang="0">
                    <a:pos x="931" y="457"/>
                  </a:cxn>
                  <a:cxn ang="0">
                    <a:pos x="1096" y="213"/>
                  </a:cxn>
                  <a:cxn ang="0">
                    <a:pos x="1107" y="129"/>
                  </a:cxn>
                  <a:cxn ang="0">
                    <a:pos x="606" y="65"/>
                  </a:cxn>
                  <a:cxn ang="0">
                    <a:pos x="470" y="61"/>
                  </a:cxn>
                  <a:cxn ang="0">
                    <a:pos x="10" y="129"/>
                  </a:cxn>
                  <a:cxn ang="0">
                    <a:pos x="20" y="213"/>
                  </a:cxn>
                  <a:cxn ang="0">
                    <a:pos x="185" y="457"/>
                  </a:cxn>
                </a:cxnLst>
                <a:rect l="0" t="0" r="r" b="b"/>
                <a:pathLst>
                  <a:path w="1114" h="480">
                    <a:moveTo>
                      <a:pt x="185" y="457"/>
                    </a:moveTo>
                    <a:cubicBezTo>
                      <a:pt x="195" y="472"/>
                      <a:pt x="209" y="480"/>
                      <a:pt x="224" y="480"/>
                    </a:cubicBezTo>
                    <a:cubicBezTo>
                      <a:pt x="893" y="480"/>
                      <a:pt x="893" y="480"/>
                      <a:pt x="893" y="480"/>
                    </a:cubicBezTo>
                    <a:cubicBezTo>
                      <a:pt x="908" y="480"/>
                      <a:pt x="921" y="472"/>
                      <a:pt x="931" y="457"/>
                    </a:cubicBezTo>
                    <a:cubicBezTo>
                      <a:pt x="983" y="382"/>
                      <a:pt x="1038" y="301"/>
                      <a:pt x="1096" y="213"/>
                    </a:cubicBezTo>
                    <a:cubicBezTo>
                      <a:pt x="1111" y="191"/>
                      <a:pt x="1114" y="158"/>
                      <a:pt x="1107" y="129"/>
                    </a:cubicBezTo>
                    <a:cubicBezTo>
                      <a:pt x="1077" y="0"/>
                      <a:pt x="802" y="22"/>
                      <a:pt x="606" y="65"/>
                    </a:cubicBezTo>
                    <a:cubicBezTo>
                      <a:pt x="560" y="74"/>
                      <a:pt x="514" y="73"/>
                      <a:pt x="470" y="61"/>
                    </a:cubicBezTo>
                    <a:cubicBezTo>
                      <a:pt x="293" y="12"/>
                      <a:pt x="50" y="14"/>
                      <a:pt x="10" y="129"/>
                    </a:cubicBezTo>
                    <a:cubicBezTo>
                      <a:pt x="0" y="157"/>
                      <a:pt x="5" y="191"/>
                      <a:pt x="20" y="213"/>
                    </a:cubicBezTo>
                    <a:cubicBezTo>
                      <a:pt x="79" y="301"/>
                      <a:pt x="134" y="382"/>
                      <a:pt x="185" y="45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7" name="Freeform 12"/>
              <p:cNvSpPr>
                <a:spLocks/>
              </p:cNvSpPr>
              <p:nvPr/>
            </p:nvSpPr>
            <p:spPr bwMode="auto">
              <a:xfrm>
                <a:off x="3103573" y="2343874"/>
                <a:ext cx="288540" cy="90316"/>
              </a:xfrm>
              <a:custGeom>
                <a:avLst/>
                <a:gdLst/>
                <a:ahLst/>
                <a:cxnLst>
                  <a:cxn ang="0">
                    <a:pos x="9" y="280"/>
                  </a:cxn>
                  <a:cxn ang="0">
                    <a:pos x="61" y="300"/>
                  </a:cxn>
                  <a:cxn ang="0">
                    <a:pos x="260" y="213"/>
                  </a:cxn>
                  <a:cxn ang="0">
                    <a:pos x="927" y="213"/>
                  </a:cxn>
                  <a:cxn ang="0">
                    <a:pos x="986" y="154"/>
                  </a:cxn>
                  <a:cxn ang="0">
                    <a:pos x="927" y="96"/>
                  </a:cxn>
                  <a:cxn ang="0">
                    <a:pos x="260" y="96"/>
                  </a:cxn>
                  <a:cxn ang="0">
                    <a:pos x="61" y="9"/>
                  </a:cxn>
                  <a:cxn ang="0">
                    <a:pos x="9" y="29"/>
                  </a:cxn>
                  <a:cxn ang="0">
                    <a:pos x="29" y="82"/>
                  </a:cxn>
                  <a:cxn ang="0">
                    <a:pos x="192" y="154"/>
                  </a:cxn>
                  <a:cxn ang="0">
                    <a:pos x="192" y="154"/>
                  </a:cxn>
                  <a:cxn ang="0">
                    <a:pos x="192" y="155"/>
                  </a:cxn>
                  <a:cxn ang="0">
                    <a:pos x="29" y="227"/>
                  </a:cxn>
                  <a:cxn ang="0">
                    <a:pos x="9" y="280"/>
                  </a:cxn>
                </a:cxnLst>
                <a:rect l="0" t="0" r="r" b="b"/>
                <a:pathLst>
                  <a:path w="986" h="309">
                    <a:moveTo>
                      <a:pt x="9" y="280"/>
                    </a:moveTo>
                    <a:cubicBezTo>
                      <a:pt x="18" y="300"/>
                      <a:pt x="41" y="309"/>
                      <a:pt x="61" y="300"/>
                    </a:cubicBezTo>
                    <a:cubicBezTo>
                      <a:pt x="260" y="213"/>
                      <a:pt x="260" y="213"/>
                      <a:pt x="260" y="213"/>
                    </a:cubicBezTo>
                    <a:cubicBezTo>
                      <a:pt x="927" y="213"/>
                      <a:pt x="927" y="213"/>
                      <a:pt x="927" y="213"/>
                    </a:cubicBezTo>
                    <a:cubicBezTo>
                      <a:pt x="960" y="213"/>
                      <a:pt x="986" y="187"/>
                      <a:pt x="986" y="154"/>
                    </a:cubicBezTo>
                    <a:cubicBezTo>
                      <a:pt x="986" y="122"/>
                      <a:pt x="960" y="96"/>
                      <a:pt x="927" y="96"/>
                    </a:cubicBezTo>
                    <a:cubicBezTo>
                      <a:pt x="260" y="96"/>
                      <a:pt x="260" y="96"/>
                      <a:pt x="260" y="96"/>
                    </a:cubicBezTo>
                    <a:cubicBezTo>
                      <a:pt x="61" y="9"/>
                      <a:pt x="61" y="9"/>
                      <a:pt x="61" y="9"/>
                    </a:cubicBezTo>
                    <a:cubicBezTo>
                      <a:pt x="41" y="0"/>
                      <a:pt x="18" y="9"/>
                      <a:pt x="9" y="29"/>
                    </a:cubicBezTo>
                    <a:cubicBezTo>
                      <a:pt x="0" y="49"/>
                      <a:pt x="9" y="73"/>
                      <a:pt x="29" y="82"/>
                    </a:cubicBezTo>
                    <a:cubicBezTo>
                      <a:pt x="192" y="154"/>
                      <a:pt x="192" y="154"/>
                      <a:pt x="192" y="154"/>
                    </a:cubicBezTo>
                    <a:cubicBezTo>
                      <a:pt x="192" y="154"/>
                      <a:pt x="192" y="154"/>
                      <a:pt x="192" y="154"/>
                    </a:cubicBezTo>
                    <a:cubicBezTo>
                      <a:pt x="192" y="155"/>
                      <a:pt x="192" y="155"/>
                      <a:pt x="192" y="155"/>
                    </a:cubicBezTo>
                    <a:cubicBezTo>
                      <a:pt x="29" y="227"/>
                      <a:pt x="29" y="227"/>
                      <a:pt x="29" y="227"/>
                    </a:cubicBezTo>
                    <a:cubicBezTo>
                      <a:pt x="9" y="236"/>
                      <a:pt x="0" y="259"/>
                      <a:pt x="9" y="28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8" name="Zástupný symbol pro zápatí 2">
            <a:extLst>
              <a:ext uri="{FF2B5EF4-FFF2-40B4-BE49-F238E27FC236}">
                <a16:creationId xmlns:a16="http://schemas.microsoft.com/office/drawing/2014/main" id="{AC696590-8929-E4DB-BAC7-33EAF70E002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Inovace 2023 | 11/2023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AC8C29D9-8ACE-104E-F21D-F63DA1CF8030}"/>
              </a:ext>
            </a:extLst>
          </p:cNvPr>
          <p:cNvSpPr/>
          <p:nvPr/>
        </p:nvSpPr>
        <p:spPr>
          <a:xfrm>
            <a:off x="9264091" y="6311346"/>
            <a:ext cx="1917854" cy="25355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Statisticky signifikantní 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A72B5971-2739-B964-F770-3C2509A808FC}"/>
              </a:ext>
            </a:extLst>
          </p:cNvPr>
          <p:cNvSpPr txBox="1"/>
          <p:nvPr/>
        </p:nvSpPr>
        <p:spPr>
          <a:xfrm>
            <a:off x="1670448" y="5190602"/>
            <a:ext cx="6947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N=300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C61AC137-5F80-F565-E786-243AB326B27F}"/>
              </a:ext>
            </a:extLst>
          </p:cNvPr>
          <p:cNvSpPr txBox="1"/>
          <p:nvPr/>
        </p:nvSpPr>
        <p:spPr>
          <a:xfrm>
            <a:off x="4304215" y="3771207"/>
            <a:ext cx="6092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N=69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ABD8451A-BCF5-460F-7D65-9C036DC84B72}"/>
              </a:ext>
            </a:extLst>
          </p:cNvPr>
          <p:cNvSpPr txBox="1"/>
          <p:nvPr/>
        </p:nvSpPr>
        <p:spPr>
          <a:xfrm>
            <a:off x="6194643" y="3770213"/>
            <a:ext cx="5381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N=31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43F0C6F1-D90B-EA15-6351-2ECED61C2E6E}"/>
              </a:ext>
            </a:extLst>
          </p:cNvPr>
          <p:cNvSpPr txBox="1"/>
          <p:nvPr/>
        </p:nvSpPr>
        <p:spPr>
          <a:xfrm>
            <a:off x="5389024" y="5572445"/>
            <a:ext cx="6354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N=143</a:t>
            </a:r>
          </a:p>
        </p:txBody>
      </p:sp>
      <p:sp>
        <p:nvSpPr>
          <p:cNvPr id="27" name="TextovéPole 26">
            <a:extLst>
              <a:ext uri="{FF2B5EF4-FFF2-40B4-BE49-F238E27FC236}">
                <a16:creationId xmlns:a16="http://schemas.microsoft.com/office/drawing/2014/main" id="{45459884-301E-2A44-9CF4-8B1887015CC4}"/>
              </a:ext>
            </a:extLst>
          </p:cNvPr>
          <p:cNvSpPr txBox="1"/>
          <p:nvPr/>
        </p:nvSpPr>
        <p:spPr>
          <a:xfrm>
            <a:off x="7234050" y="5558863"/>
            <a:ext cx="5458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N=54</a:t>
            </a:r>
          </a:p>
        </p:txBody>
      </p:sp>
      <p:sp>
        <p:nvSpPr>
          <p:cNvPr id="36" name="Rectangle 6">
            <a:extLst>
              <a:ext uri="{FF2B5EF4-FFF2-40B4-BE49-F238E27FC236}">
                <a16:creationId xmlns:a16="http://schemas.microsoft.com/office/drawing/2014/main" id="{1816412E-7AAB-2C8B-4A13-D3CE084DD895}"/>
              </a:ext>
            </a:extLst>
          </p:cNvPr>
          <p:cNvSpPr/>
          <p:nvPr/>
        </p:nvSpPr>
        <p:spPr>
          <a:xfrm>
            <a:off x="5253018" y="1729402"/>
            <a:ext cx="166591" cy="18288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" name="TextBox 9">
            <a:extLst>
              <a:ext uri="{FF2B5EF4-FFF2-40B4-BE49-F238E27FC236}">
                <a16:creationId xmlns:a16="http://schemas.microsoft.com/office/drawing/2014/main" id="{3D81979E-F36A-2417-BA1E-93159E4D1113}"/>
              </a:ext>
            </a:extLst>
          </p:cNvPr>
          <p:cNvSpPr txBox="1"/>
          <p:nvPr/>
        </p:nvSpPr>
        <p:spPr>
          <a:xfrm>
            <a:off x="5418208" y="1654372"/>
            <a:ext cx="97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Nevím</a:t>
            </a:r>
          </a:p>
        </p:txBody>
      </p:sp>
      <p:sp>
        <p:nvSpPr>
          <p:cNvPr id="40" name="Ovál 39">
            <a:extLst>
              <a:ext uri="{FF2B5EF4-FFF2-40B4-BE49-F238E27FC236}">
                <a16:creationId xmlns:a16="http://schemas.microsoft.com/office/drawing/2014/main" id="{2CD202C6-9B21-CE37-E665-233D26D0F135}"/>
              </a:ext>
            </a:extLst>
          </p:cNvPr>
          <p:cNvSpPr/>
          <p:nvPr/>
        </p:nvSpPr>
        <p:spPr>
          <a:xfrm>
            <a:off x="7538013" y="5248092"/>
            <a:ext cx="306000" cy="306000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1" name="Picture 2" descr="http://www.aspectio.cz/Files/logoAMSP.jpg">
            <a:extLst>
              <a:ext uri="{FF2B5EF4-FFF2-40B4-BE49-F238E27FC236}">
                <a16:creationId xmlns:a16="http://schemas.microsoft.com/office/drawing/2014/main" id="{1D918C8A-2426-1A20-568D-342A826B1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491950" y="30517"/>
            <a:ext cx="659536" cy="703061"/>
          </a:xfrm>
          <a:prstGeom prst="rect">
            <a:avLst/>
          </a:prstGeom>
          <a:noFill/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8726A6D4-FE33-F5D5-8D0E-7EC67D0F62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950" y="31578"/>
            <a:ext cx="702000" cy="7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8470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ulka 32">
            <a:extLst>
              <a:ext uri="{FF2B5EF4-FFF2-40B4-BE49-F238E27FC236}">
                <a16:creationId xmlns:a16="http://schemas.microsoft.com/office/drawing/2014/main" id="{09B85484-BE32-43A2-A48F-179C530705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7824825"/>
              </p:ext>
            </p:extLst>
          </p:nvPr>
        </p:nvGraphicFramePr>
        <p:xfrm>
          <a:off x="540682" y="1755842"/>
          <a:ext cx="8663704" cy="37543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693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21040">
                  <a:extLst>
                    <a:ext uri="{9D8B030D-6E8A-4147-A177-3AD203B41FA5}">
                      <a16:colId xmlns:a16="http://schemas.microsoft.com/office/drawing/2014/main" val="3805104068"/>
                    </a:ext>
                  </a:extLst>
                </a:gridCol>
                <a:gridCol w="8683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83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832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68326">
                  <a:extLst>
                    <a:ext uri="{9D8B030D-6E8A-4147-A177-3AD203B41FA5}">
                      <a16:colId xmlns:a16="http://schemas.microsoft.com/office/drawing/2014/main" val="257195918"/>
                    </a:ext>
                  </a:extLst>
                </a:gridCol>
              </a:tblGrid>
              <a:tr h="706738"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 5,99 mil.</a:t>
                      </a:r>
                      <a:endParaRPr lang="en-US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6-10,99 mil.</a:t>
                      </a:r>
                      <a:endParaRPr lang="en-US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11-100,99 mil.</a:t>
                      </a:r>
                      <a:endParaRPr lang="en-US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101 mil. a více</a:t>
                      </a:r>
                      <a:endParaRPr lang="en-US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929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Technologie umožňující vzdálenou práci </a:t>
                      </a:r>
                      <a:b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(např. práci z domova)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51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60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61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68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529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Cloudové služby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42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62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0169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Automatizační technologie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36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49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53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307022"/>
                  </a:ext>
                </a:extLst>
              </a:tr>
              <a:tr h="475929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Používání digitálních platebních systémů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40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50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5929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Jiné, prosím, vypište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4310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Stále jsme v procesu vyhodnocení potenciálních technologií a digitálních nástrojů k implementaci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4" name="Content Placeholder 4">
            <a:extLst>
              <a:ext uri="{FF2B5EF4-FFF2-40B4-BE49-F238E27FC236}">
                <a16:creationId xmlns:a16="http://schemas.microsoft.com/office/drawing/2014/main" id="{B19E5B8D-012E-4E48-A939-7041A2D134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9124359"/>
              </p:ext>
            </p:extLst>
          </p:nvPr>
        </p:nvGraphicFramePr>
        <p:xfrm>
          <a:off x="3704960" y="2035836"/>
          <a:ext cx="2193186" cy="34743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Nadpis 12">
            <a:extLst>
              <a:ext uri="{FF2B5EF4-FFF2-40B4-BE49-F238E27FC236}">
                <a16:creationId xmlns:a16="http://schemas.microsoft.com/office/drawing/2014/main" id="{0BEF0682-FB01-4B0B-8F68-75599C162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7" y="403225"/>
            <a:ext cx="10316343" cy="701731"/>
          </a:xfrm>
        </p:spPr>
        <p:txBody>
          <a:bodyPr/>
          <a:lstStyle/>
          <a:p>
            <a:r>
              <a:rPr lang="cs-CZ" sz="2200" dirty="0"/>
              <a:t>6 Z 10 FIREM V POSLEDNÍM ROCE IMPLEMENTOVALO TECHNOLOGIE UMOŽŇUJÍCÍ VZDÁLENOU PRÁCI.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A377B0-8C7E-4161-B3B2-8AF9234895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DB85C70-8781-4E98-82F6-5929C5DF1387}"/>
              </a:ext>
            </a:extLst>
          </p:cNvPr>
          <p:cNvSpPr txBox="1"/>
          <p:nvPr/>
        </p:nvSpPr>
        <p:spPr>
          <a:xfrm>
            <a:off x="572398" y="1296100"/>
            <a:ext cx="8271053" cy="1887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A jaké technologie či digitální nástroje to byly? (v %)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sp>
        <p:nvSpPr>
          <p:cNvPr id="21" name="Zaoblený obdélník 32">
            <a:extLst>
              <a:ext uri="{FF2B5EF4-FFF2-40B4-BE49-F238E27FC236}">
                <a16:creationId xmlns:a16="http://schemas.microsoft.com/office/drawing/2014/main" id="{F2F47089-33B8-42D6-A69B-4750288B8E3A}"/>
              </a:ext>
            </a:extLst>
          </p:cNvPr>
          <p:cNvSpPr/>
          <p:nvPr/>
        </p:nvSpPr>
        <p:spPr>
          <a:xfrm>
            <a:off x="9382126" y="1737183"/>
            <a:ext cx="2507430" cy="3978571"/>
          </a:xfrm>
          <a:prstGeom prst="roundRect">
            <a:avLst/>
          </a:prstGeom>
          <a:noFill/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Komentář AMSP ČR: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Poměrně častým typem implementované technologie se ukázaly být nástroje umožňující VZDÁLENOU PRÁCI (například pro účely </a:t>
            </a:r>
            <a:r>
              <a:rPr kumimoji="0" lang="cs-CZ" sz="1200" b="0" i="0" u="none" strike="noStrike" kern="0" cap="none" spc="0" normalizeH="0" baseline="0" noProof="0" dirty="0" err="1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home-office</a:t>
            </a: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). To bylo opět obvyklejší ve větších firmách segmentu MSP (nad 100 mil. obratu) (68 %), ale pozadu příliš nezůstaly ani firmy s 10-ti milionovými obraty (60 %).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kern="0" dirty="0">
              <a:solidFill>
                <a:srgbClr val="405A9C">
                  <a:lumMod val="75000"/>
                </a:srgbClr>
              </a:solidFill>
              <a:latin typeface="Calibri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Dalšími častými implementovanými technologiemi byl CLOUD nebo AUTOMATIZAČNÍ TECHNOLOGIE, kterých je v segmentu MSP velmi třeba. </a:t>
            </a:r>
          </a:p>
        </p:txBody>
      </p:sp>
      <p:sp>
        <p:nvSpPr>
          <p:cNvPr id="7" name="Zástupný symbol pro zápatí 2">
            <a:extLst>
              <a:ext uri="{FF2B5EF4-FFF2-40B4-BE49-F238E27FC236}">
                <a16:creationId xmlns:a16="http://schemas.microsoft.com/office/drawing/2014/main" id="{E13D1C38-C42C-BC9B-4160-DBC9F63772D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Inovace 2023 | 11/2023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D0D1217A-511E-E133-2D81-FDB62F3CF5F5}"/>
              </a:ext>
            </a:extLst>
          </p:cNvPr>
          <p:cNvSpPr/>
          <p:nvPr/>
        </p:nvSpPr>
        <p:spPr>
          <a:xfrm>
            <a:off x="485774" y="6014044"/>
            <a:ext cx="11403782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Q2. A jaké technologie či digitální nástroje to byly?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C5D61431-6A31-8207-4EDB-0969C09746D0}"/>
              </a:ext>
            </a:extLst>
          </p:cNvPr>
          <p:cNvSpPr txBox="1"/>
          <p:nvPr/>
        </p:nvSpPr>
        <p:spPr>
          <a:xfrm>
            <a:off x="433844" y="1457268"/>
            <a:ext cx="63896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/>
              <a:t>(Pouze firmy, které odpověděly, že nové technologie či digitální nástroje v posledním roce implementovaly)</a:t>
            </a:r>
          </a:p>
        </p:txBody>
      </p:sp>
      <p:graphicFrame>
        <p:nvGraphicFramePr>
          <p:cNvPr id="18" name="Tabulka 18">
            <a:extLst>
              <a:ext uri="{FF2B5EF4-FFF2-40B4-BE49-F238E27FC236}">
                <a16:creationId xmlns:a16="http://schemas.microsoft.com/office/drawing/2014/main" id="{62284166-D946-7442-56BF-441BFB5CF7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9962556"/>
              </p:ext>
            </p:extLst>
          </p:nvPr>
        </p:nvGraphicFramePr>
        <p:xfrm>
          <a:off x="5721562" y="5440995"/>
          <a:ext cx="34742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8550">
                  <a:extLst>
                    <a:ext uri="{9D8B030D-6E8A-4147-A177-3AD203B41FA5}">
                      <a16:colId xmlns:a16="http://schemas.microsoft.com/office/drawing/2014/main" val="970929928"/>
                    </a:ext>
                  </a:extLst>
                </a:gridCol>
                <a:gridCol w="868550">
                  <a:extLst>
                    <a:ext uri="{9D8B030D-6E8A-4147-A177-3AD203B41FA5}">
                      <a16:colId xmlns:a16="http://schemas.microsoft.com/office/drawing/2014/main" val="341626258"/>
                    </a:ext>
                  </a:extLst>
                </a:gridCol>
                <a:gridCol w="868550">
                  <a:extLst>
                    <a:ext uri="{9D8B030D-6E8A-4147-A177-3AD203B41FA5}">
                      <a16:colId xmlns:a16="http://schemas.microsoft.com/office/drawing/2014/main" val="11707772"/>
                    </a:ext>
                  </a:extLst>
                </a:gridCol>
                <a:gridCol w="868550">
                  <a:extLst>
                    <a:ext uri="{9D8B030D-6E8A-4147-A177-3AD203B41FA5}">
                      <a16:colId xmlns:a16="http://schemas.microsoft.com/office/drawing/2014/main" val="4254240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N=45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</a:t>
                      </a:r>
                      <a:r>
                        <a:rPr lang="cs-CZ" sz="1100" b="0" dirty="0">
                          <a:solidFill>
                            <a:srgbClr val="FF0000"/>
                          </a:solidFill>
                        </a:rPr>
                        <a:t>20!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N=101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N=47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7818253"/>
                  </a:ext>
                </a:extLst>
              </a:tr>
            </a:tbl>
          </a:graphicData>
        </a:graphic>
      </p:graphicFrame>
      <p:sp>
        <p:nvSpPr>
          <p:cNvPr id="19" name="TextovéPole 18">
            <a:extLst>
              <a:ext uri="{FF2B5EF4-FFF2-40B4-BE49-F238E27FC236}">
                <a16:creationId xmlns:a16="http://schemas.microsoft.com/office/drawing/2014/main" id="{0CFC109C-6DDE-0DAF-1899-88CEE93AAC08}"/>
              </a:ext>
            </a:extLst>
          </p:cNvPr>
          <p:cNvSpPr txBox="1"/>
          <p:nvPr/>
        </p:nvSpPr>
        <p:spPr>
          <a:xfrm>
            <a:off x="7819785" y="6315013"/>
            <a:ext cx="14443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i="1" dirty="0">
                <a:solidFill>
                  <a:srgbClr val="FF0000"/>
                </a:solidFill>
              </a:rPr>
              <a:t>! = Pozor! Nízká báze </a:t>
            </a:r>
          </a:p>
        </p:txBody>
      </p:sp>
      <p:graphicFrame>
        <p:nvGraphicFramePr>
          <p:cNvPr id="23" name="Tabulka 18">
            <a:extLst>
              <a:ext uri="{FF2B5EF4-FFF2-40B4-BE49-F238E27FC236}">
                <a16:creationId xmlns:a16="http://schemas.microsoft.com/office/drawing/2014/main" id="{FE1D5D3D-89C0-9996-A7E7-70E1BD9853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1014610"/>
              </p:ext>
            </p:extLst>
          </p:nvPr>
        </p:nvGraphicFramePr>
        <p:xfrm>
          <a:off x="4142245" y="5462570"/>
          <a:ext cx="86855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8550">
                  <a:extLst>
                    <a:ext uri="{9D8B030D-6E8A-4147-A177-3AD203B41FA5}">
                      <a16:colId xmlns:a16="http://schemas.microsoft.com/office/drawing/2014/main" val="970929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N=214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7818253"/>
                  </a:ext>
                </a:extLst>
              </a:tr>
            </a:tbl>
          </a:graphicData>
        </a:graphic>
      </p:graphicFrame>
      <p:sp>
        <p:nvSpPr>
          <p:cNvPr id="2" name="Řečová bublina: obdélníkový bublinový popisek se zakulacenými rohy 1">
            <a:extLst>
              <a:ext uri="{FF2B5EF4-FFF2-40B4-BE49-F238E27FC236}">
                <a16:creationId xmlns:a16="http://schemas.microsoft.com/office/drawing/2014/main" id="{AB521673-92AF-2119-5589-E872C85BE99A}"/>
              </a:ext>
            </a:extLst>
          </p:cNvPr>
          <p:cNvSpPr/>
          <p:nvPr/>
        </p:nvSpPr>
        <p:spPr>
          <a:xfrm>
            <a:off x="4468432" y="5938855"/>
            <a:ext cx="1145042" cy="287782"/>
          </a:xfrm>
          <a:prstGeom prst="wedgeRoundRectCallout">
            <a:avLst>
              <a:gd name="adj1" fmla="val -11039"/>
              <a:gd name="adj2" fmla="val -78385"/>
              <a:gd name="adj3" fmla="val 16667"/>
            </a:avLst>
          </a:prstGeom>
          <a:solidFill>
            <a:srgbClr val="2A71EF"/>
          </a:solidFill>
          <a:ln>
            <a:solidFill>
              <a:srgbClr val="2A71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000" dirty="0"/>
              <a:t>„Bourací stroje“</a:t>
            </a:r>
          </a:p>
        </p:txBody>
      </p:sp>
      <p:cxnSp>
        <p:nvCxnSpPr>
          <p:cNvPr id="4" name="Přímá spojnice se šipkou 3">
            <a:extLst>
              <a:ext uri="{FF2B5EF4-FFF2-40B4-BE49-F238E27FC236}">
                <a16:creationId xmlns:a16="http://schemas.microsoft.com/office/drawing/2014/main" id="{490F3148-7070-D415-C9DD-36F2824C7AED}"/>
              </a:ext>
            </a:extLst>
          </p:cNvPr>
          <p:cNvCxnSpPr/>
          <p:nvPr/>
        </p:nvCxnSpPr>
        <p:spPr>
          <a:xfrm>
            <a:off x="4045789" y="4889965"/>
            <a:ext cx="1121434" cy="943445"/>
          </a:xfrm>
          <a:prstGeom prst="straightConnector1">
            <a:avLst/>
          </a:prstGeom>
          <a:ln>
            <a:solidFill>
              <a:srgbClr val="2A71E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Řečová bublina: obdélníkový bublinový popisek se zakulacenými rohy 7">
            <a:extLst>
              <a:ext uri="{FF2B5EF4-FFF2-40B4-BE49-F238E27FC236}">
                <a16:creationId xmlns:a16="http://schemas.microsoft.com/office/drawing/2014/main" id="{ACCD180E-9CFD-A96D-F1DD-95056231FE54}"/>
              </a:ext>
            </a:extLst>
          </p:cNvPr>
          <p:cNvSpPr/>
          <p:nvPr/>
        </p:nvSpPr>
        <p:spPr>
          <a:xfrm>
            <a:off x="5721562" y="5938855"/>
            <a:ext cx="1878310" cy="376158"/>
          </a:xfrm>
          <a:prstGeom prst="wedgeRoundRectCallout">
            <a:avLst>
              <a:gd name="adj1" fmla="val -44106"/>
              <a:gd name="adj2" fmla="val -73798"/>
              <a:gd name="adj3" fmla="val 16667"/>
            </a:avLst>
          </a:prstGeom>
          <a:solidFill>
            <a:srgbClr val="2A71EF"/>
          </a:solidFill>
          <a:ln>
            <a:solidFill>
              <a:srgbClr val="2A71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000" dirty="0"/>
              <a:t>„Software pro reportování práce obchodních zástupců“</a:t>
            </a:r>
          </a:p>
        </p:txBody>
      </p:sp>
      <p:sp>
        <p:nvSpPr>
          <p:cNvPr id="9" name="Řečová bublina: obdélníkový bublinový popisek se zakulacenými rohy 8">
            <a:extLst>
              <a:ext uri="{FF2B5EF4-FFF2-40B4-BE49-F238E27FC236}">
                <a16:creationId xmlns:a16="http://schemas.microsoft.com/office/drawing/2014/main" id="{E4BD92E6-60C3-E942-7247-E87865145917}"/>
              </a:ext>
            </a:extLst>
          </p:cNvPr>
          <p:cNvSpPr/>
          <p:nvPr/>
        </p:nvSpPr>
        <p:spPr>
          <a:xfrm>
            <a:off x="4438273" y="6348343"/>
            <a:ext cx="1582965" cy="376158"/>
          </a:xfrm>
          <a:prstGeom prst="wedgeRoundRectCallout">
            <a:avLst>
              <a:gd name="adj1" fmla="val -8515"/>
              <a:gd name="adj2" fmla="val -64625"/>
              <a:gd name="adj3" fmla="val 16667"/>
            </a:avLst>
          </a:prstGeom>
          <a:solidFill>
            <a:srgbClr val="2A71EF"/>
          </a:solidFill>
          <a:ln>
            <a:solidFill>
              <a:srgbClr val="2A71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000" dirty="0"/>
              <a:t>„Online sledování toku materiálu ve výrobě“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0C9E22FE-C93A-28EC-61C1-ECAB9EF612F7}"/>
              </a:ext>
            </a:extLst>
          </p:cNvPr>
          <p:cNvSpPr/>
          <p:nvPr/>
        </p:nvSpPr>
        <p:spPr>
          <a:xfrm>
            <a:off x="1440611" y="2432649"/>
            <a:ext cx="4132053" cy="508959"/>
          </a:xfrm>
          <a:prstGeom prst="rect">
            <a:avLst/>
          </a:prstGeom>
          <a:noFill/>
          <a:ln w="19050">
            <a:solidFill>
              <a:srgbClr val="2810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2" name="Picture 2" descr="http://www.aspectio.cz/Files/logoAMSP.jpg">
            <a:extLst>
              <a:ext uri="{FF2B5EF4-FFF2-40B4-BE49-F238E27FC236}">
                <a16:creationId xmlns:a16="http://schemas.microsoft.com/office/drawing/2014/main" id="{04A03BB8-7C15-CEFC-D8BB-1165CDCF5A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91950" y="30517"/>
            <a:ext cx="659536" cy="703061"/>
          </a:xfrm>
          <a:prstGeom prst="rect">
            <a:avLst/>
          </a:prstGeom>
          <a:noFill/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36E1E5A2-26E4-3CB7-79A4-C63C3B0B9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950" y="31578"/>
            <a:ext cx="702000" cy="7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6175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ulka 32">
            <a:extLst>
              <a:ext uri="{FF2B5EF4-FFF2-40B4-BE49-F238E27FC236}">
                <a16:creationId xmlns:a16="http://schemas.microsoft.com/office/drawing/2014/main" id="{09B85484-BE32-43A2-A48F-179C530705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0616690"/>
              </p:ext>
            </p:extLst>
          </p:nvPr>
        </p:nvGraphicFramePr>
        <p:xfrm>
          <a:off x="540682" y="1755842"/>
          <a:ext cx="8663704" cy="37543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693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21040">
                  <a:extLst>
                    <a:ext uri="{9D8B030D-6E8A-4147-A177-3AD203B41FA5}">
                      <a16:colId xmlns:a16="http://schemas.microsoft.com/office/drawing/2014/main" val="3805104068"/>
                    </a:ext>
                  </a:extLst>
                </a:gridCol>
                <a:gridCol w="8683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83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832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68326">
                  <a:extLst>
                    <a:ext uri="{9D8B030D-6E8A-4147-A177-3AD203B41FA5}">
                      <a16:colId xmlns:a16="http://schemas.microsoft.com/office/drawing/2014/main" val="257195918"/>
                    </a:ext>
                  </a:extLst>
                </a:gridCol>
              </a:tblGrid>
              <a:tr h="706738"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 5,99 mil.</a:t>
                      </a:r>
                      <a:endParaRPr lang="en-US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6-10,99 mil.</a:t>
                      </a:r>
                      <a:endParaRPr lang="en-US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11-100,99 mil.</a:t>
                      </a:r>
                      <a:endParaRPr lang="en-US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101 mil. a více</a:t>
                      </a:r>
                      <a:endParaRPr lang="en-US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929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Snížení provozních nákladů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45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61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53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74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529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Zvýšení zákaznické spokojenosti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39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0169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Narůst prodeje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36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307022"/>
                  </a:ext>
                </a:extLst>
              </a:tr>
              <a:tr h="475929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Zvýšení počtu digitálních transakcí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5929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Jiné, prosím, vypište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4310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Nevím, nedokážu odpovědět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4" name="Content Placeholder 4">
            <a:extLst>
              <a:ext uri="{FF2B5EF4-FFF2-40B4-BE49-F238E27FC236}">
                <a16:creationId xmlns:a16="http://schemas.microsoft.com/office/drawing/2014/main" id="{B19E5B8D-012E-4E48-A939-7041A2D134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2624796"/>
              </p:ext>
            </p:extLst>
          </p:nvPr>
        </p:nvGraphicFramePr>
        <p:xfrm>
          <a:off x="3704960" y="2035836"/>
          <a:ext cx="2193186" cy="34743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Nadpis 12">
            <a:extLst>
              <a:ext uri="{FF2B5EF4-FFF2-40B4-BE49-F238E27FC236}">
                <a16:creationId xmlns:a16="http://schemas.microsoft.com/office/drawing/2014/main" id="{0BEF0682-FB01-4B0B-8F68-75599C162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7" y="403225"/>
            <a:ext cx="10316343" cy="701731"/>
          </a:xfrm>
        </p:spPr>
        <p:txBody>
          <a:bodyPr/>
          <a:lstStyle/>
          <a:p>
            <a:r>
              <a:rPr lang="cs-CZ" sz="2200" dirty="0"/>
              <a:t>FIRMY NEJČASTĚJI MĚŘÍ ÚSPĚŠNOST DIGITALIZACE V RÁMCI SNÍŽENÍ PROVOZNÍCH NÁKLADŮ, FIRMY S OBRATEM VYŠŠÍM NEŽ 101 MILIONŮ ČASTĚJI.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A377B0-8C7E-4161-B3B2-8AF9234895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DB85C70-8781-4E98-82F6-5929C5DF1387}"/>
              </a:ext>
            </a:extLst>
          </p:cNvPr>
          <p:cNvSpPr txBox="1"/>
          <p:nvPr/>
        </p:nvSpPr>
        <p:spPr>
          <a:xfrm>
            <a:off x="572398" y="1296100"/>
            <a:ext cx="10788591" cy="1887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Metriky, na kterých je měřeno, zdali se očekávání spojené s digitalizací naplňují (v %)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sp>
        <p:nvSpPr>
          <p:cNvPr id="21" name="Zaoblený obdélník 32">
            <a:extLst>
              <a:ext uri="{FF2B5EF4-FFF2-40B4-BE49-F238E27FC236}">
                <a16:creationId xmlns:a16="http://schemas.microsoft.com/office/drawing/2014/main" id="{F2F47089-33B8-42D6-A69B-4750288B8E3A}"/>
              </a:ext>
            </a:extLst>
          </p:cNvPr>
          <p:cNvSpPr/>
          <p:nvPr/>
        </p:nvSpPr>
        <p:spPr>
          <a:xfrm>
            <a:off x="9382126" y="1737183"/>
            <a:ext cx="2507430" cy="4406416"/>
          </a:xfrm>
          <a:prstGeom prst="roundRect">
            <a:avLst/>
          </a:prstGeom>
          <a:noFill/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Komentář AMSP ČR: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Zcela typicky pro MSP – a velmi dlouho to říkáme – že pro MSP firmy </a:t>
            </a:r>
            <a:r>
              <a:rPr kumimoji="0" lang="cs-CZ" sz="1200" b="1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MUSÍ každá digitalizační investice znamenat EFEKTIVITU</a:t>
            </a: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. Na rozdíl od státu, firmy – a zvláště pak MSP – zpravidla striktně a zcela logicky </a:t>
            </a:r>
            <a:r>
              <a:rPr kumimoji="0" lang="cs-CZ" sz="1200" b="0" i="0" u="sng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měří návratnost investice,</a:t>
            </a: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protože si na ni nejprve musí vydělat.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0" dirty="0">
                <a:solidFill>
                  <a:srgbClr val="405A9C">
                    <a:lumMod val="75000"/>
                  </a:srgbClr>
                </a:solidFill>
                <a:latin typeface="Calibri" pitchFamily="34" charset="0"/>
              </a:rPr>
              <a:t>V průzkumu šlo zejména o SNÍŽENÍ PROVOZNÍCH NÁKLADŮ, na což byl tlak zejména ve větších firmách MSP (s obratem nad 100 mil. Kč) (74 %), ale tento trend se ukázal i u malých subjektů. Dalším měřítkem bylo zvýšení SPOKOJENOSTI ZÁKAZNÍKA (43 %), jehož digitální chování se také mění. Skoro ve třetině případů následoval NÁRŮST PRODEJE v návaznosti na investici do </a:t>
            </a:r>
            <a:r>
              <a:rPr lang="cs-CZ" sz="1200" kern="0" dirty="0" err="1">
                <a:solidFill>
                  <a:srgbClr val="405A9C">
                    <a:lumMod val="75000"/>
                  </a:srgbClr>
                </a:solidFill>
                <a:latin typeface="Calibri" pitchFamily="34" charset="0"/>
              </a:rPr>
              <a:t>digi</a:t>
            </a:r>
            <a:r>
              <a:rPr lang="cs-CZ" sz="1200" kern="0" dirty="0">
                <a:solidFill>
                  <a:srgbClr val="405A9C">
                    <a:lumMod val="75000"/>
                  </a:srgbClr>
                </a:solidFill>
                <a:latin typeface="Calibri" pitchFamily="34" charset="0"/>
              </a:rPr>
              <a:t>-nástroje. .    </a:t>
            </a:r>
            <a:endParaRPr kumimoji="0" lang="cs-CZ" sz="1200" b="0" i="0" u="none" strike="noStrike" kern="0" cap="none" spc="0" normalizeH="0" baseline="0" noProof="0" dirty="0">
              <a:ln>
                <a:noFill/>
              </a:ln>
              <a:solidFill>
                <a:srgbClr val="405A9C">
                  <a:lumMod val="75000"/>
                </a:srgbClr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7" name="Zástupný symbol pro zápatí 2">
            <a:extLst>
              <a:ext uri="{FF2B5EF4-FFF2-40B4-BE49-F238E27FC236}">
                <a16:creationId xmlns:a16="http://schemas.microsoft.com/office/drawing/2014/main" id="{E13D1C38-C42C-BC9B-4160-DBC9F63772D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Inovace 2023 | 11/2023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D0D1217A-511E-E133-2D81-FDB62F3CF5F5}"/>
              </a:ext>
            </a:extLst>
          </p:cNvPr>
          <p:cNvSpPr/>
          <p:nvPr/>
        </p:nvSpPr>
        <p:spPr>
          <a:xfrm>
            <a:off x="485774" y="6014044"/>
            <a:ext cx="11403782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Q3. Na jakých metrikách měříte, jestli se Vaše očekávání ohledně digitalizace naplňují?</a:t>
            </a:r>
          </a:p>
        </p:txBody>
      </p:sp>
      <p:graphicFrame>
        <p:nvGraphicFramePr>
          <p:cNvPr id="18" name="Tabulka 18">
            <a:extLst>
              <a:ext uri="{FF2B5EF4-FFF2-40B4-BE49-F238E27FC236}">
                <a16:creationId xmlns:a16="http://schemas.microsoft.com/office/drawing/2014/main" id="{62284166-D946-7442-56BF-441BFB5CF7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1127753"/>
              </p:ext>
            </p:extLst>
          </p:nvPr>
        </p:nvGraphicFramePr>
        <p:xfrm>
          <a:off x="5721562" y="5440995"/>
          <a:ext cx="34742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8550">
                  <a:extLst>
                    <a:ext uri="{9D8B030D-6E8A-4147-A177-3AD203B41FA5}">
                      <a16:colId xmlns:a16="http://schemas.microsoft.com/office/drawing/2014/main" val="970929928"/>
                    </a:ext>
                  </a:extLst>
                </a:gridCol>
                <a:gridCol w="868550">
                  <a:extLst>
                    <a:ext uri="{9D8B030D-6E8A-4147-A177-3AD203B41FA5}">
                      <a16:colId xmlns:a16="http://schemas.microsoft.com/office/drawing/2014/main" val="341626258"/>
                    </a:ext>
                  </a:extLst>
                </a:gridCol>
                <a:gridCol w="868550">
                  <a:extLst>
                    <a:ext uri="{9D8B030D-6E8A-4147-A177-3AD203B41FA5}">
                      <a16:colId xmlns:a16="http://schemas.microsoft.com/office/drawing/2014/main" val="11707772"/>
                    </a:ext>
                  </a:extLst>
                </a:gridCol>
                <a:gridCol w="868550">
                  <a:extLst>
                    <a:ext uri="{9D8B030D-6E8A-4147-A177-3AD203B41FA5}">
                      <a16:colId xmlns:a16="http://schemas.microsoft.com/office/drawing/2014/main" val="4254240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N=69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N=31</a:t>
                      </a:r>
                      <a:endParaRPr lang="cs-CZ" sz="1100" b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N=143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N=54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7818253"/>
                  </a:ext>
                </a:extLst>
              </a:tr>
            </a:tbl>
          </a:graphicData>
        </a:graphic>
      </p:graphicFrame>
      <p:graphicFrame>
        <p:nvGraphicFramePr>
          <p:cNvPr id="23" name="Tabulka 18">
            <a:extLst>
              <a:ext uri="{FF2B5EF4-FFF2-40B4-BE49-F238E27FC236}">
                <a16:creationId xmlns:a16="http://schemas.microsoft.com/office/drawing/2014/main" id="{FE1D5D3D-89C0-9996-A7E7-70E1BD9853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0448813"/>
              </p:ext>
            </p:extLst>
          </p:nvPr>
        </p:nvGraphicFramePr>
        <p:xfrm>
          <a:off x="4142245" y="5462570"/>
          <a:ext cx="86855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8550">
                  <a:extLst>
                    <a:ext uri="{9D8B030D-6E8A-4147-A177-3AD203B41FA5}">
                      <a16:colId xmlns:a16="http://schemas.microsoft.com/office/drawing/2014/main" val="970929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N=300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7818253"/>
                  </a:ext>
                </a:extLst>
              </a:tr>
            </a:tbl>
          </a:graphicData>
        </a:graphic>
      </p:graphicFrame>
      <p:sp>
        <p:nvSpPr>
          <p:cNvPr id="2" name="Obdélník 1">
            <a:extLst>
              <a:ext uri="{FF2B5EF4-FFF2-40B4-BE49-F238E27FC236}">
                <a16:creationId xmlns:a16="http://schemas.microsoft.com/office/drawing/2014/main" id="{7552FF77-EB48-0801-C573-50E48ADABA64}"/>
              </a:ext>
            </a:extLst>
          </p:cNvPr>
          <p:cNvSpPr/>
          <p:nvPr/>
        </p:nvSpPr>
        <p:spPr>
          <a:xfrm>
            <a:off x="9264091" y="6311346"/>
            <a:ext cx="1917854" cy="25355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Statisticky signifikantní </a:t>
            </a:r>
          </a:p>
        </p:txBody>
      </p:sp>
      <p:cxnSp>
        <p:nvCxnSpPr>
          <p:cNvPr id="3" name="Přímá spojnice se šipkou 2">
            <a:extLst>
              <a:ext uri="{FF2B5EF4-FFF2-40B4-BE49-F238E27FC236}">
                <a16:creationId xmlns:a16="http://schemas.microsoft.com/office/drawing/2014/main" id="{73EF3D16-4CD2-C140-F513-9E96F2A72753}"/>
              </a:ext>
            </a:extLst>
          </p:cNvPr>
          <p:cNvCxnSpPr>
            <a:cxnSpLocks/>
            <a:endCxn id="10" idx="0"/>
          </p:cNvCxnSpPr>
          <p:nvPr/>
        </p:nvCxnSpPr>
        <p:spPr>
          <a:xfrm>
            <a:off x="4107741" y="4882119"/>
            <a:ext cx="2079924" cy="1131925"/>
          </a:xfrm>
          <a:prstGeom prst="straightConnector1">
            <a:avLst/>
          </a:prstGeom>
          <a:ln>
            <a:solidFill>
              <a:srgbClr val="2A71E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Řečová bublina: obdélníkový bublinový popisek se zakulacenými rohy 7">
            <a:extLst>
              <a:ext uri="{FF2B5EF4-FFF2-40B4-BE49-F238E27FC236}">
                <a16:creationId xmlns:a16="http://schemas.microsoft.com/office/drawing/2014/main" id="{74455D90-D32A-6D06-7B24-71984F9DDA1F}"/>
              </a:ext>
            </a:extLst>
          </p:cNvPr>
          <p:cNvSpPr/>
          <p:nvPr/>
        </p:nvSpPr>
        <p:spPr>
          <a:xfrm>
            <a:off x="6187665" y="6008559"/>
            <a:ext cx="1332077" cy="237140"/>
          </a:xfrm>
          <a:prstGeom prst="wedgeRoundRectCallout">
            <a:avLst>
              <a:gd name="adj1" fmla="val -40891"/>
              <a:gd name="adj2" fmla="val -91987"/>
              <a:gd name="adj3" fmla="val 16667"/>
            </a:avLst>
          </a:prstGeom>
          <a:solidFill>
            <a:srgbClr val="2A71EF"/>
          </a:solidFill>
          <a:ln>
            <a:solidFill>
              <a:srgbClr val="2A71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000" dirty="0"/>
              <a:t>„Výkon pracovníků“</a:t>
            </a:r>
          </a:p>
        </p:txBody>
      </p:sp>
      <p:sp>
        <p:nvSpPr>
          <p:cNvPr id="9" name="Řečová bublina: obdélníkový bublinový popisek se zakulacenými rohy 8">
            <a:extLst>
              <a:ext uri="{FF2B5EF4-FFF2-40B4-BE49-F238E27FC236}">
                <a16:creationId xmlns:a16="http://schemas.microsoft.com/office/drawing/2014/main" id="{E9EB44BD-8625-04E5-0D25-CC3DA179EAAC}"/>
              </a:ext>
            </a:extLst>
          </p:cNvPr>
          <p:cNvSpPr/>
          <p:nvPr/>
        </p:nvSpPr>
        <p:spPr>
          <a:xfrm>
            <a:off x="7612544" y="6143599"/>
            <a:ext cx="1419313" cy="365125"/>
          </a:xfrm>
          <a:prstGeom prst="wedgeRoundRectCallout">
            <a:avLst>
              <a:gd name="adj1" fmla="val -44211"/>
              <a:gd name="adj2" fmla="val -73086"/>
              <a:gd name="adj3" fmla="val 16667"/>
            </a:avLst>
          </a:prstGeom>
          <a:solidFill>
            <a:srgbClr val="2A71EF"/>
          </a:solidFill>
          <a:ln>
            <a:solidFill>
              <a:srgbClr val="2A71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000" dirty="0"/>
              <a:t>„Zvýšení produktivity práce“</a:t>
            </a:r>
          </a:p>
        </p:txBody>
      </p:sp>
      <p:sp>
        <p:nvSpPr>
          <p:cNvPr id="11" name="Řečová bublina: obdélníkový bublinový popisek se zakulacenými rohy 10">
            <a:extLst>
              <a:ext uri="{FF2B5EF4-FFF2-40B4-BE49-F238E27FC236}">
                <a16:creationId xmlns:a16="http://schemas.microsoft.com/office/drawing/2014/main" id="{EF2650F7-FBA3-ADAE-6EB6-D12B13EA3CA4}"/>
              </a:ext>
            </a:extLst>
          </p:cNvPr>
          <p:cNvSpPr/>
          <p:nvPr/>
        </p:nvSpPr>
        <p:spPr>
          <a:xfrm>
            <a:off x="6187665" y="6415309"/>
            <a:ext cx="1332077" cy="355810"/>
          </a:xfrm>
          <a:prstGeom prst="wedgeRoundRectCallout">
            <a:avLst>
              <a:gd name="adj1" fmla="val -40891"/>
              <a:gd name="adj2" fmla="val -91987"/>
              <a:gd name="adj3" fmla="val 16667"/>
            </a:avLst>
          </a:prstGeom>
          <a:solidFill>
            <a:srgbClr val="2A71EF"/>
          </a:solidFill>
          <a:ln>
            <a:solidFill>
              <a:srgbClr val="2A71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000" dirty="0"/>
              <a:t>„Spotřeba hnojiv, osiv, pesticidů“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56B33427-2B8B-849B-1992-8084737A8167}"/>
              </a:ext>
            </a:extLst>
          </p:cNvPr>
          <p:cNvSpPr/>
          <p:nvPr/>
        </p:nvSpPr>
        <p:spPr>
          <a:xfrm>
            <a:off x="2044460" y="2432649"/>
            <a:ext cx="3528204" cy="508959"/>
          </a:xfrm>
          <a:prstGeom prst="rect">
            <a:avLst/>
          </a:prstGeom>
          <a:noFill/>
          <a:ln w="19050">
            <a:solidFill>
              <a:srgbClr val="2810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4" name="Picture 2" descr="http://www.aspectio.cz/Files/logoAMSP.jpg">
            <a:extLst>
              <a:ext uri="{FF2B5EF4-FFF2-40B4-BE49-F238E27FC236}">
                <a16:creationId xmlns:a16="http://schemas.microsoft.com/office/drawing/2014/main" id="{A9C6FA10-CD97-BCD5-7ACA-DEA9D62166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91950" y="30517"/>
            <a:ext cx="659536" cy="703061"/>
          </a:xfrm>
          <a:prstGeom prst="rect">
            <a:avLst/>
          </a:prstGeom>
          <a:noFill/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B4B296BD-6413-D607-171C-A3F4DE621A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950" y="31578"/>
            <a:ext cx="702000" cy="7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35082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dpis 12">
            <a:extLst>
              <a:ext uri="{FF2B5EF4-FFF2-40B4-BE49-F238E27FC236}">
                <a16:creationId xmlns:a16="http://schemas.microsoft.com/office/drawing/2014/main" id="{0BEF0682-FB01-4B0B-8F68-75599C162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7" y="403225"/>
            <a:ext cx="10537682" cy="701731"/>
          </a:xfrm>
        </p:spPr>
        <p:txBody>
          <a:bodyPr/>
          <a:lstStyle/>
          <a:p>
            <a:r>
              <a:rPr lang="cs-CZ" sz="2200" dirty="0"/>
              <a:t>UKAZUJE SE, ŽE firmy ZA ÚSPĚCH POVAŽUJÍ PRIMÁRNĚ ZVÝŠENÍ ZÁKAZNICKÉ SPOKOJENOSTI o 20 % A SNÍŽENÍ PROVOZNÍCH NÁKLADŮ o 20 %.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A377B0-8C7E-4161-B3B2-8AF9234895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DB85C70-8781-4E98-82F6-5929C5DF1387}"/>
              </a:ext>
            </a:extLst>
          </p:cNvPr>
          <p:cNvSpPr txBox="1"/>
          <p:nvPr/>
        </p:nvSpPr>
        <p:spPr>
          <a:xfrm>
            <a:off x="572398" y="1296100"/>
            <a:ext cx="10370071" cy="1887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A </a:t>
            </a:r>
            <a:r>
              <a:rPr lang="cs-CZ" sz="1600" dirty="0">
                <a:solidFill>
                  <a:prstClr val="black"/>
                </a:solidFill>
                <a:latin typeface="Arial Black"/>
              </a:rPr>
              <a:t>jaký posun těchto metrik považujete za úspěch? – Celkem 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(v %)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sp>
        <p:nvSpPr>
          <p:cNvPr id="21" name="Zaoblený obdélník 32">
            <a:extLst>
              <a:ext uri="{FF2B5EF4-FFF2-40B4-BE49-F238E27FC236}">
                <a16:creationId xmlns:a16="http://schemas.microsoft.com/office/drawing/2014/main" id="{F2F47089-33B8-42D6-A69B-4750288B8E3A}"/>
              </a:ext>
            </a:extLst>
          </p:cNvPr>
          <p:cNvSpPr/>
          <p:nvPr/>
        </p:nvSpPr>
        <p:spPr>
          <a:xfrm>
            <a:off x="9382126" y="1737183"/>
            <a:ext cx="2507430" cy="3978571"/>
          </a:xfrm>
          <a:prstGeom prst="roundRect">
            <a:avLst/>
          </a:prstGeom>
          <a:noFill/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Komentář AMSP ČR: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Tento </a:t>
            </a:r>
            <a:r>
              <a:rPr kumimoji="0" lang="cs-CZ" sz="1200" b="0" i="0" u="none" strike="noStrike" kern="0" cap="none" spc="0" normalizeH="0" baseline="0" noProof="0" dirty="0" err="1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slide</a:t>
            </a: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potvrzuje ten předchozí: firmám nejvíce záleží na EFEKTIVITĚ vložené investice, v tomto případě považují za úspěch uživatelskou SPOKOJENOST ZÁKAZNÍKA a SNÍŽENÍ PROVOZNÍCH NÁKLADŮ, čímž se rovněž zvyšuje produktivita práce.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kern="0" dirty="0">
              <a:solidFill>
                <a:srgbClr val="405A9C">
                  <a:lumMod val="75000"/>
                </a:srgbClr>
              </a:solidFill>
              <a:latin typeface="Calibri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0" dirty="0">
                <a:solidFill>
                  <a:srgbClr val="405A9C">
                    <a:lumMod val="75000"/>
                  </a:srgbClr>
                </a:solidFill>
                <a:latin typeface="Calibri" pitchFamily="34" charset="0"/>
              </a:rPr>
              <a:t>Evidentní je též snaha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0" dirty="0">
                <a:solidFill>
                  <a:srgbClr val="405A9C">
                    <a:lumMod val="75000"/>
                  </a:srgbClr>
                </a:solidFill>
                <a:latin typeface="Calibri" pitchFamily="34" charset="0"/>
              </a:rPr>
              <a:t>o převedení rutinních transakcí do digitální podoby, a samozřejmě jde firmám logicky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0" dirty="0">
                <a:solidFill>
                  <a:srgbClr val="405A9C">
                    <a:lumMod val="75000"/>
                  </a:srgbClr>
                </a:solidFill>
                <a:latin typeface="Calibri" pitchFamily="34" charset="0"/>
              </a:rPr>
              <a:t>o cíl NÁRŮSTU PRODEJE, protože bez prodeje jsou veškeré investice marné. </a:t>
            </a:r>
            <a:endParaRPr kumimoji="0" lang="cs-CZ" sz="1200" b="0" i="0" u="none" strike="noStrike" kern="0" cap="none" spc="0" normalizeH="0" baseline="0" noProof="0" dirty="0">
              <a:ln>
                <a:noFill/>
              </a:ln>
              <a:solidFill>
                <a:srgbClr val="405A9C">
                  <a:lumMod val="75000"/>
                </a:srgbClr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7" name="Zástupný symbol pro zápatí 2">
            <a:extLst>
              <a:ext uri="{FF2B5EF4-FFF2-40B4-BE49-F238E27FC236}">
                <a16:creationId xmlns:a16="http://schemas.microsoft.com/office/drawing/2014/main" id="{E13D1C38-C42C-BC9B-4160-DBC9F63772D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Inovace 2023 | 11/2023</a:t>
            </a:r>
          </a:p>
        </p:txBody>
      </p:sp>
      <p:graphicFrame>
        <p:nvGraphicFramePr>
          <p:cNvPr id="9" name="Tabulka 8">
            <a:extLst>
              <a:ext uri="{FF2B5EF4-FFF2-40B4-BE49-F238E27FC236}">
                <a16:creationId xmlns:a16="http://schemas.microsoft.com/office/drawing/2014/main" id="{A8AB72C4-D54C-3584-234A-A03D287DC1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5713428"/>
              </p:ext>
            </p:extLst>
          </p:nvPr>
        </p:nvGraphicFramePr>
        <p:xfrm>
          <a:off x="400217" y="5356517"/>
          <a:ext cx="5790124" cy="512445"/>
        </p:xfrm>
        <a:graphic>
          <a:graphicData uri="http://schemas.openxmlformats.org/drawingml/2006/table">
            <a:tbl>
              <a:tblPr firstRow="1" bandRow="1"/>
              <a:tblGrid>
                <a:gridCol w="1447531">
                  <a:extLst>
                    <a:ext uri="{9D8B030D-6E8A-4147-A177-3AD203B41FA5}">
                      <a16:colId xmlns:a16="http://schemas.microsoft.com/office/drawing/2014/main" val="1864174135"/>
                    </a:ext>
                  </a:extLst>
                </a:gridCol>
                <a:gridCol w="1447531">
                  <a:extLst>
                    <a:ext uri="{9D8B030D-6E8A-4147-A177-3AD203B41FA5}">
                      <a16:colId xmlns:a16="http://schemas.microsoft.com/office/drawing/2014/main" val="2837219381"/>
                    </a:ext>
                  </a:extLst>
                </a:gridCol>
                <a:gridCol w="1447531">
                  <a:extLst>
                    <a:ext uri="{9D8B030D-6E8A-4147-A177-3AD203B41FA5}">
                      <a16:colId xmlns:a16="http://schemas.microsoft.com/office/drawing/2014/main" val="1770175704"/>
                    </a:ext>
                  </a:extLst>
                </a:gridCol>
                <a:gridCol w="14475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244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Zvýšení zákaznické spokojenosti o 20 %</a:t>
                      </a:r>
                      <a:endParaRPr lang="en-US" sz="1000" b="1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Snížení provozních nákladů o 20 %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Zvýšení počtu digitálních transakcí </a:t>
                      </a:r>
                      <a:br>
                        <a:rPr lang="cs-CZ" sz="10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cs-CZ" sz="10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 20 %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Nárůst prodeje </a:t>
                      </a:r>
                      <a:br>
                        <a:rPr lang="cs-CZ" sz="10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cs-CZ" sz="10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 20 %</a:t>
                      </a:r>
                      <a:endParaRPr lang="en-US" sz="10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089405"/>
                  </a:ext>
                </a:extLst>
              </a:tr>
            </a:tbl>
          </a:graphicData>
        </a:graphic>
      </p:graphicFrame>
      <p:graphicFrame>
        <p:nvGraphicFramePr>
          <p:cNvPr id="10" name="Zástupný symbol pro obsah 6">
            <a:extLst>
              <a:ext uri="{FF2B5EF4-FFF2-40B4-BE49-F238E27FC236}">
                <a16:creationId xmlns:a16="http://schemas.microsoft.com/office/drawing/2014/main" id="{5762CC17-CDDF-4F3B-5DC8-8FD91BC4C2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4832003"/>
              </p:ext>
            </p:extLst>
          </p:nvPr>
        </p:nvGraphicFramePr>
        <p:xfrm>
          <a:off x="388485" y="1684345"/>
          <a:ext cx="5790124" cy="3654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Tabulka 17">
            <a:extLst>
              <a:ext uri="{FF2B5EF4-FFF2-40B4-BE49-F238E27FC236}">
                <a16:creationId xmlns:a16="http://schemas.microsoft.com/office/drawing/2014/main" id="{DD1FDE1E-F9CC-32D4-7AA7-9094CEF9B4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3054355"/>
              </p:ext>
            </p:extLst>
          </p:nvPr>
        </p:nvGraphicFramePr>
        <p:xfrm>
          <a:off x="6620652" y="2417372"/>
          <a:ext cx="2761474" cy="22200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14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6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cs-CZ" sz="1100" b="0" i="0" noProof="0" dirty="0">
                          <a:solidFill>
                            <a:schemeClr val="tx1"/>
                          </a:solidFill>
                        </a:rPr>
                        <a:t>Rozhodně považuji za úspěch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6108135"/>
                  </a:ext>
                </a:extLst>
              </a:tr>
              <a:tr h="416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cs-CZ" sz="1100" b="0" i="0" noProof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Spíše považuji za úspěch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24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0" i="0" noProof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Ani považuji, ani nepovažuji za úspěch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24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0" i="0" noProof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Spíše nepovažuji za úspěch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24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0" i="0" noProof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Rozhodně nepovažuji za úspěch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2" name="Rectangle 24">
            <a:extLst>
              <a:ext uri="{FF2B5EF4-FFF2-40B4-BE49-F238E27FC236}">
                <a16:creationId xmlns:a16="http://schemas.microsoft.com/office/drawing/2014/main" id="{824DFAF5-44FB-735B-C1A4-143F653DE467}"/>
              </a:ext>
            </a:extLst>
          </p:cNvPr>
          <p:cNvSpPr/>
          <p:nvPr/>
        </p:nvSpPr>
        <p:spPr>
          <a:xfrm>
            <a:off x="6501356" y="3003529"/>
            <a:ext cx="108000" cy="108000"/>
          </a:xfrm>
          <a:prstGeom prst="rect">
            <a:avLst/>
          </a:prstGeom>
          <a:solidFill>
            <a:srgbClr val="003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ectangle 24">
            <a:extLst>
              <a:ext uri="{FF2B5EF4-FFF2-40B4-BE49-F238E27FC236}">
                <a16:creationId xmlns:a16="http://schemas.microsoft.com/office/drawing/2014/main" id="{F9193E44-0198-F1EA-9130-DF5E392C269B}"/>
              </a:ext>
            </a:extLst>
          </p:cNvPr>
          <p:cNvSpPr/>
          <p:nvPr/>
        </p:nvSpPr>
        <p:spPr>
          <a:xfrm>
            <a:off x="6501356" y="3436029"/>
            <a:ext cx="108000" cy="108000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ctangle 24">
            <a:extLst>
              <a:ext uri="{FF2B5EF4-FFF2-40B4-BE49-F238E27FC236}">
                <a16:creationId xmlns:a16="http://schemas.microsoft.com/office/drawing/2014/main" id="{AA6A8318-5D5E-490E-A1DA-8103648DB286}"/>
              </a:ext>
            </a:extLst>
          </p:cNvPr>
          <p:cNvSpPr/>
          <p:nvPr/>
        </p:nvSpPr>
        <p:spPr>
          <a:xfrm>
            <a:off x="6501356" y="3903455"/>
            <a:ext cx="108000" cy="10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F6D014E-2A64-A12B-AEE0-3FD1A7BD2032}"/>
              </a:ext>
            </a:extLst>
          </p:cNvPr>
          <p:cNvSpPr/>
          <p:nvPr/>
        </p:nvSpPr>
        <p:spPr>
          <a:xfrm>
            <a:off x="6501356" y="4359513"/>
            <a:ext cx="108000" cy="10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ctangle 24">
            <a:extLst>
              <a:ext uri="{FF2B5EF4-FFF2-40B4-BE49-F238E27FC236}">
                <a16:creationId xmlns:a16="http://schemas.microsoft.com/office/drawing/2014/main" id="{17AFF621-DD50-1F82-4BAA-06B61F024A36}"/>
              </a:ext>
            </a:extLst>
          </p:cNvPr>
          <p:cNvSpPr/>
          <p:nvPr/>
        </p:nvSpPr>
        <p:spPr>
          <a:xfrm>
            <a:off x="6501356" y="2565390"/>
            <a:ext cx="108000" cy="108000"/>
          </a:xfrm>
          <a:prstGeom prst="rect">
            <a:avLst/>
          </a:prstGeom>
          <a:solidFill>
            <a:srgbClr val="0025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11D80FC8-9D4C-B32E-A5E4-D94D3C0C4555}"/>
              </a:ext>
            </a:extLst>
          </p:cNvPr>
          <p:cNvSpPr/>
          <p:nvPr/>
        </p:nvSpPr>
        <p:spPr>
          <a:xfrm>
            <a:off x="485774" y="6014044"/>
            <a:ext cx="11403782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Q4. Jaký posun těchto metrik považujete za úspěch?</a:t>
            </a:r>
          </a:p>
        </p:txBody>
      </p:sp>
      <p:graphicFrame>
        <p:nvGraphicFramePr>
          <p:cNvPr id="29" name="Tabulka 29">
            <a:extLst>
              <a:ext uri="{FF2B5EF4-FFF2-40B4-BE49-F238E27FC236}">
                <a16:creationId xmlns:a16="http://schemas.microsoft.com/office/drawing/2014/main" id="{2F988183-4AB2-B7E4-2C66-7C464CBF3D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7344616"/>
              </p:ext>
            </p:extLst>
          </p:nvPr>
        </p:nvGraphicFramePr>
        <p:xfrm>
          <a:off x="408842" y="1490223"/>
          <a:ext cx="717377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4755">
                  <a:extLst>
                    <a:ext uri="{9D8B030D-6E8A-4147-A177-3AD203B41FA5}">
                      <a16:colId xmlns:a16="http://schemas.microsoft.com/office/drawing/2014/main" val="465353472"/>
                    </a:ext>
                  </a:extLst>
                </a:gridCol>
                <a:gridCol w="1434755">
                  <a:extLst>
                    <a:ext uri="{9D8B030D-6E8A-4147-A177-3AD203B41FA5}">
                      <a16:colId xmlns:a16="http://schemas.microsoft.com/office/drawing/2014/main" val="1951873848"/>
                    </a:ext>
                  </a:extLst>
                </a:gridCol>
                <a:gridCol w="1434755">
                  <a:extLst>
                    <a:ext uri="{9D8B030D-6E8A-4147-A177-3AD203B41FA5}">
                      <a16:colId xmlns:a16="http://schemas.microsoft.com/office/drawing/2014/main" val="2269627309"/>
                    </a:ext>
                  </a:extLst>
                </a:gridCol>
                <a:gridCol w="1434755">
                  <a:extLst>
                    <a:ext uri="{9D8B030D-6E8A-4147-A177-3AD203B41FA5}">
                      <a16:colId xmlns:a16="http://schemas.microsoft.com/office/drawing/2014/main" val="3456143687"/>
                    </a:ext>
                  </a:extLst>
                </a:gridCol>
                <a:gridCol w="1434755">
                  <a:extLst>
                    <a:ext uri="{9D8B030D-6E8A-4147-A177-3AD203B41FA5}">
                      <a16:colId xmlns:a16="http://schemas.microsoft.com/office/drawing/2014/main" val="3804920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92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90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86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86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T2B</a:t>
                      </a:r>
                      <a:br>
                        <a:rPr lang="cs-CZ" sz="1200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</a:br>
                      <a:r>
                        <a:rPr lang="cs-CZ" sz="900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(Rozhodně + Spíše považuji za úspěch)</a:t>
                      </a:r>
                      <a:endParaRPr lang="cs-CZ" sz="1200" dirty="0">
                        <a:solidFill>
                          <a:schemeClr val="accent6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4650891"/>
                  </a:ext>
                </a:extLst>
              </a:tr>
            </a:tbl>
          </a:graphicData>
        </a:graphic>
      </p:graphicFrame>
      <p:graphicFrame>
        <p:nvGraphicFramePr>
          <p:cNvPr id="30" name="Tabulka 29">
            <a:extLst>
              <a:ext uri="{FF2B5EF4-FFF2-40B4-BE49-F238E27FC236}">
                <a16:creationId xmlns:a16="http://schemas.microsoft.com/office/drawing/2014/main" id="{FD5B64B9-2C4D-47D8-7C82-0AA2D8C4DE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7094971"/>
              </p:ext>
            </p:extLst>
          </p:nvPr>
        </p:nvGraphicFramePr>
        <p:xfrm>
          <a:off x="443345" y="5005765"/>
          <a:ext cx="712202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4404">
                  <a:extLst>
                    <a:ext uri="{9D8B030D-6E8A-4147-A177-3AD203B41FA5}">
                      <a16:colId xmlns:a16="http://schemas.microsoft.com/office/drawing/2014/main" val="465353472"/>
                    </a:ext>
                  </a:extLst>
                </a:gridCol>
                <a:gridCol w="1424404">
                  <a:extLst>
                    <a:ext uri="{9D8B030D-6E8A-4147-A177-3AD203B41FA5}">
                      <a16:colId xmlns:a16="http://schemas.microsoft.com/office/drawing/2014/main" val="1951873848"/>
                    </a:ext>
                  </a:extLst>
                </a:gridCol>
                <a:gridCol w="1424404">
                  <a:extLst>
                    <a:ext uri="{9D8B030D-6E8A-4147-A177-3AD203B41FA5}">
                      <a16:colId xmlns:a16="http://schemas.microsoft.com/office/drawing/2014/main" val="2269627309"/>
                    </a:ext>
                  </a:extLst>
                </a:gridCol>
                <a:gridCol w="1424404">
                  <a:extLst>
                    <a:ext uri="{9D8B030D-6E8A-4147-A177-3AD203B41FA5}">
                      <a16:colId xmlns:a16="http://schemas.microsoft.com/office/drawing/2014/main" val="3456143687"/>
                    </a:ext>
                  </a:extLst>
                </a:gridCol>
                <a:gridCol w="1424404">
                  <a:extLst>
                    <a:ext uri="{9D8B030D-6E8A-4147-A177-3AD203B41FA5}">
                      <a16:colId xmlns:a16="http://schemas.microsoft.com/office/drawing/2014/main" val="3804920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rgbClr val="FF0000"/>
                          </a:solidFill>
                        </a:rPr>
                        <a:t>B2B</a:t>
                      </a:r>
                      <a:br>
                        <a:rPr lang="cs-CZ" sz="1200" dirty="0">
                          <a:solidFill>
                            <a:srgbClr val="FF0000"/>
                          </a:solidFill>
                        </a:rPr>
                      </a:br>
                      <a:r>
                        <a:rPr lang="cs-CZ" sz="900" dirty="0">
                          <a:solidFill>
                            <a:srgbClr val="FF0000"/>
                          </a:solidFill>
                        </a:rPr>
                        <a:t>(Rozhodně + Spíše nepovažuji za úspěch)</a:t>
                      </a:r>
                      <a:endParaRPr lang="cs-CZ" sz="12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4650891"/>
                  </a:ext>
                </a:extLst>
              </a:tr>
            </a:tbl>
          </a:graphicData>
        </a:graphic>
      </p:graphicFrame>
      <p:graphicFrame>
        <p:nvGraphicFramePr>
          <p:cNvPr id="31" name="Tabulka 18">
            <a:extLst>
              <a:ext uri="{FF2B5EF4-FFF2-40B4-BE49-F238E27FC236}">
                <a16:creationId xmlns:a16="http://schemas.microsoft.com/office/drawing/2014/main" id="{5A7640CC-9085-0621-1085-5A7A1B8CF8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5339539"/>
              </p:ext>
            </p:extLst>
          </p:nvPr>
        </p:nvGraphicFramePr>
        <p:xfrm>
          <a:off x="485330" y="5767238"/>
          <a:ext cx="566530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6327">
                  <a:extLst>
                    <a:ext uri="{9D8B030D-6E8A-4147-A177-3AD203B41FA5}">
                      <a16:colId xmlns:a16="http://schemas.microsoft.com/office/drawing/2014/main" val="970929928"/>
                    </a:ext>
                  </a:extLst>
                </a:gridCol>
                <a:gridCol w="1416327">
                  <a:extLst>
                    <a:ext uri="{9D8B030D-6E8A-4147-A177-3AD203B41FA5}">
                      <a16:colId xmlns:a16="http://schemas.microsoft.com/office/drawing/2014/main" val="341626258"/>
                    </a:ext>
                  </a:extLst>
                </a:gridCol>
                <a:gridCol w="1416327">
                  <a:extLst>
                    <a:ext uri="{9D8B030D-6E8A-4147-A177-3AD203B41FA5}">
                      <a16:colId xmlns:a16="http://schemas.microsoft.com/office/drawing/2014/main" val="11707772"/>
                    </a:ext>
                  </a:extLst>
                </a:gridCol>
                <a:gridCol w="1416327">
                  <a:extLst>
                    <a:ext uri="{9D8B030D-6E8A-4147-A177-3AD203B41FA5}">
                      <a16:colId xmlns:a16="http://schemas.microsoft.com/office/drawing/2014/main" val="4254240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N=129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N=166</a:t>
                      </a:r>
                      <a:endParaRPr lang="cs-CZ" sz="1100" b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N=74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N=99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7818253"/>
                  </a:ext>
                </a:extLst>
              </a:tr>
            </a:tbl>
          </a:graphicData>
        </a:graphic>
      </p:graphicFrame>
      <p:sp>
        <p:nvSpPr>
          <p:cNvPr id="32" name="TextovéPole 31">
            <a:extLst>
              <a:ext uri="{FF2B5EF4-FFF2-40B4-BE49-F238E27FC236}">
                <a16:creationId xmlns:a16="http://schemas.microsoft.com/office/drawing/2014/main" id="{5FA0F37C-3E47-40CF-2CA0-B33B49B4D120}"/>
              </a:ext>
            </a:extLst>
          </p:cNvPr>
          <p:cNvSpPr txBox="1"/>
          <p:nvPr/>
        </p:nvSpPr>
        <p:spPr>
          <a:xfrm>
            <a:off x="520104" y="1422764"/>
            <a:ext cx="61826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/>
              <a:t>(Pouze firmy, které uvedly, že na dané metrice měří, zdali se jejich očekávání ohledně digitalizace naplňují)</a:t>
            </a:r>
          </a:p>
        </p:txBody>
      </p:sp>
      <p:pic>
        <p:nvPicPr>
          <p:cNvPr id="4" name="Picture 2" descr="http://www.aspectio.cz/Files/logoAMSP.jpg">
            <a:extLst>
              <a:ext uri="{FF2B5EF4-FFF2-40B4-BE49-F238E27FC236}">
                <a16:creationId xmlns:a16="http://schemas.microsoft.com/office/drawing/2014/main" id="{3E98DAAF-C9A1-1B04-CE14-994E1288C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91950" y="30517"/>
            <a:ext cx="659536" cy="703061"/>
          </a:xfrm>
          <a:prstGeom prst="rect">
            <a:avLst/>
          </a:prstGeom>
          <a:noFill/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59A4CA70-FBD5-62B1-C297-8909C78F75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950" y="31578"/>
            <a:ext cx="702000" cy="7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74277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ulka 32">
            <a:extLst>
              <a:ext uri="{FF2B5EF4-FFF2-40B4-BE49-F238E27FC236}">
                <a16:creationId xmlns:a16="http://schemas.microsoft.com/office/drawing/2014/main" id="{09B85484-BE32-43A2-A48F-179C530705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3801474"/>
              </p:ext>
            </p:extLst>
          </p:nvPr>
        </p:nvGraphicFramePr>
        <p:xfrm>
          <a:off x="540682" y="1755842"/>
          <a:ext cx="8663704" cy="37034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693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21040">
                  <a:extLst>
                    <a:ext uri="{9D8B030D-6E8A-4147-A177-3AD203B41FA5}">
                      <a16:colId xmlns:a16="http://schemas.microsoft.com/office/drawing/2014/main" val="3805104068"/>
                    </a:ext>
                  </a:extLst>
                </a:gridCol>
                <a:gridCol w="8683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83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832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68326">
                  <a:extLst>
                    <a:ext uri="{9D8B030D-6E8A-4147-A177-3AD203B41FA5}">
                      <a16:colId xmlns:a16="http://schemas.microsoft.com/office/drawing/2014/main" val="257195918"/>
                    </a:ext>
                  </a:extLst>
                </a:gridCol>
              </a:tblGrid>
              <a:tr h="950379"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 5,99 mil.</a:t>
                      </a:r>
                      <a:endParaRPr lang="en-US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6-10,99 mil.</a:t>
                      </a:r>
                      <a:endParaRPr lang="en-US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11-100,99 mil.</a:t>
                      </a:r>
                      <a:endParaRPr lang="en-US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101 mil. a více</a:t>
                      </a:r>
                      <a:endParaRPr lang="en-US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01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Zvýšení zákaznické spokojenosti o 20 % 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93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92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92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96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6387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Snížení provozních nákladů o 20 %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94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89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88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90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6729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Zvýšení počtu digitálních transakcí o 20 %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91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86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83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94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307022"/>
                  </a:ext>
                </a:extLst>
              </a:tr>
              <a:tr h="640001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Nárůst prodeje o 20 %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92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80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83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87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4" name="Content Placeholder 4">
            <a:extLst>
              <a:ext uri="{FF2B5EF4-FFF2-40B4-BE49-F238E27FC236}">
                <a16:creationId xmlns:a16="http://schemas.microsoft.com/office/drawing/2014/main" id="{B19E5B8D-012E-4E48-A939-7041A2D134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0282342"/>
              </p:ext>
            </p:extLst>
          </p:nvPr>
        </p:nvGraphicFramePr>
        <p:xfrm>
          <a:off x="3756716" y="2303254"/>
          <a:ext cx="1830238" cy="3189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Nadpis 12">
            <a:extLst>
              <a:ext uri="{FF2B5EF4-FFF2-40B4-BE49-F238E27FC236}">
                <a16:creationId xmlns:a16="http://schemas.microsoft.com/office/drawing/2014/main" id="{0BEF0682-FB01-4B0B-8F68-75599C162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7" y="403225"/>
            <a:ext cx="10316343" cy="701731"/>
          </a:xfrm>
        </p:spPr>
        <p:txBody>
          <a:bodyPr/>
          <a:lstStyle/>
          <a:p>
            <a:r>
              <a:rPr lang="cs-CZ" sz="2200" dirty="0"/>
              <a:t>pozorujeme, ŽE VÝŠE OBRATU DANÝCH FIREM NEHRAJE PŘÍLIŠ ROLI V TOM, JAKÉ METRIKY POVAŽUJÍ ZA ÚSPĚCH.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A377B0-8C7E-4161-B3B2-8AF9234895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21" name="Zaoblený obdélník 32">
            <a:extLst>
              <a:ext uri="{FF2B5EF4-FFF2-40B4-BE49-F238E27FC236}">
                <a16:creationId xmlns:a16="http://schemas.microsoft.com/office/drawing/2014/main" id="{F2F47089-33B8-42D6-A69B-4750288B8E3A}"/>
              </a:ext>
            </a:extLst>
          </p:cNvPr>
          <p:cNvSpPr/>
          <p:nvPr/>
        </p:nvSpPr>
        <p:spPr>
          <a:xfrm>
            <a:off x="9382126" y="1737183"/>
            <a:ext cx="2507430" cy="3978571"/>
          </a:xfrm>
          <a:prstGeom prst="roundRect">
            <a:avLst/>
          </a:prstGeom>
          <a:noFill/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Komentář AMSP ČR: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Podíváme-li se blíže na metriky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z minulého slidu, prokazuje to SELSKÝ ROZUM (základní principy), který firmy při svém fungování uplatňují, přičemž velikost firmy při tom nehraje zásadní roli. </a:t>
            </a:r>
          </a:p>
        </p:txBody>
      </p:sp>
      <p:sp>
        <p:nvSpPr>
          <p:cNvPr id="7" name="Zástupný symbol pro zápatí 2">
            <a:extLst>
              <a:ext uri="{FF2B5EF4-FFF2-40B4-BE49-F238E27FC236}">
                <a16:creationId xmlns:a16="http://schemas.microsoft.com/office/drawing/2014/main" id="{E13D1C38-C42C-BC9B-4160-DBC9F63772D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Inovace 2023 | 11/2023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03E3C1EF-9420-944D-1F87-6C7DBF3FE580}"/>
              </a:ext>
            </a:extLst>
          </p:cNvPr>
          <p:cNvSpPr/>
          <p:nvPr/>
        </p:nvSpPr>
        <p:spPr>
          <a:xfrm>
            <a:off x="485774" y="6014044"/>
            <a:ext cx="11403782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Q4. Jaký posun těchto metrik považujete za úspěch?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8AE111DF-62D4-8EA6-4778-BF7291F94FCD}"/>
              </a:ext>
            </a:extLst>
          </p:cNvPr>
          <p:cNvSpPr txBox="1"/>
          <p:nvPr/>
        </p:nvSpPr>
        <p:spPr>
          <a:xfrm>
            <a:off x="572398" y="1296100"/>
            <a:ext cx="10370071" cy="1887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A </a:t>
            </a:r>
            <a:r>
              <a:rPr lang="cs-CZ" sz="1600" dirty="0">
                <a:solidFill>
                  <a:prstClr val="black"/>
                </a:solidFill>
                <a:latin typeface="Arial Black"/>
              </a:rPr>
              <a:t>jaký posun těchto metrik považujete za úspěch? – Detail dle výše obratu 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(T2B)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1CF1108E-B0A4-F690-17CC-56AA5B318713}"/>
              </a:ext>
            </a:extLst>
          </p:cNvPr>
          <p:cNvSpPr txBox="1"/>
          <p:nvPr/>
        </p:nvSpPr>
        <p:spPr>
          <a:xfrm>
            <a:off x="520104" y="1422764"/>
            <a:ext cx="61826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/>
              <a:t>(Pouze firmy, které uvedly, že na dané metrice měří, zdali se jejich očekávání ohledně digitalizace naplňují)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8845FB33-D3B2-CBEE-39C2-D7C8B65EE1BF}"/>
              </a:ext>
            </a:extLst>
          </p:cNvPr>
          <p:cNvSpPr/>
          <p:nvPr/>
        </p:nvSpPr>
        <p:spPr>
          <a:xfrm>
            <a:off x="1268083" y="2674189"/>
            <a:ext cx="4382219" cy="1380226"/>
          </a:xfrm>
          <a:prstGeom prst="rect">
            <a:avLst/>
          </a:prstGeom>
          <a:noFill/>
          <a:ln w="19050">
            <a:solidFill>
              <a:srgbClr val="2810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2" descr="http://www.aspectio.cz/Files/logoAMSP.jpg">
            <a:extLst>
              <a:ext uri="{FF2B5EF4-FFF2-40B4-BE49-F238E27FC236}">
                <a16:creationId xmlns:a16="http://schemas.microsoft.com/office/drawing/2014/main" id="{2A81D87A-14AA-B903-C300-207FD1D31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91950" y="30517"/>
            <a:ext cx="659536" cy="703061"/>
          </a:xfrm>
          <a:prstGeom prst="rect">
            <a:avLst/>
          </a:prstGeom>
          <a:noFill/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4A83CC70-C0F7-A522-1C6E-265E085293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950" y="31578"/>
            <a:ext cx="702000" cy="7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ulka 18">
            <a:extLst>
              <a:ext uri="{FF2B5EF4-FFF2-40B4-BE49-F238E27FC236}">
                <a16:creationId xmlns:a16="http://schemas.microsoft.com/office/drawing/2014/main" id="{04BE61C5-3868-0E75-F7D8-67884B8496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0550687"/>
              </p:ext>
            </p:extLst>
          </p:nvPr>
        </p:nvGraphicFramePr>
        <p:xfrm>
          <a:off x="2586327" y="3049534"/>
          <a:ext cx="86855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8550">
                  <a:extLst>
                    <a:ext uri="{9D8B030D-6E8A-4147-A177-3AD203B41FA5}">
                      <a16:colId xmlns:a16="http://schemas.microsoft.com/office/drawing/2014/main" val="970929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N=129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7818253"/>
                  </a:ext>
                </a:extLst>
              </a:tr>
            </a:tbl>
          </a:graphicData>
        </a:graphic>
      </p:graphicFrame>
      <p:graphicFrame>
        <p:nvGraphicFramePr>
          <p:cNvPr id="10" name="Tabulka 18">
            <a:extLst>
              <a:ext uri="{FF2B5EF4-FFF2-40B4-BE49-F238E27FC236}">
                <a16:creationId xmlns:a16="http://schemas.microsoft.com/office/drawing/2014/main" id="{5A8E9F5E-EB52-18D2-F198-F0C3759775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491338"/>
              </p:ext>
            </p:extLst>
          </p:nvPr>
        </p:nvGraphicFramePr>
        <p:xfrm>
          <a:off x="2586327" y="3764735"/>
          <a:ext cx="86855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8550">
                  <a:extLst>
                    <a:ext uri="{9D8B030D-6E8A-4147-A177-3AD203B41FA5}">
                      <a16:colId xmlns:a16="http://schemas.microsoft.com/office/drawing/2014/main" val="970929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N=166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7818253"/>
                  </a:ext>
                </a:extLst>
              </a:tr>
            </a:tbl>
          </a:graphicData>
        </a:graphic>
      </p:graphicFrame>
      <p:graphicFrame>
        <p:nvGraphicFramePr>
          <p:cNvPr id="11" name="Tabulka 18">
            <a:extLst>
              <a:ext uri="{FF2B5EF4-FFF2-40B4-BE49-F238E27FC236}">
                <a16:creationId xmlns:a16="http://schemas.microsoft.com/office/drawing/2014/main" id="{3DC59D30-CDB8-E24D-BB46-AED158E7F9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3973478"/>
              </p:ext>
            </p:extLst>
          </p:nvPr>
        </p:nvGraphicFramePr>
        <p:xfrm>
          <a:off x="2590638" y="4530738"/>
          <a:ext cx="86855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8550">
                  <a:extLst>
                    <a:ext uri="{9D8B030D-6E8A-4147-A177-3AD203B41FA5}">
                      <a16:colId xmlns:a16="http://schemas.microsoft.com/office/drawing/2014/main" val="970929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N=74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7818253"/>
                  </a:ext>
                </a:extLst>
              </a:tr>
            </a:tbl>
          </a:graphicData>
        </a:graphic>
      </p:graphicFrame>
      <p:graphicFrame>
        <p:nvGraphicFramePr>
          <p:cNvPr id="16" name="Tabulka 18">
            <a:extLst>
              <a:ext uri="{FF2B5EF4-FFF2-40B4-BE49-F238E27FC236}">
                <a16:creationId xmlns:a16="http://schemas.microsoft.com/office/drawing/2014/main" id="{F3126C28-137F-08F5-32F5-57DCFE5842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509196"/>
              </p:ext>
            </p:extLst>
          </p:nvPr>
        </p:nvGraphicFramePr>
        <p:xfrm>
          <a:off x="2586327" y="5165196"/>
          <a:ext cx="86855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8550">
                  <a:extLst>
                    <a:ext uri="{9D8B030D-6E8A-4147-A177-3AD203B41FA5}">
                      <a16:colId xmlns:a16="http://schemas.microsoft.com/office/drawing/2014/main" val="970929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N=99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7818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26949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ulka 32">
            <a:extLst>
              <a:ext uri="{FF2B5EF4-FFF2-40B4-BE49-F238E27FC236}">
                <a16:creationId xmlns:a16="http://schemas.microsoft.com/office/drawing/2014/main" id="{09B85484-BE32-43A2-A48F-179C530705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8565993"/>
              </p:ext>
            </p:extLst>
          </p:nvPr>
        </p:nvGraphicFramePr>
        <p:xfrm>
          <a:off x="540682" y="1755841"/>
          <a:ext cx="8663704" cy="37370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693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21040">
                  <a:extLst>
                    <a:ext uri="{9D8B030D-6E8A-4147-A177-3AD203B41FA5}">
                      <a16:colId xmlns:a16="http://schemas.microsoft.com/office/drawing/2014/main" val="3805104068"/>
                    </a:ext>
                  </a:extLst>
                </a:gridCol>
                <a:gridCol w="8683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83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832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68326">
                  <a:extLst>
                    <a:ext uri="{9D8B030D-6E8A-4147-A177-3AD203B41FA5}">
                      <a16:colId xmlns:a16="http://schemas.microsoft.com/office/drawing/2014/main" val="257195918"/>
                    </a:ext>
                  </a:extLst>
                </a:gridCol>
              </a:tblGrid>
              <a:tr h="1159333"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 5,99 mil.</a:t>
                      </a:r>
                      <a:endParaRPr lang="en-US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6-10,99 mil.</a:t>
                      </a:r>
                      <a:endParaRPr lang="en-US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11-100,99 mil.</a:t>
                      </a:r>
                      <a:endParaRPr lang="en-US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101 mil. a více</a:t>
                      </a:r>
                      <a:endParaRPr lang="en-US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0714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On-line v internetovém bankovnictví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81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81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82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91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169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 papíře na pobočce banky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5305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Nevím, nemám preferovaný způsob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307022"/>
                  </a:ext>
                </a:extLst>
              </a:tr>
            </a:tbl>
          </a:graphicData>
        </a:graphic>
      </p:graphicFrame>
      <p:graphicFrame>
        <p:nvGraphicFramePr>
          <p:cNvPr id="34" name="Content Placeholder 4">
            <a:extLst>
              <a:ext uri="{FF2B5EF4-FFF2-40B4-BE49-F238E27FC236}">
                <a16:creationId xmlns:a16="http://schemas.microsoft.com/office/drawing/2014/main" id="{B19E5B8D-012E-4E48-A939-7041A2D134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1856767"/>
              </p:ext>
            </p:extLst>
          </p:nvPr>
        </p:nvGraphicFramePr>
        <p:xfrm>
          <a:off x="3756716" y="2493033"/>
          <a:ext cx="1830238" cy="30084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Nadpis 12">
            <a:extLst>
              <a:ext uri="{FF2B5EF4-FFF2-40B4-BE49-F238E27FC236}">
                <a16:creationId xmlns:a16="http://schemas.microsoft.com/office/drawing/2014/main" id="{0BEF0682-FB01-4B0B-8F68-75599C162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7" y="403225"/>
            <a:ext cx="10316343" cy="701731"/>
          </a:xfrm>
        </p:spPr>
        <p:txBody>
          <a:bodyPr/>
          <a:lstStyle/>
          <a:p>
            <a:r>
              <a:rPr lang="cs-CZ" sz="2200" dirty="0"/>
              <a:t>VĚTŠINA FIREM PREFERUJE PODEPISOVAT BANKOVNÍ DOKUMENTACI ON-LINE v internetovém bankovnictví.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A377B0-8C7E-4161-B3B2-8AF9234895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21" name="Zaoblený obdélník 32">
            <a:extLst>
              <a:ext uri="{FF2B5EF4-FFF2-40B4-BE49-F238E27FC236}">
                <a16:creationId xmlns:a16="http://schemas.microsoft.com/office/drawing/2014/main" id="{F2F47089-33B8-42D6-A69B-4750288B8E3A}"/>
              </a:ext>
            </a:extLst>
          </p:cNvPr>
          <p:cNvSpPr/>
          <p:nvPr/>
        </p:nvSpPr>
        <p:spPr>
          <a:xfrm>
            <a:off x="9382126" y="1737183"/>
            <a:ext cx="2507430" cy="3978571"/>
          </a:xfrm>
          <a:prstGeom prst="roundRect">
            <a:avLst/>
          </a:prstGeom>
          <a:noFill/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Komentář AMSP ČR: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Patrně nepřekvapí dominance ON-LINE INTERNETOVÉHO BANKOVNICTVÍ i v otázce podepisování bankovní dokumentace. Podnikatelé na pobočky kvůli běžné agendě nechtějí.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kern="0" dirty="0">
              <a:solidFill>
                <a:srgbClr val="405A9C">
                  <a:lumMod val="75000"/>
                </a:srgbClr>
              </a:solidFill>
              <a:latin typeface="Calibri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Co však naopak může překvapit, že je stále 14 % podnikatelů, kteří raději zajdou na pobočku banky. Je však třeba na to nahlížet optikou regionů a též struktury podnikatelů, stále jsou tradiční živnostníci či řemeslníci, kteří se v digitálním světě pohybovat nepotřebují a jejich práce na něm není závislá.  </a:t>
            </a:r>
          </a:p>
        </p:txBody>
      </p:sp>
      <p:sp>
        <p:nvSpPr>
          <p:cNvPr id="7" name="Zástupný symbol pro zápatí 2">
            <a:extLst>
              <a:ext uri="{FF2B5EF4-FFF2-40B4-BE49-F238E27FC236}">
                <a16:creationId xmlns:a16="http://schemas.microsoft.com/office/drawing/2014/main" id="{E13D1C38-C42C-BC9B-4160-DBC9F63772D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Inovace 2023 | 11/2023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03E3C1EF-9420-944D-1F87-6C7DBF3FE580}"/>
              </a:ext>
            </a:extLst>
          </p:cNvPr>
          <p:cNvSpPr/>
          <p:nvPr/>
        </p:nvSpPr>
        <p:spPr>
          <a:xfrm>
            <a:off x="485774" y="6014044"/>
            <a:ext cx="11403782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Q5. Jaký způsob podepisování bankovní dokumentace preferujete?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8AE111DF-62D4-8EA6-4778-BF7291F94FCD}"/>
              </a:ext>
            </a:extLst>
          </p:cNvPr>
          <p:cNvSpPr txBox="1"/>
          <p:nvPr/>
        </p:nvSpPr>
        <p:spPr>
          <a:xfrm>
            <a:off x="572398" y="1296100"/>
            <a:ext cx="10370071" cy="1887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600" dirty="0">
                <a:solidFill>
                  <a:prstClr val="black"/>
                </a:solidFill>
                <a:latin typeface="Arial Black"/>
              </a:rPr>
              <a:t>Preferovaný způsob podepisování bankovní dokumentace 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(v %)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graphicFrame>
        <p:nvGraphicFramePr>
          <p:cNvPr id="2" name="Tabulka 18">
            <a:extLst>
              <a:ext uri="{FF2B5EF4-FFF2-40B4-BE49-F238E27FC236}">
                <a16:creationId xmlns:a16="http://schemas.microsoft.com/office/drawing/2014/main" id="{2737DB64-B28D-8E8B-D16E-0BFBC8BF79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8406434"/>
              </p:ext>
            </p:extLst>
          </p:nvPr>
        </p:nvGraphicFramePr>
        <p:xfrm>
          <a:off x="5721562" y="5440995"/>
          <a:ext cx="34742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8550">
                  <a:extLst>
                    <a:ext uri="{9D8B030D-6E8A-4147-A177-3AD203B41FA5}">
                      <a16:colId xmlns:a16="http://schemas.microsoft.com/office/drawing/2014/main" val="970929928"/>
                    </a:ext>
                  </a:extLst>
                </a:gridCol>
                <a:gridCol w="868550">
                  <a:extLst>
                    <a:ext uri="{9D8B030D-6E8A-4147-A177-3AD203B41FA5}">
                      <a16:colId xmlns:a16="http://schemas.microsoft.com/office/drawing/2014/main" val="341626258"/>
                    </a:ext>
                  </a:extLst>
                </a:gridCol>
                <a:gridCol w="868550">
                  <a:extLst>
                    <a:ext uri="{9D8B030D-6E8A-4147-A177-3AD203B41FA5}">
                      <a16:colId xmlns:a16="http://schemas.microsoft.com/office/drawing/2014/main" val="11707772"/>
                    </a:ext>
                  </a:extLst>
                </a:gridCol>
                <a:gridCol w="868550">
                  <a:extLst>
                    <a:ext uri="{9D8B030D-6E8A-4147-A177-3AD203B41FA5}">
                      <a16:colId xmlns:a16="http://schemas.microsoft.com/office/drawing/2014/main" val="4254240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N=69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N=31</a:t>
                      </a:r>
                      <a:endParaRPr lang="cs-CZ" sz="1100" b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N=143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N=54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7818253"/>
                  </a:ext>
                </a:extLst>
              </a:tr>
            </a:tbl>
          </a:graphicData>
        </a:graphic>
      </p:graphicFrame>
      <p:graphicFrame>
        <p:nvGraphicFramePr>
          <p:cNvPr id="6" name="Tabulka 18">
            <a:extLst>
              <a:ext uri="{FF2B5EF4-FFF2-40B4-BE49-F238E27FC236}">
                <a16:creationId xmlns:a16="http://schemas.microsoft.com/office/drawing/2014/main" id="{DC17C110-7336-3C52-1191-577665C68A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1479752"/>
              </p:ext>
            </p:extLst>
          </p:nvPr>
        </p:nvGraphicFramePr>
        <p:xfrm>
          <a:off x="4142245" y="5462570"/>
          <a:ext cx="86855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8550">
                  <a:extLst>
                    <a:ext uri="{9D8B030D-6E8A-4147-A177-3AD203B41FA5}">
                      <a16:colId xmlns:a16="http://schemas.microsoft.com/office/drawing/2014/main" val="970929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N=300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7818253"/>
                  </a:ext>
                </a:extLst>
              </a:tr>
            </a:tbl>
          </a:graphicData>
        </a:graphic>
      </p:graphicFrame>
      <p:sp>
        <p:nvSpPr>
          <p:cNvPr id="8" name="Obdélník 7">
            <a:extLst>
              <a:ext uri="{FF2B5EF4-FFF2-40B4-BE49-F238E27FC236}">
                <a16:creationId xmlns:a16="http://schemas.microsoft.com/office/drawing/2014/main" id="{A9D4F87C-B9CB-886F-9F21-40F8678A385C}"/>
              </a:ext>
            </a:extLst>
          </p:cNvPr>
          <p:cNvSpPr/>
          <p:nvPr/>
        </p:nvSpPr>
        <p:spPr>
          <a:xfrm>
            <a:off x="1544128" y="2889850"/>
            <a:ext cx="4028536" cy="810880"/>
          </a:xfrm>
          <a:prstGeom prst="rect">
            <a:avLst/>
          </a:prstGeom>
          <a:noFill/>
          <a:ln w="19050">
            <a:solidFill>
              <a:srgbClr val="2810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0" name="Picture 2" descr="http://www.aspectio.cz/Files/logoAMSP.jpg">
            <a:extLst>
              <a:ext uri="{FF2B5EF4-FFF2-40B4-BE49-F238E27FC236}">
                <a16:creationId xmlns:a16="http://schemas.microsoft.com/office/drawing/2014/main" id="{3D71414C-F479-4098-ACEF-995530ADAD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91950" y="30517"/>
            <a:ext cx="659536" cy="703061"/>
          </a:xfrm>
          <a:prstGeom prst="rect">
            <a:avLst/>
          </a:prstGeom>
          <a:noFill/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4B80E8CD-C545-BC44-C74B-EBA59A32CE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950" y="31578"/>
            <a:ext cx="702000" cy="7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81072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ulka 32">
            <a:extLst>
              <a:ext uri="{FF2B5EF4-FFF2-40B4-BE49-F238E27FC236}">
                <a16:creationId xmlns:a16="http://schemas.microsoft.com/office/drawing/2014/main" id="{09B85484-BE32-43A2-A48F-179C530705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3001229"/>
              </p:ext>
            </p:extLst>
          </p:nvPr>
        </p:nvGraphicFramePr>
        <p:xfrm>
          <a:off x="540682" y="1755841"/>
          <a:ext cx="8663704" cy="37456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693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21040">
                  <a:extLst>
                    <a:ext uri="{9D8B030D-6E8A-4147-A177-3AD203B41FA5}">
                      <a16:colId xmlns:a16="http://schemas.microsoft.com/office/drawing/2014/main" val="3805104068"/>
                    </a:ext>
                  </a:extLst>
                </a:gridCol>
                <a:gridCol w="8683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83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832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68326">
                  <a:extLst>
                    <a:ext uri="{9D8B030D-6E8A-4147-A177-3AD203B41FA5}">
                      <a16:colId xmlns:a16="http://schemas.microsoft.com/office/drawing/2014/main" val="257195918"/>
                    </a:ext>
                  </a:extLst>
                </a:gridCol>
              </a:tblGrid>
              <a:tr h="774384"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 5,99 mil.</a:t>
                      </a:r>
                      <a:endParaRPr lang="en-US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6-10,99 mil.</a:t>
                      </a:r>
                      <a:endParaRPr lang="en-US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11-100,99 mil.</a:t>
                      </a:r>
                      <a:endParaRPr lang="en-US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101 mil. a více</a:t>
                      </a:r>
                      <a:endParaRPr lang="en-US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1483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Potvrzení otiskem prstu či scanem obličeje ve svém mobilním telefonu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46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52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67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557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USB klíč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36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4743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Použít čtečku čipových karet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307022"/>
                  </a:ext>
                </a:extLst>
              </a:tr>
              <a:tr h="624743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Jiným způsobem, prosím, uveďte jakým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9998350"/>
                  </a:ext>
                </a:extLst>
              </a:tr>
              <a:tr h="624743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Nevím, nemám preferovaný způsob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742527"/>
                  </a:ext>
                </a:extLst>
              </a:tr>
            </a:tbl>
          </a:graphicData>
        </a:graphic>
      </p:graphicFrame>
      <p:graphicFrame>
        <p:nvGraphicFramePr>
          <p:cNvPr id="34" name="Content Placeholder 4">
            <a:extLst>
              <a:ext uri="{FF2B5EF4-FFF2-40B4-BE49-F238E27FC236}">
                <a16:creationId xmlns:a16="http://schemas.microsoft.com/office/drawing/2014/main" id="{B19E5B8D-012E-4E48-A939-7041A2D134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0725899"/>
              </p:ext>
            </p:extLst>
          </p:nvPr>
        </p:nvGraphicFramePr>
        <p:xfrm>
          <a:off x="3756716" y="2041032"/>
          <a:ext cx="1830238" cy="3469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Nadpis 12">
            <a:extLst>
              <a:ext uri="{FF2B5EF4-FFF2-40B4-BE49-F238E27FC236}">
                <a16:creationId xmlns:a16="http://schemas.microsoft.com/office/drawing/2014/main" id="{0BEF0682-FB01-4B0B-8F68-75599C162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7" y="403225"/>
            <a:ext cx="10777158" cy="701731"/>
          </a:xfrm>
        </p:spPr>
        <p:txBody>
          <a:bodyPr/>
          <a:lstStyle/>
          <a:p>
            <a:r>
              <a:rPr lang="cs-CZ" sz="2200" dirty="0"/>
              <a:t>TÉMĚŘ POLOVINA FIREM PREFERUJE POTVRZOVAT TRANSAKCE </a:t>
            </a:r>
            <a:br>
              <a:rPr lang="cs-CZ" sz="2200" dirty="0"/>
            </a:br>
            <a:r>
              <a:rPr lang="cs-CZ" sz="2200" dirty="0"/>
              <a:t>V INTERNETOVÉM BANKOVNICTVÍ OTISKEM PRSTU ČI SCANEM OBLIČEJE.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A377B0-8C7E-4161-B3B2-8AF9234895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21" name="Zaoblený obdélník 32">
            <a:extLst>
              <a:ext uri="{FF2B5EF4-FFF2-40B4-BE49-F238E27FC236}">
                <a16:creationId xmlns:a16="http://schemas.microsoft.com/office/drawing/2014/main" id="{F2F47089-33B8-42D6-A69B-4750288B8E3A}"/>
              </a:ext>
            </a:extLst>
          </p:cNvPr>
          <p:cNvSpPr/>
          <p:nvPr/>
        </p:nvSpPr>
        <p:spPr>
          <a:xfrm>
            <a:off x="9382126" y="1737183"/>
            <a:ext cx="2507430" cy="3978571"/>
          </a:xfrm>
          <a:prstGeom prst="roundRect">
            <a:avLst/>
          </a:prstGeom>
          <a:noFill/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Komentář AMSP ČR: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V osobním bankovnictví by tento výsledek nijak překvapivý nebyl, ale </a:t>
            </a:r>
            <a:r>
              <a:rPr lang="cs-CZ" sz="1200" kern="0" dirty="0">
                <a:solidFill>
                  <a:srgbClr val="405A9C">
                    <a:lumMod val="75000"/>
                  </a:srgbClr>
                </a:solidFill>
                <a:latin typeface="Calibri" pitchFamily="34" charset="0"/>
              </a:rPr>
              <a:t>z</a:t>
            </a: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dá se, že i ve firmách potvrzení bankovní transakce OTISKEM PRSTU či SKENEM OBLIČEJE (48 %) postupně vytlačuje původně velmi rozšířený USB klíč či ČTEČKU čipových karet (celkem 42 %).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7" name="Zástupný symbol pro zápatí 2">
            <a:extLst>
              <a:ext uri="{FF2B5EF4-FFF2-40B4-BE49-F238E27FC236}">
                <a16:creationId xmlns:a16="http://schemas.microsoft.com/office/drawing/2014/main" id="{E13D1C38-C42C-BC9B-4160-DBC9F63772D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Inovace 2023 | 11/2023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03E3C1EF-9420-944D-1F87-6C7DBF3FE580}"/>
              </a:ext>
            </a:extLst>
          </p:cNvPr>
          <p:cNvSpPr/>
          <p:nvPr/>
        </p:nvSpPr>
        <p:spPr>
          <a:xfrm>
            <a:off x="485774" y="6014044"/>
            <a:ext cx="11403782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Q6. Jakým způsobem preferujete potvrzování či podepisování transakcí i dokumentů v internetovém bankovnictví, včetně přihlašování do něj?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8AE111DF-62D4-8EA6-4778-BF7291F94FCD}"/>
              </a:ext>
            </a:extLst>
          </p:cNvPr>
          <p:cNvSpPr txBox="1"/>
          <p:nvPr/>
        </p:nvSpPr>
        <p:spPr>
          <a:xfrm>
            <a:off x="572398" y="1296100"/>
            <a:ext cx="10370071" cy="1887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600" dirty="0">
                <a:solidFill>
                  <a:prstClr val="black"/>
                </a:solidFill>
                <a:latin typeface="Arial Black"/>
              </a:rPr>
              <a:t>Preferovaný způsob potvrzování či podepisování transakcí v internetovém bankovnictví 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(v %)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graphicFrame>
        <p:nvGraphicFramePr>
          <p:cNvPr id="2" name="Tabulka 18">
            <a:extLst>
              <a:ext uri="{FF2B5EF4-FFF2-40B4-BE49-F238E27FC236}">
                <a16:creationId xmlns:a16="http://schemas.microsoft.com/office/drawing/2014/main" id="{B19892C7-8B6C-B7DB-23A7-7628960284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8406434"/>
              </p:ext>
            </p:extLst>
          </p:nvPr>
        </p:nvGraphicFramePr>
        <p:xfrm>
          <a:off x="5721562" y="5440995"/>
          <a:ext cx="34742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8550">
                  <a:extLst>
                    <a:ext uri="{9D8B030D-6E8A-4147-A177-3AD203B41FA5}">
                      <a16:colId xmlns:a16="http://schemas.microsoft.com/office/drawing/2014/main" val="970929928"/>
                    </a:ext>
                  </a:extLst>
                </a:gridCol>
                <a:gridCol w="868550">
                  <a:extLst>
                    <a:ext uri="{9D8B030D-6E8A-4147-A177-3AD203B41FA5}">
                      <a16:colId xmlns:a16="http://schemas.microsoft.com/office/drawing/2014/main" val="341626258"/>
                    </a:ext>
                  </a:extLst>
                </a:gridCol>
                <a:gridCol w="868550">
                  <a:extLst>
                    <a:ext uri="{9D8B030D-6E8A-4147-A177-3AD203B41FA5}">
                      <a16:colId xmlns:a16="http://schemas.microsoft.com/office/drawing/2014/main" val="11707772"/>
                    </a:ext>
                  </a:extLst>
                </a:gridCol>
                <a:gridCol w="868550">
                  <a:extLst>
                    <a:ext uri="{9D8B030D-6E8A-4147-A177-3AD203B41FA5}">
                      <a16:colId xmlns:a16="http://schemas.microsoft.com/office/drawing/2014/main" val="4254240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N=69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N=31</a:t>
                      </a:r>
                      <a:endParaRPr lang="cs-CZ" sz="1100" b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N=143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N=54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7818253"/>
                  </a:ext>
                </a:extLst>
              </a:tr>
            </a:tbl>
          </a:graphicData>
        </a:graphic>
      </p:graphicFrame>
      <p:graphicFrame>
        <p:nvGraphicFramePr>
          <p:cNvPr id="6" name="Tabulka 18">
            <a:extLst>
              <a:ext uri="{FF2B5EF4-FFF2-40B4-BE49-F238E27FC236}">
                <a16:creationId xmlns:a16="http://schemas.microsoft.com/office/drawing/2014/main" id="{E9C35FCF-F607-62A8-36BE-DCA33E86CB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1479752"/>
              </p:ext>
            </p:extLst>
          </p:nvPr>
        </p:nvGraphicFramePr>
        <p:xfrm>
          <a:off x="4142245" y="5462570"/>
          <a:ext cx="86855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8550">
                  <a:extLst>
                    <a:ext uri="{9D8B030D-6E8A-4147-A177-3AD203B41FA5}">
                      <a16:colId xmlns:a16="http://schemas.microsoft.com/office/drawing/2014/main" val="970929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N=300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7818253"/>
                  </a:ext>
                </a:extLst>
              </a:tr>
            </a:tbl>
          </a:graphicData>
        </a:graphic>
      </p:graphicFrame>
      <p:sp>
        <p:nvSpPr>
          <p:cNvPr id="8" name="Obdélník 7">
            <a:extLst>
              <a:ext uri="{FF2B5EF4-FFF2-40B4-BE49-F238E27FC236}">
                <a16:creationId xmlns:a16="http://schemas.microsoft.com/office/drawing/2014/main" id="{3158F9F1-78D8-5FD0-5F13-E6EEE418D927}"/>
              </a:ext>
            </a:extLst>
          </p:cNvPr>
          <p:cNvSpPr/>
          <p:nvPr/>
        </p:nvSpPr>
        <p:spPr>
          <a:xfrm>
            <a:off x="9264091" y="6311346"/>
            <a:ext cx="1917854" cy="25355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Statisticky signifikantní </a:t>
            </a:r>
          </a:p>
        </p:txBody>
      </p:sp>
      <p:cxnSp>
        <p:nvCxnSpPr>
          <p:cNvPr id="9" name="Přímá spojnice se šipkou 8">
            <a:extLst>
              <a:ext uri="{FF2B5EF4-FFF2-40B4-BE49-F238E27FC236}">
                <a16:creationId xmlns:a16="http://schemas.microsoft.com/office/drawing/2014/main" id="{649110B7-E118-B781-DA77-B1BDF9D5064C}"/>
              </a:ext>
            </a:extLst>
          </p:cNvPr>
          <p:cNvCxnSpPr>
            <a:cxnSpLocks/>
          </p:cNvCxnSpPr>
          <p:nvPr/>
        </p:nvCxnSpPr>
        <p:spPr>
          <a:xfrm>
            <a:off x="4208313" y="4717322"/>
            <a:ext cx="937090" cy="986400"/>
          </a:xfrm>
          <a:prstGeom prst="straightConnector1">
            <a:avLst/>
          </a:prstGeom>
          <a:ln>
            <a:solidFill>
              <a:srgbClr val="2A71E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Řečová bublina: obdélníkový bublinový popisek se zakulacenými rohy 11">
            <a:extLst>
              <a:ext uri="{FF2B5EF4-FFF2-40B4-BE49-F238E27FC236}">
                <a16:creationId xmlns:a16="http://schemas.microsoft.com/office/drawing/2014/main" id="{701ADB6A-9D01-DB6C-0370-67EE6CE5BA21}"/>
              </a:ext>
            </a:extLst>
          </p:cNvPr>
          <p:cNvSpPr/>
          <p:nvPr/>
        </p:nvSpPr>
        <p:spPr>
          <a:xfrm>
            <a:off x="2617384" y="5768277"/>
            <a:ext cx="1472422" cy="237140"/>
          </a:xfrm>
          <a:prstGeom prst="wedgeRoundRectCallout">
            <a:avLst>
              <a:gd name="adj1" fmla="val -6325"/>
              <a:gd name="adj2" fmla="val -77436"/>
              <a:gd name="adj3" fmla="val 16667"/>
            </a:avLst>
          </a:prstGeom>
          <a:solidFill>
            <a:srgbClr val="2A71EF"/>
          </a:solidFill>
          <a:ln>
            <a:solidFill>
              <a:srgbClr val="2A71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000" dirty="0"/>
              <a:t>„Elektronický podpis“</a:t>
            </a:r>
          </a:p>
        </p:txBody>
      </p:sp>
      <p:sp>
        <p:nvSpPr>
          <p:cNvPr id="14" name="Řečová bublina: obdélníkový bublinový popisek se zakulacenými rohy 13">
            <a:extLst>
              <a:ext uri="{FF2B5EF4-FFF2-40B4-BE49-F238E27FC236}">
                <a16:creationId xmlns:a16="http://schemas.microsoft.com/office/drawing/2014/main" id="{DCB2ADF7-E968-349D-FC70-3BF41002B5A0}"/>
              </a:ext>
            </a:extLst>
          </p:cNvPr>
          <p:cNvSpPr/>
          <p:nvPr/>
        </p:nvSpPr>
        <p:spPr>
          <a:xfrm>
            <a:off x="4167590" y="5768277"/>
            <a:ext cx="868550" cy="237140"/>
          </a:xfrm>
          <a:prstGeom prst="wedgeRoundRectCallout">
            <a:avLst>
              <a:gd name="adj1" fmla="val 42231"/>
              <a:gd name="adj2" fmla="val -66523"/>
              <a:gd name="adj3" fmla="val 16667"/>
            </a:avLst>
          </a:prstGeom>
          <a:solidFill>
            <a:srgbClr val="2A71EF"/>
          </a:solidFill>
          <a:ln>
            <a:solidFill>
              <a:srgbClr val="2A71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000" dirty="0"/>
              <a:t>„SMS klíč“</a:t>
            </a:r>
          </a:p>
        </p:txBody>
      </p:sp>
      <p:sp>
        <p:nvSpPr>
          <p:cNvPr id="16" name="Řečová bublina: obdélníkový bublinový popisek se zakulacenými rohy 15">
            <a:extLst>
              <a:ext uri="{FF2B5EF4-FFF2-40B4-BE49-F238E27FC236}">
                <a16:creationId xmlns:a16="http://schemas.microsoft.com/office/drawing/2014/main" id="{1B3A8E8D-C614-B53C-B4BB-84974E64BF28}"/>
              </a:ext>
            </a:extLst>
          </p:cNvPr>
          <p:cNvSpPr/>
          <p:nvPr/>
        </p:nvSpPr>
        <p:spPr>
          <a:xfrm>
            <a:off x="5141018" y="5773674"/>
            <a:ext cx="1645062" cy="237140"/>
          </a:xfrm>
          <a:prstGeom prst="wedgeRoundRectCallout">
            <a:avLst>
              <a:gd name="adj1" fmla="val -46164"/>
              <a:gd name="adj2" fmla="val -91987"/>
              <a:gd name="adj3" fmla="val 16667"/>
            </a:avLst>
          </a:prstGeom>
          <a:solidFill>
            <a:srgbClr val="2A71EF"/>
          </a:solidFill>
          <a:ln>
            <a:solidFill>
              <a:srgbClr val="2A71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000" dirty="0"/>
              <a:t>„Jménem, heslem, SMS“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B8E8AB84-7329-DF05-E032-F7F341DAE919}"/>
              </a:ext>
            </a:extLst>
          </p:cNvPr>
          <p:cNvSpPr/>
          <p:nvPr/>
        </p:nvSpPr>
        <p:spPr>
          <a:xfrm>
            <a:off x="638355" y="2432649"/>
            <a:ext cx="4520241" cy="621102"/>
          </a:xfrm>
          <a:prstGeom prst="rect">
            <a:avLst/>
          </a:prstGeom>
          <a:noFill/>
          <a:ln w="19050">
            <a:solidFill>
              <a:srgbClr val="2810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8" name="Picture 2" descr="http://www.aspectio.cz/Files/logoAMSP.jpg">
            <a:extLst>
              <a:ext uri="{FF2B5EF4-FFF2-40B4-BE49-F238E27FC236}">
                <a16:creationId xmlns:a16="http://schemas.microsoft.com/office/drawing/2014/main" id="{4317BE36-EC35-46DA-0187-917FD46CB8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91950" y="30517"/>
            <a:ext cx="659536" cy="703061"/>
          </a:xfrm>
          <a:prstGeom prst="rect">
            <a:avLst/>
          </a:prstGeom>
          <a:noFill/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BF071AF1-7264-BE6F-C6EE-06F659FFC4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950" y="31578"/>
            <a:ext cx="702000" cy="7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9798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ulka 32">
            <a:extLst>
              <a:ext uri="{FF2B5EF4-FFF2-40B4-BE49-F238E27FC236}">
                <a16:creationId xmlns:a16="http://schemas.microsoft.com/office/drawing/2014/main" id="{09B85484-BE32-43A2-A48F-179C530705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4014573"/>
              </p:ext>
            </p:extLst>
          </p:nvPr>
        </p:nvGraphicFramePr>
        <p:xfrm>
          <a:off x="540682" y="1755841"/>
          <a:ext cx="8663704" cy="37034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693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21040">
                  <a:extLst>
                    <a:ext uri="{9D8B030D-6E8A-4147-A177-3AD203B41FA5}">
                      <a16:colId xmlns:a16="http://schemas.microsoft.com/office/drawing/2014/main" val="3805104068"/>
                    </a:ext>
                  </a:extLst>
                </a:gridCol>
                <a:gridCol w="8683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83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832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68326">
                  <a:extLst>
                    <a:ext uri="{9D8B030D-6E8A-4147-A177-3AD203B41FA5}">
                      <a16:colId xmlns:a16="http://schemas.microsoft.com/office/drawing/2014/main" val="257195918"/>
                    </a:ext>
                  </a:extLst>
                </a:gridCol>
              </a:tblGrid>
              <a:tr h="918935"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 5,99 mil.</a:t>
                      </a:r>
                      <a:endParaRPr lang="en-US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6-10,99 mil.</a:t>
                      </a:r>
                      <a:endParaRPr lang="en-US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11-100,99 mil.</a:t>
                      </a:r>
                      <a:endParaRPr lang="en-US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101 mil. a více</a:t>
                      </a:r>
                      <a:endParaRPr lang="en-US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882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Jedno internetové bankovnictví, přes které obsluhuji produkty všech bank, tzv. Multibanking a k tomu můj účetní program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39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301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Můj účetní program na všechno, včetně přímých </a:t>
                      </a:r>
                      <a:b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plateb z něj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26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39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1361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Několik internetových bankovnictví (každá moje banka </a:t>
                      </a:r>
                      <a:b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má svoje) a můj účetní program zvlášť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29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307022"/>
                  </a:ext>
                </a:extLst>
              </a:tr>
              <a:tr h="741361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Nevím, nemám preferovaný způsob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6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9998350"/>
                  </a:ext>
                </a:extLst>
              </a:tr>
            </a:tbl>
          </a:graphicData>
        </a:graphic>
      </p:graphicFrame>
      <p:graphicFrame>
        <p:nvGraphicFramePr>
          <p:cNvPr id="34" name="Content Placeholder 4">
            <a:extLst>
              <a:ext uri="{FF2B5EF4-FFF2-40B4-BE49-F238E27FC236}">
                <a16:creationId xmlns:a16="http://schemas.microsoft.com/office/drawing/2014/main" id="{B19E5B8D-012E-4E48-A939-7041A2D134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6269638"/>
              </p:ext>
            </p:extLst>
          </p:nvPr>
        </p:nvGraphicFramePr>
        <p:xfrm>
          <a:off x="3756716" y="2165231"/>
          <a:ext cx="1830238" cy="3275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Nadpis 12">
            <a:extLst>
              <a:ext uri="{FF2B5EF4-FFF2-40B4-BE49-F238E27FC236}">
                <a16:creationId xmlns:a16="http://schemas.microsoft.com/office/drawing/2014/main" id="{0BEF0682-FB01-4B0B-8F68-75599C162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7" y="403225"/>
            <a:ext cx="10537682" cy="701731"/>
          </a:xfrm>
        </p:spPr>
        <p:txBody>
          <a:bodyPr/>
          <a:lstStyle/>
          <a:p>
            <a:r>
              <a:rPr lang="cs-CZ" sz="2200" dirty="0"/>
              <a:t>FIRMY OBECNĚ PREFERUJÍ MÍT JEDNO INTERNETOVÉ BANKOVNICTVÍ, </a:t>
            </a:r>
            <a:br>
              <a:rPr lang="cs-CZ" sz="2200" dirty="0"/>
            </a:br>
            <a:r>
              <a:rPr lang="cs-CZ" sz="2200" dirty="0"/>
              <a:t>SKRZE KTERÉ OBSLUHUJÍ PRODUKTY VŠECH BANK.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A377B0-8C7E-4161-B3B2-8AF9234895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21" name="Zaoblený obdélník 32">
            <a:extLst>
              <a:ext uri="{FF2B5EF4-FFF2-40B4-BE49-F238E27FC236}">
                <a16:creationId xmlns:a16="http://schemas.microsoft.com/office/drawing/2014/main" id="{F2F47089-33B8-42D6-A69B-4750288B8E3A}"/>
              </a:ext>
            </a:extLst>
          </p:cNvPr>
          <p:cNvSpPr/>
          <p:nvPr/>
        </p:nvSpPr>
        <p:spPr>
          <a:xfrm>
            <a:off x="9382126" y="1737183"/>
            <a:ext cx="2507430" cy="3978571"/>
          </a:xfrm>
          <a:prstGeom prst="roundRect">
            <a:avLst/>
          </a:prstGeom>
          <a:noFill/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Komentář AMSP ČR: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0" dirty="0">
                <a:solidFill>
                  <a:srgbClr val="405A9C">
                    <a:lumMod val="75000"/>
                  </a:srgbClr>
                </a:solidFill>
                <a:latin typeface="Calibri" pitchFamily="34" charset="0"/>
              </a:rPr>
              <a:t>Asi polovina všech dotazovaných  firem preferuje mít jedno internetové bankovnictví, přes které obsluhují produkty všech bank, typicky tzv. </a:t>
            </a:r>
            <a:r>
              <a:rPr lang="cs-CZ" sz="1200" kern="0" dirty="0" err="1">
                <a:solidFill>
                  <a:srgbClr val="405A9C">
                    <a:lumMod val="75000"/>
                  </a:srgbClr>
                </a:solidFill>
                <a:latin typeface="Calibri" pitchFamily="34" charset="0"/>
              </a:rPr>
              <a:t>Multibanking</a:t>
            </a:r>
            <a:endParaRPr lang="cs-CZ" sz="1200" kern="0" dirty="0">
              <a:solidFill>
                <a:srgbClr val="405A9C">
                  <a:lumMod val="75000"/>
                </a:srgbClr>
              </a:solidFill>
              <a:latin typeface="Calibri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0" dirty="0">
                <a:solidFill>
                  <a:srgbClr val="405A9C">
                    <a:lumMod val="75000"/>
                  </a:srgbClr>
                </a:solidFill>
                <a:latin typeface="Calibri" pitchFamily="34" charset="0"/>
              </a:rPr>
              <a:t>a k tomu svůj účetní program. </a:t>
            </a:r>
            <a:endParaRPr kumimoji="0" lang="cs-CZ" sz="1200" b="0" i="0" u="none" strike="noStrike" kern="0" cap="none" spc="0" normalizeH="0" baseline="0" noProof="0" dirty="0">
              <a:ln>
                <a:noFill/>
              </a:ln>
              <a:solidFill>
                <a:srgbClr val="405A9C">
                  <a:lumMod val="75000"/>
                </a:srgbClr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7" name="Zástupný symbol pro zápatí 2">
            <a:extLst>
              <a:ext uri="{FF2B5EF4-FFF2-40B4-BE49-F238E27FC236}">
                <a16:creationId xmlns:a16="http://schemas.microsoft.com/office/drawing/2014/main" id="{E13D1C38-C42C-BC9B-4160-DBC9F63772D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Inovace 2023 | 11/2023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03E3C1EF-9420-944D-1F87-6C7DBF3FE580}"/>
              </a:ext>
            </a:extLst>
          </p:cNvPr>
          <p:cNvSpPr/>
          <p:nvPr/>
        </p:nvSpPr>
        <p:spPr>
          <a:xfrm>
            <a:off x="485774" y="6014044"/>
            <a:ext cx="11403782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Q7. Jaký způsob on-line obsluhy Vašich firemních financí preferujete?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8AE111DF-62D4-8EA6-4778-BF7291F94FCD}"/>
              </a:ext>
            </a:extLst>
          </p:cNvPr>
          <p:cNvSpPr txBox="1"/>
          <p:nvPr/>
        </p:nvSpPr>
        <p:spPr>
          <a:xfrm>
            <a:off x="572398" y="1296100"/>
            <a:ext cx="10370071" cy="1887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600" dirty="0">
                <a:solidFill>
                  <a:prstClr val="black"/>
                </a:solidFill>
                <a:latin typeface="Arial Black"/>
              </a:rPr>
              <a:t>Preferovaný způsob obsluhy firemních financí 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(v %)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graphicFrame>
        <p:nvGraphicFramePr>
          <p:cNvPr id="2" name="Tabulka 18">
            <a:extLst>
              <a:ext uri="{FF2B5EF4-FFF2-40B4-BE49-F238E27FC236}">
                <a16:creationId xmlns:a16="http://schemas.microsoft.com/office/drawing/2014/main" id="{B19892C7-8B6C-B7DB-23A7-7628960284BA}"/>
              </a:ext>
            </a:extLst>
          </p:cNvPr>
          <p:cNvGraphicFramePr>
            <a:graphicFrameLocks noGrp="1"/>
          </p:cNvGraphicFramePr>
          <p:nvPr/>
        </p:nvGraphicFramePr>
        <p:xfrm>
          <a:off x="5721562" y="5440995"/>
          <a:ext cx="34742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8550">
                  <a:extLst>
                    <a:ext uri="{9D8B030D-6E8A-4147-A177-3AD203B41FA5}">
                      <a16:colId xmlns:a16="http://schemas.microsoft.com/office/drawing/2014/main" val="970929928"/>
                    </a:ext>
                  </a:extLst>
                </a:gridCol>
                <a:gridCol w="868550">
                  <a:extLst>
                    <a:ext uri="{9D8B030D-6E8A-4147-A177-3AD203B41FA5}">
                      <a16:colId xmlns:a16="http://schemas.microsoft.com/office/drawing/2014/main" val="341626258"/>
                    </a:ext>
                  </a:extLst>
                </a:gridCol>
                <a:gridCol w="868550">
                  <a:extLst>
                    <a:ext uri="{9D8B030D-6E8A-4147-A177-3AD203B41FA5}">
                      <a16:colId xmlns:a16="http://schemas.microsoft.com/office/drawing/2014/main" val="11707772"/>
                    </a:ext>
                  </a:extLst>
                </a:gridCol>
                <a:gridCol w="868550">
                  <a:extLst>
                    <a:ext uri="{9D8B030D-6E8A-4147-A177-3AD203B41FA5}">
                      <a16:colId xmlns:a16="http://schemas.microsoft.com/office/drawing/2014/main" val="4254240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N=69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N=31</a:t>
                      </a:r>
                      <a:endParaRPr lang="cs-CZ" sz="1100" b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N=143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N=54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7818253"/>
                  </a:ext>
                </a:extLst>
              </a:tr>
            </a:tbl>
          </a:graphicData>
        </a:graphic>
      </p:graphicFrame>
      <p:graphicFrame>
        <p:nvGraphicFramePr>
          <p:cNvPr id="6" name="Tabulka 18">
            <a:extLst>
              <a:ext uri="{FF2B5EF4-FFF2-40B4-BE49-F238E27FC236}">
                <a16:creationId xmlns:a16="http://schemas.microsoft.com/office/drawing/2014/main" id="{E9C35FCF-F607-62A8-36BE-DCA33E86CBCC}"/>
              </a:ext>
            </a:extLst>
          </p:cNvPr>
          <p:cNvGraphicFramePr>
            <a:graphicFrameLocks noGrp="1"/>
          </p:cNvGraphicFramePr>
          <p:nvPr/>
        </p:nvGraphicFramePr>
        <p:xfrm>
          <a:off x="4142245" y="5462570"/>
          <a:ext cx="86855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8550">
                  <a:extLst>
                    <a:ext uri="{9D8B030D-6E8A-4147-A177-3AD203B41FA5}">
                      <a16:colId xmlns:a16="http://schemas.microsoft.com/office/drawing/2014/main" val="970929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N=300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7818253"/>
                  </a:ext>
                </a:extLst>
              </a:tr>
            </a:tbl>
          </a:graphicData>
        </a:graphic>
      </p:graphicFrame>
      <p:sp>
        <p:nvSpPr>
          <p:cNvPr id="8" name="Obdélník 7">
            <a:extLst>
              <a:ext uri="{FF2B5EF4-FFF2-40B4-BE49-F238E27FC236}">
                <a16:creationId xmlns:a16="http://schemas.microsoft.com/office/drawing/2014/main" id="{75B1F57C-1529-69DA-06C8-A550467B26C5}"/>
              </a:ext>
            </a:extLst>
          </p:cNvPr>
          <p:cNvSpPr/>
          <p:nvPr/>
        </p:nvSpPr>
        <p:spPr>
          <a:xfrm>
            <a:off x="540682" y="2536166"/>
            <a:ext cx="4617914" cy="750498"/>
          </a:xfrm>
          <a:prstGeom prst="rect">
            <a:avLst/>
          </a:prstGeom>
          <a:noFill/>
          <a:ln w="19050">
            <a:solidFill>
              <a:srgbClr val="2810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0" name="Picture 2" descr="http://www.aspectio.cz/Files/logoAMSP.jpg">
            <a:extLst>
              <a:ext uri="{FF2B5EF4-FFF2-40B4-BE49-F238E27FC236}">
                <a16:creationId xmlns:a16="http://schemas.microsoft.com/office/drawing/2014/main" id="{64546A6E-9464-83EE-A927-C964661C6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91950" y="30517"/>
            <a:ext cx="659536" cy="703061"/>
          </a:xfrm>
          <a:prstGeom prst="rect">
            <a:avLst/>
          </a:prstGeom>
          <a:noFill/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5C8F9091-CE60-BF44-AC29-0578A6CE0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950" y="31578"/>
            <a:ext cx="702000" cy="7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08666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ulka 32">
            <a:extLst>
              <a:ext uri="{FF2B5EF4-FFF2-40B4-BE49-F238E27FC236}">
                <a16:creationId xmlns:a16="http://schemas.microsoft.com/office/drawing/2014/main" id="{09B85484-BE32-43A2-A48F-179C530705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8979986"/>
              </p:ext>
            </p:extLst>
          </p:nvPr>
        </p:nvGraphicFramePr>
        <p:xfrm>
          <a:off x="540682" y="1755840"/>
          <a:ext cx="8663704" cy="37542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693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21040">
                  <a:extLst>
                    <a:ext uri="{9D8B030D-6E8A-4147-A177-3AD203B41FA5}">
                      <a16:colId xmlns:a16="http://schemas.microsoft.com/office/drawing/2014/main" val="3805104068"/>
                    </a:ext>
                  </a:extLst>
                </a:gridCol>
                <a:gridCol w="8683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83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832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68326">
                  <a:extLst>
                    <a:ext uri="{9D8B030D-6E8A-4147-A177-3AD203B41FA5}">
                      <a16:colId xmlns:a16="http://schemas.microsoft.com/office/drawing/2014/main" val="257195918"/>
                    </a:ext>
                  </a:extLst>
                </a:gridCol>
              </a:tblGrid>
              <a:tr h="1164685"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 5,99 mil.</a:t>
                      </a:r>
                      <a:endParaRPr lang="en-US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6-10,99 mil.</a:t>
                      </a:r>
                      <a:endParaRPr lang="en-US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11-100,99 mil.</a:t>
                      </a:r>
                      <a:endParaRPr lang="en-US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101 mil. a více</a:t>
                      </a:r>
                      <a:endParaRPr lang="en-US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4318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Podepsat se pouze při přihlášení a poté už jen platit (např. při použití stejného zařízení ve stejné lokalitě v obvyklé výši)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43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52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61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5674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Podepisovat každou platbu vždy samostatně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51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39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9622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Nevím, nemám preferenci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6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9998350"/>
                  </a:ext>
                </a:extLst>
              </a:tr>
            </a:tbl>
          </a:graphicData>
        </a:graphic>
      </p:graphicFrame>
      <p:graphicFrame>
        <p:nvGraphicFramePr>
          <p:cNvPr id="34" name="Content Placeholder 4">
            <a:extLst>
              <a:ext uri="{FF2B5EF4-FFF2-40B4-BE49-F238E27FC236}">
                <a16:creationId xmlns:a16="http://schemas.microsoft.com/office/drawing/2014/main" id="{B19E5B8D-012E-4E48-A939-7041A2D134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5294856"/>
              </p:ext>
            </p:extLst>
          </p:nvPr>
        </p:nvGraphicFramePr>
        <p:xfrm>
          <a:off x="3756716" y="2466267"/>
          <a:ext cx="1830238" cy="3061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Nadpis 12">
            <a:extLst>
              <a:ext uri="{FF2B5EF4-FFF2-40B4-BE49-F238E27FC236}">
                <a16:creationId xmlns:a16="http://schemas.microsoft.com/office/drawing/2014/main" id="{0BEF0682-FB01-4B0B-8F68-75599C162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7" y="403225"/>
            <a:ext cx="10800926" cy="701731"/>
          </a:xfrm>
        </p:spPr>
        <p:txBody>
          <a:bodyPr/>
          <a:lstStyle/>
          <a:p>
            <a:r>
              <a:rPr lang="cs-CZ" sz="2200" dirty="0"/>
              <a:t>Většina dotázaných upřednostňuje pohodlnost, pravděpodobně</a:t>
            </a:r>
            <a:br>
              <a:rPr lang="cs-CZ" sz="2200" dirty="0"/>
            </a:br>
            <a:r>
              <a:rPr lang="cs-CZ" sz="2200" dirty="0"/>
              <a:t>dostatečně důvěřují technologiím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A377B0-8C7E-4161-B3B2-8AF9234895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21" name="Zaoblený obdélník 32">
            <a:extLst>
              <a:ext uri="{FF2B5EF4-FFF2-40B4-BE49-F238E27FC236}">
                <a16:creationId xmlns:a16="http://schemas.microsoft.com/office/drawing/2014/main" id="{F2F47089-33B8-42D6-A69B-4750288B8E3A}"/>
              </a:ext>
            </a:extLst>
          </p:cNvPr>
          <p:cNvSpPr/>
          <p:nvPr/>
        </p:nvSpPr>
        <p:spPr>
          <a:xfrm>
            <a:off x="9382126" y="1737183"/>
            <a:ext cx="2507430" cy="3978571"/>
          </a:xfrm>
          <a:prstGeom prst="roundRect">
            <a:avLst/>
          </a:prstGeom>
          <a:noFill/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Komentář AMSP ČR: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Nečekaným překvapením je zdánlivé upřednostnění pohodlnosti před bezpečností</a:t>
            </a:r>
            <a:b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</a:b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v případě podepisování plateb téměř u poloviny dotázaných.</a:t>
            </a:r>
            <a:b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</a:br>
            <a:b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</a:b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To však může souviset s rostoucí důvěrou v technologie, respondenti na ně pravděpodobně více spoléhají</a:t>
            </a:r>
            <a:b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</a:b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i na poli bezpečnosti.</a:t>
            </a:r>
          </a:p>
        </p:txBody>
      </p:sp>
      <p:sp>
        <p:nvSpPr>
          <p:cNvPr id="7" name="Zástupný symbol pro zápatí 2">
            <a:extLst>
              <a:ext uri="{FF2B5EF4-FFF2-40B4-BE49-F238E27FC236}">
                <a16:creationId xmlns:a16="http://schemas.microsoft.com/office/drawing/2014/main" id="{E13D1C38-C42C-BC9B-4160-DBC9F63772D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Inovace 2023 | 11/2023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03E3C1EF-9420-944D-1F87-6C7DBF3FE580}"/>
              </a:ext>
            </a:extLst>
          </p:cNvPr>
          <p:cNvSpPr/>
          <p:nvPr/>
        </p:nvSpPr>
        <p:spPr>
          <a:xfrm>
            <a:off x="485774" y="6014044"/>
            <a:ext cx="11403782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Q8. Jak preferujete podepisovat své platby?</a:t>
            </a:r>
            <a:endParaRPr kumimoji="0" lang="cs-CZ" sz="1100" b="0" i="0" u="none" strike="noStrike" kern="120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8AE111DF-62D4-8EA6-4778-BF7291F94FCD}"/>
              </a:ext>
            </a:extLst>
          </p:cNvPr>
          <p:cNvSpPr txBox="1"/>
          <p:nvPr/>
        </p:nvSpPr>
        <p:spPr>
          <a:xfrm>
            <a:off x="572398" y="1296100"/>
            <a:ext cx="10370071" cy="1887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600" dirty="0">
                <a:solidFill>
                  <a:prstClr val="black"/>
                </a:solidFill>
                <a:latin typeface="Arial Black"/>
              </a:rPr>
              <a:t>Preferovaný způsob podepisování plateb 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(v %)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graphicFrame>
        <p:nvGraphicFramePr>
          <p:cNvPr id="2" name="Tabulka 18">
            <a:extLst>
              <a:ext uri="{FF2B5EF4-FFF2-40B4-BE49-F238E27FC236}">
                <a16:creationId xmlns:a16="http://schemas.microsoft.com/office/drawing/2014/main" id="{B19892C7-8B6C-B7DB-23A7-7628960284BA}"/>
              </a:ext>
            </a:extLst>
          </p:cNvPr>
          <p:cNvGraphicFramePr>
            <a:graphicFrameLocks noGrp="1"/>
          </p:cNvGraphicFramePr>
          <p:nvPr/>
        </p:nvGraphicFramePr>
        <p:xfrm>
          <a:off x="5721562" y="5440995"/>
          <a:ext cx="34742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8550">
                  <a:extLst>
                    <a:ext uri="{9D8B030D-6E8A-4147-A177-3AD203B41FA5}">
                      <a16:colId xmlns:a16="http://schemas.microsoft.com/office/drawing/2014/main" val="970929928"/>
                    </a:ext>
                  </a:extLst>
                </a:gridCol>
                <a:gridCol w="868550">
                  <a:extLst>
                    <a:ext uri="{9D8B030D-6E8A-4147-A177-3AD203B41FA5}">
                      <a16:colId xmlns:a16="http://schemas.microsoft.com/office/drawing/2014/main" val="341626258"/>
                    </a:ext>
                  </a:extLst>
                </a:gridCol>
                <a:gridCol w="868550">
                  <a:extLst>
                    <a:ext uri="{9D8B030D-6E8A-4147-A177-3AD203B41FA5}">
                      <a16:colId xmlns:a16="http://schemas.microsoft.com/office/drawing/2014/main" val="11707772"/>
                    </a:ext>
                  </a:extLst>
                </a:gridCol>
                <a:gridCol w="868550">
                  <a:extLst>
                    <a:ext uri="{9D8B030D-6E8A-4147-A177-3AD203B41FA5}">
                      <a16:colId xmlns:a16="http://schemas.microsoft.com/office/drawing/2014/main" val="4254240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N=69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N=31</a:t>
                      </a:r>
                      <a:endParaRPr lang="cs-CZ" sz="1100" b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N=143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N=54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7818253"/>
                  </a:ext>
                </a:extLst>
              </a:tr>
            </a:tbl>
          </a:graphicData>
        </a:graphic>
      </p:graphicFrame>
      <p:graphicFrame>
        <p:nvGraphicFramePr>
          <p:cNvPr id="6" name="Tabulka 18">
            <a:extLst>
              <a:ext uri="{FF2B5EF4-FFF2-40B4-BE49-F238E27FC236}">
                <a16:creationId xmlns:a16="http://schemas.microsoft.com/office/drawing/2014/main" id="{E9C35FCF-F607-62A8-36BE-DCA33E86CBCC}"/>
              </a:ext>
            </a:extLst>
          </p:cNvPr>
          <p:cNvGraphicFramePr>
            <a:graphicFrameLocks noGrp="1"/>
          </p:cNvGraphicFramePr>
          <p:nvPr/>
        </p:nvGraphicFramePr>
        <p:xfrm>
          <a:off x="4142245" y="5462570"/>
          <a:ext cx="86855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8550">
                  <a:extLst>
                    <a:ext uri="{9D8B030D-6E8A-4147-A177-3AD203B41FA5}">
                      <a16:colId xmlns:a16="http://schemas.microsoft.com/office/drawing/2014/main" val="970929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N=300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7818253"/>
                  </a:ext>
                </a:extLst>
              </a:tr>
            </a:tbl>
          </a:graphicData>
        </a:graphic>
      </p:graphicFrame>
      <p:pic>
        <p:nvPicPr>
          <p:cNvPr id="12" name="Picture 2" descr="http://www.aspectio.cz/Files/logoAMSP.jpg">
            <a:extLst>
              <a:ext uri="{FF2B5EF4-FFF2-40B4-BE49-F238E27FC236}">
                <a16:creationId xmlns:a16="http://schemas.microsoft.com/office/drawing/2014/main" id="{1201F19B-C1B9-0EE7-DF4C-80878E8B3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91950" y="30517"/>
            <a:ext cx="659536" cy="703061"/>
          </a:xfrm>
          <a:prstGeom prst="rect">
            <a:avLst/>
          </a:prstGeom>
          <a:noFill/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D6CA70A7-E450-6D1A-4905-2C42D563F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950" y="31578"/>
            <a:ext cx="702000" cy="7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41382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dpis 12">
            <a:extLst>
              <a:ext uri="{FF2B5EF4-FFF2-40B4-BE49-F238E27FC236}">
                <a16:creationId xmlns:a16="http://schemas.microsoft.com/office/drawing/2014/main" id="{0BEF0682-FB01-4B0B-8F68-75599C162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6" y="403225"/>
            <a:ext cx="10878565" cy="701731"/>
          </a:xfrm>
        </p:spPr>
        <p:txBody>
          <a:bodyPr/>
          <a:lstStyle/>
          <a:p>
            <a:r>
              <a:rPr lang="cs-CZ" sz="2200" dirty="0"/>
              <a:t>VÍCE NEŽ 3 ZE 4 FIREM CHTĚJÍ SVÉ BANK. PRODUKTY NAKUPOVAT DIGITÁLNĚ PŘÍMO V internet. bankovnictví, FIRMY S VYŠŠÍM OBRATEM pak ČASTĚJI.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A377B0-8C7E-4161-B3B2-8AF9234895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DB85C70-8781-4E98-82F6-5929C5DF1387}"/>
              </a:ext>
            </a:extLst>
          </p:cNvPr>
          <p:cNvSpPr txBox="1"/>
          <p:nvPr/>
        </p:nvSpPr>
        <p:spPr>
          <a:xfrm>
            <a:off x="572398" y="1397595"/>
            <a:ext cx="11619602" cy="1887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Přejete si své firemní bankovní produkty nakupovat digitálně přímo v internetovém bankovnictví? (v %)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5D15F07E-BC52-4852-8BB0-88508E3F9776}"/>
              </a:ext>
            </a:extLst>
          </p:cNvPr>
          <p:cNvSpPr/>
          <p:nvPr/>
        </p:nvSpPr>
        <p:spPr>
          <a:xfrm>
            <a:off x="485774" y="6014044"/>
            <a:ext cx="11403782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Q9. Přejete si své firemní bankovní produkty nakupovat digitálně přímo v internetovém bankovnictví (např. sjednávat nové účty, karty nebo úvěry)?</a:t>
            </a:r>
          </a:p>
        </p:txBody>
      </p:sp>
      <p:sp>
        <p:nvSpPr>
          <p:cNvPr id="21" name="Zaoblený obdélník 32">
            <a:extLst>
              <a:ext uri="{FF2B5EF4-FFF2-40B4-BE49-F238E27FC236}">
                <a16:creationId xmlns:a16="http://schemas.microsoft.com/office/drawing/2014/main" id="{F2F47089-33B8-42D6-A69B-4750288B8E3A}"/>
              </a:ext>
            </a:extLst>
          </p:cNvPr>
          <p:cNvSpPr/>
          <p:nvPr/>
        </p:nvSpPr>
        <p:spPr>
          <a:xfrm>
            <a:off x="9382126" y="1737183"/>
            <a:ext cx="2507430" cy="3978571"/>
          </a:xfrm>
          <a:prstGeom prst="roundRect">
            <a:avLst/>
          </a:prstGeom>
          <a:noFill/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Komentář AMSP ČR: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Nakupovat bankovní produkty – například tedy sjednávat nové účty, karty nebo mnohdy i úvěry – firmy chtějí DIGITÁLNĚ přímo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v internetovém bankovnictví. Obecně se jedná o 3 ze 4 firem, přičemž tato tendence roste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 velikostí firmy. V případě firem nad 100 mil. obratu je tato potřeba již 89%. </a:t>
            </a: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47296950"/>
              </p:ext>
            </p:extLst>
          </p:nvPr>
        </p:nvGraphicFramePr>
        <p:xfrm>
          <a:off x="454288" y="2515878"/>
          <a:ext cx="3127112" cy="2990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2" name="Chart 21"/>
          <p:cNvGraphicFramePr/>
          <p:nvPr>
            <p:extLst>
              <p:ext uri="{D42A27DB-BD31-4B8C-83A1-F6EECF244321}">
                <p14:modId xmlns:p14="http://schemas.microsoft.com/office/powerpoint/2010/main" val="487086770"/>
              </p:ext>
            </p:extLst>
          </p:nvPr>
        </p:nvGraphicFramePr>
        <p:xfrm>
          <a:off x="3465267" y="2239817"/>
          <a:ext cx="2269862" cy="1823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3" name="Chart 22"/>
          <p:cNvGraphicFramePr/>
          <p:nvPr>
            <p:extLst>
              <p:ext uri="{D42A27DB-BD31-4B8C-83A1-F6EECF244321}">
                <p14:modId xmlns:p14="http://schemas.microsoft.com/office/powerpoint/2010/main" val="3736501651"/>
              </p:ext>
            </p:extLst>
          </p:nvPr>
        </p:nvGraphicFramePr>
        <p:xfrm>
          <a:off x="5318553" y="2220767"/>
          <a:ext cx="2269862" cy="1823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540613" y="3826374"/>
            <a:ext cx="1102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Celkem</a:t>
            </a:r>
          </a:p>
        </p:txBody>
      </p:sp>
      <p:sp>
        <p:nvSpPr>
          <p:cNvPr id="7" name="Rectangle 6"/>
          <p:cNvSpPr/>
          <p:nvPr/>
        </p:nvSpPr>
        <p:spPr>
          <a:xfrm>
            <a:off x="4005469" y="1730222"/>
            <a:ext cx="166591" cy="1828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87184" y="1655009"/>
            <a:ext cx="5267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Ano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713891" y="1737842"/>
            <a:ext cx="175260" cy="1752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43944" y="1653803"/>
            <a:ext cx="602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19198" y="2960934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 5,99 mil.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068172" y="2951618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6-10,99 mil.</a:t>
            </a:r>
          </a:p>
        </p:txBody>
      </p:sp>
      <p:graphicFrame>
        <p:nvGraphicFramePr>
          <p:cNvPr id="30" name="Chart 29"/>
          <p:cNvGraphicFramePr/>
          <p:nvPr>
            <p:extLst>
              <p:ext uri="{D42A27DB-BD31-4B8C-83A1-F6EECF244321}">
                <p14:modId xmlns:p14="http://schemas.microsoft.com/office/powerpoint/2010/main" val="2292330305"/>
              </p:ext>
            </p:extLst>
          </p:nvPr>
        </p:nvGraphicFramePr>
        <p:xfrm>
          <a:off x="4515878" y="4013381"/>
          <a:ext cx="2269862" cy="1823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5269352" y="4740731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11-100,99 mil.</a:t>
            </a:r>
          </a:p>
        </p:txBody>
      </p:sp>
      <p:graphicFrame>
        <p:nvGraphicFramePr>
          <p:cNvPr id="33" name="Chart 32"/>
          <p:cNvGraphicFramePr/>
          <p:nvPr>
            <p:extLst>
              <p:ext uri="{D42A27DB-BD31-4B8C-83A1-F6EECF244321}">
                <p14:modId xmlns:p14="http://schemas.microsoft.com/office/powerpoint/2010/main" val="1220616180"/>
              </p:ext>
            </p:extLst>
          </p:nvPr>
        </p:nvGraphicFramePr>
        <p:xfrm>
          <a:off x="6359991" y="4033486"/>
          <a:ext cx="2269862" cy="1823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7121299" y="4744597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101 mil. </a:t>
            </a:r>
            <a:b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více</a:t>
            </a:r>
          </a:p>
        </p:txBody>
      </p:sp>
      <p:grpSp>
        <p:nvGrpSpPr>
          <p:cNvPr id="63" name="Group 62"/>
          <p:cNvGrpSpPr>
            <a:grpSpLocks noChangeAspect="1"/>
          </p:cNvGrpSpPr>
          <p:nvPr/>
        </p:nvGrpSpPr>
        <p:grpSpPr>
          <a:xfrm>
            <a:off x="7053457" y="3698776"/>
            <a:ext cx="191971" cy="264358"/>
            <a:chOff x="2909562" y="1125538"/>
            <a:chExt cx="522847" cy="720000"/>
          </a:xfrm>
          <a:solidFill>
            <a:schemeClr val="bg1"/>
          </a:solidFill>
        </p:grpSpPr>
        <p:sp>
          <p:nvSpPr>
            <p:cNvPr id="64" name="Freeform 11"/>
            <p:cNvSpPr>
              <a:spLocks/>
            </p:cNvSpPr>
            <p:nvPr/>
          </p:nvSpPr>
          <p:spPr bwMode="auto">
            <a:xfrm>
              <a:off x="2909562" y="1273403"/>
              <a:ext cx="522847" cy="572135"/>
            </a:xfrm>
            <a:custGeom>
              <a:avLst/>
              <a:gdLst/>
              <a:ahLst/>
              <a:cxnLst>
                <a:cxn ang="0">
                  <a:pos x="1629" y="16"/>
                </a:cxn>
                <a:cxn ang="0">
                  <a:pos x="1591" y="0"/>
                </a:cxn>
                <a:cxn ang="0">
                  <a:pos x="1320" y="0"/>
                </a:cxn>
                <a:cxn ang="0">
                  <a:pos x="1177" y="0"/>
                </a:cxn>
                <a:cxn ang="0">
                  <a:pos x="906" y="0"/>
                </a:cxn>
                <a:cxn ang="0">
                  <a:pos x="868" y="16"/>
                </a:cxn>
                <a:cxn ang="0">
                  <a:pos x="0" y="1306"/>
                </a:cxn>
                <a:cxn ang="0">
                  <a:pos x="2497" y="1306"/>
                </a:cxn>
                <a:cxn ang="0">
                  <a:pos x="1629" y="16"/>
                </a:cxn>
              </a:cxnLst>
              <a:rect l="0" t="0" r="r" b="b"/>
              <a:pathLst>
                <a:path w="2497" h="2732">
                  <a:moveTo>
                    <a:pt x="1629" y="16"/>
                  </a:moveTo>
                  <a:cubicBezTo>
                    <a:pt x="1619" y="6"/>
                    <a:pt x="1605" y="0"/>
                    <a:pt x="1591" y="0"/>
                  </a:cubicBezTo>
                  <a:cubicBezTo>
                    <a:pt x="1471" y="0"/>
                    <a:pt x="1383" y="0"/>
                    <a:pt x="1320" y="0"/>
                  </a:cubicBezTo>
                  <a:cubicBezTo>
                    <a:pt x="1214" y="0"/>
                    <a:pt x="1178" y="0"/>
                    <a:pt x="1177" y="0"/>
                  </a:cubicBezTo>
                  <a:cubicBezTo>
                    <a:pt x="1114" y="0"/>
                    <a:pt x="1026" y="0"/>
                    <a:pt x="906" y="0"/>
                  </a:cubicBezTo>
                  <a:cubicBezTo>
                    <a:pt x="891" y="0"/>
                    <a:pt x="878" y="6"/>
                    <a:pt x="868" y="16"/>
                  </a:cubicBezTo>
                  <a:cubicBezTo>
                    <a:pt x="509" y="399"/>
                    <a:pt x="0" y="795"/>
                    <a:pt x="0" y="1306"/>
                  </a:cubicBezTo>
                  <a:cubicBezTo>
                    <a:pt x="0" y="2732"/>
                    <a:pt x="2497" y="2732"/>
                    <a:pt x="2497" y="1306"/>
                  </a:cubicBezTo>
                  <a:cubicBezTo>
                    <a:pt x="2497" y="795"/>
                    <a:pt x="1987" y="399"/>
                    <a:pt x="1629" y="1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5" name="Group 178"/>
            <p:cNvGrpSpPr/>
            <p:nvPr/>
          </p:nvGrpSpPr>
          <p:grpSpPr>
            <a:xfrm>
              <a:off x="3048385" y="1125538"/>
              <a:ext cx="238907" cy="154957"/>
              <a:chOff x="3103573" y="2217630"/>
              <a:chExt cx="333884" cy="216560"/>
            </a:xfrm>
            <a:grpFill/>
          </p:grpSpPr>
          <p:sp>
            <p:nvSpPr>
              <p:cNvPr id="66" name="Freeform 10"/>
              <p:cNvSpPr>
                <a:spLocks/>
              </p:cNvSpPr>
              <p:nvPr/>
            </p:nvSpPr>
            <p:spPr bwMode="auto">
              <a:xfrm>
                <a:off x="3111378" y="2217630"/>
                <a:ext cx="326079" cy="140491"/>
              </a:xfrm>
              <a:custGeom>
                <a:avLst/>
                <a:gdLst/>
                <a:ahLst/>
                <a:cxnLst>
                  <a:cxn ang="0">
                    <a:pos x="185" y="457"/>
                  </a:cxn>
                  <a:cxn ang="0">
                    <a:pos x="224" y="480"/>
                  </a:cxn>
                  <a:cxn ang="0">
                    <a:pos x="893" y="480"/>
                  </a:cxn>
                  <a:cxn ang="0">
                    <a:pos x="931" y="457"/>
                  </a:cxn>
                  <a:cxn ang="0">
                    <a:pos x="1096" y="213"/>
                  </a:cxn>
                  <a:cxn ang="0">
                    <a:pos x="1107" y="129"/>
                  </a:cxn>
                  <a:cxn ang="0">
                    <a:pos x="606" y="65"/>
                  </a:cxn>
                  <a:cxn ang="0">
                    <a:pos x="470" y="61"/>
                  </a:cxn>
                  <a:cxn ang="0">
                    <a:pos x="10" y="129"/>
                  </a:cxn>
                  <a:cxn ang="0">
                    <a:pos x="20" y="213"/>
                  </a:cxn>
                  <a:cxn ang="0">
                    <a:pos x="185" y="457"/>
                  </a:cxn>
                </a:cxnLst>
                <a:rect l="0" t="0" r="r" b="b"/>
                <a:pathLst>
                  <a:path w="1114" h="480">
                    <a:moveTo>
                      <a:pt x="185" y="457"/>
                    </a:moveTo>
                    <a:cubicBezTo>
                      <a:pt x="195" y="472"/>
                      <a:pt x="209" y="480"/>
                      <a:pt x="224" y="480"/>
                    </a:cubicBezTo>
                    <a:cubicBezTo>
                      <a:pt x="893" y="480"/>
                      <a:pt x="893" y="480"/>
                      <a:pt x="893" y="480"/>
                    </a:cubicBezTo>
                    <a:cubicBezTo>
                      <a:pt x="908" y="480"/>
                      <a:pt x="921" y="472"/>
                      <a:pt x="931" y="457"/>
                    </a:cubicBezTo>
                    <a:cubicBezTo>
                      <a:pt x="983" y="382"/>
                      <a:pt x="1038" y="301"/>
                      <a:pt x="1096" y="213"/>
                    </a:cubicBezTo>
                    <a:cubicBezTo>
                      <a:pt x="1111" y="191"/>
                      <a:pt x="1114" y="158"/>
                      <a:pt x="1107" y="129"/>
                    </a:cubicBezTo>
                    <a:cubicBezTo>
                      <a:pt x="1077" y="0"/>
                      <a:pt x="802" y="22"/>
                      <a:pt x="606" y="65"/>
                    </a:cubicBezTo>
                    <a:cubicBezTo>
                      <a:pt x="560" y="74"/>
                      <a:pt x="514" y="73"/>
                      <a:pt x="470" y="61"/>
                    </a:cubicBezTo>
                    <a:cubicBezTo>
                      <a:pt x="293" y="12"/>
                      <a:pt x="50" y="14"/>
                      <a:pt x="10" y="129"/>
                    </a:cubicBezTo>
                    <a:cubicBezTo>
                      <a:pt x="0" y="157"/>
                      <a:pt x="5" y="191"/>
                      <a:pt x="20" y="213"/>
                    </a:cubicBezTo>
                    <a:cubicBezTo>
                      <a:pt x="79" y="301"/>
                      <a:pt x="134" y="382"/>
                      <a:pt x="185" y="45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7" name="Freeform 12"/>
              <p:cNvSpPr>
                <a:spLocks/>
              </p:cNvSpPr>
              <p:nvPr/>
            </p:nvSpPr>
            <p:spPr bwMode="auto">
              <a:xfrm>
                <a:off x="3103573" y="2343874"/>
                <a:ext cx="288540" cy="90316"/>
              </a:xfrm>
              <a:custGeom>
                <a:avLst/>
                <a:gdLst/>
                <a:ahLst/>
                <a:cxnLst>
                  <a:cxn ang="0">
                    <a:pos x="9" y="280"/>
                  </a:cxn>
                  <a:cxn ang="0">
                    <a:pos x="61" y="300"/>
                  </a:cxn>
                  <a:cxn ang="0">
                    <a:pos x="260" y="213"/>
                  </a:cxn>
                  <a:cxn ang="0">
                    <a:pos x="927" y="213"/>
                  </a:cxn>
                  <a:cxn ang="0">
                    <a:pos x="986" y="154"/>
                  </a:cxn>
                  <a:cxn ang="0">
                    <a:pos x="927" y="96"/>
                  </a:cxn>
                  <a:cxn ang="0">
                    <a:pos x="260" y="96"/>
                  </a:cxn>
                  <a:cxn ang="0">
                    <a:pos x="61" y="9"/>
                  </a:cxn>
                  <a:cxn ang="0">
                    <a:pos x="9" y="29"/>
                  </a:cxn>
                  <a:cxn ang="0">
                    <a:pos x="29" y="82"/>
                  </a:cxn>
                  <a:cxn ang="0">
                    <a:pos x="192" y="154"/>
                  </a:cxn>
                  <a:cxn ang="0">
                    <a:pos x="192" y="154"/>
                  </a:cxn>
                  <a:cxn ang="0">
                    <a:pos x="192" y="155"/>
                  </a:cxn>
                  <a:cxn ang="0">
                    <a:pos x="29" y="227"/>
                  </a:cxn>
                  <a:cxn ang="0">
                    <a:pos x="9" y="280"/>
                  </a:cxn>
                </a:cxnLst>
                <a:rect l="0" t="0" r="r" b="b"/>
                <a:pathLst>
                  <a:path w="986" h="309">
                    <a:moveTo>
                      <a:pt x="9" y="280"/>
                    </a:moveTo>
                    <a:cubicBezTo>
                      <a:pt x="18" y="300"/>
                      <a:pt x="41" y="309"/>
                      <a:pt x="61" y="300"/>
                    </a:cubicBezTo>
                    <a:cubicBezTo>
                      <a:pt x="260" y="213"/>
                      <a:pt x="260" y="213"/>
                      <a:pt x="260" y="213"/>
                    </a:cubicBezTo>
                    <a:cubicBezTo>
                      <a:pt x="927" y="213"/>
                      <a:pt x="927" y="213"/>
                      <a:pt x="927" y="213"/>
                    </a:cubicBezTo>
                    <a:cubicBezTo>
                      <a:pt x="960" y="213"/>
                      <a:pt x="986" y="187"/>
                      <a:pt x="986" y="154"/>
                    </a:cubicBezTo>
                    <a:cubicBezTo>
                      <a:pt x="986" y="122"/>
                      <a:pt x="960" y="96"/>
                      <a:pt x="927" y="96"/>
                    </a:cubicBezTo>
                    <a:cubicBezTo>
                      <a:pt x="260" y="96"/>
                      <a:pt x="260" y="96"/>
                      <a:pt x="260" y="96"/>
                    </a:cubicBezTo>
                    <a:cubicBezTo>
                      <a:pt x="61" y="9"/>
                      <a:pt x="61" y="9"/>
                      <a:pt x="61" y="9"/>
                    </a:cubicBezTo>
                    <a:cubicBezTo>
                      <a:pt x="41" y="0"/>
                      <a:pt x="18" y="9"/>
                      <a:pt x="9" y="29"/>
                    </a:cubicBezTo>
                    <a:cubicBezTo>
                      <a:pt x="0" y="49"/>
                      <a:pt x="9" y="73"/>
                      <a:pt x="29" y="82"/>
                    </a:cubicBezTo>
                    <a:cubicBezTo>
                      <a:pt x="192" y="154"/>
                      <a:pt x="192" y="154"/>
                      <a:pt x="192" y="154"/>
                    </a:cubicBezTo>
                    <a:cubicBezTo>
                      <a:pt x="192" y="154"/>
                      <a:pt x="192" y="154"/>
                      <a:pt x="192" y="154"/>
                    </a:cubicBezTo>
                    <a:cubicBezTo>
                      <a:pt x="192" y="155"/>
                      <a:pt x="192" y="155"/>
                      <a:pt x="192" y="155"/>
                    </a:cubicBezTo>
                    <a:cubicBezTo>
                      <a:pt x="29" y="227"/>
                      <a:pt x="29" y="227"/>
                      <a:pt x="29" y="227"/>
                    </a:cubicBezTo>
                    <a:cubicBezTo>
                      <a:pt x="9" y="236"/>
                      <a:pt x="0" y="259"/>
                      <a:pt x="9" y="28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8" name="Zástupný symbol pro zápatí 2">
            <a:extLst>
              <a:ext uri="{FF2B5EF4-FFF2-40B4-BE49-F238E27FC236}">
                <a16:creationId xmlns:a16="http://schemas.microsoft.com/office/drawing/2014/main" id="{AC696590-8929-E4DB-BAC7-33EAF70E002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85349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Inovace 2023 | 11/2023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AC8C29D9-8ACE-104E-F21D-F63DA1CF8030}"/>
              </a:ext>
            </a:extLst>
          </p:cNvPr>
          <p:cNvSpPr/>
          <p:nvPr/>
        </p:nvSpPr>
        <p:spPr>
          <a:xfrm>
            <a:off x="9264091" y="6311346"/>
            <a:ext cx="1917854" cy="25355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Statisticky signifikantní 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A72B5971-2739-B964-F770-3C2509A808FC}"/>
              </a:ext>
            </a:extLst>
          </p:cNvPr>
          <p:cNvSpPr txBox="1"/>
          <p:nvPr/>
        </p:nvSpPr>
        <p:spPr>
          <a:xfrm>
            <a:off x="1670448" y="5190602"/>
            <a:ext cx="6947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N=300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C61AC137-5F80-F565-E786-243AB326B27F}"/>
              </a:ext>
            </a:extLst>
          </p:cNvPr>
          <p:cNvSpPr txBox="1"/>
          <p:nvPr/>
        </p:nvSpPr>
        <p:spPr>
          <a:xfrm>
            <a:off x="4304215" y="3771207"/>
            <a:ext cx="6092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N=69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ABD8451A-BCF5-460F-7D65-9C036DC84B72}"/>
              </a:ext>
            </a:extLst>
          </p:cNvPr>
          <p:cNvSpPr txBox="1"/>
          <p:nvPr/>
        </p:nvSpPr>
        <p:spPr>
          <a:xfrm>
            <a:off x="6194643" y="3770213"/>
            <a:ext cx="5381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N=31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43F0C6F1-D90B-EA15-6351-2ECED61C2E6E}"/>
              </a:ext>
            </a:extLst>
          </p:cNvPr>
          <p:cNvSpPr txBox="1"/>
          <p:nvPr/>
        </p:nvSpPr>
        <p:spPr>
          <a:xfrm>
            <a:off x="5389024" y="5572445"/>
            <a:ext cx="6354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N=143</a:t>
            </a:r>
          </a:p>
        </p:txBody>
      </p:sp>
      <p:sp>
        <p:nvSpPr>
          <p:cNvPr id="27" name="TextovéPole 26">
            <a:extLst>
              <a:ext uri="{FF2B5EF4-FFF2-40B4-BE49-F238E27FC236}">
                <a16:creationId xmlns:a16="http://schemas.microsoft.com/office/drawing/2014/main" id="{45459884-301E-2A44-9CF4-8B1887015CC4}"/>
              </a:ext>
            </a:extLst>
          </p:cNvPr>
          <p:cNvSpPr txBox="1"/>
          <p:nvPr/>
        </p:nvSpPr>
        <p:spPr>
          <a:xfrm>
            <a:off x="7234050" y="5558863"/>
            <a:ext cx="5458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N=54</a:t>
            </a:r>
          </a:p>
        </p:txBody>
      </p:sp>
      <p:sp>
        <p:nvSpPr>
          <p:cNvPr id="36" name="Rectangle 6">
            <a:extLst>
              <a:ext uri="{FF2B5EF4-FFF2-40B4-BE49-F238E27FC236}">
                <a16:creationId xmlns:a16="http://schemas.microsoft.com/office/drawing/2014/main" id="{1816412E-7AAB-2C8B-4A13-D3CE084DD895}"/>
              </a:ext>
            </a:extLst>
          </p:cNvPr>
          <p:cNvSpPr/>
          <p:nvPr/>
        </p:nvSpPr>
        <p:spPr>
          <a:xfrm>
            <a:off x="5253018" y="1729402"/>
            <a:ext cx="166591" cy="18288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" name="TextBox 9">
            <a:extLst>
              <a:ext uri="{FF2B5EF4-FFF2-40B4-BE49-F238E27FC236}">
                <a16:creationId xmlns:a16="http://schemas.microsoft.com/office/drawing/2014/main" id="{3D81979E-F36A-2417-BA1E-93159E4D1113}"/>
              </a:ext>
            </a:extLst>
          </p:cNvPr>
          <p:cNvSpPr txBox="1"/>
          <p:nvPr/>
        </p:nvSpPr>
        <p:spPr>
          <a:xfrm>
            <a:off x="5418208" y="1654372"/>
            <a:ext cx="97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Nevím</a:t>
            </a:r>
          </a:p>
        </p:txBody>
      </p:sp>
      <p:sp>
        <p:nvSpPr>
          <p:cNvPr id="11" name="Ovál 10">
            <a:extLst>
              <a:ext uri="{FF2B5EF4-FFF2-40B4-BE49-F238E27FC236}">
                <a16:creationId xmlns:a16="http://schemas.microsoft.com/office/drawing/2014/main" id="{5562630A-5863-9192-825D-73CDC30202B9}"/>
              </a:ext>
            </a:extLst>
          </p:cNvPr>
          <p:cNvSpPr/>
          <p:nvPr/>
        </p:nvSpPr>
        <p:spPr>
          <a:xfrm>
            <a:off x="7517278" y="5256718"/>
            <a:ext cx="306000" cy="306000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4" name="Picture 2" descr="http://www.aspectio.cz/Files/logoAMSP.jpg">
            <a:extLst>
              <a:ext uri="{FF2B5EF4-FFF2-40B4-BE49-F238E27FC236}">
                <a16:creationId xmlns:a16="http://schemas.microsoft.com/office/drawing/2014/main" id="{8426BF3E-E187-9897-6169-F3C5BF8E6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491950" y="30517"/>
            <a:ext cx="659536" cy="703061"/>
          </a:xfrm>
          <a:prstGeom prst="rect">
            <a:avLst/>
          </a:prstGeom>
          <a:noFill/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75818353-DCDA-53B6-8E4C-49D8B6C4B7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950" y="31578"/>
            <a:ext cx="702000" cy="7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03653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ulka 32">
            <a:extLst>
              <a:ext uri="{FF2B5EF4-FFF2-40B4-BE49-F238E27FC236}">
                <a16:creationId xmlns:a16="http://schemas.microsoft.com/office/drawing/2014/main" id="{09B85484-BE32-43A2-A48F-179C530705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9809741"/>
              </p:ext>
            </p:extLst>
          </p:nvPr>
        </p:nvGraphicFramePr>
        <p:xfrm>
          <a:off x="540682" y="1755841"/>
          <a:ext cx="8663704" cy="37034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693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21040">
                  <a:extLst>
                    <a:ext uri="{9D8B030D-6E8A-4147-A177-3AD203B41FA5}">
                      <a16:colId xmlns:a16="http://schemas.microsoft.com/office/drawing/2014/main" val="3805104068"/>
                    </a:ext>
                  </a:extLst>
                </a:gridCol>
                <a:gridCol w="8683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83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832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68326">
                  <a:extLst>
                    <a:ext uri="{9D8B030D-6E8A-4147-A177-3AD203B41FA5}">
                      <a16:colId xmlns:a16="http://schemas.microsoft.com/office/drawing/2014/main" val="257195918"/>
                    </a:ext>
                  </a:extLst>
                </a:gridCol>
              </a:tblGrid>
              <a:tr h="918935"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 5,99 mil.</a:t>
                      </a:r>
                      <a:endParaRPr lang="en-US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6-10,99 mil.</a:t>
                      </a:r>
                      <a:endParaRPr lang="en-US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11-100,99 mil.</a:t>
                      </a:r>
                      <a:endParaRPr lang="en-US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101 mil. a více</a:t>
                      </a:r>
                      <a:endParaRPr lang="en-US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882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Stolní počítač (desktop), notebook apod.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42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39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52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54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301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Mobilní zařízení (telefon, tablet apod.)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41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1361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Takové platby nepodepisuji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307022"/>
                  </a:ext>
                </a:extLst>
              </a:tr>
              <a:tr h="741361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Nevím, nemám preferenci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13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9998350"/>
                  </a:ext>
                </a:extLst>
              </a:tr>
            </a:tbl>
          </a:graphicData>
        </a:graphic>
      </p:graphicFrame>
      <p:graphicFrame>
        <p:nvGraphicFramePr>
          <p:cNvPr id="34" name="Content Placeholder 4">
            <a:extLst>
              <a:ext uri="{FF2B5EF4-FFF2-40B4-BE49-F238E27FC236}">
                <a16:creationId xmlns:a16="http://schemas.microsoft.com/office/drawing/2014/main" id="{B19E5B8D-012E-4E48-A939-7041A2D134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8371299"/>
              </p:ext>
            </p:extLst>
          </p:nvPr>
        </p:nvGraphicFramePr>
        <p:xfrm>
          <a:off x="3756716" y="2182483"/>
          <a:ext cx="1830238" cy="3284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Nadpis 12">
            <a:extLst>
              <a:ext uri="{FF2B5EF4-FFF2-40B4-BE49-F238E27FC236}">
                <a16:creationId xmlns:a16="http://schemas.microsoft.com/office/drawing/2014/main" id="{0BEF0682-FB01-4B0B-8F68-75599C162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7" y="403225"/>
            <a:ext cx="10537682" cy="701731"/>
          </a:xfrm>
        </p:spPr>
        <p:txBody>
          <a:bodyPr/>
          <a:lstStyle/>
          <a:p>
            <a:r>
              <a:rPr lang="cs-CZ" sz="2200" dirty="0"/>
              <a:t>mobilní zařízení pro podepisování preferuje více než každý třetí,</a:t>
            </a:r>
            <a:br>
              <a:rPr lang="cs-CZ" sz="2200" dirty="0"/>
            </a:br>
            <a:r>
              <a:rPr lang="cs-CZ" sz="2200" dirty="0"/>
              <a:t>ale čím VYŠŠÍ obrat, tím více trvají na Počítači ČI </a:t>
            </a:r>
            <a:r>
              <a:rPr lang="cs-CZ" sz="2200" dirty="0" err="1"/>
              <a:t>NOTEBOOku</a:t>
            </a:r>
            <a:endParaRPr lang="cs-CZ" sz="2200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A377B0-8C7E-4161-B3B2-8AF9234895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21" name="Zaoblený obdélník 32">
            <a:extLst>
              <a:ext uri="{FF2B5EF4-FFF2-40B4-BE49-F238E27FC236}">
                <a16:creationId xmlns:a16="http://schemas.microsoft.com/office/drawing/2014/main" id="{F2F47089-33B8-42D6-A69B-4750288B8E3A}"/>
              </a:ext>
            </a:extLst>
          </p:cNvPr>
          <p:cNvSpPr/>
          <p:nvPr/>
        </p:nvSpPr>
        <p:spPr>
          <a:xfrm>
            <a:off x="9382126" y="1737183"/>
            <a:ext cx="2507430" cy="3978571"/>
          </a:xfrm>
          <a:prstGeom prst="roundRect">
            <a:avLst/>
          </a:prstGeom>
          <a:noFill/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Komentář AMSP ČR: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 řízením větší firmy  (v rámci segmentu MSP) roste i potřeba striktněji oddělovat pracovní záležitosti  (a pracovní prostředky)  od těch soukromých.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I  proto z průzkumu vyplynula </a:t>
            </a:r>
            <a:r>
              <a:rPr kumimoji="0" lang="cs-CZ" sz="1200" b="1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tendence k využití desktopu či notebooku </a:t>
            </a: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pro podepsání a odeslání připravených plateb (již u firem nad 11 mil. obratu., </a:t>
            </a:r>
            <a:r>
              <a:rPr kumimoji="0" lang="cs-CZ" sz="1200" b="1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cca 53 %).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kern="0" dirty="0">
              <a:solidFill>
                <a:srgbClr val="405A9C">
                  <a:lumMod val="75000"/>
                </a:srgbClr>
              </a:solidFill>
              <a:latin typeface="Calibri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0" dirty="0">
                <a:solidFill>
                  <a:srgbClr val="405A9C">
                    <a:lumMod val="75000"/>
                  </a:srgbClr>
                </a:solidFill>
                <a:latin typeface="Calibri" pitchFamily="34" charset="0"/>
              </a:rPr>
              <a:t>I tak – možná až překvapivě – zaujímá </a:t>
            </a:r>
            <a:r>
              <a:rPr lang="cs-CZ" sz="1200" b="1" kern="0" dirty="0">
                <a:solidFill>
                  <a:srgbClr val="405A9C">
                    <a:lumMod val="75000"/>
                  </a:srgbClr>
                </a:solidFill>
                <a:latin typeface="Calibri" pitchFamily="34" charset="0"/>
              </a:rPr>
              <a:t>mobilní telefon </a:t>
            </a:r>
            <a:r>
              <a:rPr lang="cs-CZ" sz="1200" kern="0" dirty="0">
                <a:solidFill>
                  <a:srgbClr val="405A9C">
                    <a:lumMod val="75000"/>
                  </a:srgbClr>
                </a:solidFill>
                <a:latin typeface="Calibri" pitchFamily="34" charset="0"/>
              </a:rPr>
              <a:t>poměrně významné zastoupení (</a:t>
            </a:r>
            <a:r>
              <a:rPr lang="cs-CZ" sz="1200" b="1" kern="0" dirty="0">
                <a:solidFill>
                  <a:srgbClr val="405A9C">
                    <a:lumMod val="75000"/>
                  </a:srgbClr>
                </a:solidFill>
                <a:latin typeface="Calibri" pitchFamily="34" charset="0"/>
              </a:rPr>
              <a:t>37 %</a:t>
            </a:r>
            <a:r>
              <a:rPr lang="cs-CZ" sz="1200" kern="0" dirty="0">
                <a:solidFill>
                  <a:srgbClr val="405A9C">
                    <a:lumMod val="75000"/>
                  </a:srgbClr>
                </a:solidFill>
                <a:latin typeface="Calibri" pitchFamily="34" charset="0"/>
              </a:rPr>
              <a:t>) – dotázaní chtějí být flexibilní.</a:t>
            </a: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7" name="Zástupný symbol pro zápatí 2">
            <a:extLst>
              <a:ext uri="{FF2B5EF4-FFF2-40B4-BE49-F238E27FC236}">
                <a16:creationId xmlns:a16="http://schemas.microsoft.com/office/drawing/2014/main" id="{E13D1C38-C42C-BC9B-4160-DBC9F63772D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Inovace 2023 | 11/2023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03E3C1EF-9420-944D-1F87-6C7DBF3FE580}"/>
              </a:ext>
            </a:extLst>
          </p:cNvPr>
          <p:cNvSpPr/>
          <p:nvPr/>
        </p:nvSpPr>
        <p:spPr>
          <a:xfrm>
            <a:off x="485774" y="6014044"/>
            <a:ext cx="11403782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Q10. Jaké zařízení preferujete pro podepsání plateb připravených druhou osobou (např. panem/paní účetní)?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8AE111DF-62D4-8EA6-4778-BF7291F94FCD}"/>
              </a:ext>
            </a:extLst>
          </p:cNvPr>
          <p:cNvSpPr txBox="1"/>
          <p:nvPr/>
        </p:nvSpPr>
        <p:spPr>
          <a:xfrm>
            <a:off x="572398" y="1296100"/>
            <a:ext cx="11579088" cy="1887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Preferované zařízení pro podepsání plateb připravených druhou osobou např. panem/paní </a:t>
            </a:r>
            <a:r>
              <a:rPr lang="cs-CZ" sz="1600" dirty="0">
                <a:solidFill>
                  <a:prstClr val="black"/>
                </a:solidFill>
                <a:latin typeface="Arial Black"/>
              </a:rPr>
              <a:t>účetní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(v %)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graphicFrame>
        <p:nvGraphicFramePr>
          <p:cNvPr id="2" name="Tabulka 18">
            <a:extLst>
              <a:ext uri="{FF2B5EF4-FFF2-40B4-BE49-F238E27FC236}">
                <a16:creationId xmlns:a16="http://schemas.microsoft.com/office/drawing/2014/main" id="{B19892C7-8B6C-B7DB-23A7-7628960284BA}"/>
              </a:ext>
            </a:extLst>
          </p:cNvPr>
          <p:cNvGraphicFramePr>
            <a:graphicFrameLocks noGrp="1"/>
          </p:cNvGraphicFramePr>
          <p:nvPr/>
        </p:nvGraphicFramePr>
        <p:xfrm>
          <a:off x="5721562" y="5440995"/>
          <a:ext cx="34742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8550">
                  <a:extLst>
                    <a:ext uri="{9D8B030D-6E8A-4147-A177-3AD203B41FA5}">
                      <a16:colId xmlns:a16="http://schemas.microsoft.com/office/drawing/2014/main" val="970929928"/>
                    </a:ext>
                  </a:extLst>
                </a:gridCol>
                <a:gridCol w="868550">
                  <a:extLst>
                    <a:ext uri="{9D8B030D-6E8A-4147-A177-3AD203B41FA5}">
                      <a16:colId xmlns:a16="http://schemas.microsoft.com/office/drawing/2014/main" val="341626258"/>
                    </a:ext>
                  </a:extLst>
                </a:gridCol>
                <a:gridCol w="868550">
                  <a:extLst>
                    <a:ext uri="{9D8B030D-6E8A-4147-A177-3AD203B41FA5}">
                      <a16:colId xmlns:a16="http://schemas.microsoft.com/office/drawing/2014/main" val="11707772"/>
                    </a:ext>
                  </a:extLst>
                </a:gridCol>
                <a:gridCol w="868550">
                  <a:extLst>
                    <a:ext uri="{9D8B030D-6E8A-4147-A177-3AD203B41FA5}">
                      <a16:colId xmlns:a16="http://schemas.microsoft.com/office/drawing/2014/main" val="4254240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N=69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N=31</a:t>
                      </a:r>
                      <a:endParaRPr lang="cs-CZ" sz="1100" b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N=143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N=54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7818253"/>
                  </a:ext>
                </a:extLst>
              </a:tr>
            </a:tbl>
          </a:graphicData>
        </a:graphic>
      </p:graphicFrame>
      <p:graphicFrame>
        <p:nvGraphicFramePr>
          <p:cNvPr id="6" name="Tabulka 18">
            <a:extLst>
              <a:ext uri="{FF2B5EF4-FFF2-40B4-BE49-F238E27FC236}">
                <a16:creationId xmlns:a16="http://schemas.microsoft.com/office/drawing/2014/main" id="{E9C35FCF-F607-62A8-36BE-DCA33E86CBCC}"/>
              </a:ext>
            </a:extLst>
          </p:cNvPr>
          <p:cNvGraphicFramePr>
            <a:graphicFrameLocks noGrp="1"/>
          </p:cNvGraphicFramePr>
          <p:nvPr/>
        </p:nvGraphicFramePr>
        <p:xfrm>
          <a:off x="4142245" y="5462570"/>
          <a:ext cx="86855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8550">
                  <a:extLst>
                    <a:ext uri="{9D8B030D-6E8A-4147-A177-3AD203B41FA5}">
                      <a16:colId xmlns:a16="http://schemas.microsoft.com/office/drawing/2014/main" val="970929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N=300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7818253"/>
                  </a:ext>
                </a:extLst>
              </a:tr>
            </a:tbl>
          </a:graphicData>
        </a:graphic>
      </p:graphicFrame>
      <p:sp>
        <p:nvSpPr>
          <p:cNvPr id="9" name="Obdélník 8">
            <a:extLst>
              <a:ext uri="{FF2B5EF4-FFF2-40B4-BE49-F238E27FC236}">
                <a16:creationId xmlns:a16="http://schemas.microsoft.com/office/drawing/2014/main" id="{0AEE6638-851A-988A-1FBD-A7FD293D28DB}"/>
              </a:ext>
            </a:extLst>
          </p:cNvPr>
          <p:cNvSpPr/>
          <p:nvPr/>
        </p:nvSpPr>
        <p:spPr>
          <a:xfrm>
            <a:off x="7453222" y="2674189"/>
            <a:ext cx="1751163" cy="622205"/>
          </a:xfrm>
          <a:prstGeom prst="rect">
            <a:avLst/>
          </a:prstGeom>
          <a:noFill/>
          <a:ln w="19050">
            <a:solidFill>
              <a:srgbClr val="2810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2" name="Picture 2" descr="http://www.aspectio.cz/Files/logoAMSP.jpg">
            <a:extLst>
              <a:ext uri="{FF2B5EF4-FFF2-40B4-BE49-F238E27FC236}">
                <a16:creationId xmlns:a16="http://schemas.microsoft.com/office/drawing/2014/main" id="{0283C7F6-1C57-21AB-9779-5D605AC81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91950" y="30517"/>
            <a:ext cx="659536" cy="703061"/>
          </a:xfrm>
          <a:prstGeom prst="rect">
            <a:avLst/>
          </a:prstGeom>
          <a:noFill/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1F95977D-A537-4BB6-F3A0-DB326D402D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950" y="31578"/>
            <a:ext cx="702000" cy="7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72492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dpis 12">
            <a:extLst>
              <a:ext uri="{FF2B5EF4-FFF2-40B4-BE49-F238E27FC236}">
                <a16:creationId xmlns:a16="http://schemas.microsoft.com/office/drawing/2014/main" id="{0BEF0682-FB01-4B0B-8F68-75599C162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6" y="403225"/>
            <a:ext cx="10878565" cy="701731"/>
          </a:xfrm>
        </p:spPr>
        <p:txBody>
          <a:bodyPr/>
          <a:lstStyle/>
          <a:p>
            <a:r>
              <a:rPr lang="cs-CZ" sz="2200" dirty="0"/>
              <a:t>6 z 10 firem by chtělo ve svém internetovém bankovnictví sjednávat krátké a rychle dostupné on-line schůzky s bankovními poradci.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A377B0-8C7E-4161-B3B2-8AF9234895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DB85C70-8781-4E98-82F6-5929C5DF1387}"/>
              </a:ext>
            </a:extLst>
          </p:cNvPr>
          <p:cNvSpPr txBox="1"/>
          <p:nvPr/>
        </p:nvSpPr>
        <p:spPr>
          <a:xfrm>
            <a:off x="572398" y="1397595"/>
            <a:ext cx="11619602" cy="1887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Chcete ve svém internetovém bankovnictví sjednávat on-line schůzky s bankovními poradci? (v %)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5D15F07E-BC52-4852-8BB0-88508E3F9776}"/>
              </a:ext>
            </a:extLst>
          </p:cNvPr>
          <p:cNvSpPr/>
          <p:nvPr/>
        </p:nvSpPr>
        <p:spPr>
          <a:xfrm>
            <a:off x="485774" y="6014044"/>
            <a:ext cx="11403782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Q11. Chcete ve svém internetovém bankovnictví sjednávat krátké a rychle dostupné on-line schůzky (videohovory) s bankovními poradci?</a:t>
            </a:r>
          </a:p>
        </p:txBody>
      </p:sp>
      <p:sp>
        <p:nvSpPr>
          <p:cNvPr id="21" name="Zaoblený obdélník 32">
            <a:extLst>
              <a:ext uri="{FF2B5EF4-FFF2-40B4-BE49-F238E27FC236}">
                <a16:creationId xmlns:a16="http://schemas.microsoft.com/office/drawing/2014/main" id="{F2F47089-33B8-42D6-A69B-4750288B8E3A}"/>
              </a:ext>
            </a:extLst>
          </p:cNvPr>
          <p:cNvSpPr/>
          <p:nvPr/>
        </p:nvSpPr>
        <p:spPr>
          <a:xfrm>
            <a:off x="9382126" y="1737183"/>
            <a:ext cx="2507430" cy="3978571"/>
          </a:xfrm>
          <a:prstGeom prst="roundRect">
            <a:avLst/>
          </a:prstGeom>
          <a:noFill/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Komentář AMSP ČR: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Co se týká on-line schůzek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 bankovními poradci, jejich </a:t>
            </a:r>
            <a:r>
              <a:rPr kumimoji="0" lang="cs-CZ" sz="1200" b="1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sjednání přímo v internetovém bankovnictví by uvítalo 59 % podnikatelů.  </a:t>
            </a: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580586624"/>
              </p:ext>
            </p:extLst>
          </p:nvPr>
        </p:nvGraphicFramePr>
        <p:xfrm>
          <a:off x="454288" y="2515878"/>
          <a:ext cx="3127112" cy="2990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2" name="Chart 21"/>
          <p:cNvGraphicFramePr/>
          <p:nvPr>
            <p:extLst>
              <p:ext uri="{D42A27DB-BD31-4B8C-83A1-F6EECF244321}">
                <p14:modId xmlns:p14="http://schemas.microsoft.com/office/powerpoint/2010/main" val="3856600461"/>
              </p:ext>
            </p:extLst>
          </p:nvPr>
        </p:nvGraphicFramePr>
        <p:xfrm>
          <a:off x="3465267" y="2239817"/>
          <a:ext cx="2269862" cy="1823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3" name="Chart 22"/>
          <p:cNvGraphicFramePr/>
          <p:nvPr>
            <p:extLst>
              <p:ext uri="{D42A27DB-BD31-4B8C-83A1-F6EECF244321}">
                <p14:modId xmlns:p14="http://schemas.microsoft.com/office/powerpoint/2010/main" val="2057367802"/>
              </p:ext>
            </p:extLst>
          </p:nvPr>
        </p:nvGraphicFramePr>
        <p:xfrm>
          <a:off x="5318553" y="2220767"/>
          <a:ext cx="2269862" cy="1823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540613" y="3826374"/>
            <a:ext cx="1102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Celkem</a:t>
            </a:r>
          </a:p>
        </p:txBody>
      </p:sp>
      <p:sp>
        <p:nvSpPr>
          <p:cNvPr id="7" name="Rectangle 6"/>
          <p:cNvSpPr/>
          <p:nvPr/>
        </p:nvSpPr>
        <p:spPr>
          <a:xfrm>
            <a:off x="4005469" y="1730222"/>
            <a:ext cx="166591" cy="1828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87184" y="1655009"/>
            <a:ext cx="5267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Ano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713891" y="1737842"/>
            <a:ext cx="175260" cy="1752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43944" y="1653803"/>
            <a:ext cx="602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19198" y="2960934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 5,99 mil.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068172" y="2951618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6-10,99 mil.</a:t>
            </a:r>
          </a:p>
        </p:txBody>
      </p:sp>
      <p:graphicFrame>
        <p:nvGraphicFramePr>
          <p:cNvPr id="30" name="Chart 29"/>
          <p:cNvGraphicFramePr/>
          <p:nvPr>
            <p:extLst>
              <p:ext uri="{D42A27DB-BD31-4B8C-83A1-F6EECF244321}">
                <p14:modId xmlns:p14="http://schemas.microsoft.com/office/powerpoint/2010/main" val="432670635"/>
              </p:ext>
            </p:extLst>
          </p:nvPr>
        </p:nvGraphicFramePr>
        <p:xfrm>
          <a:off x="4515878" y="4013381"/>
          <a:ext cx="2269862" cy="1823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5269352" y="4740731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11-100,99 mil.</a:t>
            </a:r>
          </a:p>
        </p:txBody>
      </p:sp>
      <p:graphicFrame>
        <p:nvGraphicFramePr>
          <p:cNvPr id="33" name="Chart 32"/>
          <p:cNvGraphicFramePr/>
          <p:nvPr>
            <p:extLst>
              <p:ext uri="{D42A27DB-BD31-4B8C-83A1-F6EECF244321}">
                <p14:modId xmlns:p14="http://schemas.microsoft.com/office/powerpoint/2010/main" val="2007746561"/>
              </p:ext>
            </p:extLst>
          </p:nvPr>
        </p:nvGraphicFramePr>
        <p:xfrm>
          <a:off x="6359991" y="4033486"/>
          <a:ext cx="2269862" cy="1823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7121299" y="4744597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101 mil. </a:t>
            </a:r>
            <a:b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více</a:t>
            </a:r>
          </a:p>
        </p:txBody>
      </p:sp>
      <p:grpSp>
        <p:nvGrpSpPr>
          <p:cNvPr id="63" name="Group 62"/>
          <p:cNvGrpSpPr>
            <a:grpSpLocks noChangeAspect="1"/>
          </p:cNvGrpSpPr>
          <p:nvPr/>
        </p:nvGrpSpPr>
        <p:grpSpPr>
          <a:xfrm>
            <a:off x="7053457" y="3698776"/>
            <a:ext cx="191971" cy="264358"/>
            <a:chOff x="2909562" y="1125538"/>
            <a:chExt cx="522847" cy="720000"/>
          </a:xfrm>
          <a:solidFill>
            <a:schemeClr val="bg1"/>
          </a:solidFill>
        </p:grpSpPr>
        <p:sp>
          <p:nvSpPr>
            <p:cNvPr id="64" name="Freeform 11"/>
            <p:cNvSpPr>
              <a:spLocks/>
            </p:cNvSpPr>
            <p:nvPr/>
          </p:nvSpPr>
          <p:spPr bwMode="auto">
            <a:xfrm>
              <a:off x="2909562" y="1273403"/>
              <a:ext cx="522847" cy="572135"/>
            </a:xfrm>
            <a:custGeom>
              <a:avLst/>
              <a:gdLst/>
              <a:ahLst/>
              <a:cxnLst>
                <a:cxn ang="0">
                  <a:pos x="1629" y="16"/>
                </a:cxn>
                <a:cxn ang="0">
                  <a:pos x="1591" y="0"/>
                </a:cxn>
                <a:cxn ang="0">
                  <a:pos x="1320" y="0"/>
                </a:cxn>
                <a:cxn ang="0">
                  <a:pos x="1177" y="0"/>
                </a:cxn>
                <a:cxn ang="0">
                  <a:pos x="906" y="0"/>
                </a:cxn>
                <a:cxn ang="0">
                  <a:pos x="868" y="16"/>
                </a:cxn>
                <a:cxn ang="0">
                  <a:pos x="0" y="1306"/>
                </a:cxn>
                <a:cxn ang="0">
                  <a:pos x="2497" y="1306"/>
                </a:cxn>
                <a:cxn ang="0">
                  <a:pos x="1629" y="16"/>
                </a:cxn>
              </a:cxnLst>
              <a:rect l="0" t="0" r="r" b="b"/>
              <a:pathLst>
                <a:path w="2497" h="2732">
                  <a:moveTo>
                    <a:pt x="1629" y="16"/>
                  </a:moveTo>
                  <a:cubicBezTo>
                    <a:pt x="1619" y="6"/>
                    <a:pt x="1605" y="0"/>
                    <a:pt x="1591" y="0"/>
                  </a:cubicBezTo>
                  <a:cubicBezTo>
                    <a:pt x="1471" y="0"/>
                    <a:pt x="1383" y="0"/>
                    <a:pt x="1320" y="0"/>
                  </a:cubicBezTo>
                  <a:cubicBezTo>
                    <a:pt x="1214" y="0"/>
                    <a:pt x="1178" y="0"/>
                    <a:pt x="1177" y="0"/>
                  </a:cubicBezTo>
                  <a:cubicBezTo>
                    <a:pt x="1114" y="0"/>
                    <a:pt x="1026" y="0"/>
                    <a:pt x="906" y="0"/>
                  </a:cubicBezTo>
                  <a:cubicBezTo>
                    <a:pt x="891" y="0"/>
                    <a:pt x="878" y="6"/>
                    <a:pt x="868" y="16"/>
                  </a:cubicBezTo>
                  <a:cubicBezTo>
                    <a:pt x="509" y="399"/>
                    <a:pt x="0" y="795"/>
                    <a:pt x="0" y="1306"/>
                  </a:cubicBezTo>
                  <a:cubicBezTo>
                    <a:pt x="0" y="2732"/>
                    <a:pt x="2497" y="2732"/>
                    <a:pt x="2497" y="1306"/>
                  </a:cubicBezTo>
                  <a:cubicBezTo>
                    <a:pt x="2497" y="795"/>
                    <a:pt x="1987" y="399"/>
                    <a:pt x="1629" y="1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5" name="Group 178"/>
            <p:cNvGrpSpPr/>
            <p:nvPr/>
          </p:nvGrpSpPr>
          <p:grpSpPr>
            <a:xfrm>
              <a:off x="3048385" y="1125538"/>
              <a:ext cx="238907" cy="154957"/>
              <a:chOff x="3103573" y="2217630"/>
              <a:chExt cx="333884" cy="216560"/>
            </a:xfrm>
            <a:grpFill/>
          </p:grpSpPr>
          <p:sp>
            <p:nvSpPr>
              <p:cNvPr id="66" name="Freeform 10"/>
              <p:cNvSpPr>
                <a:spLocks/>
              </p:cNvSpPr>
              <p:nvPr/>
            </p:nvSpPr>
            <p:spPr bwMode="auto">
              <a:xfrm>
                <a:off x="3111378" y="2217630"/>
                <a:ext cx="326079" cy="140491"/>
              </a:xfrm>
              <a:custGeom>
                <a:avLst/>
                <a:gdLst/>
                <a:ahLst/>
                <a:cxnLst>
                  <a:cxn ang="0">
                    <a:pos x="185" y="457"/>
                  </a:cxn>
                  <a:cxn ang="0">
                    <a:pos x="224" y="480"/>
                  </a:cxn>
                  <a:cxn ang="0">
                    <a:pos x="893" y="480"/>
                  </a:cxn>
                  <a:cxn ang="0">
                    <a:pos x="931" y="457"/>
                  </a:cxn>
                  <a:cxn ang="0">
                    <a:pos x="1096" y="213"/>
                  </a:cxn>
                  <a:cxn ang="0">
                    <a:pos x="1107" y="129"/>
                  </a:cxn>
                  <a:cxn ang="0">
                    <a:pos x="606" y="65"/>
                  </a:cxn>
                  <a:cxn ang="0">
                    <a:pos x="470" y="61"/>
                  </a:cxn>
                  <a:cxn ang="0">
                    <a:pos x="10" y="129"/>
                  </a:cxn>
                  <a:cxn ang="0">
                    <a:pos x="20" y="213"/>
                  </a:cxn>
                  <a:cxn ang="0">
                    <a:pos x="185" y="457"/>
                  </a:cxn>
                </a:cxnLst>
                <a:rect l="0" t="0" r="r" b="b"/>
                <a:pathLst>
                  <a:path w="1114" h="480">
                    <a:moveTo>
                      <a:pt x="185" y="457"/>
                    </a:moveTo>
                    <a:cubicBezTo>
                      <a:pt x="195" y="472"/>
                      <a:pt x="209" y="480"/>
                      <a:pt x="224" y="480"/>
                    </a:cubicBezTo>
                    <a:cubicBezTo>
                      <a:pt x="893" y="480"/>
                      <a:pt x="893" y="480"/>
                      <a:pt x="893" y="480"/>
                    </a:cubicBezTo>
                    <a:cubicBezTo>
                      <a:pt x="908" y="480"/>
                      <a:pt x="921" y="472"/>
                      <a:pt x="931" y="457"/>
                    </a:cubicBezTo>
                    <a:cubicBezTo>
                      <a:pt x="983" y="382"/>
                      <a:pt x="1038" y="301"/>
                      <a:pt x="1096" y="213"/>
                    </a:cubicBezTo>
                    <a:cubicBezTo>
                      <a:pt x="1111" y="191"/>
                      <a:pt x="1114" y="158"/>
                      <a:pt x="1107" y="129"/>
                    </a:cubicBezTo>
                    <a:cubicBezTo>
                      <a:pt x="1077" y="0"/>
                      <a:pt x="802" y="22"/>
                      <a:pt x="606" y="65"/>
                    </a:cubicBezTo>
                    <a:cubicBezTo>
                      <a:pt x="560" y="74"/>
                      <a:pt x="514" y="73"/>
                      <a:pt x="470" y="61"/>
                    </a:cubicBezTo>
                    <a:cubicBezTo>
                      <a:pt x="293" y="12"/>
                      <a:pt x="50" y="14"/>
                      <a:pt x="10" y="129"/>
                    </a:cubicBezTo>
                    <a:cubicBezTo>
                      <a:pt x="0" y="157"/>
                      <a:pt x="5" y="191"/>
                      <a:pt x="20" y="213"/>
                    </a:cubicBezTo>
                    <a:cubicBezTo>
                      <a:pt x="79" y="301"/>
                      <a:pt x="134" y="382"/>
                      <a:pt x="185" y="45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7" name="Freeform 12"/>
              <p:cNvSpPr>
                <a:spLocks/>
              </p:cNvSpPr>
              <p:nvPr/>
            </p:nvSpPr>
            <p:spPr bwMode="auto">
              <a:xfrm>
                <a:off x="3103573" y="2343874"/>
                <a:ext cx="288540" cy="90316"/>
              </a:xfrm>
              <a:custGeom>
                <a:avLst/>
                <a:gdLst/>
                <a:ahLst/>
                <a:cxnLst>
                  <a:cxn ang="0">
                    <a:pos x="9" y="280"/>
                  </a:cxn>
                  <a:cxn ang="0">
                    <a:pos x="61" y="300"/>
                  </a:cxn>
                  <a:cxn ang="0">
                    <a:pos x="260" y="213"/>
                  </a:cxn>
                  <a:cxn ang="0">
                    <a:pos x="927" y="213"/>
                  </a:cxn>
                  <a:cxn ang="0">
                    <a:pos x="986" y="154"/>
                  </a:cxn>
                  <a:cxn ang="0">
                    <a:pos x="927" y="96"/>
                  </a:cxn>
                  <a:cxn ang="0">
                    <a:pos x="260" y="96"/>
                  </a:cxn>
                  <a:cxn ang="0">
                    <a:pos x="61" y="9"/>
                  </a:cxn>
                  <a:cxn ang="0">
                    <a:pos x="9" y="29"/>
                  </a:cxn>
                  <a:cxn ang="0">
                    <a:pos x="29" y="82"/>
                  </a:cxn>
                  <a:cxn ang="0">
                    <a:pos x="192" y="154"/>
                  </a:cxn>
                  <a:cxn ang="0">
                    <a:pos x="192" y="154"/>
                  </a:cxn>
                  <a:cxn ang="0">
                    <a:pos x="192" y="155"/>
                  </a:cxn>
                  <a:cxn ang="0">
                    <a:pos x="29" y="227"/>
                  </a:cxn>
                  <a:cxn ang="0">
                    <a:pos x="9" y="280"/>
                  </a:cxn>
                </a:cxnLst>
                <a:rect l="0" t="0" r="r" b="b"/>
                <a:pathLst>
                  <a:path w="986" h="309">
                    <a:moveTo>
                      <a:pt x="9" y="280"/>
                    </a:moveTo>
                    <a:cubicBezTo>
                      <a:pt x="18" y="300"/>
                      <a:pt x="41" y="309"/>
                      <a:pt x="61" y="300"/>
                    </a:cubicBezTo>
                    <a:cubicBezTo>
                      <a:pt x="260" y="213"/>
                      <a:pt x="260" y="213"/>
                      <a:pt x="260" y="213"/>
                    </a:cubicBezTo>
                    <a:cubicBezTo>
                      <a:pt x="927" y="213"/>
                      <a:pt x="927" y="213"/>
                      <a:pt x="927" y="213"/>
                    </a:cubicBezTo>
                    <a:cubicBezTo>
                      <a:pt x="960" y="213"/>
                      <a:pt x="986" y="187"/>
                      <a:pt x="986" y="154"/>
                    </a:cubicBezTo>
                    <a:cubicBezTo>
                      <a:pt x="986" y="122"/>
                      <a:pt x="960" y="96"/>
                      <a:pt x="927" y="96"/>
                    </a:cubicBezTo>
                    <a:cubicBezTo>
                      <a:pt x="260" y="96"/>
                      <a:pt x="260" y="96"/>
                      <a:pt x="260" y="96"/>
                    </a:cubicBezTo>
                    <a:cubicBezTo>
                      <a:pt x="61" y="9"/>
                      <a:pt x="61" y="9"/>
                      <a:pt x="61" y="9"/>
                    </a:cubicBezTo>
                    <a:cubicBezTo>
                      <a:pt x="41" y="0"/>
                      <a:pt x="18" y="9"/>
                      <a:pt x="9" y="29"/>
                    </a:cubicBezTo>
                    <a:cubicBezTo>
                      <a:pt x="0" y="49"/>
                      <a:pt x="9" y="73"/>
                      <a:pt x="29" y="82"/>
                    </a:cubicBezTo>
                    <a:cubicBezTo>
                      <a:pt x="192" y="154"/>
                      <a:pt x="192" y="154"/>
                      <a:pt x="192" y="154"/>
                    </a:cubicBezTo>
                    <a:cubicBezTo>
                      <a:pt x="192" y="154"/>
                      <a:pt x="192" y="154"/>
                      <a:pt x="192" y="154"/>
                    </a:cubicBezTo>
                    <a:cubicBezTo>
                      <a:pt x="192" y="155"/>
                      <a:pt x="192" y="155"/>
                      <a:pt x="192" y="155"/>
                    </a:cubicBezTo>
                    <a:cubicBezTo>
                      <a:pt x="29" y="227"/>
                      <a:pt x="29" y="227"/>
                      <a:pt x="29" y="227"/>
                    </a:cubicBezTo>
                    <a:cubicBezTo>
                      <a:pt x="9" y="236"/>
                      <a:pt x="0" y="259"/>
                      <a:pt x="9" y="28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8" name="Zástupný symbol pro zápatí 2">
            <a:extLst>
              <a:ext uri="{FF2B5EF4-FFF2-40B4-BE49-F238E27FC236}">
                <a16:creationId xmlns:a16="http://schemas.microsoft.com/office/drawing/2014/main" id="{AC696590-8929-E4DB-BAC7-33EAF70E002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Inovace 2023 | 11/2023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A72B5971-2739-B964-F770-3C2509A808FC}"/>
              </a:ext>
            </a:extLst>
          </p:cNvPr>
          <p:cNvSpPr txBox="1"/>
          <p:nvPr/>
        </p:nvSpPr>
        <p:spPr>
          <a:xfrm>
            <a:off x="1670448" y="5190602"/>
            <a:ext cx="6947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N=300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C61AC137-5F80-F565-E786-243AB326B27F}"/>
              </a:ext>
            </a:extLst>
          </p:cNvPr>
          <p:cNvSpPr txBox="1"/>
          <p:nvPr/>
        </p:nvSpPr>
        <p:spPr>
          <a:xfrm>
            <a:off x="4330093" y="3771207"/>
            <a:ext cx="6092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N=69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ABD8451A-BCF5-460F-7D65-9C036DC84B72}"/>
              </a:ext>
            </a:extLst>
          </p:cNvPr>
          <p:cNvSpPr txBox="1"/>
          <p:nvPr/>
        </p:nvSpPr>
        <p:spPr>
          <a:xfrm>
            <a:off x="6211895" y="3770213"/>
            <a:ext cx="5381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N=31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43F0C6F1-D90B-EA15-6351-2ECED61C2E6E}"/>
              </a:ext>
            </a:extLst>
          </p:cNvPr>
          <p:cNvSpPr txBox="1"/>
          <p:nvPr/>
        </p:nvSpPr>
        <p:spPr>
          <a:xfrm>
            <a:off x="5354520" y="5572445"/>
            <a:ext cx="6354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N=143</a:t>
            </a:r>
          </a:p>
        </p:txBody>
      </p:sp>
      <p:sp>
        <p:nvSpPr>
          <p:cNvPr id="27" name="TextovéPole 26">
            <a:extLst>
              <a:ext uri="{FF2B5EF4-FFF2-40B4-BE49-F238E27FC236}">
                <a16:creationId xmlns:a16="http://schemas.microsoft.com/office/drawing/2014/main" id="{45459884-301E-2A44-9CF4-8B1887015CC4}"/>
              </a:ext>
            </a:extLst>
          </p:cNvPr>
          <p:cNvSpPr txBox="1"/>
          <p:nvPr/>
        </p:nvSpPr>
        <p:spPr>
          <a:xfrm>
            <a:off x="7251302" y="5558863"/>
            <a:ext cx="5458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N=54</a:t>
            </a:r>
          </a:p>
        </p:txBody>
      </p:sp>
      <p:sp>
        <p:nvSpPr>
          <p:cNvPr id="36" name="Rectangle 6">
            <a:extLst>
              <a:ext uri="{FF2B5EF4-FFF2-40B4-BE49-F238E27FC236}">
                <a16:creationId xmlns:a16="http://schemas.microsoft.com/office/drawing/2014/main" id="{1816412E-7AAB-2C8B-4A13-D3CE084DD895}"/>
              </a:ext>
            </a:extLst>
          </p:cNvPr>
          <p:cNvSpPr/>
          <p:nvPr/>
        </p:nvSpPr>
        <p:spPr>
          <a:xfrm>
            <a:off x="5253018" y="1729402"/>
            <a:ext cx="166591" cy="18288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" name="TextBox 9">
            <a:extLst>
              <a:ext uri="{FF2B5EF4-FFF2-40B4-BE49-F238E27FC236}">
                <a16:creationId xmlns:a16="http://schemas.microsoft.com/office/drawing/2014/main" id="{3D81979E-F36A-2417-BA1E-93159E4D1113}"/>
              </a:ext>
            </a:extLst>
          </p:cNvPr>
          <p:cNvSpPr txBox="1"/>
          <p:nvPr/>
        </p:nvSpPr>
        <p:spPr>
          <a:xfrm>
            <a:off x="5418208" y="1654372"/>
            <a:ext cx="97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Nevím</a:t>
            </a:r>
          </a:p>
        </p:txBody>
      </p:sp>
      <p:pic>
        <p:nvPicPr>
          <p:cNvPr id="11" name="Picture 2" descr="http://www.aspectio.cz/Files/logoAMSP.jpg">
            <a:extLst>
              <a:ext uri="{FF2B5EF4-FFF2-40B4-BE49-F238E27FC236}">
                <a16:creationId xmlns:a16="http://schemas.microsoft.com/office/drawing/2014/main" id="{825534AD-30BF-5CD0-7625-E244363466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491950" y="30517"/>
            <a:ext cx="659536" cy="703061"/>
          </a:xfrm>
          <a:prstGeom prst="rect">
            <a:avLst/>
          </a:prstGeom>
          <a:noFill/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DA47649F-8381-E099-F1D8-C082549CE2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950" y="31578"/>
            <a:ext cx="702000" cy="7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92657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dpis 12">
            <a:extLst>
              <a:ext uri="{FF2B5EF4-FFF2-40B4-BE49-F238E27FC236}">
                <a16:creationId xmlns:a16="http://schemas.microsoft.com/office/drawing/2014/main" id="{0BEF0682-FB01-4B0B-8F68-75599C162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6" y="403225"/>
            <a:ext cx="10783673" cy="701731"/>
          </a:xfrm>
        </p:spPr>
        <p:txBody>
          <a:bodyPr/>
          <a:lstStyle/>
          <a:p>
            <a:r>
              <a:rPr lang="cs-CZ" sz="2200" dirty="0"/>
              <a:t>možnost komunikovat s ai avatarem v internetovém bankovnictví</a:t>
            </a:r>
            <a:br>
              <a:rPr lang="cs-CZ" sz="2200" dirty="0"/>
            </a:br>
            <a:r>
              <a:rPr lang="cs-CZ" sz="2200" dirty="0"/>
              <a:t>by ocenila polovina dotázaných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A377B0-8C7E-4161-B3B2-8AF9234895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DB85C70-8781-4E98-82F6-5929C5DF1387}"/>
              </a:ext>
            </a:extLst>
          </p:cNvPr>
          <p:cNvSpPr txBox="1"/>
          <p:nvPr/>
        </p:nvSpPr>
        <p:spPr>
          <a:xfrm>
            <a:off x="572398" y="1296100"/>
            <a:ext cx="11029607" cy="1887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Ocenil/a byste ve svém internet. bankovnictví možnost okamžité komunikace s AI avatarem? (v %)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sp>
        <p:nvSpPr>
          <p:cNvPr id="21" name="Zaoblený obdélník 32">
            <a:extLst>
              <a:ext uri="{FF2B5EF4-FFF2-40B4-BE49-F238E27FC236}">
                <a16:creationId xmlns:a16="http://schemas.microsoft.com/office/drawing/2014/main" id="{F2F47089-33B8-42D6-A69B-4750288B8E3A}"/>
              </a:ext>
            </a:extLst>
          </p:cNvPr>
          <p:cNvSpPr/>
          <p:nvPr/>
        </p:nvSpPr>
        <p:spPr>
          <a:xfrm>
            <a:off x="9382126" y="1737183"/>
            <a:ext cx="2507430" cy="3978571"/>
          </a:xfrm>
          <a:prstGeom prst="roundRect">
            <a:avLst/>
          </a:prstGeom>
          <a:noFill/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Komentář AMSP ČR: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Jak nadpis sám napovídá, na dotaz, zda by firma ocenila ve svém internetovém bankovnictví možnost okamžité komunikace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 AI avatarem, který by zastupoval roli bankovního poradce, </a:t>
            </a:r>
            <a:r>
              <a:rPr kumimoji="0" lang="cs-CZ" sz="1200" b="1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firmy nemají jednotný názor</a:t>
            </a: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0" dirty="0">
                <a:solidFill>
                  <a:srgbClr val="405A9C">
                    <a:lumMod val="75000"/>
                  </a:srgbClr>
                </a:solidFill>
                <a:latin typeface="Calibri" pitchFamily="34" charset="0"/>
              </a:rPr>
              <a:t>Zhruba polovina firem nevidí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0" dirty="0">
                <a:solidFill>
                  <a:srgbClr val="405A9C">
                    <a:lumMod val="75000"/>
                  </a:srgbClr>
                </a:solidFill>
                <a:latin typeface="Calibri" pitchFamily="34" charset="0"/>
              </a:rPr>
              <a:t>v tak citlivém oboru nahrazení člověka umělou inteligencí přínos, druhá polovina však reflektuje poměrně rychlý vývoj</a:t>
            </a:r>
            <a:br>
              <a:rPr lang="cs-CZ" sz="1200" kern="0" dirty="0">
                <a:solidFill>
                  <a:srgbClr val="405A9C">
                    <a:lumMod val="75000"/>
                  </a:srgbClr>
                </a:solidFill>
                <a:latin typeface="Calibri" pitchFamily="34" charset="0"/>
              </a:rPr>
            </a:br>
            <a:r>
              <a:rPr lang="cs-CZ" sz="1200" kern="0" dirty="0">
                <a:solidFill>
                  <a:srgbClr val="405A9C">
                    <a:lumMod val="75000"/>
                  </a:srgbClr>
                </a:solidFill>
                <a:latin typeface="Calibri" pitchFamily="34" charset="0"/>
              </a:rPr>
              <a:t>v této oblasti a AI avatara si dokáže představit.</a:t>
            </a:r>
            <a:endParaRPr kumimoji="0" lang="cs-CZ" sz="1200" b="0" i="0" u="none" strike="noStrike" kern="0" cap="none" spc="0" normalizeH="0" baseline="0" noProof="0" dirty="0">
              <a:ln>
                <a:noFill/>
              </a:ln>
              <a:solidFill>
                <a:srgbClr val="405A9C">
                  <a:lumMod val="75000"/>
                </a:srgbClr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7" name="Zástupný symbol pro zápatí 2">
            <a:extLst>
              <a:ext uri="{FF2B5EF4-FFF2-40B4-BE49-F238E27FC236}">
                <a16:creationId xmlns:a16="http://schemas.microsoft.com/office/drawing/2014/main" id="{E13D1C38-C42C-BC9B-4160-DBC9F63772D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Inovace 2023 | 11/2023</a:t>
            </a:r>
          </a:p>
        </p:txBody>
      </p:sp>
      <p:graphicFrame>
        <p:nvGraphicFramePr>
          <p:cNvPr id="9" name="Tabulka 8">
            <a:extLst>
              <a:ext uri="{FF2B5EF4-FFF2-40B4-BE49-F238E27FC236}">
                <a16:creationId xmlns:a16="http://schemas.microsoft.com/office/drawing/2014/main" id="{A8AB72C4-D54C-3584-234A-A03D287DC1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1705875"/>
              </p:ext>
            </p:extLst>
          </p:nvPr>
        </p:nvGraphicFramePr>
        <p:xfrm>
          <a:off x="400217" y="5063228"/>
          <a:ext cx="5790125" cy="512445"/>
        </p:xfrm>
        <a:graphic>
          <a:graphicData uri="http://schemas.openxmlformats.org/drawingml/2006/table">
            <a:tbl>
              <a:tblPr firstRow="1" bandRow="1"/>
              <a:tblGrid>
                <a:gridCol w="1158025">
                  <a:extLst>
                    <a:ext uri="{9D8B030D-6E8A-4147-A177-3AD203B41FA5}">
                      <a16:colId xmlns:a16="http://schemas.microsoft.com/office/drawing/2014/main" val="1864174135"/>
                    </a:ext>
                  </a:extLst>
                </a:gridCol>
                <a:gridCol w="1158025">
                  <a:extLst>
                    <a:ext uri="{9D8B030D-6E8A-4147-A177-3AD203B41FA5}">
                      <a16:colId xmlns:a16="http://schemas.microsoft.com/office/drawing/2014/main" val="2837219381"/>
                    </a:ext>
                  </a:extLst>
                </a:gridCol>
                <a:gridCol w="1158025">
                  <a:extLst>
                    <a:ext uri="{9D8B030D-6E8A-4147-A177-3AD203B41FA5}">
                      <a16:colId xmlns:a16="http://schemas.microsoft.com/office/drawing/2014/main" val="1770175704"/>
                    </a:ext>
                  </a:extLst>
                </a:gridCol>
                <a:gridCol w="1158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8025">
                  <a:extLst>
                    <a:ext uri="{9D8B030D-6E8A-4147-A177-3AD203B41FA5}">
                      <a16:colId xmlns:a16="http://schemas.microsoft.com/office/drawing/2014/main" val="519174878"/>
                    </a:ext>
                  </a:extLst>
                </a:gridCol>
              </a:tblGrid>
              <a:tr h="51244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Celkem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 5,99 mil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6-10,99 mil.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11-100,99 mil.</a:t>
                      </a:r>
                      <a:endParaRPr lang="en-US" sz="10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101 mil. A více</a:t>
                      </a:r>
                      <a:endParaRPr lang="en-US" sz="10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089405"/>
                  </a:ext>
                </a:extLst>
              </a:tr>
            </a:tbl>
          </a:graphicData>
        </a:graphic>
      </p:graphicFrame>
      <p:graphicFrame>
        <p:nvGraphicFramePr>
          <p:cNvPr id="10" name="Zástupný symbol pro obsah 6">
            <a:extLst>
              <a:ext uri="{FF2B5EF4-FFF2-40B4-BE49-F238E27FC236}">
                <a16:creationId xmlns:a16="http://schemas.microsoft.com/office/drawing/2014/main" id="{5762CC17-CDDF-4F3B-5DC8-8FD91BC4C2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4143132"/>
              </p:ext>
            </p:extLst>
          </p:nvPr>
        </p:nvGraphicFramePr>
        <p:xfrm>
          <a:off x="388485" y="1684345"/>
          <a:ext cx="5790124" cy="3654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Tabulka 17">
            <a:extLst>
              <a:ext uri="{FF2B5EF4-FFF2-40B4-BE49-F238E27FC236}">
                <a16:creationId xmlns:a16="http://schemas.microsoft.com/office/drawing/2014/main" id="{DD1FDE1E-F9CC-32D4-7AA7-9094CEF9B4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3113560"/>
              </p:ext>
            </p:extLst>
          </p:nvPr>
        </p:nvGraphicFramePr>
        <p:xfrm>
          <a:off x="6620652" y="2417372"/>
          <a:ext cx="2761474" cy="22200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14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6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cs-CZ" sz="1100" b="0" i="0" noProof="0" dirty="0">
                          <a:solidFill>
                            <a:schemeClr val="tx1"/>
                          </a:solidFill>
                        </a:rPr>
                        <a:t>Ano, ideálně formou videohovoru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6108135"/>
                  </a:ext>
                </a:extLst>
              </a:tr>
              <a:tr h="416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cs-CZ" sz="1100" b="0" i="0" noProof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Ano, ideálně formou chatu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24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0" i="0" noProof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Jinou formou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24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0" i="0" noProof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Nevím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24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0" i="0" noProof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Ne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2" name="Rectangle 24">
            <a:extLst>
              <a:ext uri="{FF2B5EF4-FFF2-40B4-BE49-F238E27FC236}">
                <a16:creationId xmlns:a16="http://schemas.microsoft.com/office/drawing/2014/main" id="{824DFAF5-44FB-735B-C1A4-143F653DE467}"/>
              </a:ext>
            </a:extLst>
          </p:cNvPr>
          <p:cNvSpPr/>
          <p:nvPr/>
        </p:nvSpPr>
        <p:spPr>
          <a:xfrm>
            <a:off x="6501356" y="3003529"/>
            <a:ext cx="108000" cy="108000"/>
          </a:xfrm>
          <a:prstGeom prst="rect">
            <a:avLst/>
          </a:prstGeom>
          <a:solidFill>
            <a:srgbClr val="003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ectangle 24">
            <a:extLst>
              <a:ext uri="{FF2B5EF4-FFF2-40B4-BE49-F238E27FC236}">
                <a16:creationId xmlns:a16="http://schemas.microsoft.com/office/drawing/2014/main" id="{F9193E44-0198-F1EA-9130-DF5E392C269B}"/>
              </a:ext>
            </a:extLst>
          </p:cNvPr>
          <p:cNvSpPr/>
          <p:nvPr/>
        </p:nvSpPr>
        <p:spPr>
          <a:xfrm>
            <a:off x="6501356" y="3436029"/>
            <a:ext cx="108000" cy="108000"/>
          </a:xfrm>
          <a:prstGeom prst="rect">
            <a:avLst/>
          </a:prstGeom>
          <a:solidFill>
            <a:srgbClr val="0063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ctangle 24">
            <a:extLst>
              <a:ext uri="{FF2B5EF4-FFF2-40B4-BE49-F238E27FC236}">
                <a16:creationId xmlns:a16="http://schemas.microsoft.com/office/drawing/2014/main" id="{AA6A8318-5D5E-490E-A1DA-8103648DB286}"/>
              </a:ext>
            </a:extLst>
          </p:cNvPr>
          <p:cNvSpPr/>
          <p:nvPr/>
        </p:nvSpPr>
        <p:spPr>
          <a:xfrm>
            <a:off x="6501356" y="3903455"/>
            <a:ext cx="108000" cy="10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F6D014E-2A64-A12B-AEE0-3FD1A7BD2032}"/>
              </a:ext>
            </a:extLst>
          </p:cNvPr>
          <p:cNvSpPr/>
          <p:nvPr/>
        </p:nvSpPr>
        <p:spPr>
          <a:xfrm>
            <a:off x="6501356" y="4359513"/>
            <a:ext cx="108000" cy="10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ctangle 24">
            <a:extLst>
              <a:ext uri="{FF2B5EF4-FFF2-40B4-BE49-F238E27FC236}">
                <a16:creationId xmlns:a16="http://schemas.microsoft.com/office/drawing/2014/main" id="{17AFF621-DD50-1F82-4BAA-06B61F024A36}"/>
              </a:ext>
            </a:extLst>
          </p:cNvPr>
          <p:cNvSpPr/>
          <p:nvPr/>
        </p:nvSpPr>
        <p:spPr>
          <a:xfrm>
            <a:off x="6501356" y="2565390"/>
            <a:ext cx="108000" cy="108000"/>
          </a:xfrm>
          <a:prstGeom prst="rect">
            <a:avLst/>
          </a:prstGeom>
          <a:solidFill>
            <a:srgbClr val="0025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11D80FC8-9D4C-B32E-A5E4-D94D3C0C4555}"/>
              </a:ext>
            </a:extLst>
          </p:cNvPr>
          <p:cNvSpPr/>
          <p:nvPr/>
        </p:nvSpPr>
        <p:spPr>
          <a:xfrm>
            <a:off x="485774" y="6014044"/>
            <a:ext cx="11403782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Q12. Ocenil/a byste ve svém internetovém bankovnictví možnost okamžité komunikace s AI avatarem, který by zastupoval roli bankovního poradce?</a:t>
            </a:r>
          </a:p>
        </p:txBody>
      </p:sp>
      <p:graphicFrame>
        <p:nvGraphicFramePr>
          <p:cNvPr id="29" name="Tabulka 29">
            <a:extLst>
              <a:ext uri="{FF2B5EF4-FFF2-40B4-BE49-F238E27FC236}">
                <a16:creationId xmlns:a16="http://schemas.microsoft.com/office/drawing/2014/main" id="{2F988183-4AB2-B7E4-2C66-7C464CBF3D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9973924"/>
              </p:ext>
            </p:extLst>
          </p:nvPr>
        </p:nvGraphicFramePr>
        <p:xfrm>
          <a:off x="443345" y="1567857"/>
          <a:ext cx="683734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9558">
                  <a:extLst>
                    <a:ext uri="{9D8B030D-6E8A-4147-A177-3AD203B41FA5}">
                      <a16:colId xmlns:a16="http://schemas.microsoft.com/office/drawing/2014/main" val="465353472"/>
                    </a:ext>
                  </a:extLst>
                </a:gridCol>
                <a:gridCol w="1139558">
                  <a:extLst>
                    <a:ext uri="{9D8B030D-6E8A-4147-A177-3AD203B41FA5}">
                      <a16:colId xmlns:a16="http://schemas.microsoft.com/office/drawing/2014/main" val="1951873848"/>
                    </a:ext>
                  </a:extLst>
                </a:gridCol>
                <a:gridCol w="1139558">
                  <a:extLst>
                    <a:ext uri="{9D8B030D-6E8A-4147-A177-3AD203B41FA5}">
                      <a16:colId xmlns:a16="http://schemas.microsoft.com/office/drawing/2014/main" val="2269627309"/>
                    </a:ext>
                  </a:extLst>
                </a:gridCol>
                <a:gridCol w="1139558">
                  <a:extLst>
                    <a:ext uri="{9D8B030D-6E8A-4147-A177-3AD203B41FA5}">
                      <a16:colId xmlns:a16="http://schemas.microsoft.com/office/drawing/2014/main" val="3456143687"/>
                    </a:ext>
                  </a:extLst>
                </a:gridCol>
                <a:gridCol w="1139558">
                  <a:extLst>
                    <a:ext uri="{9D8B030D-6E8A-4147-A177-3AD203B41FA5}">
                      <a16:colId xmlns:a16="http://schemas.microsoft.com/office/drawing/2014/main" val="1064663008"/>
                    </a:ext>
                  </a:extLst>
                </a:gridCol>
                <a:gridCol w="1139558">
                  <a:extLst>
                    <a:ext uri="{9D8B030D-6E8A-4147-A177-3AD203B41FA5}">
                      <a16:colId xmlns:a16="http://schemas.microsoft.com/office/drawing/2014/main" val="3804920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52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45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55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57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50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solidFill>
                          <a:schemeClr val="accent6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4650891"/>
                  </a:ext>
                </a:extLst>
              </a:tr>
            </a:tbl>
          </a:graphicData>
        </a:graphic>
      </p:graphicFrame>
      <p:graphicFrame>
        <p:nvGraphicFramePr>
          <p:cNvPr id="31" name="Tabulka 18">
            <a:extLst>
              <a:ext uri="{FF2B5EF4-FFF2-40B4-BE49-F238E27FC236}">
                <a16:creationId xmlns:a16="http://schemas.microsoft.com/office/drawing/2014/main" id="{5A7640CC-9085-0621-1085-5A7A1B8CF8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3500706"/>
              </p:ext>
            </p:extLst>
          </p:nvPr>
        </p:nvGraphicFramePr>
        <p:xfrm>
          <a:off x="424939" y="5580781"/>
          <a:ext cx="579012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8025">
                  <a:extLst>
                    <a:ext uri="{9D8B030D-6E8A-4147-A177-3AD203B41FA5}">
                      <a16:colId xmlns:a16="http://schemas.microsoft.com/office/drawing/2014/main" val="970929928"/>
                    </a:ext>
                  </a:extLst>
                </a:gridCol>
                <a:gridCol w="1158025">
                  <a:extLst>
                    <a:ext uri="{9D8B030D-6E8A-4147-A177-3AD203B41FA5}">
                      <a16:colId xmlns:a16="http://schemas.microsoft.com/office/drawing/2014/main" val="341626258"/>
                    </a:ext>
                  </a:extLst>
                </a:gridCol>
                <a:gridCol w="1158025">
                  <a:extLst>
                    <a:ext uri="{9D8B030D-6E8A-4147-A177-3AD203B41FA5}">
                      <a16:colId xmlns:a16="http://schemas.microsoft.com/office/drawing/2014/main" val="11707772"/>
                    </a:ext>
                  </a:extLst>
                </a:gridCol>
                <a:gridCol w="1158025">
                  <a:extLst>
                    <a:ext uri="{9D8B030D-6E8A-4147-A177-3AD203B41FA5}">
                      <a16:colId xmlns:a16="http://schemas.microsoft.com/office/drawing/2014/main" val="4254240578"/>
                    </a:ext>
                  </a:extLst>
                </a:gridCol>
                <a:gridCol w="1158025">
                  <a:extLst>
                    <a:ext uri="{9D8B030D-6E8A-4147-A177-3AD203B41FA5}">
                      <a16:colId xmlns:a16="http://schemas.microsoft.com/office/drawing/2014/main" val="419494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N=300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N=69</a:t>
                      </a:r>
                      <a:endParaRPr lang="cs-CZ" sz="1100" b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N=31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N=143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N=54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7818253"/>
                  </a:ext>
                </a:extLst>
              </a:tr>
            </a:tbl>
          </a:graphicData>
        </a:graphic>
      </p:graphicFrame>
      <p:cxnSp>
        <p:nvCxnSpPr>
          <p:cNvPr id="15" name="Přímá spojnice 14">
            <a:extLst>
              <a:ext uri="{FF2B5EF4-FFF2-40B4-BE49-F238E27FC236}">
                <a16:creationId xmlns:a16="http://schemas.microsoft.com/office/drawing/2014/main" id="{EC74C791-AB9B-F3BE-1CF0-DE4B70B25EB1}"/>
              </a:ext>
            </a:extLst>
          </p:cNvPr>
          <p:cNvCxnSpPr>
            <a:cxnSpLocks/>
          </p:cNvCxnSpPr>
          <p:nvPr/>
        </p:nvCxnSpPr>
        <p:spPr>
          <a:xfrm>
            <a:off x="1603034" y="1672777"/>
            <a:ext cx="0" cy="3980530"/>
          </a:xfrm>
          <a:prstGeom prst="line">
            <a:avLst/>
          </a:prstGeom>
          <a:ln>
            <a:solidFill>
              <a:srgbClr val="40404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Tabulka 29">
            <a:extLst>
              <a:ext uri="{FF2B5EF4-FFF2-40B4-BE49-F238E27FC236}">
                <a16:creationId xmlns:a16="http://schemas.microsoft.com/office/drawing/2014/main" id="{F644790B-66F1-1BCA-115A-A4D62C7883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2540985"/>
              </p:ext>
            </p:extLst>
          </p:nvPr>
        </p:nvGraphicFramePr>
        <p:xfrm>
          <a:off x="6096000" y="1570591"/>
          <a:ext cx="143475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4755">
                  <a:extLst>
                    <a:ext uri="{9D8B030D-6E8A-4147-A177-3AD203B41FA5}">
                      <a16:colId xmlns:a16="http://schemas.microsoft.com/office/drawing/2014/main" val="3804920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T3B</a:t>
                      </a:r>
                      <a:br>
                        <a:rPr lang="cs-CZ" sz="1200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</a:br>
                      <a:r>
                        <a:rPr lang="cs-CZ" sz="900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(Ano + Jinou formou)</a:t>
                      </a:r>
                      <a:endParaRPr lang="cs-CZ" sz="1200" dirty="0">
                        <a:solidFill>
                          <a:schemeClr val="accent6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4650891"/>
                  </a:ext>
                </a:extLst>
              </a:tr>
            </a:tbl>
          </a:graphicData>
        </a:graphic>
      </p:graphicFrame>
      <p:graphicFrame>
        <p:nvGraphicFramePr>
          <p:cNvPr id="20" name="Tabulka 19">
            <a:extLst>
              <a:ext uri="{FF2B5EF4-FFF2-40B4-BE49-F238E27FC236}">
                <a16:creationId xmlns:a16="http://schemas.microsoft.com/office/drawing/2014/main" id="{9B1D785F-EE1E-6FAC-CA1B-C757A54AC7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4347694"/>
              </p:ext>
            </p:extLst>
          </p:nvPr>
        </p:nvGraphicFramePr>
        <p:xfrm>
          <a:off x="3277305" y="5293327"/>
          <a:ext cx="1158025" cy="512445"/>
        </p:xfrm>
        <a:graphic>
          <a:graphicData uri="http://schemas.openxmlformats.org/drawingml/2006/table">
            <a:tbl>
              <a:tblPr firstRow="1" bandRow="1"/>
              <a:tblGrid>
                <a:gridCol w="1158025">
                  <a:extLst>
                    <a:ext uri="{9D8B030D-6E8A-4147-A177-3AD203B41FA5}">
                      <a16:colId xmlns:a16="http://schemas.microsoft.com/office/drawing/2014/main" val="1864174135"/>
                    </a:ext>
                  </a:extLst>
                </a:gridCol>
              </a:tblGrid>
              <a:tr h="51244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Obrat firmy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089405"/>
                  </a:ext>
                </a:extLst>
              </a:tr>
            </a:tbl>
          </a:graphicData>
        </a:graphic>
      </p:graphicFrame>
      <p:pic>
        <p:nvPicPr>
          <p:cNvPr id="2" name="Picture 2" descr="http://www.aspectio.cz/Files/logoAMSP.jpg">
            <a:extLst>
              <a:ext uri="{FF2B5EF4-FFF2-40B4-BE49-F238E27FC236}">
                <a16:creationId xmlns:a16="http://schemas.microsoft.com/office/drawing/2014/main" id="{AF4FF3A0-F498-CD6D-78FE-DAEDFFAD49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91950" y="30517"/>
            <a:ext cx="659536" cy="703061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17D092B-9C8A-8A66-68A3-41AAA5B0D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950" y="31578"/>
            <a:ext cx="702000" cy="7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F85AF751-1911-CF06-EAF6-67598282B343}"/>
              </a:ext>
            </a:extLst>
          </p:cNvPr>
          <p:cNvSpPr/>
          <p:nvPr/>
        </p:nvSpPr>
        <p:spPr>
          <a:xfrm>
            <a:off x="9264091" y="6311346"/>
            <a:ext cx="1917854" cy="25355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Statisticky signifikantní </a:t>
            </a:r>
          </a:p>
        </p:txBody>
      </p:sp>
      <p:sp>
        <p:nvSpPr>
          <p:cNvPr id="11" name="Ovál 10">
            <a:extLst>
              <a:ext uri="{FF2B5EF4-FFF2-40B4-BE49-F238E27FC236}">
                <a16:creationId xmlns:a16="http://schemas.microsoft.com/office/drawing/2014/main" id="{98FED340-3D74-E085-5B9B-203B152DC4D9}"/>
              </a:ext>
            </a:extLst>
          </p:cNvPr>
          <p:cNvSpPr/>
          <p:nvPr/>
        </p:nvSpPr>
        <p:spPr>
          <a:xfrm>
            <a:off x="4273704" y="2304764"/>
            <a:ext cx="306000" cy="306000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98811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dpis 12">
            <a:extLst>
              <a:ext uri="{FF2B5EF4-FFF2-40B4-BE49-F238E27FC236}">
                <a16:creationId xmlns:a16="http://schemas.microsoft.com/office/drawing/2014/main" id="{0BEF0682-FB01-4B0B-8F68-75599C162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6" y="403225"/>
            <a:ext cx="10783673" cy="701731"/>
          </a:xfrm>
        </p:spPr>
        <p:txBody>
          <a:bodyPr/>
          <a:lstStyle/>
          <a:p>
            <a:r>
              <a:rPr lang="cs-CZ" sz="2200" dirty="0"/>
              <a:t>ZA PŘEDPOKLADU, ŽE BY VIRTUÁLNÍ I PLASTOVÉ KARTY BYLY ZDARMA, </a:t>
            </a:r>
            <a:br>
              <a:rPr lang="cs-CZ" sz="2200" dirty="0"/>
            </a:br>
            <a:r>
              <a:rPr lang="cs-CZ" sz="2200" dirty="0"/>
              <a:t>6 z 10 firem by preferovalo virtuální formu platebních karet. 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A377B0-8C7E-4161-B3B2-8AF9234895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DB85C70-8781-4E98-82F6-5929C5DF1387}"/>
              </a:ext>
            </a:extLst>
          </p:cNvPr>
          <p:cNvSpPr txBox="1"/>
          <p:nvPr/>
        </p:nvSpPr>
        <p:spPr>
          <a:xfrm>
            <a:off x="572398" y="1296100"/>
            <a:ext cx="11029607" cy="1887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Preference virtuálních platebních karet – Kdyby plastové karty byly </a:t>
            </a:r>
            <a:r>
              <a:rPr kumimoji="0" lang="cs-CZ" sz="1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zdarma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(v %)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sp>
        <p:nvSpPr>
          <p:cNvPr id="21" name="Zaoblený obdélník 32">
            <a:extLst>
              <a:ext uri="{FF2B5EF4-FFF2-40B4-BE49-F238E27FC236}">
                <a16:creationId xmlns:a16="http://schemas.microsoft.com/office/drawing/2014/main" id="{F2F47089-33B8-42D6-A69B-4750288B8E3A}"/>
              </a:ext>
            </a:extLst>
          </p:cNvPr>
          <p:cNvSpPr/>
          <p:nvPr/>
        </p:nvSpPr>
        <p:spPr>
          <a:xfrm>
            <a:off x="9382126" y="1737183"/>
            <a:ext cx="2507430" cy="3978571"/>
          </a:xfrm>
          <a:prstGeom prst="roundRect">
            <a:avLst/>
          </a:prstGeom>
          <a:noFill/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Komentář AMSP ČR: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Trend posunu od hmotného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k virtuálnímu se projevuje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v určité míře (cca 60 %) i na příkladu plastových versus virtuálních platebních karet. </a:t>
            </a:r>
          </a:p>
        </p:txBody>
      </p:sp>
      <p:sp>
        <p:nvSpPr>
          <p:cNvPr id="7" name="Zástupný symbol pro zápatí 2">
            <a:extLst>
              <a:ext uri="{FF2B5EF4-FFF2-40B4-BE49-F238E27FC236}">
                <a16:creationId xmlns:a16="http://schemas.microsoft.com/office/drawing/2014/main" id="{E13D1C38-C42C-BC9B-4160-DBC9F63772D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Inovace 2023 | 11/2023</a:t>
            </a:r>
          </a:p>
        </p:txBody>
      </p:sp>
      <p:graphicFrame>
        <p:nvGraphicFramePr>
          <p:cNvPr id="9" name="Tabulka 8">
            <a:extLst>
              <a:ext uri="{FF2B5EF4-FFF2-40B4-BE49-F238E27FC236}">
                <a16:creationId xmlns:a16="http://schemas.microsoft.com/office/drawing/2014/main" id="{A8AB72C4-D54C-3584-234A-A03D287DC1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8948723"/>
              </p:ext>
            </p:extLst>
          </p:nvPr>
        </p:nvGraphicFramePr>
        <p:xfrm>
          <a:off x="400217" y="5235753"/>
          <a:ext cx="5790125" cy="512445"/>
        </p:xfrm>
        <a:graphic>
          <a:graphicData uri="http://schemas.openxmlformats.org/drawingml/2006/table">
            <a:tbl>
              <a:tblPr firstRow="1" bandRow="1"/>
              <a:tblGrid>
                <a:gridCol w="1158025">
                  <a:extLst>
                    <a:ext uri="{9D8B030D-6E8A-4147-A177-3AD203B41FA5}">
                      <a16:colId xmlns:a16="http://schemas.microsoft.com/office/drawing/2014/main" val="1864174135"/>
                    </a:ext>
                  </a:extLst>
                </a:gridCol>
                <a:gridCol w="1158025">
                  <a:extLst>
                    <a:ext uri="{9D8B030D-6E8A-4147-A177-3AD203B41FA5}">
                      <a16:colId xmlns:a16="http://schemas.microsoft.com/office/drawing/2014/main" val="2837219381"/>
                    </a:ext>
                  </a:extLst>
                </a:gridCol>
                <a:gridCol w="1158025">
                  <a:extLst>
                    <a:ext uri="{9D8B030D-6E8A-4147-A177-3AD203B41FA5}">
                      <a16:colId xmlns:a16="http://schemas.microsoft.com/office/drawing/2014/main" val="1770175704"/>
                    </a:ext>
                  </a:extLst>
                </a:gridCol>
                <a:gridCol w="1158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8025">
                  <a:extLst>
                    <a:ext uri="{9D8B030D-6E8A-4147-A177-3AD203B41FA5}">
                      <a16:colId xmlns:a16="http://schemas.microsoft.com/office/drawing/2014/main" val="519174878"/>
                    </a:ext>
                  </a:extLst>
                </a:gridCol>
              </a:tblGrid>
              <a:tr h="51244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Celkem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 5,99 mil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6-10,99 mil.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11-100,99 mil.</a:t>
                      </a:r>
                      <a:endParaRPr lang="en-US" sz="10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101 mil. A více</a:t>
                      </a:r>
                      <a:endParaRPr lang="en-US" sz="10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089405"/>
                  </a:ext>
                </a:extLst>
              </a:tr>
            </a:tbl>
          </a:graphicData>
        </a:graphic>
      </p:graphicFrame>
      <p:graphicFrame>
        <p:nvGraphicFramePr>
          <p:cNvPr id="10" name="Zástupný symbol pro obsah 6">
            <a:extLst>
              <a:ext uri="{FF2B5EF4-FFF2-40B4-BE49-F238E27FC236}">
                <a16:creationId xmlns:a16="http://schemas.microsoft.com/office/drawing/2014/main" id="{5762CC17-CDDF-4F3B-5DC8-8FD91BC4C2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8279923"/>
              </p:ext>
            </p:extLst>
          </p:nvPr>
        </p:nvGraphicFramePr>
        <p:xfrm>
          <a:off x="388485" y="1684345"/>
          <a:ext cx="5790124" cy="3654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Tabulka 17">
            <a:extLst>
              <a:ext uri="{FF2B5EF4-FFF2-40B4-BE49-F238E27FC236}">
                <a16:creationId xmlns:a16="http://schemas.microsoft.com/office/drawing/2014/main" id="{DD1FDE1E-F9CC-32D4-7AA7-9094CEF9B4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9519662"/>
              </p:ext>
            </p:extLst>
          </p:nvPr>
        </p:nvGraphicFramePr>
        <p:xfrm>
          <a:off x="6620652" y="2417372"/>
          <a:ext cx="2761474" cy="26825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14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6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cs-CZ" sz="1100" b="0" i="0" noProof="0" dirty="0">
                          <a:solidFill>
                            <a:schemeClr val="tx1"/>
                          </a:solidFill>
                        </a:rPr>
                        <a:t>Rozhodně preferovala (virtuální)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6108135"/>
                  </a:ext>
                </a:extLst>
              </a:tr>
              <a:tr h="416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cs-CZ" sz="1100" b="0" i="0" noProof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Spíše preferovala (virtuální)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24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0" i="0" noProof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Ani preferovala, ani nepreferovala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24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0" i="0" noProof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Nevím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4807418"/>
                  </a:ext>
                </a:extLst>
              </a:tr>
              <a:tr h="4624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0" i="0" noProof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Spíše nepreferovala (virtuální)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24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0" i="0" noProof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Rozhodně nepreferovala (virtuální)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2" name="Rectangle 24">
            <a:extLst>
              <a:ext uri="{FF2B5EF4-FFF2-40B4-BE49-F238E27FC236}">
                <a16:creationId xmlns:a16="http://schemas.microsoft.com/office/drawing/2014/main" id="{824DFAF5-44FB-735B-C1A4-143F653DE467}"/>
              </a:ext>
            </a:extLst>
          </p:cNvPr>
          <p:cNvSpPr/>
          <p:nvPr/>
        </p:nvSpPr>
        <p:spPr>
          <a:xfrm>
            <a:off x="6501356" y="3003529"/>
            <a:ext cx="108000" cy="108000"/>
          </a:xfrm>
          <a:prstGeom prst="rect">
            <a:avLst/>
          </a:prstGeom>
          <a:solidFill>
            <a:srgbClr val="003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ectangle 24">
            <a:extLst>
              <a:ext uri="{FF2B5EF4-FFF2-40B4-BE49-F238E27FC236}">
                <a16:creationId xmlns:a16="http://schemas.microsoft.com/office/drawing/2014/main" id="{F9193E44-0198-F1EA-9130-DF5E392C269B}"/>
              </a:ext>
            </a:extLst>
          </p:cNvPr>
          <p:cNvSpPr/>
          <p:nvPr/>
        </p:nvSpPr>
        <p:spPr>
          <a:xfrm>
            <a:off x="6501356" y="3436029"/>
            <a:ext cx="108000" cy="10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ctangle 24">
            <a:extLst>
              <a:ext uri="{FF2B5EF4-FFF2-40B4-BE49-F238E27FC236}">
                <a16:creationId xmlns:a16="http://schemas.microsoft.com/office/drawing/2014/main" id="{AA6A8318-5D5E-490E-A1DA-8103648DB286}"/>
              </a:ext>
            </a:extLst>
          </p:cNvPr>
          <p:cNvSpPr/>
          <p:nvPr/>
        </p:nvSpPr>
        <p:spPr>
          <a:xfrm>
            <a:off x="6501356" y="3903455"/>
            <a:ext cx="108000" cy="10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F6D014E-2A64-A12B-AEE0-3FD1A7BD2032}"/>
              </a:ext>
            </a:extLst>
          </p:cNvPr>
          <p:cNvSpPr/>
          <p:nvPr/>
        </p:nvSpPr>
        <p:spPr>
          <a:xfrm>
            <a:off x="6501356" y="4833967"/>
            <a:ext cx="108000" cy="10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ctangle 24">
            <a:extLst>
              <a:ext uri="{FF2B5EF4-FFF2-40B4-BE49-F238E27FC236}">
                <a16:creationId xmlns:a16="http://schemas.microsoft.com/office/drawing/2014/main" id="{17AFF621-DD50-1F82-4BAA-06B61F024A36}"/>
              </a:ext>
            </a:extLst>
          </p:cNvPr>
          <p:cNvSpPr/>
          <p:nvPr/>
        </p:nvSpPr>
        <p:spPr>
          <a:xfrm>
            <a:off x="6501356" y="2565390"/>
            <a:ext cx="108000" cy="108000"/>
          </a:xfrm>
          <a:prstGeom prst="rect">
            <a:avLst/>
          </a:prstGeom>
          <a:solidFill>
            <a:srgbClr val="0025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11D80FC8-9D4C-B32E-A5E4-D94D3C0C4555}"/>
              </a:ext>
            </a:extLst>
          </p:cNvPr>
          <p:cNvSpPr/>
          <p:nvPr/>
        </p:nvSpPr>
        <p:spPr>
          <a:xfrm>
            <a:off x="485774" y="5988166"/>
            <a:ext cx="11403782" cy="438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Q13a. Za předpokladu, že by virtuální firemní platební karty byly poskytovány zdarma, s jakou pravděpodobností by je Vaše společnost preferovala před plastovými kartami, </a:t>
            </a:r>
            <a:b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které by byly také zdarma?</a:t>
            </a:r>
          </a:p>
        </p:txBody>
      </p:sp>
      <p:graphicFrame>
        <p:nvGraphicFramePr>
          <p:cNvPr id="29" name="Tabulka 29">
            <a:extLst>
              <a:ext uri="{FF2B5EF4-FFF2-40B4-BE49-F238E27FC236}">
                <a16:creationId xmlns:a16="http://schemas.microsoft.com/office/drawing/2014/main" id="{2F988183-4AB2-B7E4-2C66-7C464CBF3D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0457072"/>
              </p:ext>
            </p:extLst>
          </p:nvPr>
        </p:nvGraphicFramePr>
        <p:xfrm>
          <a:off x="443345" y="1567857"/>
          <a:ext cx="683734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9558">
                  <a:extLst>
                    <a:ext uri="{9D8B030D-6E8A-4147-A177-3AD203B41FA5}">
                      <a16:colId xmlns:a16="http://schemas.microsoft.com/office/drawing/2014/main" val="465353472"/>
                    </a:ext>
                  </a:extLst>
                </a:gridCol>
                <a:gridCol w="1139558">
                  <a:extLst>
                    <a:ext uri="{9D8B030D-6E8A-4147-A177-3AD203B41FA5}">
                      <a16:colId xmlns:a16="http://schemas.microsoft.com/office/drawing/2014/main" val="1951873848"/>
                    </a:ext>
                  </a:extLst>
                </a:gridCol>
                <a:gridCol w="1139558">
                  <a:extLst>
                    <a:ext uri="{9D8B030D-6E8A-4147-A177-3AD203B41FA5}">
                      <a16:colId xmlns:a16="http://schemas.microsoft.com/office/drawing/2014/main" val="2269627309"/>
                    </a:ext>
                  </a:extLst>
                </a:gridCol>
                <a:gridCol w="1139558">
                  <a:extLst>
                    <a:ext uri="{9D8B030D-6E8A-4147-A177-3AD203B41FA5}">
                      <a16:colId xmlns:a16="http://schemas.microsoft.com/office/drawing/2014/main" val="3456143687"/>
                    </a:ext>
                  </a:extLst>
                </a:gridCol>
                <a:gridCol w="1139558">
                  <a:extLst>
                    <a:ext uri="{9D8B030D-6E8A-4147-A177-3AD203B41FA5}">
                      <a16:colId xmlns:a16="http://schemas.microsoft.com/office/drawing/2014/main" val="1064663008"/>
                    </a:ext>
                  </a:extLst>
                </a:gridCol>
                <a:gridCol w="1139558">
                  <a:extLst>
                    <a:ext uri="{9D8B030D-6E8A-4147-A177-3AD203B41FA5}">
                      <a16:colId xmlns:a16="http://schemas.microsoft.com/office/drawing/2014/main" val="3804920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60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54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61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64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59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solidFill>
                          <a:schemeClr val="accent6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4650891"/>
                  </a:ext>
                </a:extLst>
              </a:tr>
            </a:tbl>
          </a:graphicData>
        </a:graphic>
      </p:graphicFrame>
      <p:graphicFrame>
        <p:nvGraphicFramePr>
          <p:cNvPr id="31" name="Tabulka 18">
            <a:extLst>
              <a:ext uri="{FF2B5EF4-FFF2-40B4-BE49-F238E27FC236}">
                <a16:creationId xmlns:a16="http://schemas.microsoft.com/office/drawing/2014/main" id="{5A7640CC-9085-0621-1085-5A7A1B8CF8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8051283"/>
              </p:ext>
            </p:extLst>
          </p:nvPr>
        </p:nvGraphicFramePr>
        <p:xfrm>
          <a:off x="424939" y="5684293"/>
          <a:ext cx="579012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8025">
                  <a:extLst>
                    <a:ext uri="{9D8B030D-6E8A-4147-A177-3AD203B41FA5}">
                      <a16:colId xmlns:a16="http://schemas.microsoft.com/office/drawing/2014/main" val="970929928"/>
                    </a:ext>
                  </a:extLst>
                </a:gridCol>
                <a:gridCol w="1158025">
                  <a:extLst>
                    <a:ext uri="{9D8B030D-6E8A-4147-A177-3AD203B41FA5}">
                      <a16:colId xmlns:a16="http://schemas.microsoft.com/office/drawing/2014/main" val="341626258"/>
                    </a:ext>
                  </a:extLst>
                </a:gridCol>
                <a:gridCol w="1158025">
                  <a:extLst>
                    <a:ext uri="{9D8B030D-6E8A-4147-A177-3AD203B41FA5}">
                      <a16:colId xmlns:a16="http://schemas.microsoft.com/office/drawing/2014/main" val="11707772"/>
                    </a:ext>
                  </a:extLst>
                </a:gridCol>
                <a:gridCol w="1158025">
                  <a:extLst>
                    <a:ext uri="{9D8B030D-6E8A-4147-A177-3AD203B41FA5}">
                      <a16:colId xmlns:a16="http://schemas.microsoft.com/office/drawing/2014/main" val="4254240578"/>
                    </a:ext>
                  </a:extLst>
                </a:gridCol>
                <a:gridCol w="1158025">
                  <a:extLst>
                    <a:ext uri="{9D8B030D-6E8A-4147-A177-3AD203B41FA5}">
                      <a16:colId xmlns:a16="http://schemas.microsoft.com/office/drawing/2014/main" val="419494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N=300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N=69</a:t>
                      </a:r>
                      <a:endParaRPr lang="cs-CZ" sz="1100" b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N=31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N=143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N=54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7818253"/>
                  </a:ext>
                </a:extLst>
              </a:tr>
            </a:tbl>
          </a:graphicData>
        </a:graphic>
      </p:graphicFrame>
      <p:cxnSp>
        <p:nvCxnSpPr>
          <p:cNvPr id="15" name="Přímá spojnice 14">
            <a:extLst>
              <a:ext uri="{FF2B5EF4-FFF2-40B4-BE49-F238E27FC236}">
                <a16:creationId xmlns:a16="http://schemas.microsoft.com/office/drawing/2014/main" id="{EC74C791-AB9B-F3BE-1CF0-DE4B70B25EB1}"/>
              </a:ext>
            </a:extLst>
          </p:cNvPr>
          <p:cNvCxnSpPr>
            <a:cxnSpLocks/>
          </p:cNvCxnSpPr>
          <p:nvPr/>
        </p:nvCxnSpPr>
        <p:spPr>
          <a:xfrm>
            <a:off x="1603034" y="1672777"/>
            <a:ext cx="0" cy="3980530"/>
          </a:xfrm>
          <a:prstGeom prst="line">
            <a:avLst/>
          </a:prstGeom>
          <a:ln>
            <a:solidFill>
              <a:srgbClr val="40404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Tabulka 19">
            <a:extLst>
              <a:ext uri="{FF2B5EF4-FFF2-40B4-BE49-F238E27FC236}">
                <a16:creationId xmlns:a16="http://schemas.microsoft.com/office/drawing/2014/main" id="{9B1D785F-EE1E-6FAC-CA1B-C757A54AC7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270361"/>
              </p:ext>
            </p:extLst>
          </p:nvPr>
        </p:nvGraphicFramePr>
        <p:xfrm>
          <a:off x="3268679" y="5414091"/>
          <a:ext cx="1158025" cy="512445"/>
        </p:xfrm>
        <a:graphic>
          <a:graphicData uri="http://schemas.openxmlformats.org/drawingml/2006/table">
            <a:tbl>
              <a:tblPr firstRow="1" bandRow="1"/>
              <a:tblGrid>
                <a:gridCol w="1158025">
                  <a:extLst>
                    <a:ext uri="{9D8B030D-6E8A-4147-A177-3AD203B41FA5}">
                      <a16:colId xmlns:a16="http://schemas.microsoft.com/office/drawing/2014/main" val="1864174135"/>
                    </a:ext>
                  </a:extLst>
                </a:gridCol>
              </a:tblGrid>
              <a:tr h="51244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Obrat firmy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089405"/>
                  </a:ext>
                </a:extLst>
              </a:tr>
            </a:tbl>
          </a:graphicData>
        </a:graphic>
      </p:graphicFrame>
      <p:graphicFrame>
        <p:nvGraphicFramePr>
          <p:cNvPr id="2" name="Tabulka 29">
            <a:extLst>
              <a:ext uri="{FF2B5EF4-FFF2-40B4-BE49-F238E27FC236}">
                <a16:creationId xmlns:a16="http://schemas.microsoft.com/office/drawing/2014/main" id="{517C005F-82DC-2182-1415-8DB4655F5E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1265560"/>
              </p:ext>
            </p:extLst>
          </p:nvPr>
        </p:nvGraphicFramePr>
        <p:xfrm>
          <a:off x="437643" y="5084828"/>
          <a:ext cx="683734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9558">
                  <a:extLst>
                    <a:ext uri="{9D8B030D-6E8A-4147-A177-3AD203B41FA5}">
                      <a16:colId xmlns:a16="http://schemas.microsoft.com/office/drawing/2014/main" val="465353472"/>
                    </a:ext>
                  </a:extLst>
                </a:gridCol>
                <a:gridCol w="1139558">
                  <a:extLst>
                    <a:ext uri="{9D8B030D-6E8A-4147-A177-3AD203B41FA5}">
                      <a16:colId xmlns:a16="http://schemas.microsoft.com/office/drawing/2014/main" val="1951873848"/>
                    </a:ext>
                  </a:extLst>
                </a:gridCol>
                <a:gridCol w="1139558">
                  <a:extLst>
                    <a:ext uri="{9D8B030D-6E8A-4147-A177-3AD203B41FA5}">
                      <a16:colId xmlns:a16="http://schemas.microsoft.com/office/drawing/2014/main" val="2269627309"/>
                    </a:ext>
                  </a:extLst>
                </a:gridCol>
                <a:gridCol w="1139558">
                  <a:extLst>
                    <a:ext uri="{9D8B030D-6E8A-4147-A177-3AD203B41FA5}">
                      <a16:colId xmlns:a16="http://schemas.microsoft.com/office/drawing/2014/main" val="3456143687"/>
                    </a:ext>
                  </a:extLst>
                </a:gridCol>
                <a:gridCol w="1139558">
                  <a:extLst>
                    <a:ext uri="{9D8B030D-6E8A-4147-A177-3AD203B41FA5}">
                      <a16:colId xmlns:a16="http://schemas.microsoft.com/office/drawing/2014/main" val="1064663008"/>
                    </a:ext>
                  </a:extLst>
                </a:gridCol>
                <a:gridCol w="1139558">
                  <a:extLst>
                    <a:ext uri="{9D8B030D-6E8A-4147-A177-3AD203B41FA5}">
                      <a16:colId xmlns:a16="http://schemas.microsoft.com/office/drawing/2014/main" val="3804920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rgbClr val="FF0000"/>
                          </a:solidFill>
                        </a:rPr>
                        <a:t>14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rgbClr val="FF0000"/>
                          </a:solidFill>
                        </a:rPr>
                        <a:t>16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rgbClr val="FF0000"/>
                          </a:solidFill>
                        </a:rPr>
                        <a:t>17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rgbClr val="FF0000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4650891"/>
                  </a:ext>
                </a:extLst>
              </a:tr>
            </a:tbl>
          </a:graphicData>
        </a:graphic>
      </p:graphicFrame>
      <p:sp>
        <p:nvSpPr>
          <p:cNvPr id="4" name="Rectangle 24">
            <a:extLst>
              <a:ext uri="{FF2B5EF4-FFF2-40B4-BE49-F238E27FC236}">
                <a16:creationId xmlns:a16="http://schemas.microsoft.com/office/drawing/2014/main" id="{D07E0DD0-369B-1943-4950-D6398FB5DC53}"/>
              </a:ext>
            </a:extLst>
          </p:cNvPr>
          <p:cNvSpPr/>
          <p:nvPr/>
        </p:nvSpPr>
        <p:spPr>
          <a:xfrm>
            <a:off x="6501356" y="4368595"/>
            <a:ext cx="108000" cy="10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" name="Picture 2" descr="http://www.aspectio.cz/Files/logoAMSP.jpg">
            <a:extLst>
              <a:ext uri="{FF2B5EF4-FFF2-40B4-BE49-F238E27FC236}">
                <a16:creationId xmlns:a16="http://schemas.microsoft.com/office/drawing/2014/main" id="{B4CEAD68-30E5-860F-6CA9-85742586EC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91950" y="30517"/>
            <a:ext cx="659536" cy="703061"/>
          </a:xfrm>
          <a:prstGeom prst="rect">
            <a:avLst/>
          </a:prstGeom>
          <a:noFill/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C4150BCF-D297-EBF6-7DA4-242EFA1791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950" y="31578"/>
            <a:ext cx="702000" cy="7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22873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dpis 12">
            <a:extLst>
              <a:ext uri="{FF2B5EF4-FFF2-40B4-BE49-F238E27FC236}">
                <a16:creationId xmlns:a16="http://schemas.microsoft.com/office/drawing/2014/main" id="{0BEF0682-FB01-4B0B-8F68-75599C162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6" y="403225"/>
            <a:ext cx="10783673" cy="701731"/>
          </a:xfrm>
        </p:spPr>
        <p:txBody>
          <a:bodyPr/>
          <a:lstStyle/>
          <a:p>
            <a:r>
              <a:rPr lang="cs-CZ" sz="2200" dirty="0"/>
              <a:t>FIRMY UPŘEDNOSTŇUJÍ VIRTUÁLNÍ KARTY PŘED PLASTOVÝMI, TY S NEJVYŠŠÍM OBRATEM ČASTĚJI UDÁVAJÍ, ŽE JE ROZHODNĚ PREFERUJÍ.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A377B0-8C7E-4161-B3B2-8AF9234895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DB85C70-8781-4E98-82F6-5929C5DF1387}"/>
              </a:ext>
            </a:extLst>
          </p:cNvPr>
          <p:cNvSpPr txBox="1"/>
          <p:nvPr/>
        </p:nvSpPr>
        <p:spPr>
          <a:xfrm>
            <a:off x="572398" y="1296100"/>
            <a:ext cx="11029607" cy="1887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Preference virtuálních platebních karet – Kdyby plastové karty byly </a:t>
            </a:r>
            <a:r>
              <a:rPr kumimoji="0" lang="cs-CZ" sz="1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zpoplatněné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(v %)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sp>
        <p:nvSpPr>
          <p:cNvPr id="21" name="Zaoblený obdélník 32">
            <a:extLst>
              <a:ext uri="{FF2B5EF4-FFF2-40B4-BE49-F238E27FC236}">
                <a16:creationId xmlns:a16="http://schemas.microsoft.com/office/drawing/2014/main" id="{F2F47089-33B8-42D6-A69B-4750288B8E3A}"/>
              </a:ext>
            </a:extLst>
          </p:cNvPr>
          <p:cNvSpPr/>
          <p:nvPr/>
        </p:nvSpPr>
        <p:spPr>
          <a:xfrm>
            <a:off x="9382126" y="1737183"/>
            <a:ext cx="2507430" cy="3978571"/>
          </a:xfrm>
          <a:prstGeom prst="roundRect">
            <a:avLst/>
          </a:prstGeom>
          <a:noFill/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Komentář AMSP ČR: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0" dirty="0">
                <a:solidFill>
                  <a:srgbClr val="405A9C">
                    <a:lumMod val="75000"/>
                  </a:srgbClr>
                </a:solidFill>
                <a:latin typeface="Calibri" pitchFamily="34" charset="0"/>
              </a:rPr>
              <a:t>Pokud se již firma rozhodne pro karty či poukazy jakéhokoli druhu, zcela pochopitelně pak preferuje virtuální podobu – odpadají totiž náklady s jejich manipulací, distribucí, zpětné vybírání apod.  </a:t>
            </a:r>
            <a:endParaRPr kumimoji="0" lang="cs-CZ" sz="1200" b="0" i="0" u="none" strike="noStrike" kern="0" cap="none" spc="0" normalizeH="0" baseline="0" noProof="0" dirty="0">
              <a:ln>
                <a:noFill/>
              </a:ln>
              <a:solidFill>
                <a:srgbClr val="405A9C">
                  <a:lumMod val="75000"/>
                </a:srgbClr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7" name="Zástupný symbol pro zápatí 2">
            <a:extLst>
              <a:ext uri="{FF2B5EF4-FFF2-40B4-BE49-F238E27FC236}">
                <a16:creationId xmlns:a16="http://schemas.microsoft.com/office/drawing/2014/main" id="{E13D1C38-C42C-BC9B-4160-DBC9F63772D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Inovace 2023 | 11/2023</a:t>
            </a:r>
          </a:p>
        </p:txBody>
      </p:sp>
      <p:graphicFrame>
        <p:nvGraphicFramePr>
          <p:cNvPr id="9" name="Tabulka 8">
            <a:extLst>
              <a:ext uri="{FF2B5EF4-FFF2-40B4-BE49-F238E27FC236}">
                <a16:creationId xmlns:a16="http://schemas.microsoft.com/office/drawing/2014/main" id="{A8AB72C4-D54C-3584-234A-A03D287DC165}"/>
              </a:ext>
            </a:extLst>
          </p:cNvPr>
          <p:cNvGraphicFramePr>
            <a:graphicFrameLocks noGrp="1"/>
          </p:cNvGraphicFramePr>
          <p:nvPr/>
        </p:nvGraphicFramePr>
        <p:xfrm>
          <a:off x="400217" y="5235753"/>
          <a:ext cx="5790125" cy="512445"/>
        </p:xfrm>
        <a:graphic>
          <a:graphicData uri="http://schemas.openxmlformats.org/drawingml/2006/table">
            <a:tbl>
              <a:tblPr firstRow="1" bandRow="1"/>
              <a:tblGrid>
                <a:gridCol w="1158025">
                  <a:extLst>
                    <a:ext uri="{9D8B030D-6E8A-4147-A177-3AD203B41FA5}">
                      <a16:colId xmlns:a16="http://schemas.microsoft.com/office/drawing/2014/main" val="1864174135"/>
                    </a:ext>
                  </a:extLst>
                </a:gridCol>
                <a:gridCol w="1158025">
                  <a:extLst>
                    <a:ext uri="{9D8B030D-6E8A-4147-A177-3AD203B41FA5}">
                      <a16:colId xmlns:a16="http://schemas.microsoft.com/office/drawing/2014/main" val="2837219381"/>
                    </a:ext>
                  </a:extLst>
                </a:gridCol>
                <a:gridCol w="1158025">
                  <a:extLst>
                    <a:ext uri="{9D8B030D-6E8A-4147-A177-3AD203B41FA5}">
                      <a16:colId xmlns:a16="http://schemas.microsoft.com/office/drawing/2014/main" val="1770175704"/>
                    </a:ext>
                  </a:extLst>
                </a:gridCol>
                <a:gridCol w="1158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8025">
                  <a:extLst>
                    <a:ext uri="{9D8B030D-6E8A-4147-A177-3AD203B41FA5}">
                      <a16:colId xmlns:a16="http://schemas.microsoft.com/office/drawing/2014/main" val="519174878"/>
                    </a:ext>
                  </a:extLst>
                </a:gridCol>
              </a:tblGrid>
              <a:tr h="51244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Celkem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 5,99 mil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6-10,99 mil.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11-100,99 mil.</a:t>
                      </a:r>
                      <a:endParaRPr lang="en-US" sz="10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101 mil. A více</a:t>
                      </a:r>
                      <a:endParaRPr lang="en-US" sz="10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089405"/>
                  </a:ext>
                </a:extLst>
              </a:tr>
            </a:tbl>
          </a:graphicData>
        </a:graphic>
      </p:graphicFrame>
      <p:graphicFrame>
        <p:nvGraphicFramePr>
          <p:cNvPr id="10" name="Zástupný symbol pro obsah 6">
            <a:extLst>
              <a:ext uri="{FF2B5EF4-FFF2-40B4-BE49-F238E27FC236}">
                <a16:creationId xmlns:a16="http://schemas.microsoft.com/office/drawing/2014/main" id="{5762CC17-CDDF-4F3B-5DC8-8FD91BC4C2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6872419"/>
              </p:ext>
            </p:extLst>
          </p:nvPr>
        </p:nvGraphicFramePr>
        <p:xfrm>
          <a:off x="388485" y="1684345"/>
          <a:ext cx="5790124" cy="3654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Tabulka 17">
            <a:extLst>
              <a:ext uri="{FF2B5EF4-FFF2-40B4-BE49-F238E27FC236}">
                <a16:creationId xmlns:a16="http://schemas.microsoft.com/office/drawing/2014/main" id="{DD1FDE1E-F9CC-32D4-7AA7-9094CEF9B4A1}"/>
              </a:ext>
            </a:extLst>
          </p:cNvPr>
          <p:cNvGraphicFramePr>
            <a:graphicFrameLocks noGrp="1"/>
          </p:cNvGraphicFramePr>
          <p:nvPr/>
        </p:nvGraphicFramePr>
        <p:xfrm>
          <a:off x="6620652" y="2417372"/>
          <a:ext cx="2761474" cy="26825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14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6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cs-CZ" sz="1100" b="0" i="0" noProof="0" dirty="0">
                          <a:solidFill>
                            <a:schemeClr val="tx1"/>
                          </a:solidFill>
                        </a:rPr>
                        <a:t>Rozhodně preferovala (virtuální)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6108135"/>
                  </a:ext>
                </a:extLst>
              </a:tr>
              <a:tr h="416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cs-CZ" sz="1100" b="0" i="0" noProof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Spíše preferovala (virtuální)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24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0" i="0" noProof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Ani preferovala, ani nepreferovala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24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0" i="0" noProof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Nevím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4807418"/>
                  </a:ext>
                </a:extLst>
              </a:tr>
              <a:tr h="4624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0" i="0" noProof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Spíše nepreferovala (virtuální)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24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0" i="0" noProof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Rozhodně nepreferovala (virtuální)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2" name="Rectangle 24">
            <a:extLst>
              <a:ext uri="{FF2B5EF4-FFF2-40B4-BE49-F238E27FC236}">
                <a16:creationId xmlns:a16="http://schemas.microsoft.com/office/drawing/2014/main" id="{824DFAF5-44FB-735B-C1A4-143F653DE467}"/>
              </a:ext>
            </a:extLst>
          </p:cNvPr>
          <p:cNvSpPr/>
          <p:nvPr/>
        </p:nvSpPr>
        <p:spPr>
          <a:xfrm>
            <a:off x="6501356" y="3003529"/>
            <a:ext cx="108000" cy="108000"/>
          </a:xfrm>
          <a:prstGeom prst="rect">
            <a:avLst/>
          </a:prstGeom>
          <a:solidFill>
            <a:srgbClr val="003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ectangle 24">
            <a:extLst>
              <a:ext uri="{FF2B5EF4-FFF2-40B4-BE49-F238E27FC236}">
                <a16:creationId xmlns:a16="http://schemas.microsoft.com/office/drawing/2014/main" id="{F9193E44-0198-F1EA-9130-DF5E392C269B}"/>
              </a:ext>
            </a:extLst>
          </p:cNvPr>
          <p:cNvSpPr/>
          <p:nvPr/>
        </p:nvSpPr>
        <p:spPr>
          <a:xfrm>
            <a:off x="6501356" y="3436029"/>
            <a:ext cx="108000" cy="10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ctangle 24">
            <a:extLst>
              <a:ext uri="{FF2B5EF4-FFF2-40B4-BE49-F238E27FC236}">
                <a16:creationId xmlns:a16="http://schemas.microsoft.com/office/drawing/2014/main" id="{AA6A8318-5D5E-490E-A1DA-8103648DB286}"/>
              </a:ext>
            </a:extLst>
          </p:cNvPr>
          <p:cNvSpPr/>
          <p:nvPr/>
        </p:nvSpPr>
        <p:spPr>
          <a:xfrm>
            <a:off x="6501356" y="3903455"/>
            <a:ext cx="108000" cy="10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F6D014E-2A64-A12B-AEE0-3FD1A7BD2032}"/>
              </a:ext>
            </a:extLst>
          </p:cNvPr>
          <p:cNvSpPr/>
          <p:nvPr/>
        </p:nvSpPr>
        <p:spPr>
          <a:xfrm>
            <a:off x="6501356" y="4833967"/>
            <a:ext cx="108000" cy="10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ctangle 24">
            <a:extLst>
              <a:ext uri="{FF2B5EF4-FFF2-40B4-BE49-F238E27FC236}">
                <a16:creationId xmlns:a16="http://schemas.microsoft.com/office/drawing/2014/main" id="{17AFF621-DD50-1F82-4BAA-06B61F024A36}"/>
              </a:ext>
            </a:extLst>
          </p:cNvPr>
          <p:cNvSpPr/>
          <p:nvPr/>
        </p:nvSpPr>
        <p:spPr>
          <a:xfrm>
            <a:off x="6501356" y="2565390"/>
            <a:ext cx="108000" cy="108000"/>
          </a:xfrm>
          <a:prstGeom prst="rect">
            <a:avLst/>
          </a:prstGeom>
          <a:solidFill>
            <a:srgbClr val="0025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11D80FC8-9D4C-B32E-A5E4-D94D3C0C4555}"/>
              </a:ext>
            </a:extLst>
          </p:cNvPr>
          <p:cNvSpPr/>
          <p:nvPr/>
        </p:nvSpPr>
        <p:spPr>
          <a:xfrm>
            <a:off x="485774" y="5988166"/>
            <a:ext cx="11403782" cy="438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Q13b. Za předpokladu, že by virtuální firemní platební karty byly poskytovány zdarma, s jakou pravděpodobností by je Vaše společnost preferovala před plastovými kartami, </a:t>
            </a:r>
            <a:b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které by byly zpoplatněné?</a:t>
            </a:r>
          </a:p>
        </p:txBody>
      </p:sp>
      <p:graphicFrame>
        <p:nvGraphicFramePr>
          <p:cNvPr id="29" name="Tabulka 29">
            <a:extLst>
              <a:ext uri="{FF2B5EF4-FFF2-40B4-BE49-F238E27FC236}">
                <a16:creationId xmlns:a16="http://schemas.microsoft.com/office/drawing/2014/main" id="{2F988183-4AB2-B7E4-2C66-7C464CBF3D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0121409"/>
              </p:ext>
            </p:extLst>
          </p:nvPr>
        </p:nvGraphicFramePr>
        <p:xfrm>
          <a:off x="443345" y="1567857"/>
          <a:ext cx="683734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9558">
                  <a:extLst>
                    <a:ext uri="{9D8B030D-6E8A-4147-A177-3AD203B41FA5}">
                      <a16:colId xmlns:a16="http://schemas.microsoft.com/office/drawing/2014/main" val="465353472"/>
                    </a:ext>
                  </a:extLst>
                </a:gridCol>
                <a:gridCol w="1139558">
                  <a:extLst>
                    <a:ext uri="{9D8B030D-6E8A-4147-A177-3AD203B41FA5}">
                      <a16:colId xmlns:a16="http://schemas.microsoft.com/office/drawing/2014/main" val="1951873848"/>
                    </a:ext>
                  </a:extLst>
                </a:gridCol>
                <a:gridCol w="1139558">
                  <a:extLst>
                    <a:ext uri="{9D8B030D-6E8A-4147-A177-3AD203B41FA5}">
                      <a16:colId xmlns:a16="http://schemas.microsoft.com/office/drawing/2014/main" val="2269627309"/>
                    </a:ext>
                  </a:extLst>
                </a:gridCol>
                <a:gridCol w="1139558">
                  <a:extLst>
                    <a:ext uri="{9D8B030D-6E8A-4147-A177-3AD203B41FA5}">
                      <a16:colId xmlns:a16="http://schemas.microsoft.com/office/drawing/2014/main" val="3456143687"/>
                    </a:ext>
                  </a:extLst>
                </a:gridCol>
                <a:gridCol w="1139558">
                  <a:extLst>
                    <a:ext uri="{9D8B030D-6E8A-4147-A177-3AD203B41FA5}">
                      <a16:colId xmlns:a16="http://schemas.microsoft.com/office/drawing/2014/main" val="1064663008"/>
                    </a:ext>
                  </a:extLst>
                </a:gridCol>
                <a:gridCol w="1139558">
                  <a:extLst>
                    <a:ext uri="{9D8B030D-6E8A-4147-A177-3AD203B41FA5}">
                      <a16:colId xmlns:a16="http://schemas.microsoft.com/office/drawing/2014/main" val="3804920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56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58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55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54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65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solidFill>
                          <a:schemeClr val="accent6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4650891"/>
                  </a:ext>
                </a:extLst>
              </a:tr>
            </a:tbl>
          </a:graphicData>
        </a:graphic>
      </p:graphicFrame>
      <p:graphicFrame>
        <p:nvGraphicFramePr>
          <p:cNvPr id="31" name="Tabulka 18">
            <a:extLst>
              <a:ext uri="{FF2B5EF4-FFF2-40B4-BE49-F238E27FC236}">
                <a16:creationId xmlns:a16="http://schemas.microsoft.com/office/drawing/2014/main" id="{5A7640CC-9085-0621-1085-5A7A1B8CF807}"/>
              </a:ext>
            </a:extLst>
          </p:cNvPr>
          <p:cNvGraphicFramePr>
            <a:graphicFrameLocks noGrp="1"/>
          </p:cNvGraphicFramePr>
          <p:nvPr/>
        </p:nvGraphicFramePr>
        <p:xfrm>
          <a:off x="424939" y="5684293"/>
          <a:ext cx="579012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8025">
                  <a:extLst>
                    <a:ext uri="{9D8B030D-6E8A-4147-A177-3AD203B41FA5}">
                      <a16:colId xmlns:a16="http://schemas.microsoft.com/office/drawing/2014/main" val="970929928"/>
                    </a:ext>
                  </a:extLst>
                </a:gridCol>
                <a:gridCol w="1158025">
                  <a:extLst>
                    <a:ext uri="{9D8B030D-6E8A-4147-A177-3AD203B41FA5}">
                      <a16:colId xmlns:a16="http://schemas.microsoft.com/office/drawing/2014/main" val="341626258"/>
                    </a:ext>
                  </a:extLst>
                </a:gridCol>
                <a:gridCol w="1158025">
                  <a:extLst>
                    <a:ext uri="{9D8B030D-6E8A-4147-A177-3AD203B41FA5}">
                      <a16:colId xmlns:a16="http://schemas.microsoft.com/office/drawing/2014/main" val="11707772"/>
                    </a:ext>
                  </a:extLst>
                </a:gridCol>
                <a:gridCol w="1158025">
                  <a:extLst>
                    <a:ext uri="{9D8B030D-6E8A-4147-A177-3AD203B41FA5}">
                      <a16:colId xmlns:a16="http://schemas.microsoft.com/office/drawing/2014/main" val="4254240578"/>
                    </a:ext>
                  </a:extLst>
                </a:gridCol>
                <a:gridCol w="1158025">
                  <a:extLst>
                    <a:ext uri="{9D8B030D-6E8A-4147-A177-3AD203B41FA5}">
                      <a16:colId xmlns:a16="http://schemas.microsoft.com/office/drawing/2014/main" val="419494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N=300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N=69</a:t>
                      </a:r>
                      <a:endParaRPr lang="cs-CZ" sz="1100" b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N=31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N=143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N=54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7818253"/>
                  </a:ext>
                </a:extLst>
              </a:tr>
            </a:tbl>
          </a:graphicData>
        </a:graphic>
      </p:graphicFrame>
      <p:cxnSp>
        <p:nvCxnSpPr>
          <p:cNvPr id="15" name="Přímá spojnice 14">
            <a:extLst>
              <a:ext uri="{FF2B5EF4-FFF2-40B4-BE49-F238E27FC236}">
                <a16:creationId xmlns:a16="http://schemas.microsoft.com/office/drawing/2014/main" id="{EC74C791-AB9B-F3BE-1CF0-DE4B70B25EB1}"/>
              </a:ext>
            </a:extLst>
          </p:cNvPr>
          <p:cNvCxnSpPr>
            <a:cxnSpLocks/>
          </p:cNvCxnSpPr>
          <p:nvPr/>
        </p:nvCxnSpPr>
        <p:spPr>
          <a:xfrm>
            <a:off x="1603034" y="1672777"/>
            <a:ext cx="0" cy="3980530"/>
          </a:xfrm>
          <a:prstGeom prst="line">
            <a:avLst/>
          </a:prstGeom>
          <a:ln>
            <a:solidFill>
              <a:srgbClr val="40404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Tabulka 19">
            <a:extLst>
              <a:ext uri="{FF2B5EF4-FFF2-40B4-BE49-F238E27FC236}">
                <a16:creationId xmlns:a16="http://schemas.microsoft.com/office/drawing/2014/main" id="{9B1D785F-EE1E-6FAC-CA1B-C757A54AC7F1}"/>
              </a:ext>
            </a:extLst>
          </p:cNvPr>
          <p:cNvGraphicFramePr>
            <a:graphicFrameLocks noGrp="1"/>
          </p:cNvGraphicFramePr>
          <p:nvPr/>
        </p:nvGraphicFramePr>
        <p:xfrm>
          <a:off x="3268679" y="5414091"/>
          <a:ext cx="1158025" cy="512445"/>
        </p:xfrm>
        <a:graphic>
          <a:graphicData uri="http://schemas.openxmlformats.org/drawingml/2006/table">
            <a:tbl>
              <a:tblPr firstRow="1" bandRow="1"/>
              <a:tblGrid>
                <a:gridCol w="1158025">
                  <a:extLst>
                    <a:ext uri="{9D8B030D-6E8A-4147-A177-3AD203B41FA5}">
                      <a16:colId xmlns:a16="http://schemas.microsoft.com/office/drawing/2014/main" val="1864174135"/>
                    </a:ext>
                  </a:extLst>
                </a:gridCol>
              </a:tblGrid>
              <a:tr h="51244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Obrat firmy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089405"/>
                  </a:ext>
                </a:extLst>
              </a:tr>
            </a:tbl>
          </a:graphicData>
        </a:graphic>
      </p:graphicFrame>
      <p:graphicFrame>
        <p:nvGraphicFramePr>
          <p:cNvPr id="2" name="Tabulka 29">
            <a:extLst>
              <a:ext uri="{FF2B5EF4-FFF2-40B4-BE49-F238E27FC236}">
                <a16:creationId xmlns:a16="http://schemas.microsoft.com/office/drawing/2014/main" id="{517C005F-82DC-2182-1415-8DB4655F5E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7626394"/>
              </p:ext>
            </p:extLst>
          </p:nvPr>
        </p:nvGraphicFramePr>
        <p:xfrm>
          <a:off x="437643" y="5084828"/>
          <a:ext cx="683734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9558">
                  <a:extLst>
                    <a:ext uri="{9D8B030D-6E8A-4147-A177-3AD203B41FA5}">
                      <a16:colId xmlns:a16="http://schemas.microsoft.com/office/drawing/2014/main" val="465353472"/>
                    </a:ext>
                  </a:extLst>
                </a:gridCol>
                <a:gridCol w="1139558">
                  <a:extLst>
                    <a:ext uri="{9D8B030D-6E8A-4147-A177-3AD203B41FA5}">
                      <a16:colId xmlns:a16="http://schemas.microsoft.com/office/drawing/2014/main" val="1951873848"/>
                    </a:ext>
                  </a:extLst>
                </a:gridCol>
                <a:gridCol w="1139558">
                  <a:extLst>
                    <a:ext uri="{9D8B030D-6E8A-4147-A177-3AD203B41FA5}">
                      <a16:colId xmlns:a16="http://schemas.microsoft.com/office/drawing/2014/main" val="2269627309"/>
                    </a:ext>
                  </a:extLst>
                </a:gridCol>
                <a:gridCol w="1139558">
                  <a:extLst>
                    <a:ext uri="{9D8B030D-6E8A-4147-A177-3AD203B41FA5}">
                      <a16:colId xmlns:a16="http://schemas.microsoft.com/office/drawing/2014/main" val="3456143687"/>
                    </a:ext>
                  </a:extLst>
                </a:gridCol>
                <a:gridCol w="1139558">
                  <a:extLst>
                    <a:ext uri="{9D8B030D-6E8A-4147-A177-3AD203B41FA5}">
                      <a16:colId xmlns:a16="http://schemas.microsoft.com/office/drawing/2014/main" val="1064663008"/>
                    </a:ext>
                  </a:extLst>
                </a:gridCol>
                <a:gridCol w="1139558">
                  <a:extLst>
                    <a:ext uri="{9D8B030D-6E8A-4147-A177-3AD203B41FA5}">
                      <a16:colId xmlns:a16="http://schemas.microsoft.com/office/drawing/2014/main" val="3804920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rgbClr val="FF0000"/>
                          </a:solidFill>
                        </a:rPr>
                        <a:t>14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rgbClr val="FF0000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rgbClr val="FF0000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4650891"/>
                  </a:ext>
                </a:extLst>
              </a:tr>
            </a:tbl>
          </a:graphicData>
        </a:graphic>
      </p:graphicFrame>
      <p:sp>
        <p:nvSpPr>
          <p:cNvPr id="4" name="Rectangle 24">
            <a:extLst>
              <a:ext uri="{FF2B5EF4-FFF2-40B4-BE49-F238E27FC236}">
                <a16:creationId xmlns:a16="http://schemas.microsoft.com/office/drawing/2014/main" id="{D07E0DD0-369B-1943-4950-D6398FB5DC53}"/>
              </a:ext>
            </a:extLst>
          </p:cNvPr>
          <p:cNvSpPr/>
          <p:nvPr/>
        </p:nvSpPr>
        <p:spPr>
          <a:xfrm>
            <a:off x="6501356" y="4368595"/>
            <a:ext cx="108000" cy="10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76B44C3A-055F-C0E8-FEF3-D88A5573D8A6}"/>
              </a:ext>
            </a:extLst>
          </p:cNvPr>
          <p:cNvSpPr/>
          <p:nvPr/>
        </p:nvSpPr>
        <p:spPr>
          <a:xfrm>
            <a:off x="9264091" y="6311346"/>
            <a:ext cx="1917854" cy="25355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Statisticky signifikantní </a:t>
            </a:r>
          </a:p>
        </p:txBody>
      </p:sp>
      <p:sp>
        <p:nvSpPr>
          <p:cNvPr id="11" name="Ovál 10">
            <a:extLst>
              <a:ext uri="{FF2B5EF4-FFF2-40B4-BE49-F238E27FC236}">
                <a16:creationId xmlns:a16="http://schemas.microsoft.com/office/drawing/2014/main" id="{D0DD5E00-E3B2-93A5-41D4-0F4D5BF409EF}"/>
              </a:ext>
            </a:extLst>
          </p:cNvPr>
          <p:cNvSpPr/>
          <p:nvPr/>
        </p:nvSpPr>
        <p:spPr>
          <a:xfrm>
            <a:off x="5414085" y="2469318"/>
            <a:ext cx="306000" cy="306000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2" name="Picture 2" descr="http://www.aspectio.cz/Files/logoAMSP.jpg">
            <a:extLst>
              <a:ext uri="{FF2B5EF4-FFF2-40B4-BE49-F238E27FC236}">
                <a16:creationId xmlns:a16="http://schemas.microsoft.com/office/drawing/2014/main" id="{ACFA40CD-55E3-1ED7-EBCF-68A8C09B03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91950" y="30517"/>
            <a:ext cx="659536" cy="703061"/>
          </a:xfrm>
          <a:prstGeom prst="rect">
            <a:avLst/>
          </a:prstGeom>
          <a:noFill/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787028C3-F4E7-D88F-7EB6-23C8FCB992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950" y="31578"/>
            <a:ext cx="702000" cy="7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75978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dpis 12">
            <a:extLst>
              <a:ext uri="{FF2B5EF4-FFF2-40B4-BE49-F238E27FC236}">
                <a16:creationId xmlns:a16="http://schemas.microsoft.com/office/drawing/2014/main" id="{0BEF0682-FB01-4B0B-8F68-75599C162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6" y="403225"/>
            <a:ext cx="10783673" cy="701731"/>
          </a:xfrm>
        </p:spPr>
        <p:txBody>
          <a:bodyPr/>
          <a:lstStyle/>
          <a:p>
            <a:r>
              <a:rPr lang="cs-CZ" sz="2200" dirty="0"/>
              <a:t>4 z 10 firem preferují v případě platebních karet týdenní limity. PŘIBLIŽNĚ 3 Z 10 PREFERUJÍ DENNÍ LIMITY A 2 Z 10 LIMITY NEVYUŽÍVAJÍ.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A377B0-8C7E-4161-B3B2-8AF9234895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DB85C70-8781-4E98-82F6-5929C5DF1387}"/>
              </a:ext>
            </a:extLst>
          </p:cNvPr>
          <p:cNvSpPr txBox="1"/>
          <p:nvPr/>
        </p:nvSpPr>
        <p:spPr>
          <a:xfrm>
            <a:off x="572398" y="1296100"/>
            <a:ext cx="11029607" cy="1887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Preference typ</a:t>
            </a:r>
            <a:r>
              <a:rPr lang="cs-CZ" sz="1600" dirty="0">
                <a:solidFill>
                  <a:prstClr val="black"/>
                </a:solidFill>
                <a:latin typeface="Arial Black"/>
              </a:rPr>
              <a:t>u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limitů v případě platebních karet (v %)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sp>
        <p:nvSpPr>
          <p:cNvPr id="21" name="Zaoblený obdélník 32">
            <a:extLst>
              <a:ext uri="{FF2B5EF4-FFF2-40B4-BE49-F238E27FC236}">
                <a16:creationId xmlns:a16="http://schemas.microsoft.com/office/drawing/2014/main" id="{F2F47089-33B8-42D6-A69B-4750288B8E3A}"/>
              </a:ext>
            </a:extLst>
          </p:cNvPr>
          <p:cNvSpPr/>
          <p:nvPr/>
        </p:nvSpPr>
        <p:spPr>
          <a:xfrm>
            <a:off x="9382126" y="1737183"/>
            <a:ext cx="2507430" cy="3978571"/>
          </a:xfrm>
          <a:prstGeom prst="roundRect">
            <a:avLst/>
          </a:prstGeom>
          <a:noFill/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Komentář AMSP ČR: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Firemnímu sektoru dominují DENNÍ a TÝDENNÍ limity platebních karet.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0" dirty="0">
                <a:solidFill>
                  <a:srgbClr val="405A9C">
                    <a:lumMod val="75000"/>
                  </a:srgbClr>
                </a:solidFill>
                <a:latin typeface="Calibri" pitchFamily="34" charset="0"/>
              </a:rPr>
              <a:t>Limity nejméně využívají firmy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0" dirty="0">
                <a:solidFill>
                  <a:srgbClr val="405A9C">
                    <a:lumMod val="75000"/>
                  </a:srgbClr>
                </a:solidFill>
                <a:latin typeface="Calibri" pitchFamily="34" charset="0"/>
              </a:rPr>
              <a:t>s obratem mezi 6-11 mil. Kč. </a:t>
            </a:r>
            <a:r>
              <a:rPr kumimoji="0" lang="cs-CZ" sz="1200" b="1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</a:t>
            </a:r>
          </a:p>
        </p:txBody>
      </p:sp>
      <p:sp>
        <p:nvSpPr>
          <p:cNvPr id="7" name="Zástupný symbol pro zápatí 2">
            <a:extLst>
              <a:ext uri="{FF2B5EF4-FFF2-40B4-BE49-F238E27FC236}">
                <a16:creationId xmlns:a16="http://schemas.microsoft.com/office/drawing/2014/main" id="{E13D1C38-C42C-BC9B-4160-DBC9F63772D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Inovace 2023 | 11/2023</a:t>
            </a:r>
          </a:p>
        </p:txBody>
      </p:sp>
      <p:graphicFrame>
        <p:nvGraphicFramePr>
          <p:cNvPr id="9" name="Tabulka 8">
            <a:extLst>
              <a:ext uri="{FF2B5EF4-FFF2-40B4-BE49-F238E27FC236}">
                <a16:creationId xmlns:a16="http://schemas.microsoft.com/office/drawing/2014/main" id="{A8AB72C4-D54C-3584-234A-A03D287DC1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0372913"/>
              </p:ext>
            </p:extLst>
          </p:nvPr>
        </p:nvGraphicFramePr>
        <p:xfrm>
          <a:off x="426096" y="5028724"/>
          <a:ext cx="5735260" cy="512445"/>
        </p:xfrm>
        <a:graphic>
          <a:graphicData uri="http://schemas.openxmlformats.org/drawingml/2006/table">
            <a:tbl>
              <a:tblPr firstRow="1" bandRow="1"/>
              <a:tblGrid>
                <a:gridCol w="1147052">
                  <a:extLst>
                    <a:ext uri="{9D8B030D-6E8A-4147-A177-3AD203B41FA5}">
                      <a16:colId xmlns:a16="http://schemas.microsoft.com/office/drawing/2014/main" val="1864174135"/>
                    </a:ext>
                  </a:extLst>
                </a:gridCol>
                <a:gridCol w="1147052">
                  <a:extLst>
                    <a:ext uri="{9D8B030D-6E8A-4147-A177-3AD203B41FA5}">
                      <a16:colId xmlns:a16="http://schemas.microsoft.com/office/drawing/2014/main" val="2837219381"/>
                    </a:ext>
                  </a:extLst>
                </a:gridCol>
                <a:gridCol w="1147052">
                  <a:extLst>
                    <a:ext uri="{9D8B030D-6E8A-4147-A177-3AD203B41FA5}">
                      <a16:colId xmlns:a16="http://schemas.microsoft.com/office/drawing/2014/main" val="1770175704"/>
                    </a:ext>
                  </a:extLst>
                </a:gridCol>
                <a:gridCol w="11470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7052">
                  <a:extLst>
                    <a:ext uri="{9D8B030D-6E8A-4147-A177-3AD203B41FA5}">
                      <a16:colId xmlns:a16="http://schemas.microsoft.com/office/drawing/2014/main" val="519174878"/>
                    </a:ext>
                  </a:extLst>
                </a:gridCol>
              </a:tblGrid>
              <a:tr h="51244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Celkem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 5,99 mil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6-10,99 mil.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11-100,99 mil.</a:t>
                      </a:r>
                      <a:endParaRPr lang="en-US" sz="10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101 mil. A více</a:t>
                      </a:r>
                      <a:endParaRPr lang="en-US" sz="10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089405"/>
                  </a:ext>
                </a:extLst>
              </a:tr>
            </a:tbl>
          </a:graphicData>
        </a:graphic>
      </p:graphicFrame>
      <p:graphicFrame>
        <p:nvGraphicFramePr>
          <p:cNvPr id="10" name="Zástupný symbol pro obsah 6">
            <a:extLst>
              <a:ext uri="{FF2B5EF4-FFF2-40B4-BE49-F238E27FC236}">
                <a16:creationId xmlns:a16="http://schemas.microsoft.com/office/drawing/2014/main" id="{5762CC17-CDDF-4F3B-5DC8-8FD91BC4C2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3244519"/>
              </p:ext>
            </p:extLst>
          </p:nvPr>
        </p:nvGraphicFramePr>
        <p:xfrm>
          <a:off x="388485" y="1684345"/>
          <a:ext cx="5790124" cy="3654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Tabulka 17">
            <a:extLst>
              <a:ext uri="{FF2B5EF4-FFF2-40B4-BE49-F238E27FC236}">
                <a16:creationId xmlns:a16="http://schemas.microsoft.com/office/drawing/2014/main" id="{DD1FDE1E-F9CC-32D4-7AA7-9094CEF9B4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2624774"/>
              </p:ext>
            </p:extLst>
          </p:nvPr>
        </p:nvGraphicFramePr>
        <p:xfrm>
          <a:off x="6620652" y="2417372"/>
          <a:ext cx="2761474" cy="26825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14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6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cs-CZ" sz="1100" b="0" i="0" noProof="0" dirty="0">
                          <a:solidFill>
                            <a:schemeClr val="tx1"/>
                          </a:solidFill>
                        </a:rPr>
                        <a:t>Denní limity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6108135"/>
                  </a:ext>
                </a:extLst>
              </a:tr>
              <a:tr h="416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cs-CZ" sz="1100" b="0" i="0" noProof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Týdenní limity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24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0" i="0" noProof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Nemám preferenci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24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0" i="0" noProof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Nevím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4807418"/>
                  </a:ext>
                </a:extLst>
              </a:tr>
              <a:tr h="4624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0" i="0" noProof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Limity nevyužívám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24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100" b="0" i="0" noProof="0" dirty="0">
                        <a:solidFill>
                          <a:schemeClr val="tx1"/>
                        </a:solidFill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2" name="Rectangle 24">
            <a:extLst>
              <a:ext uri="{FF2B5EF4-FFF2-40B4-BE49-F238E27FC236}">
                <a16:creationId xmlns:a16="http://schemas.microsoft.com/office/drawing/2014/main" id="{824DFAF5-44FB-735B-C1A4-143F653DE467}"/>
              </a:ext>
            </a:extLst>
          </p:cNvPr>
          <p:cNvSpPr/>
          <p:nvPr/>
        </p:nvSpPr>
        <p:spPr>
          <a:xfrm>
            <a:off x="6501356" y="3003529"/>
            <a:ext cx="108000" cy="108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ectangle 24">
            <a:extLst>
              <a:ext uri="{FF2B5EF4-FFF2-40B4-BE49-F238E27FC236}">
                <a16:creationId xmlns:a16="http://schemas.microsoft.com/office/drawing/2014/main" id="{F9193E44-0198-F1EA-9130-DF5E392C269B}"/>
              </a:ext>
            </a:extLst>
          </p:cNvPr>
          <p:cNvSpPr/>
          <p:nvPr/>
        </p:nvSpPr>
        <p:spPr>
          <a:xfrm>
            <a:off x="6501356" y="3436029"/>
            <a:ext cx="108000" cy="10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ctangle 24">
            <a:extLst>
              <a:ext uri="{FF2B5EF4-FFF2-40B4-BE49-F238E27FC236}">
                <a16:creationId xmlns:a16="http://schemas.microsoft.com/office/drawing/2014/main" id="{AA6A8318-5D5E-490E-A1DA-8103648DB286}"/>
              </a:ext>
            </a:extLst>
          </p:cNvPr>
          <p:cNvSpPr/>
          <p:nvPr/>
        </p:nvSpPr>
        <p:spPr>
          <a:xfrm>
            <a:off x="6501356" y="3903455"/>
            <a:ext cx="108000" cy="10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F6D014E-2A64-A12B-AEE0-3FD1A7BD2032}"/>
              </a:ext>
            </a:extLst>
          </p:cNvPr>
          <p:cNvSpPr/>
          <p:nvPr/>
        </p:nvSpPr>
        <p:spPr>
          <a:xfrm>
            <a:off x="6501356" y="4360964"/>
            <a:ext cx="108000" cy="10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ctangle 24">
            <a:extLst>
              <a:ext uri="{FF2B5EF4-FFF2-40B4-BE49-F238E27FC236}">
                <a16:creationId xmlns:a16="http://schemas.microsoft.com/office/drawing/2014/main" id="{17AFF621-DD50-1F82-4BAA-06B61F024A36}"/>
              </a:ext>
            </a:extLst>
          </p:cNvPr>
          <p:cNvSpPr/>
          <p:nvPr/>
        </p:nvSpPr>
        <p:spPr>
          <a:xfrm>
            <a:off x="6501356" y="2565390"/>
            <a:ext cx="108000" cy="108000"/>
          </a:xfrm>
          <a:prstGeom prst="rect">
            <a:avLst/>
          </a:prstGeom>
          <a:solidFill>
            <a:srgbClr val="0025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11D80FC8-9D4C-B32E-A5E4-D94D3C0C4555}"/>
              </a:ext>
            </a:extLst>
          </p:cNvPr>
          <p:cNvSpPr/>
          <p:nvPr/>
        </p:nvSpPr>
        <p:spPr>
          <a:xfrm>
            <a:off x="485774" y="5988166"/>
            <a:ext cx="11403782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Q14. Který typ limitů v případě platebních karet preferujete?</a:t>
            </a:r>
          </a:p>
        </p:txBody>
      </p:sp>
      <p:graphicFrame>
        <p:nvGraphicFramePr>
          <p:cNvPr id="31" name="Tabulka 18">
            <a:extLst>
              <a:ext uri="{FF2B5EF4-FFF2-40B4-BE49-F238E27FC236}">
                <a16:creationId xmlns:a16="http://schemas.microsoft.com/office/drawing/2014/main" id="{5A7640CC-9085-0621-1085-5A7A1B8CF8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4641711"/>
              </p:ext>
            </p:extLst>
          </p:nvPr>
        </p:nvGraphicFramePr>
        <p:xfrm>
          <a:off x="424939" y="5494511"/>
          <a:ext cx="579012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8025">
                  <a:extLst>
                    <a:ext uri="{9D8B030D-6E8A-4147-A177-3AD203B41FA5}">
                      <a16:colId xmlns:a16="http://schemas.microsoft.com/office/drawing/2014/main" val="970929928"/>
                    </a:ext>
                  </a:extLst>
                </a:gridCol>
                <a:gridCol w="1158025">
                  <a:extLst>
                    <a:ext uri="{9D8B030D-6E8A-4147-A177-3AD203B41FA5}">
                      <a16:colId xmlns:a16="http://schemas.microsoft.com/office/drawing/2014/main" val="341626258"/>
                    </a:ext>
                  </a:extLst>
                </a:gridCol>
                <a:gridCol w="1158025">
                  <a:extLst>
                    <a:ext uri="{9D8B030D-6E8A-4147-A177-3AD203B41FA5}">
                      <a16:colId xmlns:a16="http://schemas.microsoft.com/office/drawing/2014/main" val="11707772"/>
                    </a:ext>
                  </a:extLst>
                </a:gridCol>
                <a:gridCol w="1158025">
                  <a:extLst>
                    <a:ext uri="{9D8B030D-6E8A-4147-A177-3AD203B41FA5}">
                      <a16:colId xmlns:a16="http://schemas.microsoft.com/office/drawing/2014/main" val="4254240578"/>
                    </a:ext>
                  </a:extLst>
                </a:gridCol>
                <a:gridCol w="1158025">
                  <a:extLst>
                    <a:ext uri="{9D8B030D-6E8A-4147-A177-3AD203B41FA5}">
                      <a16:colId xmlns:a16="http://schemas.microsoft.com/office/drawing/2014/main" val="419494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N=300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N=69</a:t>
                      </a:r>
                      <a:endParaRPr lang="cs-CZ" sz="1100" b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N=31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N=143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N=54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7818253"/>
                  </a:ext>
                </a:extLst>
              </a:tr>
            </a:tbl>
          </a:graphicData>
        </a:graphic>
      </p:graphicFrame>
      <p:cxnSp>
        <p:nvCxnSpPr>
          <p:cNvPr id="15" name="Přímá spojnice 14">
            <a:extLst>
              <a:ext uri="{FF2B5EF4-FFF2-40B4-BE49-F238E27FC236}">
                <a16:creationId xmlns:a16="http://schemas.microsoft.com/office/drawing/2014/main" id="{EC74C791-AB9B-F3BE-1CF0-DE4B70B25EB1}"/>
              </a:ext>
            </a:extLst>
          </p:cNvPr>
          <p:cNvCxnSpPr>
            <a:cxnSpLocks/>
          </p:cNvCxnSpPr>
          <p:nvPr/>
        </p:nvCxnSpPr>
        <p:spPr>
          <a:xfrm>
            <a:off x="1603034" y="1672777"/>
            <a:ext cx="0" cy="3980530"/>
          </a:xfrm>
          <a:prstGeom prst="line">
            <a:avLst/>
          </a:prstGeom>
          <a:ln>
            <a:solidFill>
              <a:srgbClr val="40404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Tabulka 19">
            <a:extLst>
              <a:ext uri="{FF2B5EF4-FFF2-40B4-BE49-F238E27FC236}">
                <a16:creationId xmlns:a16="http://schemas.microsoft.com/office/drawing/2014/main" id="{9B1D785F-EE1E-6FAC-CA1B-C757A54AC7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6684696"/>
              </p:ext>
            </p:extLst>
          </p:nvPr>
        </p:nvGraphicFramePr>
        <p:xfrm>
          <a:off x="3240988" y="5243005"/>
          <a:ext cx="1158025" cy="512445"/>
        </p:xfrm>
        <a:graphic>
          <a:graphicData uri="http://schemas.openxmlformats.org/drawingml/2006/table">
            <a:tbl>
              <a:tblPr firstRow="1" bandRow="1"/>
              <a:tblGrid>
                <a:gridCol w="1158025">
                  <a:extLst>
                    <a:ext uri="{9D8B030D-6E8A-4147-A177-3AD203B41FA5}">
                      <a16:colId xmlns:a16="http://schemas.microsoft.com/office/drawing/2014/main" val="1864174135"/>
                    </a:ext>
                  </a:extLst>
                </a:gridCol>
              </a:tblGrid>
              <a:tr h="51244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Obrat firmy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089405"/>
                  </a:ext>
                </a:extLst>
              </a:tr>
            </a:tbl>
          </a:graphicData>
        </a:graphic>
      </p:graphicFrame>
      <p:pic>
        <p:nvPicPr>
          <p:cNvPr id="2" name="Picture 2" descr="http://www.aspectio.cz/Files/logoAMSP.jpg">
            <a:extLst>
              <a:ext uri="{FF2B5EF4-FFF2-40B4-BE49-F238E27FC236}">
                <a16:creationId xmlns:a16="http://schemas.microsoft.com/office/drawing/2014/main" id="{346C7FDD-8848-7622-8FA7-83EEA04FE9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91950" y="30517"/>
            <a:ext cx="659536" cy="703061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9F37AC0-A9A0-FFE5-99C6-5CEC7D5AF9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950" y="31578"/>
            <a:ext cx="702000" cy="7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93486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ulka 32">
            <a:extLst>
              <a:ext uri="{FF2B5EF4-FFF2-40B4-BE49-F238E27FC236}">
                <a16:creationId xmlns:a16="http://schemas.microsoft.com/office/drawing/2014/main" id="{09B85484-BE32-43A2-A48F-179C530705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4199931"/>
              </p:ext>
            </p:extLst>
          </p:nvPr>
        </p:nvGraphicFramePr>
        <p:xfrm>
          <a:off x="540682" y="1755842"/>
          <a:ext cx="8663704" cy="37543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693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21040">
                  <a:extLst>
                    <a:ext uri="{9D8B030D-6E8A-4147-A177-3AD203B41FA5}">
                      <a16:colId xmlns:a16="http://schemas.microsoft.com/office/drawing/2014/main" val="3805104068"/>
                    </a:ext>
                  </a:extLst>
                </a:gridCol>
                <a:gridCol w="8683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83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832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68326">
                  <a:extLst>
                    <a:ext uri="{9D8B030D-6E8A-4147-A177-3AD203B41FA5}">
                      <a16:colId xmlns:a16="http://schemas.microsoft.com/office/drawing/2014/main" val="257195918"/>
                    </a:ext>
                  </a:extLst>
                </a:gridCol>
              </a:tblGrid>
              <a:tr h="357373"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 5,99 mil.</a:t>
                      </a:r>
                      <a:endParaRPr lang="en-US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6-10,99 mil.</a:t>
                      </a:r>
                      <a:endParaRPr lang="en-US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11-100,99 mil.</a:t>
                      </a:r>
                      <a:endParaRPr lang="en-US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101 mil. a více</a:t>
                      </a:r>
                      <a:endParaRPr lang="en-US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0661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Zrychlení digitalizace/robotizace/automatizace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624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Pozitivní vliv obecně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315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Nedostatek financí, musíme víc šetřit, vyšší náklady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307022"/>
                  </a:ext>
                </a:extLst>
              </a:tr>
              <a:tr h="240661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Zpomalení digitalizace/robotizace/automatizace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0661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Pokles zákazníků, tržeb, zakázek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512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Větší opatrnost, zvýšení bezpečnosti systémů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512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Částečné ovlivnění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8766367"/>
                  </a:ext>
                </a:extLst>
              </a:tr>
              <a:tr h="26512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Obecně zásadní negativní vliv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4101827"/>
                  </a:ext>
                </a:extLst>
              </a:tr>
              <a:tr h="26512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Méně/zpoždění investic, inovací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2655379"/>
                  </a:ext>
                </a:extLst>
              </a:tr>
              <a:tr h="26512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Více home officu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7290464"/>
                  </a:ext>
                </a:extLst>
              </a:tr>
              <a:tr h="26512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Něco jiného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7954315"/>
                  </a:ext>
                </a:extLst>
              </a:tr>
              <a:tr h="26512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Nijak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42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8258630"/>
                  </a:ext>
                </a:extLst>
              </a:tr>
              <a:tr h="26512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Nevím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8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9495947"/>
                  </a:ext>
                </a:extLst>
              </a:tr>
            </a:tbl>
          </a:graphicData>
        </a:graphic>
      </p:graphicFrame>
      <p:graphicFrame>
        <p:nvGraphicFramePr>
          <p:cNvPr id="34" name="Content Placeholder 4">
            <a:extLst>
              <a:ext uri="{FF2B5EF4-FFF2-40B4-BE49-F238E27FC236}">
                <a16:creationId xmlns:a16="http://schemas.microsoft.com/office/drawing/2014/main" id="{B19E5B8D-012E-4E48-A939-7041A2D134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2891345"/>
              </p:ext>
            </p:extLst>
          </p:nvPr>
        </p:nvGraphicFramePr>
        <p:xfrm>
          <a:off x="3713586" y="1613684"/>
          <a:ext cx="2193186" cy="38964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Nadpis 12">
            <a:extLst>
              <a:ext uri="{FF2B5EF4-FFF2-40B4-BE49-F238E27FC236}">
                <a16:creationId xmlns:a16="http://schemas.microsoft.com/office/drawing/2014/main" id="{0BEF0682-FB01-4B0B-8F68-75599C162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7" y="403225"/>
            <a:ext cx="10316343" cy="701731"/>
          </a:xfrm>
        </p:spPr>
        <p:txBody>
          <a:bodyPr/>
          <a:lstStyle/>
          <a:p>
            <a:r>
              <a:rPr lang="cs-CZ" sz="2200" dirty="0"/>
              <a:t>VÍCE NEŽ 4 Z 10 FIREM UDÁVAJÍ, ŽE SOUČASNÁ SITUACE JEJICH PŘÍSTUP </a:t>
            </a:r>
            <a:br>
              <a:rPr lang="cs-CZ" sz="2200" dirty="0"/>
            </a:br>
            <a:r>
              <a:rPr lang="cs-CZ" sz="2200" dirty="0"/>
              <a:t>K DIGITALIZACI NEOVLIVNILA. OSTATNÍ ZMIŇUJÍ PŘEVÁŽNĚ JEJÍ ZRYCHLENÍ.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A377B0-8C7E-4161-B3B2-8AF9234895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DB85C70-8781-4E98-82F6-5929C5DF1387}"/>
              </a:ext>
            </a:extLst>
          </p:cNvPr>
          <p:cNvSpPr txBox="1"/>
          <p:nvPr/>
        </p:nvSpPr>
        <p:spPr>
          <a:xfrm>
            <a:off x="572398" y="1296100"/>
            <a:ext cx="11403782" cy="1887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Vliv současné situace (inflace, válka na Ukrajině) na přístup firem k digitalizaci (v %, 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otevřená otázka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sp>
        <p:nvSpPr>
          <p:cNvPr id="21" name="Zaoblený obdélník 32">
            <a:extLst>
              <a:ext uri="{FF2B5EF4-FFF2-40B4-BE49-F238E27FC236}">
                <a16:creationId xmlns:a16="http://schemas.microsoft.com/office/drawing/2014/main" id="{F2F47089-33B8-42D6-A69B-4750288B8E3A}"/>
              </a:ext>
            </a:extLst>
          </p:cNvPr>
          <p:cNvSpPr/>
          <p:nvPr/>
        </p:nvSpPr>
        <p:spPr>
          <a:xfrm>
            <a:off x="9382126" y="1737183"/>
            <a:ext cx="2507430" cy="3978571"/>
          </a:xfrm>
          <a:prstGeom prst="roundRect">
            <a:avLst/>
          </a:prstGeom>
          <a:noFill/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Komentář AMSP ČR: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Vezmeme-li v úvahu současnou ekonomickou situaci (spojenou s vysokou inflací , válkou na Ukrajině apod.), tak </a:t>
            </a:r>
            <a:r>
              <a:rPr kumimoji="0" lang="cs-CZ" sz="1200" b="1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vliv na přístup k digitalizaci spíše neměla.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Posuny v digitalizaci firem jsou spíše otázkou evoluce, vyvolané zejména </a:t>
            </a:r>
            <a:r>
              <a:rPr kumimoji="0" lang="cs-CZ" sz="1200" b="1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potřebou uspokojit zákazníky</a:t>
            </a: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, a </a:t>
            </a:r>
            <a:r>
              <a:rPr lang="cs-CZ" sz="1200" kern="0" dirty="0">
                <a:solidFill>
                  <a:srgbClr val="405A9C">
                    <a:lumMod val="75000"/>
                  </a:srgbClr>
                </a:solidFill>
                <a:latin typeface="Calibri" pitchFamily="34" charset="0"/>
              </a:rPr>
              <a:t>pak je to pochopitelně </a:t>
            </a:r>
            <a:r>
              <a:rPr lang="cs-CZ" sz="1200" b="1" kern="0" dirty="0">
                <a:solidFill>
                  <a:srgbClr val="405A9C">
                    <a:lumMod val="75000"/>
                  </a:srgbClr>
                </a:solidFill>
                <a:latin typeface="Calibri" pitchFamily="34" charset="0"/>
              </a:rPr>
              <a:t>snaha o úsporu nákladů.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Platí zcela absolutně, že každá </a:t>
            </a:r>
            <a:r>
              <a:rPr kumimoji="0" lang="cs-CZ" sz="1200" b="1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INVESTICE (do </a:t>
            </a:r>
            <a:r>
              <a:rPr kumimoji="0" lang="cs-CZ" sz="1200" b="1" i="0" u="none" strike="noStrike" kern="0" cap="none" spc="0" normalizeH="0" baseline="0" noProof="0" dirty="0" err="1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digi</a:t>
            </a:r>
            <a:r>
              <a:rPr kumimoji="0" lang="cs-CZ" sz="1200" b="1" i="0" u="none" strike="noStrike" kern="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nástrojů nevyjímaje) musí být NÁVRATNÁ a EFEKTIVNÍ.  </a:t>
            </a:r>
          </a:p>
        </p:txBody>
      </p:sp>
      <p:sp>
        <p:nvSpPr>
          <p:cNvPr id="7" name="Zástupný symbol pro zápatí 2">
            <a:extLst>
              <a:ext uri="{FF2B5EF4-FFF2-40B4-BE49-F238E27FC236}">
                <a16:creationId xmlns:a16="http://schemas.microsoft.com/office/drawing/2014/main" id="{E13D1C38-C42C-BC9B-4160-DBC9F63772D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Inovace 2023 | 11/2023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D0D1217A-511E-E133-2D81-FDB62F3CF5F5}"/>
              </a:ext>
            </a:extLst>
          </p:cNvPr>
          <p:cNvSpPr/>
          <p:nvPr/>
        </p:nvSpPr>
        <p:spPr>
          <a:xfrm>
            <a:off x="485774" y="6014044"/>
            <a:ext cx="11403782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Q15open. Jak současná společenská situace (vysoká míra inflace, válka na Ukrajině apod.) ovlivnila přístup Vaší firmy k digitalizaci?</a:t>
            </a:r>
          </a:p>
        </p:txBody>
      </p:sp>
      <p:graphicFrame>
        <p:nvGraphicFramePr>
          <p:cNvPr id="18" name="Tabulka 18">
            <a:extLst>
              <a:ext uri="{FF2B5EF4-FFF2-40B4-BE49-F238E27FC236}">
                <a16:creationId xmlns:a16="http://schemas.microsoft.com/office/drawing/2014/main" id="{62284166-D946-7442-56BF-441BFB5CF70F}"/>
              </a:ext>
            </a:extLst>
          </p:cNvPr>
          <p:cNvGraphicFramePr>
            <a:graphicFrameLocks noGrp="1"/>
          </p:cNvGraphicFramePr>
          <p:nvPr/>
        </p:nvGraphicFramePr>
        <p:xfrm>
          <a:off x="5721562" y="5440995"/>
          <a:ext cx="34742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8550">
                  <a:extLst>
                    <a:ext uri="{9D8B030D-6E8A-4147-A177-3AD203B41FA5}">
                      <a16:colId xmlns:a16="http://schemas.microsoft.com/office/drawing/2014/main" val="970929928"/>
                    </a:ext>
                  </a:extLst>
                </a:gridCol>
                <a:gridCol w="868550">
                  <a:extLst>
                    <a:ext uri="{9D8B030D-6E8A-4147-A177-3AD203B41FA5}">
                      <a16:colId xmlns:a16="http://schemas.microsoft.com/office/drawing/2014/main" val="341626258"/>
                    </a:ext>
                  </a:extLst>
                </a:gridCol>
                <a:gridCol w="868550">
                  <a:extLst>
                    <a:ext uri="{9D8B030D-6E8A-4147-A177-3AD203B41FA5}">
                      <a16:colId xmlns:a16="http://schemas.microsoft.com/office/drawing/2014/main" val="11707772"/>
                    </a:ext>
                  </a:extLst>
                </a:gridCol>
                <a:gridCol w="868550">
                  <a:extLst>
                    <a:ext uri="{9D8B030D-6E8A-4147-A177-3AD203B41FA5}">
                      <a16:colId xmlns:a16="http://schemas.microsoft.com/office/drawing/2014/main" val="4254240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N=69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N=31</a:t>
                      </a:r>
                      <a:endParaRPr lang="cs-CZ" sz="1100" b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N=143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N=54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7818253"/>
                  </a:ext>
                </a:extLst>
              </a:tr>
            </a:tbl>
          </a:graphicData>
        </a:graphic>
      </p:graphicFrame>
      <p:graphicFrame>
        <p:nvGraphicFramePr>
          <p:cNvPr id="23" name="Tabulka 18">
            <a:extLst>
              <a:ext uri="{FF2B5EF4-FFF2-40B4-BE49-F238E27FC236}">
                <a16:creationId xmlns:a16="http://schemas.microsoft.com/office/drawing/2014/main" id="{FE1D5D3D-89C0-9996-A7E7-70E1BD985385}"/>
              </a:ext>
            </a:extLst>
          </p:cNvPr>
          <p:cNvGraphicFramePr>
            <a:graphicFrameLocks noGrp="1"/>
          </p:cNvGraphicFramePr>
          <p:nvPr/>
        </p:nvGraphicFramePr>
        <p:xfrm>
          <a:off x="4142245" y="5462570"/>
          <a:ext cx="86855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8550">
                  <a:extLst>
                    <a:ext uri="{9D8B030D-6E8A-4147-A177-3AD203B41FA5}">
                      <a16:colId xmlns:a16="http://schemas.microsoft.com/office/drawing/2014/main" val="970929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N=300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7818253"/>
                  </a:ext>
                </a:extLst>
              </a:tr>
            </a:tbl>
          </a:graphicData>
        </a:graphic>
      </p:graphicFrame>
      <p:pic>
        <p:nvPicPr>
          <p:cNvPr id="2" name="Picture 2" descr="http://www.aspectio.cz/Files/logoAMSP.jpg">
            <a:extLst>
              <a:ext uri="{FF2B5EF4-FFF2-40B4-BE49-F238E27FC236}">
                <a16:creationId xmlns:a16="http://schemas.microsoft.com/office/drawing/2014/main" id="{C166E3EF-F20B-82A6-4652-A17304DCB7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91950" y="30517"/>
            <a:ext cx="659536" cy="703061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18437F2-3965-DB71-4056-F5C4955D4E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950" y="31578"/>
            <a:ext cx="702000" cy="7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délník 7">
            <a:extLst>
              <a:ext uri="{FF2B5EF4-FFF2-40B4-BE49-F238E27FC236}">
                <a16:creationId xmlns:a16="http://schemas.microsoft.com/office/drawing/2014/main" id="{45F27672-BD10-5E3F-5C79-26FA2E71B708}"/>
              </a:ext>
            </a:extLst>
          </p:cNvPr>
          <p:cNvSpPr/>
          <p:nvPr/>
        </p:nvSpPr>
        <p:spPr>
          <a:xfrm>
            <a:off x="9264091" y="6311346"/>
            <a:ext cx="1917854" cy="25355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Statisticky signifikantní </a:t>
            </a:r>
          </a:p>
        </p:txBody>
      </p:sp>
      <p:graphicFrame>
        <p:nvGraphicFramePr>
          <p:cNvPr id="11" name="Tabulka 10">
            <a:extLst>
              <a:ext uri="{FF2B5EF4-FFF2-40B4-BE49-F238E27FC236}">
                <a16:creationId xmlns:a16="http://schemas.microsoft.com/office/drawing/2014/main" id="{1B0175E9-7979-C1FE-1265-77D203BD2C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7039865"/>
              </p:ext>
            </p:extLst>
          </p:nvPr>
        </p:nvGraphicFramePr>
        <p:xfrm>
          <a:off x="4991221" y="1752612"/>
          <a:ext cx="710767" cy="37543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10767">
                  <a:extLst>
                    <a:ext uri="{9D8B030D-6E8A-4147-A177-3AD203B41FA5}">
                      <a16:colId xmlns:a16="http://schemas.microsoft.com/office/drawing/2014/main" val="685038219"/>
                    </a:ext>
                  </a:extLst>
                </a:gridCol>
              </a:tblGrid>
              <a:tr h="357373"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Rozdíl oproti 2022*</a:t>
                      </a:r>
                      <a:endParaRPr lang="en-US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9977137"/>
                  </a:ext>
                </a:extLst>
              </a:tr>
              <a:tr h="240661"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+3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6265664"/>
                  </a:ext>
                </a:extLst>
              </a:tr>
              <a:tr h="265624"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+6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4331565"/>
                  </a:ext>
                </a:extLst>
              </a:tr>
              <a:tr h="288315"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859005"/>
                  </a:ext>
                </a:extLst>
              </a:tr>
              <a:tr h="240661"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4325577"/>
                  </a:ext>
                </a:extLst>
              </a:tr>
              <a:tr h="240661"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+1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1056568"/>
                  </a:ext>
                </a:extLst>
              </a:tr>
              <a:tr h="265126">
                <a:tc>
                  <a:txBody>
                    <a:bodyPr/>
                    <a:lstStyle/>
                    <a:p>
                      <a:pPr algn="ctr" fontAlgn="b"/>
                      <a:endParaRPr lang="cs-CZ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0613368"/>
                  </a:ext>
                </a:extLst>
              </a:tr>
              <a:tr h="265126">
                <a:tc>
                  <a:txBody>
                    <a:bodyPr/>
                    <a:lstStyle/>
                    <a:p>
                      <a:pPr algn="ctr" fontAlgn="b"/>
                      <a:endParaRPr lang="cs-CZ" sz="1200" b="0" i="0" u="none" strike="noStrike" dirty="0">
                        <a:solidFill>
                          <a:srgbClr val="00B05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3689267"/>
                  </a:ext>
                </a:extLst>
              </a:tr>
              <a:tr h="265126">
                <a:tc>
                  <a:txBody>
                    <a:bodyPr/>
                    <a:lstStyle/>
                    <a:p>
                      <a:pPr algn="ctr" fontAlgn="b"/>
                      <a:endParaRPr lang="cs-CZ" sz="1200" b="0" i="0" u="none" strike="noStrike" dirty="0">
                        <a:solidFill>
                          <a:srgbClr val="00B05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9874595"/>
                  </a:ext>
                </a:extLst>
              </a:tr>
              <a:tr h="265126">
                <a:tc>
                  <a:txBody>
                    <a:bodyPr/>
                    <a:lstStyle/>
                    <a:p>
                      <a:pPr algn="ctr" fontAlgn="b"/>
                      <a:endParaRPr lang="cs-CZ" sz="12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4938241"/>
                  </a:ext>
                </a:extLst>
              </a:tr>
              <a:tr h="265126">
                <a:tc>
                  <a:txBody>
                    <a:bodyPr/>
                    <a:lstStyle/>
                    <a:p>
                      <a:pPr algn="ctr" fontAlgn="b"/>
                      <a:endParaRPr lang="cs-CZ" sz="12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3571293"/>
                  </a:ext>
                </a:extLst>
              </a:tr>
              <a:tr h="265126">
                <a:tc>
                  <a:txBody>
                    <a:bodyPr/>
                    <a:lstStyle/>
                    <a:p>
                      <a:pPr algn="ctr" fontAlgn="b"/>
                      <a:endParaRPr lang="cs-CZ" sz="1200" b="0" i="0" u="none" strike="noStrike" dirty="0">
                        <a:solidFill>
                          <a:srgbClr val="00B05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0545060"/>
                  </a:ext>
                </a:extLst>
              </a:tr>
              <a:tr h="265126"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+3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7657023"/>
                  </a:ext>
                </a:extLst>
              </a:tr>
              <a:tr h="265126"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+2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5571809"/>
                  </a:ext>
                </a:extLst>
              </a:tr>
            </a:tbl>
          </a:graphicData>
        </a:graphic>
      </p:graphicFrame>
      <p:sp>
        <p:nvSpPr>
          <p:cNvPr id="12" name="TextovéPole 11">
            <a:extLst>
              <a:ext uri="{FF2B5EF4-FFF2-40B4-BE49-F238E27FC236}">
                <a16:creationId xmlns:a16="http://schemas.microsoft.com/office/drawing/2014/main" id="{8F9CB768-CFA8-BD3C-A7B9-2423993FE7D9}"/>
              </a:ext>
            </a:extLst>
          </p:cNvPr>
          <p:cNvSpPr txBox="1"/>
          <p:nvPr/>
        </p:nvSpPr>
        <p:spPr>
          <a:xfrm>
            <a:off x="3828106" y="6337309"/>
            <a:ext cx="54867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i="1" dirty="0"/>
              <a:t>(* Rozdíl oproti 2022 – V minulé vlně výzkumu byl dotazován v rámci této otázky i Covid-19)</a:t>
            </a:r>
          </a:p>
        </p:txBody>
      </p:sp>
    </p:spTree>
    <p:extLst>
      <p:ext uri="{BB962C8B-B14F-4D97-AF65-F5344CB8AC3E}">
        <p14:creationId xmlns:p14="http://schemas.microsoft.com/office/powerpoint/2010/main" val="15830486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A377B0-8C7E-4161-B3B2-8AF9234895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7" name="Zástupný symbol pro zápatí 2">
            <a:extLst>
              <a:ext uri="{FF2B5EF4-FFF2-40B4-BE49-F238E27FC236}">
                <a16:creationId xmlns:a16="http://schemas.microsoft.com/office/drawing/2014/main" id="{E13D1C38-C42C-BC9B-4160-DBC9F63772D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Inovace 2023 | 11/2023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D0D1217A-511E-E133-2D81-FDB62F3CF5F5}"/>
              </a:ext>
            </a:extLst>
          </p:cNvPr>
          <p:cNvSpPr/>
          <p:nvPr/>
        </p:nvSpPr>
        <p:spPr>
          <a:xfrm>
            <a:off x="485774" y="6014044"/>
            <a:ext cx="11403782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Q15open. Jak současná společenská situace (vysoká míra inflace, válka na Ukrajině apod.) ovlivnila přístup Vaší firmy k digitalizaci?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F2CA0ADC-4B77-BEAF-5C9E-C3CF7278B40D}"/>
              </a:ext>
            </a:extLst>
          </p:cNvPr>
          <p:cNvSpPr txBox="1"/>
          <p:nvPr/>
        </p:nvSpPr>
        <p:spPr>
          <a:xfrm>
            <a:off x="3884297" y="5186114"/>
            <a:ext cx="1570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i="1" dirty="0">
                <a:solidFill>
                  <a:srgbClr val="2A71EF"/>
                </a:solidFill>
              </a:rPr>
              <a:t>Něco jiného</a:t>
            </a:r>
          </a:p>
        </p:txBody>
      </p:sp>
      <p:sp>
        <p:nvSpPr>
          <p:cNvPr id="3" name="Řečová bublina: obdélníkový bublinový popisek se zakulacenými rohy 2">
            <a:extLst>
              <a:ext uri="{FF2B5EF4-FFF2-40B4-BE49-F238E27FC236}">
                <a16:creationId xmlns:a16="http://schemas.microsoft.com/office/drawing/2014/main" id="{0261975D-8D77-AE2A-478B-70D82EE9B6B3}"/>
              </a:ext>
            </a:extLst>
          </p:cNvPr>
          <p:cNvSpPr/>
          <p:nvPr/>
        </p:nvSpPr>
        <p:spPr>
          <a:xfrm>
            <a:off x="2416916" y="5044042"/>
            <a:ext cx="1173192" cy="369332"/>
          </a:xfrm>
          <a:prstGeom prst="wedgeRoundRectCallout">
            <a:avLst>
              <a:gd name="adj1" fmla="val 60784"/>
              <a:gd name="adj2" fmla="val 13451"/>
              <a:gd name="adj3" fmla="val 16667"/>
            </a:avLst>
          </a:prstGeom>
          <a:solidFill>
            <a:srgbClr val="2A71EF"/>
          </a:solidFill>
          <a:ln>
            <a:solidFill>
              <a:srgbClr val="2A71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dirty="0"/>
              <a:t>„Více akcí“</a:t>
            </a:r>
          </a:p>
        </p:txBody>
      </p:sp>
      <p:sp>
        <p:nvSpPr>
          <p:cNvPr id="6" name="Řečová bublina: obdélníkový bublinový popisek se zakulacenými rohy 5">
            <a:extLst>
              <a:ext uri="{FF2B5EF4-FFF2-40B4-BE49-F238E27FC236}">
                <a16:creationId xmlns:a16="http://schemas.microsoft.com/office/drawing/2014/main" id="{BCC8F653-899C-3161-1768-300D15644EE5}"/>
              </a:ext>
            </a:extLst>
          </p:cNvPr>
          <p:cNvSpPr/>
          <p:nvPr/>
        </p:nvSpPr>
        <p:spPr>
          <a:xfrm>
            <a:off x="5703380" y="4921581"/>
            <a:ext cx="1633268" cy="369332"/>
          </a:xfrm>
          <a:prstGeom prst="wedgeRoundRectCallout">
            <a:avLst>
              <a:gd name="adj1" fmla="val -57857"/>
              <a:gd name="adj2" fmla="val 48486"/>
              <a:gd name="adj3" fmla="val 16667"/>
            </a:avLst>
          </a:prstGeom>
          <a:solidFill>
            <a:srgbClr val="2A71EF"/>
          </a:solidFill>
          <a:ln>
            <a:solidFill>
              <a:srgbClr val="2A71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dirty="0"/>
              <a:t>„Více investujeme“</a:t>
            </a:r>
          </a:p>
        </p:txBody>
      </p:sp>
      <p:sp>
        <p:nvSpPr>
          <p:cNvPr id="8" name="Řečová bublina: obdélníkový bublinový popisek se zakulacenými rohy 7">
            <a:extLst>
              <a:ext uri="{FF2B5EF4-FFF2-40B4-BE49-F238E27FC236}">
                <a16:creationId xmlns:a16="http://schemas.microsoft.com/office/drawing/2014/main" id="{07BD0BC4-3F69-F5E7-43DC-64168BFFC6E4}"/>
              </a:ext>
            </a:extLst>
          </p:cNvPr>
          <p:cNvSpPr/>
          <p:nvPr/>
        </p:nvSpPr>
        <p:spPr>
          <a:xfrm>
            <a:off x="4083079" y="5597008"/>
            <a:ext cx="1334218" cy="369332"/>
          </a:xfrm>
          <a:prstGeom prst="wedgeRoundRectCallout">
            <a:avLst>
              <a:gd name="adj1" fmla="val -55599"/>
              <a:gd name="adj2" fmla="val -51948"/>
              <a:gd name="adj3" fmla="val 16667"/>
            </a:avLst>
          </a:prstGeom>
          <a:solidFill>
            <a:srgbClr val="2A71EF"/>
          </a:solidFill>
          <a:ln>
            <a:solidFill>
              <a:srgbClr val="2A71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dirty="0"/>
              <a:t>„Úspora času“</a:t>
            </a:r>
          </a:p>
        </p:txBody>
      </p:sp>
      <p:sp>
        <p:nvSpPr>
          <p:cNvPr id="9" name="Řečová bublina: obdélníkový bublinový popisek se zakulacenými rohy 8">
            <a:extLst>
              <a:ext uri="{FF2B5EF4-FFF2-40B4-BE49-F238E27FC236}">
                <a16:creationId xmlns:a16="http://schemas.microsoft.com/office/drawing/2014/main" id="{82F2F94A-A25A-1443-3C8F-FF8BC19A3D74}"/>
              </a:ext>
            </a:extLst>
          </p:cNvPr>
          <p:cNvSpPr/>
          <p:nvPr/>
        </p:nvSpPr>
        <p:spPr>
          <a:xfrm>
            <a:off x="5735697" y="5458210"/>
            <a:ext cx="2441276" cy="369332"/>
          </a:xfrm>
          <a:prstGeom prst="wedgeRoundRectCallout">
            <a:avLst>
              <a:gd name="adj1" fmla="val -55990"/>
              <a:gd name="adj2" fmla="val -49613"/>
              <a:gd name="adj3" fmla="val 16667"/>
            </a:avLst>
          </a:prstGeom>
          <a:solidFill>
            <a:srgbClr val="2A71EF"/>
          </a:solidFill>
          <a:ln>
            <a:solidFill>
              <a:srgbClr val="2A71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dirty="0"/>
              <a:t>„Vysoká inflace, velká fluktuace“</a:t>
            </a:r>
          </a:p>
        </p:txBody>
      </p:sp>
      <p:sp>
        <p:nvSpPr>
          <p:cNvPr id="11" name="Řečová bublina: obdélníkový bublinový popisek se zakulacenými rohy 10">
            <a:extLst>
              <a:ext uri="{FF2B5EF4-FFF2-40B4-BE49-F238E27FC236}">
                <a16:creationId xmlns:a16="http://schemas.microsoft.com/office/drawing/2014/main" id="{EB052984-48A7-27EB-5010-EE5C4D4E6AAD}"/>
              </a:ext>
            </a:extLst>
          </p:cNvPr>
          <p:cNvSpPr/>
          <p:nvPr/>
        </p:nvSpPr>
        <p:spPr>
          <a:xfrm>
            <a:off x="1709421" y="5523076"/>
            <a:ext cx="1823052" cy="369332"/>
          </a:xfrm>
          <a:prstGeom prst="wedgeRoundRectCallout">
            <a:avLst>
              <a:gd name="adj1" fmla="val 65469"/>
              <a:gd name="adj2" fmla="val -40270"/>
              <a:gd name="adj3" fmla="val 16667"/>
            </a:avLst>
          </a:prstGeom>
          <a:solidFill>
            <a:srgbClr val="2A71EF"/>
          </a:solidFill>
          <a:ln>
            <a:solidFill>
              <a:srgbClr val="2A71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dirty="0"/>
              <a:t>„Antivirus, ochrana dat“</a:t>
            </a:r>
          </a:p>
        </p:txBody>
      </p:sp>
      <p:sp>
        <p:nvSpPr>
          <p:cNvPr id="12" name="Řečová bublina: obdélníkový bublinový popisek se zakulacenými rohy 11">
            <a:extLst>
              <a:ext uri="{FF2B5EF4-FFF2-40B4-BE49-F238E27FC236}">
                <a16:creationId xmlns:a16="http://schemas.microsoft.com/office/drawing/2014/main" id="{36B3E84A-E278-822B-0597-3B690C8380DF}"/>
              </a:ext>
            </a:extLst>
          </p:cNvPr>
          <p:cNvSpPr/>
          <p:nvPr/>
        </p:nvSpPr>
        <p:spPr>
          <a:xfrm>
            <a:off x="3770999" y="4793484"/>
            <a:ext cx="1570007" cy="369332"/>
          </a:xfrm>
          <a:prstGeom prst="wedgeRoundRectCallout">
            <a:avLst>
              <a:gd name="adj1" fmla="val 54574"/>
              <a:gd name="adj2" fmla="val 48486"/>
              <a:gd name="adj3" fmla="val 16667"/>
            </a:avLst>
          </a:prstGeom>
          <a:solidFill>
            <a:srgbClr val="2A71EF"/>
          </a:solidFill>
          <a:ln>
            <a:solidFill>
              <a:srgbClr val="2A71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dirty="0"/>
              <a:t>„Nestabilita trhu“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3A583454-ACCE-434E-D5B0-E130A0473AEF}"/>
              </a:ext>
            </a:extLst>
          </p:cNvPr>
          <p:cNvSpPr txBox="1"/>
          <p:nvPr/>
        </p:nvSpPr>
        <p:spPr>
          <a:xfrm>
            <a:off x="2962007" y="1264259"/>
            <a:ext cx="3803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i="1" dirty="0">
                <a:solidFill>
                  <a:srgbClr val="2A71EF"/>
                </a:solidFill>
              </a:rPr>
              <a:t>Obecně zásadní pozitivní vliv</a:t>
            </a:r>
          </a:p>
        </p:txBody>
      </p:sp>
      <p:sp>
        <p:nvSpPr>
          <p:cNvPr id="16" name="Řečová bublina: obdélníkový bublinový popisek se zakulacenými rohy 15">
            <a:extLst>
              <a:ext uri="{FF2B5EF4-FFF2-40B4-BE49-F238E27FC236}">
                <a16:creationId xmlns:a16="http://schemas.microsoft.com/office/drawing/2014/main" id="{FBBC6C16-80AD-10A6-204C-215636947CF4}"/>
              </a:ext>
            </a:extLst>
          </p:cNvPr>
          <p:cNvSpPr/>
          <p:nvPr/>
        </p:nvSpPr>
        <p:spPr>
          <a:xfrm>
            <a:off x="99936" y="1280219"/>
            <a:ext cx="2643882" cy="369332"/>
          </a:xfrm>
          <a:prstGeom prst="wedgeRoundRectCallout">
            <a:avLst>
              <a:gd name="adj1" fmla="val 58048"/>
              <a:gd name="adj2" fmla="val -14578"/>
              <a:gd name="adj3" fmla="val 16667"/>
            </a:avLst>
          </a:prstGeom>
          <a:solidFill>
            <a:srgbClr val="2A71EF"/>
          </a:solidFill>
          <a:ln>
            <a:solidFill>
              <a:srgbClr val="2A71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dirty="0"/>
              <a:t>„Velmi, snížili jsme administrativu“</a:t>
            </a:r>
          </a:p>
        </p:txBody>
      </p:sp>
      <p:sp>
        <p:nvSpPr>
          <p:cNvPr id="20" name="Řečová bublina: obdélníkový bublinový popisek se zakulacenými rohy 19">
            <a:extLst>
              <a:ext uri="{FF2B5EF4-FFF2-40B4-BE49-F238E27FC236}">
                <a16:creationId xmlns:a16="http://schemas.microsoft.com/office/drawing/2014/main" id="{8573AF37-EFD6-1D9F-A4E6-AB8162A5A784}"/>
              </a:ext>
            </a:extLst>
          </p:cNvPr>
          <p:cNvSpPr/>
          <p:nvPr/>
        </p:nvSpPr>
        <p:spPr>
          <a:xfrm>
            <a:off x="6485355" y="1222446"/>
            <a:ext cx="3942271" cy="369332"/>
          </a:xfrm>
          <a:prstGeom prst="wedgeRoundRectCallout">
            <a:avLst>
              <a:gd name="adj1" fmla="val -53663"/>
              <a:gd name="adj2" fmla="val -2900"/>
              <a:gd name="adj3" fmla="val 16667"/>
            </a:avLst>
          </a:prstGeom>
          <a:solidFill>
            <a:srgbClr val="2A71EF"/>
          </a:solidFill>
          <a:ln>
            <a:solidFill>
              <a:srgbClr val="2A71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dirty="0"/>
              <a:t>„Ovlivnila hodně, snažíme se zmírnit provozní náklady“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F665AAC9-2220-D078-9296-A21E3CB6B35D}"/>
              </a:ext>
            </a:extLst>
          </p:cNvPr>
          <p:cNvSpPr txBox="1"/>
          <p:nvPr/>
        </p:nvSpPr>
        <p:spPr>
          <a:xfrm>
            <a:off x="3870648" y="2107747"/>
            <a:ext cx="1978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i="1" dirty="0">
                <a:solidFill>
                  <a:srgbClr val="2A71EF"/>
                </a:solidFill>
              </a:rPr>
              <a:t>Více homeofficu</a:t>
            </a:r>
          </a:p>
        </p:txBody>
      </p:sp>
      <p:sp>
        <p:nvSpPr>
          <p:cNvPr id="24" name="Řečová bublina: obdélníkový bublinový popisek se zakulacenými rohy 23">
            <a:extLst>
              <a:ext uri="{FF2B5EF4-FFF2-40B4-BE49-F238E27FC236}">
                <a16:creationId xmlns:a16="http://schemas.microsoft.com/office/drawing/2014/main" id="{8829C451-B2C9-56C7-3355-00FB618746C4}"/>
              </a:ext>
            </a:extLst>
          </p:cNvPr>
          <p:cNvSpPr/>
          <p:nvPr/>
        </p:nvSpPr>
        <p:spPr>
          <a:xfrm>
            <a:off x="99936" y="2075363"/>
            <a:ext cx="3487950" cy="868406"/>
          </a:xfrm>
          <a:prstGeom prst="wedgeRoundRectCallout">
            <a:avLst>
              <a:gd name="adj1" fmla="val 57716"/>
              <a:gd name="adj2" fmla="val -23761"/>
              <a:gd name="adj3" fmla="val 16667"/>
            </a:avLst>
          </a:prstGeom>
          <a:solidFill>
            <a:srgbClr val="2A71EF"/>
          </a:solidFill>
          <a:ln>
            <a:solidFill>
              <a:srgbClr val="2A71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dirty="0"/>
              <a:t>„Náš přístup k digitalizaci ovlivnil Covid-19, zaměstnanci pracovali většinu dní z domova, nynější vysoká míra inflace a válka na Ukrajině nemá vliv na přístup naší firmy k digitalizaci.“</a:t>
            </a:r>
          </a:p>
        </p:txBody>
      </p:sp>
      <p:sp>
        <p:nvSpPr>
          <p:cNvPr id="25" name="Řečová bublina: obdélníkový bublinový popisek se zakulacenými rohy 24">
            <a:extLst>
              <a:ext uri="{FF2B5EF4-FFF2-40B4-BE49-F238E27FC236}">
                <a16:creationId xmlns:a16="http://schemas.microsoft.com/office/drawing/2014/main" id="{83A72B95-C4F2-7FC5-5EB7-D632510C2CD4}"/>
              </a:ext>
            </a:extLst>
          </p:cNvPr>
          <p:cNvSpPr/>
          <p:nvPr/>
        </p:nvSpPr>
        <p:spPr>
          <a:xfrm>
            <a:off x="5967772" y="2186718"/>
            <a:ext cx="2507430" cy="426567"/>
          </a:xfrm>
          <a:prstGeom prst="wedgeRoundRectCallout">
            <a:avLst>
              <a:gd name="adj1" fmla="val -54163"/>
              <a:gd name="adj2" fmla="val -21425"/>
              <a:gd name="adj3" fmla="val 16667"/>
            </a:avLst>
          </a:prstGeom>
          <a:solidFill>
            <a:srgbClr val="2A71EF"/>
          </a:solidFill>
          <a:ln>
            <a:solidFill>
              <a:srgbClr val="2A71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dirty="0"/>
              <a:t>„Více preference práce doma, zvýšení bezpečnosti systému“</a:t>
            </a:r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F3224F1A-6B9F-03EF-9451-A64032B39859}"/>
              </a:ext>
            </a:extLst>
          </p:cNvPr>
          <p:cNvSpPr txBox="1"/>
          <p:nvPr/>
        </p:nvSpPr>
        <p:spPr>
          <a:xfrm>
            <a:off x="1565894" y="3748126"/>
            <a:ext cx="5980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i="1" dirty="0">
                <a:solidFill>
                  <a:srgbClr val="2A71EF"/>
                </a:solidFill>
              </a:rPr>
              <a:t>Zrychlení digitalizace, robotizace či automatizace</a:t>
            </a:r>
          </a:p>
        </p:txBody>
      </p:sp>
      <p:sp>
        <p:nvSpPr>
          <p:cNvPr id="27" name="Řečová bublina: obdélníkový bublinový popisek se zakulacenými rohy 26">
            <a:extLst>
              <a:ext uri="{FF2B5EF4-FFF2-40B4-BE49-F238E27FC236}">
                <a16:creationId xmlns:a16="http://schemas.microsoft.com/office/drawing/2014/main" id="{E7885CAB-88B4-31E4-F1AE-8426E2C654F2}"/>
              </a:ext>
            </a:extLst>
          </p:cNvPr>
          <p:cNvSpPr/>
          <p:nvPr/>
        </p:nvSpPr>
        <p:spPr>
          <a:xfrm>
            <a:off x="4261759" y="2953471"/>
            <a:ext cx="4770093" cy="677173"/>
          </a:xfrm>
          <a:prstGeom prst="wedgeRoundRectCallout">
            <a:avLst>
              <a:gd name="adj1" fmla="val -53648"/>
              <a:gd name="adj2" fmla="val 50974"/>
              <a:gd name="adj3" fmla="val 16667"/>
            </a:avLst>
          </a:prstGeom>
          <a:solidFill>
            <a:srgbClr val="2A71EF"/>
          </a:solidFill>
          <a:ln>
            <a:solidFill>
              <a:srgbClr val="2A71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dirty="0"/>
              <a:t>„Využíváme cloudové služby na snížení provozních výdajů. Dále využíváme ChatGPT pro zrychlení stereotypních úkolů – čímž máme více času na skutečnou práci, za kterou nám klient platí.“</a:t>
            </a:r>
          </a:p>
        </p:txBody>
      </p:sp>
      <p:sp>
        <p:nvSpPr>
          <p:cNvPr id="28" name="Řečová bublina: obdélníkový bublinový popisek se zakulacenými rohy 27">
            <a:extLst>
              <a:ext uri="{FF2B5EF4-FFF2-40B4-BE49-F238E27FC236}">
                <a16:creationId xmlns:a16="http://schemas.microsoft.com/office/drawing/2014/main" id="{F8640D35-DC49-EB86-263D-2241E63249D5}"/>
              </a:ext>
            </a:extLst>
          </p:cNvPr>
          <p:cNvSpPr/>
          <p:nvPr/>
        </p:nvSpPr>
        <p:spPr>
          <a:xfrm>
            <a:off x="550727" y="3284188"/>
            <a:ext cx="2507430" cy="369332"/>
          </a:xfrm>
          <a:prstGeom prst="wedgeRoundRectCallout">
            <a:avLst>
              <a:gd name="adj1" fmla="val 54379"/>
              <a:gd name="adj2" fmla="val 43967"/>
              <a:gd name="adj3" fmla="val 16667"/>
            </a:avLst>
          </a:prstGeom>
          <a:solidFill>
            <a:srgbClr val="2A71EF"/>
          </a:solidFill>
          <a:ln>
            <a:solidFill>
              <a:srgbClr val="2A71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dirty="0"/>
              <a:t>„Více online věcí a komunikace.“</a:t>
            </a:r>
          </a:p>
        </p:txBody>
      </p:sp>
      <p:sp>
        <p:nvSpPr>
          <p:cNvPr id="29" name="Řečová bublina: obdélníkový bublinový popisek se zakulacenými rohy 28">
            <a:extLst>
              <a:ext uri="{FF2B5EF4-FFF2-40B4-BE49-F238E27FC236}">
                <a16:creationId xmlns:a16="http://schemas.microsoft.com/office/drawing/2014/main" id="{BEC33AA5-FD9E-4D8A-7502-150B287FFEF2}"/>
              </a:ext>
            </a:extLst>
          </p:cNvPr>
          <p:cNvSpPr/>
          <p:nvPr/>
        </p:nvSpPr>
        <p:spPr>
          <a:xfrm>
            <a:off x="4479669" y="4212064"/>
            <a:ext cx="4621064" cy="369332"/>
          </a:xfrm>
          <a:prstGeom prst="wedgeRoundRectCallout">
            <a:avLst>
              <a:gd name="adj1" fmla="val -52026"/>
              <a:gd name="adj2" fmla="val -47125"/>
              <a:gd name="adj3" fmla="val 16667"/>
            </a:avLst>
          </a:prstGeom>
          <a:solidFill>
            <a:srgbClr val="2A71EF"/>
          </a:solidFill>
          <a:ln>
            <a:solidFill>
              <a:srgbClr val="2A71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dirty="0"/>
              <a:t>„Urychlila projekty, které jsme chtěli realizovat až cca za 2 roky.“</a:t>
            </a:r>
          </a:p>
        </p:txBody>
      </p:sp>
      <p:sp>
        <p:nvSpPr>
          <p:cNvPr id="30" name="Řečová bublina: obdélníkový bublinový popisek se zakulacenými rohy 29">
            <a:extLst>
              <a:ext uri="{FF2B5EF4-FFF2-40B4-BE49-F238E27FC236}">
                <a16:creationId xmlns:a16="http://schemas.microsoft.com/office/drawing/2014/main" id="{A056CBF8-776E-2380-A382-1A74D38B6369}"/>
              </a:ext>
            </a:extLst>
          </p:cNvPr>
          <p:cNvSpPr/>
          <p:nvPr/>
        </p:nvSpPr>
        <p:spPr>
          <a:xfrm>
            <a:off x="460824" y="4175579"/>
            <a:ext cx="2854579" cy="530227"/>
          </a:xfrm>
          <a:prstGeom prst="wedgeRoundRectCallout">
            <a:avLst>
              <a:gd name="adj1" fmla="val 54347"/>
              <a:gd name="adj2" fmla="val -47125"/>
              <a:gd name="adj3" fmla="val 16667"/>
            </a:avLst>
          </a:prstGeom>
          <a:solidFill>
            <a:srgbClr val="2A71EF"/>
          </a:solidFill>
          <a:ln>
            <a:solidFill>
              <a:srgbClr val="2A71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dirty="0"/>
              <a:t>„Tyto události spíše urychlily přechod na digitální technologie.“</a:t>
            </a:r>
          </a:p>
        </p:txBody>
      </p:sp>
      <p:sp>
        <p:nvSpPr>
          <p:cNvPr id="4" name="Nadpis 12">
            <a:extLst>
              <a:ext uri="{FF2B5EF4-FFF2-40B4-BE49-F238E27FC236}">
                <a16:creationId xmlns:a16="http://schemas.microsoft.com/office/drawing/2014/main" id="{2E99C78F-9905-86E4-E419-0FDFA62CB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7" y="403225"/>
            <a:ext cx="10316343" cy="701731"/>
          </a:xfrm>
        </p:spPr>
        <p:txBody>
          <a:bodyPr/>
          <a:lstStyle/>
          <a:p>
            <a:r>
              <a:rPr lang="cs-CZ" sz="2200" dirty="0"/>
              <a:t>PŘÍKLADY KONKRÉTNÍCH ODPOVĚDÍ, jak současná společenská situace ovlivnila přístup firem k digitalizaci:</a:t>
            </a:r>
          </a:p>
        </p:txBody>
      </p:sp>
      <p:pic>
        <p:nvPicPr>
          <p:cNvPr id="14" name="Picture 2" descr="http://www.aspectio.cz/Files/logoAMSP.jpg">
            <a:extLst>
              <a:ext uri="{FF2B5EF4-FFF2-40B4-BE49-F238E27FC236}">
                <a16:creationId xmlns:a16="http://schemas.microsoft.com/office/drawing/2014/main" id="{2D3AA59A-C812-D7BC-8C45-496D99C19B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91950" y="30517"/>
            <a:ext cx="659536" cy="703061"/>
          </a:xfrm>
          <a:prstGeom prst="rect">
            <a:avLst/>
          </a:prstGeom>
          <a:noFill/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BB502AF4-B786-30AA-E16E-398FC18AAD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950" y="31578"/>
            <a:ext cx="702000" cy="7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98612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>
            <a:extLst>
              <a:ext uri="{FF2B5EF4-FFF2-40B4-BE49-F238E27FC236}">
                <a16:creationId xmlns:a16="http://schemas.microsoft.com/office/drawing/2014/main" id="{BC6BEE64-6E9D-4A8A-9CAF-A5D47AEAF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207" y="546021"/>
            <a:ext cx="7551996" cy="1587679"/>
          </a:xfrm>
        </p:spPr>
        <p:txBody>
          <a:bodyPr/>
          <a:lstStyle/>
          <a:p>
            <a:r>
              <a:rPr lang="cs-CZ" dirty="0"/>
              <a:t>Struktura vzorku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7961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dpis 12">
            <a:extLst>
              <a:ext uri="{FF2B5EF4-FFF2-40B4-BE49-F238E27FC236}">
                <a16:creationId xmlns:a16="http://schemas.microsoft.com/office/drawing/2014/main" id="{0BEF0682-FB01-4B0B-8F68-75599C162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6" y="431800"/>
            <a:ext cx="11382428" cy="424732"/>
          </a:xfrm>
        </p:spPr>
        <p:txBody>
          <a:bodyPr/>
          <a:lstStyle/>
          <a:p>
            <a:r>
              <a:rPr lang="cs-CZ" sz="2400" dirty="0"/>
              <a:t>Struktura vzorku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A377B0-8C7E-4161-B3B2-8AF9234895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algn="ctr"/>
            <a:fld id="{D61AABEC-672F-4B68-B914-690DA978312C}" type="slidenum">
              <a:rPr lang="en-GB" smtClean="0"/>
              <a:pPr algn="ctr"/>
              <a:t>26</a:t>
            </a:fld>
            <a:r>
              <a:rPr lang="en-GB" dirty="0"/>
              <a:t>  </a:t>
            </a:r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4871F5E7-10F5-4ABF-B44D-620266A2E6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8411967"/>
              </p:ext>
            </p:extLst>
          </p:nvPr>
        </p:nvGraphicFramePr>
        <p:xfrm>
          <a:off x="6864245" y="1571004"/>
          <a:ext cx="2041434" cy="1201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41434">
                  <a:extLst>
                    <a:ext uri="{9D8B030D-6E8A-4147-A177-3AD203B41FA5}">
                      <a16:colId xmlns:a16="http://schemas.microsoft.com/office/drawing/2014/main" val="1070325731"/>
                    </a:ext>
                  </a:extLst>
                </a:gridCol>
              </a:tblGrid>
              <a:tr h="240249"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Do 5,99 mil. Kč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9540687"/>
                  </a:ext>
                </a:extLst>
              </a:tr>
              <a:tr h="240249"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6-10,99 mil. Kč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318409"/>
                  </a:ext>
                </a:extLst>
              </a:tr>
              <a:tr h="240249"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11-100,99 mil. Kč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7691292"/>
                  </a:ext>
                </a:extLst>
              </a:tr>
              <a:tr h="240249"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101 mil. Kč a více</a:t>
                      </a:r>
                      <a:endParaRPr lang="pt-BR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8737874"/>
                  </a:ext>
                </a:extLst>
              </a:tr>
              <a:tr h="240249"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Nevím, nechci odpovědět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4445128"/>
                  </a:ext>
                </a:extLst>
              </a:tr>
            </a:tbl>
          </a:graphicData>
        </a:graphic>
      </p:graphicFrame>
      <p:graphicFrame>
        <p:nvGraphicFramePr>
          <p:cNvPr id="8" name="Content Placeholder 4">
            <a:extLst>
              <a:ext uri="{FF2B5EF4-FFF2-40B4-BE49-F238E27FC236}">
                <a16:creationId xmlns:a16="http://schemas.microsoft.com/office/drawing/2014/main" id="{C3C42ECD-6D51-428A-B8F2-6D2FCADBBE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6565033"/>
              </p:ext>
            </p:extLst>
          </p:nvPr>
        </p:nvGraphicFramePr>
        <p:xfrm>
          <a:off x="8832686" y="1417125"/>
          <a:ext cx="2091231" cy="1386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Obdélník 6">
            <a:extLst>
              <a:ext uri="{FF2B5EF4-FFF2-40B4-BE49-F238E27FC236}">
                <a16:creationId xmlns:a16="http://schemas.microsoft.com/office/drawing/2014/main" id="{3E1F0A22-4298-405B-8509-35696BB3212C}"/>
              </a:ext>
            </a:extLst>
          </p:cNvPr>
          <p:cNvSpPr/>
          <p:nvPr/>
        </p:nvSpPr>
        <p:spPr>
          <a:xfrm>
            <a:off x="7980529" y="1186924"/>
            <a:ext cx="17043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b="1" dirty="0"/>
              <a:t>Obrat společnosti</a:t>
            </a:r>
          </a:p>
        </p:txBody>
      </p:sp>
      <p:graphicFrame>
        <p:nvGraphicFramePr>
          <p:cNvPr id="19" name="Tabulka 18">
            <a:extLst>
              <a:ext uri="{FF2B5EF4-FFF2-40B4-BE49-F238E27FC236}">
                <a16:creationId xmlns:a16="http://schemas.microsoft.com/office/drawing/2014/main" id="{825C1257-4D77-483D-8B16-6B376A3CE8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5627567"/>
              </p:ext>
            </p:extLst>
          </p:nvPr>
        </p:nvGraphicFramePr>
        <p:xfrm>
          <a:off x="394067" y="1468880"/>
          <a:ext cx="4522989" cy="43893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22989">
                  <a:extLst>
                    <a:ext uri="{9D8B030D-6E8A-4147-A177-3AD203B41FA5}">
                      <a16:colId xmlns:a16="http://schemas.microsoft.com/office/drawing/2014/main" val="1070325731"/>
                    </a:ext>
                  </a:extLst>
                </a:gridCol>
              </a:tblGrid>
              <a:tr h="243853"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Zpracovatelský průmysl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9540687"/>
                  </a:ext>
                </a:extLst>
              </a:tr>
              <a:tr h="243853"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Stavebnictví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3049842"/>
                  </a:ext>
                </a:extLst>
              </a:tr>
              <a:tr h="243853"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Velkoobchod a maloobchod; opravy a údržba motorových vozidel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3674052"/>
                  </a:ext>
                </a:extLst>
              </a:tr>
              <a:tr h="243853"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Ostatní činnosti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9105704"/>
                  </a:ext>
                </a:extLst>
              </a:tr>
              <a:tr h="243853"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Informační a komunikační činnosti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318409"/>
                  </a:ext>
                </a:extLst>
              </a:tr>
              <a:tr h="243853"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Vzdělávání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7691292"/>
                  </a:ext>
                </a:extLst>
              </a:tr>
              <a:tr h="243853"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Doprava a skladování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8737874"/>
                  </a:ext>
                </a:extLst>
              </a:tr>
              <a:tr h="243853"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Administrativní a podpůrné činnosti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2270988"/>
                  </a:ext>
                </a:extLst>
              </a:tr>
              <a:tr h="243853"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Ubytování, stravování a pohostinství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1567007"/>
                  </a:ext>
                </a:extLst>
              </a:tr>
              <a:tr h="243853"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Kulturní, zábavní a rekreační činnosti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3743603"/>
                  </a:ext>
                </a:extLst>
              </a:tr>
              <a:tr h="243853"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Zemědělství, lesnictví, rybářství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6426943"/>
                  </a:ext>
                </a:extLst>
              </a:tr>
              <a:tr h="243853"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Zásobování vodou; činnosti související s odpadními vodami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210557"/>
                  </a:ext>
                </a:extLst>
              </a:tr>
              <a:tr h="243853"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Činnosti v oblasti nemovitostí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4445128"/>
                  </a:ext>
                </a:extLst>
              </a:tr>
              <a:tr h="243853"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Zdravotní a sociální péče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4848499"/>
                  </a:ext>
                </a:extLst>
              </a:tr>
              <a:tr h="243853"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Profesní, vědecké a technické činnosti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3632596"/>
                  </a:ext>
                </a:extLst>
              </a:tr>
              <a:tr h="243853"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Veřejná správa a obrana; povinné sociální zabezpečení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3853"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Výroba a rozvod elektřiny, plynu, tepla a klimatizovaného vzduchu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3853"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Těžba a dobývání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20" name="Content Placeholder 4">
            <a:extLst>
              <a:ext uri="{FF2B5EF4-FFF2-40B4-BE49-F238E27FC236}">
                <a16:creationId xmlns:a16="http://schemas.microsoft.com/office/drawing/2014/main" id="{10376A19-5558-4C9D-A08C-5BE1CA055A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7225224"/>
              </p:ext>
            </p:extLst>
          </p:nvPr>
        </p:nvGraphicFramePr>
        <p:xfrm>
          <a:off x="4740494" y="865319"/>
          <a:ext cx="2091231" cy="50015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Obdélník 20">
            <a:extLst>
              <a:ext uri="{FF2B5EF4-FFF2-40B4-BE49-F238E27FC236}">
                <a16:creationId xmlns:a16="http://schemas.microsoft.com/office/drawing/2014/main" id="{C0EBFC5C-0BEA-422B-9DB4-8B9A68F26FF5}"/>
              </a:ext>
            </a:extLst>
          </p:cNvPr>
          <p:cNvSpPr/>
          <p:nvPr/>
        </p:nvSpPr>
        <p:spPr>
          <a:xfrm>
            <a:off x="4434160" y="1141500"/>
            <a:ext cx="6126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b="1" dirty="0"/>
              <a:t>Obor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13FC8E96-A37F-43F1-AB09-2A0B0D782991}"/>
              </a:ext>
            </a:extLst>
          </p:cNvPr>
          <p:cNvSpPr/>
          <p:nvPr/>
        </p:nvSpPr>
        <p:spPr>
          <a:xfrm>
            <a:off x="635382" y="5817864"/>
            <a:ext cx="60465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100" dirty="0"/>
              <a:t>N=300</a:t>
            </a:r>
          </a:p>
        </p:txBody>
      </p:sp>
      <p:sp>
        <p:nvSpPr>
          <p:cNvPr id="6" name="Obdélník 6">
            <a:extLst>
              <a:ext uri="{FF2B5EF4-FFF2-40B4-BE49-F238E27FC236}">
                <a16:creationId xmlns:a16="http://schemas.microsoft.com/office/drawing/2014/main" id="{5B99C964-8859-C028-6F9A-72AA3B17AAC5}"/>
              </a:ext>
            </a:extLst>
          </p:cNvPr>
          <p:cNvSpPr/>
          <p:nvPr/>
        </p:nvSpPr>
        <p:spPr>
          <a:xfrm>
            <a:off x="7905187" y="3052128"/>
            <a:ext cx="18549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b="1" dirty="0"/>
              <a:t>Počet zaměstnanců</a:t>
            </a:r>
          </a:p>
        </p:txBody>
      </p:sp>
      <p:graphicFrame>
        <p:nvGraphicFramePr>
          <p:cNvPr id="9" name="Tabulka 13">
            <a:extLst>
              <a:ext uri="{FF2B5EF4-FFF2-40B4-BE49-F238E27FC236}">
                <a16:creationId xmlns:a16="http://schemas.microsoft.com/office/drawing/2014/main" id="{713D70A8-BB18-169C-CE48-41FCD45620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844198"/>
              </p:ext>
            </p:extLst>
          </p:nvPr>
        </p:nvGraphicFramePr>
        <p:xfrm>
          <a:off x="6485629" y="3219215"/>
          <a:ext cx="2543175" cy="27700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43175">
                  <a:extLst>
                    <a:ext uri="{9D8B030D-6E8A-4147-A177-3AD203B41FA5}">
                      <a16:colId xmlns:a16="http://schemas.microsoft.com/office/drawing/2014/main" val="1070325731"/>
                    </a:ext>
                  </a:extLst>
                </a:gridCol>
              </a:tblGrid>
              <a:tr h="750824"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 až 15 zaměstnanců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318409"/>
                  </a:ext>
                </a:extLst>
              </a:tr>
              <a:tr h="634221"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 až 49 zaměstnanců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751744"/>
                  </a:ext>
                </a:extLst>
              </a:tr>
              <a:tr h="634221"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 až 99 zaměstnanců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5893879"/>
                  </a:ext>
                </a:extLst>
              </a:tr>
              <a:tr h="750824"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 až 249 zaměstnanců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0" name="Content Placeholder 4">
            <a:extLst>
              <a:ext uri="{FF2B5EF4-FFF2-40B4-BE49-F238E27FC236}">
                <a16:creationId xmlns:a16="http://schemas.microsoft.com/office/drawing/2014/main" id="{0EF85D70-934F-D125-3E64-832FD15CD3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6286905"/>
              </p:ext>
            </p:extLst>
          </p:nvPr>
        </p:nvGraphicFramePr>
        <p:xfrm>
          <a:off x="8832686" y="2795113"/>
          <a:ext cx="2091231" cy="39680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2" name="Picture 2" descr="http://www.aspectio.cz/Files/logoAMSP.jpg">
            <a:extLst>
              <a:ext uri="{FF2B5EF4-FFF2-40B4-BE49-F238E27FC236}">
                <a16:creationId xmlns:a16="http://schemas.microsoft.com/office/drawing/2014/main" id="{B6A835BE-8EAA-3E55-AB3B-E5598F1FF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91950" y="30517"/>
            <a:ext cx="659536" cy="703061"/>
          </a:xfrm>
          <a:prstGeom prst="rect">
            <a:avLst/>
          </a:prstGeom>
          <a:noFill/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6ECF8DAD-092D-7851-6FB7-A1D83D2011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950" y="31578"/>
            <a:ext cx="702000" cy="7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Zástupný symbol pro zápatí 2">
            <a:extLst>
              <a:ext uri="{FF2B5EF4-FFF2-40B4-BE49-F238E27FC236}">
                <a16:creationId xmlns:a16="http://schemas.microsoft.com/office/drawing/2014/main" id="{2BF057F5-94A8-07BC-8873-66B97E747DD0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Inovace 2023 | 11/2023</a:t>
            </a:r>
          </a:p>
        </p:txBody>
      </p:sp>
    </p:spTree>
    <p:extLst>
      <p:ext uri="{BB962C8B-B14F-4D97-AF65-F5344CB8AC3E}">
        <p14:creationId xmlns:p14="http://schemas.microsoft.com/office/powerpoint/2010/main" val="282643784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T52hb9WDlXLdt_Xkw2WZ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1G3ygldpp7KrqE77Ne.6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o7_3qjqHV5WQG8hzlRBn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JdUBLkF.ir74OQSEUMF9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T52hb9WDlXLdt_Xkw2WZ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ujqcHVlVTZYOruMkoQoo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ujqcHVlVTZYOruMkoQoog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JdUBLkF.ir74OQSEUMF9A"/>
</p:tagLst>
</file>

<file path=ppt/theme/theme1.xml><?xml version="1.0" encoding="utf-8"?>
<a:theme xmlns:a="http://schemas.openxmlformats.org/drawingml/2006/main" name="IPSOS - Classical Template - 16x9">
  <a:themeElements>
    <a:clrScheme name="Personnalisé 181">
      <a:dk1>
        <a:sysClr val="windowText" lastClr="000000"/>
      </a:dk1>
      <a:lt1>
        <a:sysClr val="window" lastClr="FFFFFF"/>
      </a:lt1>
      <a:dk2>
        <a:srgbClr val="009D9C"/>
      </a:dk2>
      <a:lt2>
        <a:srgbClr val="405A9C"/>
      </a:lt2>
      <a:accent1>
        <a:srgbClr val="002554"/>
      </a:accent1>
      <a:accent2>
        <a:srgbClr val="F1BE48"/>
      </a:accent2>
      <a:accent3>
        <a:srgbClr val="E87722"/>
      </a:accent3>
      <a:accent4>
        <a:srgbClr val="84329B"/>
      </a:accent4>
      <a:accent5>
        <a:srgbClr val="E4C7EC"/>
      </a:accent5>
      <a:accent6>
        <a:srgbClr val="BEDBFF"/>
      </a:accent6>
      <a:hlink>
        <a:srgbClr val="0563C1"/>
      </a:hlink>
      <a:folHlink>
        <a:srgbClr val="954F72"/>
      </a:folHlink>
    </a:clrScheme>
    <a:fontScheme name="Personnalisé 80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IPSOS - Classical Template - 16x9">
  <a:themeElements>
    <a:clrScheme name="Personnalisé 181">
      <a:dk1>
        <a:sysClr val="windowText" lastClr="000000"/>
      </a:dk1>
      <a:lt1>
        <a:sysClr val="window" lastClr="FFFFFF"/>
      </a:lt1>
      <a:dk2>
        <a:srgbClr val="009D9C"/>
      </a:dk2>
      <a:lt2>
        <a:srgbClr val="405A9C"/>
      </a:lt2>
      <a:accent1>
        <a:srgbClr val="002554"/>
      </a:accent1>
      <a:accent2>
        <a:srgbClr val="F1BE48"/>
      </a:accent2>
      <a:accent3>
        <a:srgbClr val="E87722"/>
      </a:accent3>
      <a:accent4>
        <a:srgbClr val="84329B"/>
      </a:accent4>
      <a:accent5>
        <a:srgbClr val="E4C7EC"/>
      </a:accent5>
      <a:accent6>
        <a:srgbClr val="BEDBFF"/>
      </a:accent6>
      <a:hlink>
        <a:srgbClr val="0563C1"/>
      </a:hlink>
      <a:folHlink>
        <a:srgbClr val="954F72"/>
      </a:folHlink>
    </a:clrScheme>
    <a:fontScheme name="Personnalisé 80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15367</TotalTime>
  <Words>4038</Words>
  <Application>Microsoft Macintosh PowerPoint</Application>
  <PresentationFormat>Širokoúhlá obrazovka</PresentationFormat>
  <Paragraphs>770</Paragraphs>
  <Slides>26</Slides>
  <Notes>20</Notes>
  <HiddenSlides>0</HiddenSlides>
  <MMClips>0</MMClips>
  <ScaleCrop>false</ScaleCrop>
  <HeadingPairs>
    <vt:vector size="8" baseType="variant">
      <vt:variant>
        <vt:lpstr>Použitá písma</vt:lpstr>
      </vt:variant>
      <vt:variant>
        <vt:i4>6</vt:i4>
      </vt:variant>
      <vt:variant>
        <vt:lpstr>Motiv</vt:lpstr>
      </vt:variant>
      <vt:variant>
        <vt:i4>2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26</vt:i4>
      </vt:variant>
    </vt:vector>
  </HeadingPairs>
  <TitlesOfParts>
    <vt:vector size="35" baseType="lpstr">
      <vt:lpstr>Arial</vt:lpstr>
      <vt:lpstr>Arial Black</vt:lpstr>
      <vt:lpstr>Arial CE</vt:lpstr>
      <vt:lpstr>Calibri</vt:lpstr>
      <vt:lpstr>HelveticaNeueLT Std Lt Cn</vt:lpstr>
      <vt:lpstr>Wingdings</vt:lpstr>
      <vt:lpstr>IPSOS - Classical Template - 16x9</vt:lpstr>
      <vt:lpstr>1_IPSOS - Classical Template - 16x9</vt:lpstr>
      <vt:lpstr>Diapositive think-cell</vt:lpstr>
      <vt:lpstr>Pohled malých a středních podniků na inovace digitalizačních nástrojů bank</vt:lpstr>
      <vt:lpstr>Výzkumné pozadí</vt:lpstr>
      <vt:lpstr>metodika</vt:lpstr>
      <vt:lpstr>Shrnutí výsledků</vt:lpstr>
      <vt:lpstr>HLAVNÍ ZÁVĚRY</vt:lpstr>
      <vt:lpstr>Výsledky  v detailu</vt:lpstr>
      <vt:lpstr>VĚTŠINA FIREM V POSLEDNÍM ROCE IMPLEMENTOVALA nové TECHNOLOGIE  ČI DIGITÁLNÍ NÁSTROJE. TY S VYŠŠÍM OBRATEM JE IMPLEMENTOVALY ČASTĚJI.</vt:lpstr>
      <vt:lpstr>6 Z 10 FIREM V POSLEDNÍM ROCE IMPLEMENTOVALO TECHNOLOGIE UMOŽŇUJÍCÍ VZDÁLENOU PRÁCI.</vt:lpstr>
      <vt:lpstr>FIRMY NEJČASTĚJI MĚŘÍ ÚSPĚŠNOST DIGITALIZACE V RÁMCI SNÍŽENÍ PROVOZNÍCH NÁKLADŮ, FIRMY S OBRATEM VYŠŠÍM NEŽ 101 MILIONŮ ČASTĚJI.</vt:lpstr>
      <vt:lpstr>UKAZUJE SE, ŽE firmy ZA ÚSPĚCH POVAŽUJÍ PRIMÁRNĚ ZVÝŠENÍ ZÁKAZNICKÉ SPOKOJENOSTI o 20 % A SNÍŽENÍ PROVOZNÍCH NÁKLADŮ o 20 %.</vt:lpstr>
      <vt:lpstr>pozorujeme, ŽE VÝŠE OBRATU DANÝCH FIREM NEHRAJE PŘÍLIŠ ROLI V TOM, JAKÉ METRIKY POVAŽUJÍ ZA ÚSPĚCH.</vt:lpstr>
      <vt:lpstr>VĚTŠINA FIREM PREFERUJE PODEPISOVAT BANKOVNÍ DOKUMENTACI ON-LINE v internetovém bankovnictví.</vt:lpstr>
      <vt:lpstr>TÉMĚŘ POLOVINA FIREM PREFERUJE POTVRZOVAT TRANSAKCE  V INTERNETOVÉM BANKOVNICTVÍ OTISKEM PRSTU ČI SCANEM OBLIČEJE.</vt:lpstr>
      <vt:lpstr>FIRMY OBECNĚ PREFERUJÍ MÍT JEDNO INTERNETOVÉ BANKOVNICTVÍ,  SKRZE KTERÉ OBSLUHUJÍ PRODUKTY VŠECH BANK.</vt:lpstr>
      <vt:lpstr>Většina dotázaných upřednostňuje pohodlnost, pravděpodobně dostatečně důvěřují technologiím</vt:lpstr>
      <vt:lpstr>VÍCE NEŽ 3 ZE 4 FIREM CHTĚJÍ SVÉ BANK. PRODUKTY NAKUPOVAT DIGITÁLNĚ PŘÍMO V internet. bankovnictví, FIRMY S VYŠŠÍM OBRATEM pak ČASTĚJI.</vt:lpstr>
      <vt:lpstr>mobilní zařízení pro podepisování preferuje více než každý třetí, ale čím VYŠŠÍ obrat, tím více trvají na Počítači ČI NOTEBOOku</vt:lpstr>
      <vt:lpstr>6 z 10 firem by chtělo ve svém internetovém bankovnictví sjednávat krátké a rychle dostupné on-line schůzky s bankovními poradci.</vt:lpstr>
      <vt:lpstr>možnost komunikovat s ai avatarem v internetovém bankovnictví by ocenila polovina dotázaných</vt:lpstr>
      <vt:lpstr>ZA PŘEDPOKLADU, ŽE BY VIRTUÁLNÍ I PLASTOVÉ KARTY BYLY ZDARMA,  6 z 10 firem by preferovalo virtuální formu platebních karet. </vt:lpstr>
      <vt:lpstr>FIRMY UPŘEDNOSTŇUJÍ VIRTUÁLNÍ KARTY PŘED PLASTOVÝMI, TY S NEJVYŠŠÍM OBRATEM ČASTĚJI UDÁVAJÍ, ŽE JE ROZHODNĚ PREFERUJÍ.</vt:lpstr>
      <vt:lpstr>4 z 10 firem preferují v případě platebních karet týdenní limity. PŘIBLIŽNĚ 3 Z 10 PREFERUJÍ DENNÍ LIMITY A 2 Z 10 LIMITY NEVYUŽÍVAJÍ.</vt:lpstr>
      <vt:lpstr>VÍCE NEŽ 4 Z 10 FIREM UDÁVAJÍ, ŽE SOUČASNÁ SITUACE JEJICH PŘÍSTUP  K DIGITALIZACI NEOVLIVNILA. OSTATNÍ ZMIŇUJÍ PŘEVÁŽNĚ JEJÍ ZRYCHLENÍ.</vt:lpstr>
      <vt:lpstr>PŘÍKLADY KONKRÉTNÍCH ODPOVĚDÍ, jak současná společenská situace ovlivnila přístup firem k digitalizaci:</vt:lpstr>
      <vt:lpstr>Struktura vzorku</vt:lpstr>
      <vt:lpstr>Struktura vzorku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nabídek / PROPOSAL TEMPLATE</dc:title>
  <dc:creator>Anna Mudrova</dc:creator>
  <cp:lastModifiedBy>Špringr Petr</cp:lastModifiedBy>
  <cp:revision>633</cp:revision>
  <dcterms:created xsi:type="dcterms:W3CDTF">2019-07-04T10:58:50Z</dcterms:created>
  <dcterms:modified xsi:type="dcterms:W3CDTF">2024-01-03T14:28:43Z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8939b85-7e40-4a1d-91e1-0e84c3b219d7_Enabled">
    <vt:lpwstr>true</vt:lpwstr>
  </property>
  <property fmtid="{D5CDD505-2E9C-101B-9397-08002B2CF9AE}" pid="3" name="MSIP_Label_38939b85-7e40-4a1d-91e1-0e84c3b219d7_SetDate">
    <vt:lpwstr>2023-12-01T10:54:40Z</vt:lpwstr>
  </property>
  <property fmtid="{D5CDD505-2E9C-101B-9397-08002B2CF9AE}" pid="4" name="MSIP_Label_38939b85-7e40-4a1d-91e1-0e84c3b219d7_Method">
    <vt:lpwstr>Standard</vt:lpwstr>
  </property>
  <property fmtid="{D5CDD505-2E9C-101B-9397-08002B2CF9AE}" pid="5" name="MSIP_Label_38939b85-7e40-4a1d-91e1-0e84c3b219d7_Name">
    <vt:lpwstr>38939b85-7e40-4a1d-91e1-0e84c3b219d7</vt:lpwstr>
  </property>
  <property fmtid="{D5CDD505-2E9C-101B-9397-08002B2CF9AE}" pid="6" name="MSIP_Label_38939b85-7e40-4a1d-91e1-0e84c3b219d7_SiteId">
    <vt:lpwstr>3ad0376a-54d3-49a6-9e20-52de0a92fc89</vt:lpwstr>
  </property>
  <property fmtid="{D5CDD505-2E9C-101B-9397-08002B2CF9AE}" pid="7" name="MSIP_Label_38939b85-7e40-4a1d-91e1-0e84c3b219d7_ActionId">
    <vt:lpwstr>67a35f45-2c92-4da9-8b16-e8484caba806</vt:lpwstr>
  </property>
  <property fmtid="{D5CDD505-2E9C-101B-9397-08002B2CF9AE}" pid="8" name="MSIP_Label_38939b85-7e40-4a1d-91e1-0e84c3b219d7_ContentBits">
    <vt:lpwstr>0</vt:lpwstr>
  </property>
</Properties>
</file>